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 id="2147483810" r:id="rId3"/>
    <p:sldMasterId id="2147483805" r:id="rId4"/>
  </p:sldMasterIdLst>
  <p:notesMasterIdLst>
    <p:notesMasterId r:id="rId38"/>
  </p:notesMasterIdLst>
  <p:sldIdLst>
    <p:sldId id="555" r:id="rId5"/>
    <p:sldId id="556" r:id="rId6"/>
    <p:sldId id="557" r:id="rId7"/>
    <p:sldId id="558" r:id="rId8"/>
    <p:sldId id="559" r:id="rId9"/>
    <p:sldId id="560" r:id="rId10"/>
    <p:sldId id="561" r:id="rId11"/>
    <p:sldId id="563" r:id="rId12"/>
    <p:sldId id="564" r:id="rId13"/>
    <p:sldId id="565" r:id="rId14"/>
    <p:sldId id="567" r:id="rId15"/>
    <p:sldId id="568" r:id="rId16"/>
    <p:sldId id="569" r:id="rId17"/>
    <p:sldId id="571" r:id="rId18"/>
    <p:sldId id="572" r:id="rId19"/>
    <p:sldId id="573" r:id="rId20"/>
    <p:sldId id="574" r:id="rId21"/>
    <p:sldId id="575" r:id="rId22"/>
    <p:sldId id="576" r:id="rId23"/>
    <p:sldId id="577" r:id="rId24"/>
    <p:sldId id="578" r:id="rId25"/>
    <p:sldId id="661" r:id="rId26"/>
    <p:sldId id="580" r:id="rId27"/>
    <p:sldId id="586" r:id="rId28"/>
    <p:sldId id="585" r:id="rId29"/>
    <p:sldId id="584" r:id="rId30"/>
    <p:sldId id="587" r:id="rId31"/>
    <p:sldId id="588" r:id="rId32"/>
    <p:sldId id="589" r:id="rId33"/>
    <p:sldId id="590" r:id="rId34"/>
    <p:sldId id="591" r:id="rId35"/>
    <p:sldId id="598" r:id="rId36"/>
    <p:sldId id="599" r:id="rId37"/>
  </p:sldIdLst>
  <p:sldSz cx="12192000" cy="6858000"/>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FF66CC"/>
    <a:srgbClr val="3F85C6"/>
    <a:srgbClr val="48B6D3"/>
    <a:srgbClr val="EE3124"/>
    <a:srgbClr val="F1C741"/>
    <a:srgbClr val="68B5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0" autoAdjust="0"/>
    <p:restoredTop sz="92081" autoAdjust="0"/>
  </p:normalViewPr>
  <p:slideViewPr>
    <p:cSldViewPr snapToGrid="0">
      <p:cViewPr>
        <p:scale>
          <a:sx n="60" d="100"/>
          <a:sy n="60" d="100"/>
        </p:scale>
        <p:origin x="-1014" y="-246"/>
      </p:cViewPr>
      <p:guideLst>
        <p:guide orient="horz" pos="2160"/>
        <p:guide pos="3840"/>
      </p:guideLst>
    </p:cSldViewPr>
  </p:slideViewPr>
  <p:outlineViewPr>
    <p:cViewPr>
      <p:scale>
        <a:sx n="33" d="100"/>
        <a:sy n="33" d="100"/>
      </p:scale>
      <p:origin x="0" y="720"/>
    </p:cViewPr>
  </p:outlineViewPr>
  <p:notesTextViewPr>
    <p:cViewPr>
      <p:scale>
        <a:sx n="1" d="1"/>
        <a:sy n="1" d="1"/>
      </p:scale>
      <p:origin x="0" y="0"/>
    </p:cViewPr>
  </p:notesTextViewPr>
  <p:sorterViewPr>
    <p:cViewPr varScale="1">
      <p:scale>
        <a:sx n="1" d="1"/>
        <a:sy n="1" d="1"/>
      </p:scale>
      <p:origin x="0" y="12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indaasbong:Documents:EMC:NAS:Strategy:VNX-F:Work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osss\Desktop\svoss\Applications\EBC%20Decks\Raw%20Materials\SQL%20Performance.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2007_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2007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33"/>
  <c:chart>
    <c:plotArea>
      <c:layout/>
      <c:scatterChart>
        <c:scatterStyle val="smoothMarker"/>
        <c:ser>
          <c:idx val="0"/>
          <c:order val="0"/>
          <c:tx>
            <c:strRef>
              <c:f>Sheet1!$C$2</c:f>
              <c:strCache>
                <c:ptCount val="1"/>
                <c:pt idx="0">
                  <c:v>8K 1:1 Read-Write</c:v>
                </c:pt>
              </c:strCache>
            </c:strRef>
          </c:tx>
          <c:xVal>
            <c:numRef>
              <c:f>Sheet1!$C$4:$C$9</c:f>
              <c:numCache>
                <c:formatCode>#,##0</c:formatCode>
                <c:ptCount val="6"/>
                <c:pt idx="0">
                  <c:v>64247</c:v>
                </c:pt>
                <c:pt idx="1">
                  <c:v>108994</c:v>
                </c:pt>
                <c:pt idx="2">
                  <c:v>161491</c:v>
                </c:pt>
                <c:pt idx="3">
                  <c:v>205728</c:v>
                </c:pt>
                <c:pt idx="4">
                  <c:v>247588</c:v>
                </c:pt>
                <c:pt idx="5">
                  <c:v>268022</c:v>
                </c:pt>
              </c:numCache>
            </c:numRef>
          </c:xVal>
          <c:yVal>
            <c:numRef>
              <c:f>Sheet1!$D$4:$D$9</c:f>
              <c:numCache>
                <c:formatCode>General</c:formatCode>
                <c:ptCount val="6"/>
                <c:pt idx="0">
                  <c:v>0.6500000000000008</c:v>
                </c:pt>
                <c:pt idx="1">
                  <c:v>0.77000000000000068</c:v>
                </c:pt>
                <c:pt idx="2">
                  <c:v>1.04</c:v>
                </c:pt>
                <c:pt idx="3">
                  <c:v>1.6300000000000001</c:v>
                </c:pt>
                <c:pt idx="4">
                  <c:v>2.71</c:v>
                </c:pt>
                <c:pt idx="5">
                  <c:v>5.01</c:v>
                </c:pt>
              </c:numCache>
            </c:numRef>
          </c:yVal>
          <c:smooth val="1"/>
        </c:ser>
        <c:ser>
          <c:idx val="1"/>
          <c:order val="1"/>
          <c:tx>
            <c:strRef>
              <c:f>Sheet1!$E$2</c:f>
              <c:strCache>
                <c:ptCount val="1"/>
                <c:pt idx="0">
                  <c:v>4K 1:1 Read-Write</c:v>
                </c:pt>
              </c:strCache>
            </c:strRef>
          </c:tx>
          <c:xVal>
            <c:numRef>
              <c:f>Sheet1!$E$4:$E$9</c:f>
              <c:numCache>
                <c:formatCode>#,##0</c:formatCode>
                <c:ptCount val="6"/>
                <c:pt idx="0">
                  <c:v>72635</c:v>
                </c:pt>
                <c:pt idx="1">
                  <c:v>115285</c:v>
                </c:pt>
                <c:pt idx="2">
                  <c:v>171446</c:v>
                </c:pt>
                <c:pt idx="3">
                  <c:v>217141</c:v>
                </c:pt>
                <c:pt idx="4">
                  <c:v>263015</c:v>
                </c:pt>
                <c:pt idx="5">
                  <c:v>289392</c:v>
                </c:pt>
              </c:numCache>
            </c:numRef>
          </c:xVal>
          <c:yVal>
            <c:numRef>
              <c:f>Sheet1!$F$4:$F$9</c:f>
              <c:numCache>
                <c:formatCode>General</c:formatCode>
                <c:ptCount val="6"/>
                <c:pt idx="0">
                  <c:v>0.58000000000000007</c:v>
                </c:pt>
                <c:pt idx="1">
                  <c:v>0.73000000000000054</c:v>
                </c:pt>
                <c:pt idx="2">
                  <c:v>0.98</c:v>
                </c:pt>
                <c:pt idx="3">
                  <c:v>1.55</c:v>
                </c:pt>
                <c:pt idx="4">
                  <c:v>2.5499999999999998</c:v>
                </c:pt>
                <c:pt idx="5">
                  <c:v>4.6399999999999997</c:v>
                </c:pt>
              </c:numCache>
            </c:numRef>
          </c:yVal>
          <c:smooth val="1"/>
        </c:ser>
        <c:axId val="116294400"/>
        <c:axId val="116296704"/>
      </c:scatterChart>
      <c:valAx>
        <c:axId val="116294400"/>
        <c:scaling>
          <c:orientation val="minMax"/>
        </c:scaling>
        <c:axPos val="b"/>
        <c:title>
          <c:tx>
            <c:rich>
              <a:bodyPr/>
              <a:lstStyle/>
              <a:p>
                <a:pPr>
                  <a:defRPr/>
                </a:pPr>
                <a:r>
                  <a:rPr lang="en-US"/>
                  <a:t>Throughput (IOPS)</a:t>
                </a:r>
              </a:p>
            </c:rich>
          </c:tx>
          <c:layout/>
        </c:title>
        <c:numFmt formatCode="#,##0" sourceLinked="1"/>
        <c:tickLblPos val="nextTo"/>
        <c:crossAx val="116296704"/>
        <c:crosses val="autoZero"/>
        <c:crossBetween val="midCat"/>
      </c:valAx>
      <c:valAx>
        <c:axId val="116296704"/>
        <c:scaling>
          <c:orientation val="minMax"/>
        </c:scaling>
        <c:axPos val="l"/>
        <c:majorGridlines/>
        <c:title>
          <c:tx>
            <c:rich>
              <a:bodyPr rot="-5400000" vert="horz"/>
              <a:lstStyle/>
              <a:p>
                <a:pPr>
                  <a:defRPr/>
                </a:pPr>
                <a:r>
                  <a:rPr lang="en-US"/>
                  <a:t>Response Time (ms)</a:t>
                </a:r>
              </a:p>
            </c:rich>
          </c:tx>
          <c:layout>
            <c:manualLayout>
              <c:xMode val="edge"/>
              <c:yMode val="edge"/>
              <c:x val="1.0633252656967601E-2"/>
              <c:y val="0.16884849575758323"/>
            </c:manualLayout>
          </c:layout>
        </c:title>
        <c:numFmt formatCode="General" sourceLinked="1"/>
        <c:tickLblPos val="nextTo"/>
        <c:crossAx val="116294400"/>
        <c:crosses val="autoZero"/>
        <c:crossBetween val="midCat"/>
      </c:valAx>
    </c:plotArea>
    <c:legend>
      <c:legendPos val="t"/>
      <c:layout/>
    </c:legend>
    <c:plotVisOnly val="1"/>
    <c:dispBlanksAs val="gap"/>
  </c:chart>
  <c:spPr>
    <a:ln>
      <a:noFill/>
    </a:ln>
  </c:spPr>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34"/>
  <c:chart>
    <c:plotArea>
      <c:layout/>
      <c:scatterChart>
        <c:scatterStyle val="smoothMarker"/>
        <c:ser>
          <c:idx val="0"/>
          <c:order val="0"/>
          <c:tx>
            <c:strRef>
              <c:f>Sheet1!$D$2</c:f>
              <c:strCache>
                <c:ptCount val="1"/>
                <c:pt idx="0">
                  <c:v>8K Read-only</c:v>
                </c:pt>
              </c:strCache>
            </c:strRef>
          </c:tx>
          <c:xVal>
            <c:numRef>
              <c:f>Sheet1!$D$3:$D$8</c:f>
              <c:numCache>
                <c:formatCode>#,##0</c:formatCode>
                <c:ptCount val="6"/>
                <c:pt idx="0">
                  <c:v>61628</c:v>
                </c:pt>
                <c:pt idx="1">
                  <c:v>128384</c:v>
                </c:pt>
                <c:pt idx="2">
                  <c:v>250262</c:v>
                </c:pt>
                <c:pt idx="3">
                  <c:v>355776</c:v>
                </c:pt>
                <c:pt idx="4">
                  <c:v>474809</c:v>
                </c:pt>
                <c:pt idx="5">
                  <c:v>544131</c:v>
                </c:pt>
              </c:numCache>
            </c:numRef>
          </c:xVal>
          <c:yVal>
            <c:numRef>
              <c:f>Sheet1!$E$3:$E$8</c:f>
              <c:numCache>
                <c:formatCode>General</c:formatCode>
                <c:ptCount val="6"/>
                <c:pt idx="0">
                  <c:v>0.68</c:v>
                </c:pt>
                <c:pt idx="1">
                  <c:v>0.6500000000000008</c:v>
                </c:pt>
                <c:pt idx="2">
                  <c:v>0.67000000000000082</c:v>
                </c:pt>
                <c:pt idx="3">
                  <c:v>0.9400000000000005</c:v>
                </c:pt>
                <c:pt idx="4">
                  <c:v>1.42</c:v>
                </c:pt>
                <c:pt idx="5">
                  <c:v>2.4699999999999998</c:v>
                </c:pt>
              </c:numCache>
            </c:numRef>
          </c:yVal>
          <c:smooth val="1"/>
        </c:ser>
        <c:ser>
          <c:idx val="1"/>
          <c:order val="1"/>
          <c:tx>
            <c:strRef>
              <c:f>Sheet1!$B$2</c:f>
              <c:strCache>
                <c:ptCount val="1"/>
                <c:pt idx="0">
                  <c:v>4K Read-only</c:v>
                </c:pt>
              </c:strCache>
            </c:strRef>
          </c:tx>
          <c:xVal>
            <c:numRef>
              <c:f>Sheet1!$B$3:$B$8</c:f>
              <c:numCache>
                <c:formatCode>#,##0</c:formatCode>
                <c:ptCount val="6"/>
                <c:pt idx="0">
                  <c:v>61870</c:v>
                </c:pt>
                <c:pt idx="1">
                  <c:v>131424</c:v>
                </c:pt>
                <c:pt idx="2">
                  <c:v>254191</c:v>
                </c:pt>
                <c:pt idx="3">
                  <c:v>365663</c:v>
                </c:pt>
                <c:pt idx="4">
                  <c:v>488243</c:v>
                </c:pt>
                <c:pt idx="5">
                  <c:v>555723</c:v>
                </c:pt>
              </c:numCache>
            </c:numRef>
          </c:xVal>
          <c:yVal>
            <c:numRef>
              <c:f>Sheet1!$C$3:$C$8</c:f>
              <c:numCache>
                <c:formatCode>General</c:formatCode>
                <c:ptCount val="6"/>
                <c:pt idx="0">
                  <c:v>0.68</c:v>
                </c:pt>
                <c:pt idx="1">
                  <c:v>0.64000000000000068</c:v>
                </c:pt>
                <c:pt idx="2">
                  <c:v>0.66000000000000081</c:v>
                </c:pt>
                <c:pt idx="3">
                  <c:v>0.92</c:v>
                </c:pt>
                <c:pt idx="4">
                  <c:v>1.3800000000000001</c:v>
                </c:pt>
                <c:pt idx="5">
                  <c:v>2.42</c:v>
                </c:pt>
              </c:numCache>
            </c:numRef>
          </c:yVal>
          <c:smooth val="1"/>
        </c:ser>
        <c:axId val="116469760"/>
        <c:axId val="116471680"/>
      </c:scatterChart>
      <c:valAx>
        <c:axId val="116469760"/>
        <c:scaling>
          <c:orientation val="minMax"/>
        </c:scaling>
        <c:axPos val="b"/>
        <c:title>
          <c:tx>
            <c:rich>
              <a:bodyPr/>
              <a:lstStyle/>
              <a:p>
                <a:pPr>
                  <a:defRPr/>
                </a:pPr>
                <a:r>
                  <a:rPr lang="en-US"/>
                  <a:t>Throughput (IOPS)</a:t>
                </a:r>
              </a:p>
            </c:rich>
          </c:tx>
          <c:layout>
            <c:manualLayout>
              <c:xMode val="edge"/>
              <c:yMode val="edge"/>
              <c:x val="0.39922311207128902"/>
              <c:y val="0.90627871517875402"/>
            </c:manualLayout>
          </c:layout>
        </c:title>
        <c:numFmt formatCode="#,##0" sourceLinked="1"/>
        <c:tickLblPos val="nextTo"/>
        <c:crossAx val="116471680"/>
        <c:crosses val="autoZero"/>
        <c:crossBetween val="midCat"/>
      </c:valAx>
      <c:valAx>
        <c:axId val="116471680"/>
        <c:scaling>
          <c:orientation val="minMax"/>
        </c:scaling>
        <c:axPos val="l"/>
        <c:majorGridlines/>
        <c:title>
          <c:tx>
            <c:rich>
              <a:bodyPr rot="-5400000" vert="horz"/>
              <a:lstStyle/>
              <a:p>
                <a:pPr>
                  <a:defRPr/>
                </a:pPr>
                <a:r>
                  <a:rPr lang="en-US"/>
                  <a:t>Response Time (ms)</a:t>
                </a:r>
              </a:p>
            </c:rich>
          </c:tx>
          <c:layout>
            <c:manualLayout>
              <c:xMode val="edge"/>
              <c:yMode val="edge"/>
              <c:x val="6.1421711922256548E-3"/>
              <c:y val="0.17580490138703214"/>
            </c:manualLayout>
          </c:layout>
        </c:title>
        <c:numFmt formatCode="General" sourceLinked="1"/>
        <c:tickLblPos val="nextTo"/>
        <c:crossAx val="116469760"/>
        <c:crosses val="autoZero"/>
        <c:crossBetween val="midCat"/>
      </c:valAx>
    </c:plotArea>
    <c:legend>
      <c:legendPos val="t"/>
      <c:layout/>
    </c:legend>
    <c:plotVisOnly val="1"/>
    <c:dispBlanksAs val="gap"/>
  </c:chart>
  <c:spPr>
    <a:ln>
      <a:noFill/>
    </a:ln>
  </c:spPr>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scatterChart>
        <c:scatterStyle val="smoothMarker"/>
        <c:ser>
          <c:idx val="0"/>
          <c:order val="0"/>
          <c:tx>
            <c:strRef>
              <c:f>Sheet1!$A$9</c:f>
              <c:strCache>
                <c:ptCount val="1"/>
                <c:pt idx="0">
                  <c:v>TPS</c:v>
                </c:pt>
              </c:strCache>
            </c:strRef>
          </c:tx>
          <c:spPr>
            <a:ln w="50800"/>
          </c:spPr>
          <c:dLbls>
            <c:dLbl>
              <c:idx val="0"/>
              <c:layout>
                <c:manualLayout>
                  <c:x val="-5.2777777777777798E-2"/>
                  <c:y val="-5.5555555555555455E-2"/>
                </c:manualLayout>
              </c:layout>
              <c:showVal val="1"/>
              <c:extLst>
                <c:ext xmlns:c15="http://schemas.microsoft.com/office/drawing/2012/chart" uri="{CE6537A1-D6FC-4f65-9D91-7224C49458BB}">
                  <c15:layout/>
                </c:ext>
              </c:extLst>
            </c:dLbl>
            <c:dLbl>
              <c:idx val="1"/>
              <c:layout>
                <c:manualLayout>
                  <c:x val="-5.5555555555555455E-2"/>
                  <c:y val="-5.0925925925925902E-2"/>
                </c:manualLayout>
              </c:layout>
              <c:showVal val="1"/>
              <c:extLst>
                <c:ext xmlns:c15="http://schemas.microsoft.com/office/drawing/2012/chart" uri="{CE6537A1-D6FC-4f65-9D91-7224C49458BB}">
                  <c15:layout/>
                </c:ext>
              </c:extLst>
            </c:dLbl>
            <c:dLbl>
              <c:idx val="2"/>
              <c:layout>
                <c:manualLayout>
                  <c:x val="-0.05"/>
                  <c:y val="-5.0925925925925902E-2"/>
                </c:manualLayout>
              </c:layout>
              <c:showVal val="1"/>
              <c:extLst>
                <c:ext xmlns:c15="http://schemas.microsoft.com/office/drawing/2012/chart" uri="{CE6537A1-D6FC-4f65-9D91-7224C49458BB}">
                  <c15:layout/>
                </c:ext>
              </c:extLst>
            </c:dLbl>
            <c:dLbl>
              <c:idx val="3"/>
              <c:layout>
                <c:manualLayout>
                  <c:x val="-6.6666666666666693E-2"/>
                  <c:y val="-5.5555555555555455E-2"/>
                </c:manualLayout>
              </c:layout>
              <c:showVal val="1"/>
              <c:extLst>
                <c:ext xmlns:c15="http://schemas.microsoft.com/office/drawing/2012/chart" uri="{CE6537A1-D6FC-4f65-9D91-7224C49458BB}">
                  <c15:layout/>
                </c:ext>
              </c:extLst>
            </c:dLbl>
            <c:dLbl>
              <c:idx val="4"/>
              <c:layout>
                <c:manualLayout>
                  <c:x val="-5.2777777777777798E-2"/>
                  <c:y val="-5.5555555555555455E-2"/>
                </c:manualLayout>
              </c:layout>
              <c:showVal val="1"/>
              <c:extLst>
                <c:ext xmlns:c15="http://schemas.microsoft.com/office/drawing/2012/chart" uri="{CE6537A1-D6FC-4f65-9D91-7224C49458BB}">
                  <c15:layout/>
                </c:ext>
              </c:extLst>
            </c:dLbl>
            <c:dLbl>
              <c:idx val="5"/>
              <c:layout>
                <c:manualLayout>
                  <c:x val="-5.2777777777777798E-2"/>
                  <c:y val="6.0185185185185085E-2"/>
                </c:manualLayout>
              </c:layout>
              <c:showVal val="1"/>
              <c:extLst>
                <c:ext xmlns:c15="http://schemas.microsoft.com/office/drawing/2012/chart" uri="{CE6537A1-D6FC-4f65-9D91-7224C49458BB}">
                  <c15:layout/>
                </c:ext>
              </c:extLst>
            </c:dLbl>
            <c:dLbl>
              <c:idx val="6"/>
              <c:layout>
                <c:manualLayout>
                  <c:x val="-5.5555555555555445E-3"/>
                  <c:y val="9.2592592592593143E-3"/>
                </c:manualLayout>
              </c:layout>
              <c:showVal val="1"/>
              <c:extLst>
                <c:ext xmlns:c15="http://schemas.microsoft.com/office/drawing/2012/chart" uri="{CE6537A1-D6FC-4f65-9D91-7224C49458BB}">
                  <c15:layout/>
                </c:ext>
              </c:extLst>
            </c:dLbl>
            <c:dLbl>
              <c:idx val="7"/>
              <c:layout>
                <c:manualLayout>
                  <c:x val="-4.7222222222222103E-2"/>
                  <c:y val="-5.5555555555555455E-2"/>
                </c:manualLayout>
              </c:layout>
              <c:showVal val="1"/>
              <c:extLst>
                <c:ext xmlns:c15="http://schemas.microsoft.com/office/drawing/2012/chart" uri="{CE6537A1-D6FC-4f65-9D91-7224C49458BB}">
                  <c15:layout/>
                </c:ext>
              </c:extLst>
            </c:dLbl>
            <c:dLbl>
              <c:idx val="8"/>
              <c:layout>
                <c:manualLayout>
                  <c:x val="-4.1666666666666699E-2"/>
                  <c:y val="-5.0925925925925902E-2"/>
                </c:manualLayout>
              </c:layout>
              <c:showVal val="1"/>
              <c:extLst>
                <c:ext xmlns:c15="http://schemas.microsoft.com/office/drawing/2012/chart" uri="{CE6537A1-D6FC-4f65-9D91-7224C49458BB}">
                  <c15:layout/>
                </c:ext>
              </c:extLst>
            </c:dLbl>
            <c:spPr>
              <a:noFill/>
              <a:ln>
                <a:noFill/>
              </a:ln>
              <a:effectLst/>
            </c:spPr>
            <c:txPr>
              <a:bodyPr/>
              <a:lstStyle/>
              <a:p>
                <a:pPr>
                  <a:defRPr lang="ja-JP"/>
                </a:pPr>
                <a:endParaRPr lang="zh-CN"/>
              </a:p>
            </c:txPr>
            <c:showVal val="1"/>
            <c:extLst>
              <c:ext xmlns:c15="http://schemas.microsoft.com/office/drawing/2012/chart" uri="{CE6537A1-D6FC-4f65-9D91-7224C49458BB}">
                <c15:showLeaderLines val="0"/>
              </c:ext>
            </c:extLst>
          </c:dLbls>
          <c:xVal>
            <c:numRef>
              <c:f>Sheet1!$B$8:$J$8</c:f>
              <c:numCache>
                <c:formatCode>General</c:formatCode>
                <c:ptCount val="9"/>
                <c:pt idx="0">
                  <c:v>1</c:v>
                </c:pt>
                <c:pt idx="1">
                  <c:v>2</c:v>
                </c:pt>
                <c:pt idx="2">
                  <c:v>3</c:v>
                </c:pt>
                <c:pt idx="3">
                  <c:v>4</c:v>
                </c:pt>
                <c:pt idx="4">
                  <c:v>5</c:v>
                </c:pt>
                <c:pt idx="5">
                  <c:v>6</c:v>
                </c:pt>
                <c:pt idx="6">
                  <c:v>7</c:v>
                </c:pt>
                <c:pt idx="7">
                  <c:v>8</c:v>
                </c:pt>
                <c:pt idx="8">
                  <c:v>9</c:v>
                </c:pt>
              </c:numCache>
            </c:numRef>
          </c:xVal>
          <c:yVal>
            <c:numRef>
              <c:f>Sheet1!$B$9:$J$9</c:f>
              <c:numCache>
                <c:formatCode>General</c:formatCode>
                <c:ptCount val="9"/>
                <c:pt idx="0">
                  <c:v>1157</c:v>
                </c:pt>
                <c:pt idx="1">
                  <c:v>1154</c:v>
                </c:pt>
                <c:pt idx="2">
                  <c:v>1246</c:v>
                </c:pt>
                <c:pt idx="3">
                  <c:v>1804</c:v>
                </c:pt>
                <c:pt idx="4">
                  <c:v>2354</c:v>
                </c:pt>
                <c:pt idx="5">
                  <c:v>2434</c:v>
                </c:pt>
                <c:pt idx="6">
                  <c:v>3915</c:v>
                </c:pt>
                <c:pt idx="7">
                  <c:v>4446</c:v>
                </c:pt>
                <c:pt idx="8">
                  <c:v>4484</c:v>
                </c:pt>
              </c:numCache>
            </c:numRef>
          </c:yVal>
          <c:smooth val="1"/>
        </c:ser>
        <c:axId val="117503488"/>
        <c:axId val="117505024"/>
      </c:scatterChart>
      <c:scatterChart>
        <c:scatterStyle val="smoothMarker"/>
        <c:ser>
          <c:idx val="1"/>
          <c:order val="1"/>
          <c:tx>
            <c:strRef>
              <c:f>Sheet1!$A$10</c:f>
              <c:strCache>
                <c:ptCount val="1"/>
                <c:pt idx="0">
                  <c:v>Disk Utilization - SAS</c:v>
                </c:pt>
              </c:strCache>
            </c:strRef>
          </c:tx>
          <c:spPr>
            <a:ln w="50800"/>
          </c:spPr>
          <c:dLbls>
            <c:dLbl>
              <c:idx val="0"/>
              <c:layout>
                <c:manualLayout>
                  <c:x val="-0.05"/>
                  <c:y val="-5.5555555555555455E-2"/>
                </c:manualLayout>
              </c:layout>
              <c:showVal val="1"/>
              <c:extLst>
                <c:ext xmlns:c15="http://schemas.microsoft.com/office/drawing/2012/chart" uri="{CE6537A1-D6FC-4f65-9D91-7224C49458BB}">
                  <c15:layout/>
                </c:ext>
              </c:extLst>
            </c:dLbl>
            <c:dLbl>
              <c:idx val="1"/>
              <c:layout>
                <c:manualLayout>
                  <c:x val="-4.7222222222222332E-2"/>
                  <c:y val="-5.5555555555555455E-2"/>
                </c:manualLayout>
              </c:layout>
              <c:showVal val="1"/>
              <c:extLst>
                <c:ext xmlns:c15="http://schemas.microsoft.com/office/drawing/2012/chart" uri="{CE6537A1-D6FC-4f65-9D91-7224C49458BB}">
                  <c15:layout/>
                </c:ext>
              </c:extLst>
            </c:dLbl>
            <c:dLbl>
              <c:idx val="2"/>
              <c:layout>
                <c:manualLayout>
                  <c:x val="-0.05"/>
                  <c:y val="-5.5555555555555455E-2"/>
                </c:manualLayout>
              </c:layout>
              <c:showVal val="1"/>
              <c:extLst>
                <c:ext xmlns:c15="http://schemas.microsoft.com/office/drawing/2012/chart" uri="{CE6537A1-D6FC-4f65-9D91-7224C49458BB}">
                  <c15:layout/>
                </c:ext>
              </c:extLst>
            </c:dLbl>
            <c:dLbl>
              <c:idx val="3"/>
              <c:layout>
                <c:manualLayout>
                  <c:x val="-4.4444444444444502E-2"/>
                  <c:y val="-5.5555555555555455E-2"/>
                </c:manualLayout>
              </c:layout>
              <c:showVal val="1"/>
              <c:extLst>
                <c:ext xmlns:c15="http://schemas.microsoft.com/office/drawing/2012/chart" uri="{CE6537A1-D6FC-4f65-9D91-7224C49458BB}">
                  <c15:layout/>
                </c:ext>
              </c:extLst>
            </c:dLbl>
            <c:dLbl>
              <c:idx val="4"/>
              <c:layout>
                <c:manualLayout>
                  <c:x val="-6.6666666666666693E-2"/>
                  <c:y val="-5.5555555555555455E-2"/>
                </c:manualLayout>
              </c:layout>
              <c:showVal val="1"/>
              <c:extLst>
                <c:ext xmlns:c15="http://schemas.microsoft.com/office/drawing/2012/chart" uri="{CE6537A1-D6FC-4f65-9D91-7224C49458BB}">
                  <c15:layout/>
                </c:ext>
              </c:extLst>
            </c:dLbl>
            <c:dLbl>
              <c:idx val="5"/>
              <c:layout>
                <c:manualLayout>
                  <c:x val="-5.2777777777777798E-2"/>
                  <c:y val="-5.5555555555555455E-2"/>
                </c:manualLayout>
              </c:layout>
              <c:showVal val="1"/>
              <c:extLst>
                <c:ext xmlns:c15="http://schemas.microsoft.com/office/drawing/2012/chart" uri="{CE6537A1-D6FC-4f65-9D91-7224C49458BB}">
                  <c15:layout/>
                </c:ext>
              </c:extLst>
            </c:dLbl>
            <c:dLbl>
              <c:idx val="6"/>
              <c:layout>
                <c:manualLayout>
                  <c:x val="-1.6666666666666701E-2"/>
                  <c:y val="-6.9444444444444503E-2"/>
                </c:manualLayout>
              </c:layout>
              <c:showVal val="1"/>
              <c:extLst>
                <c:ext xmlns:c15="http://schemas.microsoft.com/office/drawing/2012/chart" uri="{CE6537A1-D6FC-4f65-9D91-7224C49458BB}">
                  <c15:layout/>
                </c:ext>
              </c:extLst>
            </c:dLbl>
            <c:dLbl>
              <c:idx val="7"/>
              <c:layout>
                <c:manualLayout>
                  <c:x val="-3.8888888888888799E-2"/>
                  <c:y val="-6.9444444444444503E-2"/>
                </c:manualLayout>
              </c:layout>
              <c:showVal val="1"/>
              <c:extLst>
                <c:ext xmlns:c15="http://schemas.microsoft.com/office/drawing/2012/chart" uri="{CE6537A1-D6FC-4f65-9D91-7224C49458BB}">
                  <c15:layout/>
                </c:ext>
              </c:extLst>
            </c:dLbl>
            <c:dLbl>
              <c:idx val="8"/>
              <c:layout>
                <c:manualLayout>
                  <c:x val="-0.05"/>
                  <c:y val="-6.0185185185185286E-2"/>
                </c:manualLayout>
              </c:layout>
              <c:showVal val="1"/>
              <c:extLst>
                <c:ext xmlns:c15="http://schemas.microsoft.com/office/drawing/2012/chart" uri="{CE6537A1-D6FC-4f65-9D91-7224C49458BB}">
                  <c15:layout/>
                </c:ext>
              </c:extLst>
            </c:dLbl>
            <c:spPr>
              <a:noFill/>
              <a:ln>
                <a:noFill/>
              </a:ln>
              <a:effectLst/>
            </c:spPr>
            <c:txPr>
              <a:bodyPr/>
              <a:lstStyle/>
              <a:p>
                <a:pPr>
                  <a:defRPr lang="ja-JP"/>
                </a:pPr>
                <a:endParaRPr lang="zh-CN"/>
              </a:p>
            </c:txPr>
            <c:showVal val="1"/>
            <c:extLst>
              <c:ext xmlns:c15="http://schemas.microsoft.com/office/drawing/2012/chart" uri="{CE6537A1-D6FC-4f65-9D91-7224C49458BB}">
                <c15:showLeaderLines val="0"/>
              </c:ext>
            </c:extLst>
          </c:dLbls>
          <c:xVal>
            <c:numRef>
              <c:f>Sheet1!$B$8:$J$8</c:f>
              <c:numCache>
                <c:formatCode>General</c:formatCode>
                <c:ptCount val="9"/>
                <c:pt idx="0">
                  <c:v>1</c:v>
                </c:pt>
                <c:pt idx="1">
                  <c:v>2</c:v>
                </c:pt>
                <c:pt idx="2">
                  <c:v>3</c:v>
                </c:pt>
                <c:pt idx="3">
                  <c:v>4</c:v>
                </c:pt>
                <c:pt idx="4">
                  <c:v>5</c:v>
                </c:pt>
                <c:pt idx="5">
                  <c:v>6</c:v>
                </c:pt>
                <c:pt idx="6">
                  <c:v>7</c:v>
                </c:pt>
                <c:pt idx="7">
                  <c:v>8</c:v>
                </c:pt>
                <c:pt idx="8">
                  <c:v>9</c:v>
                </c:pt>
              </c:numCache>
            </c:numRef>
          </c:xVal>
          <c:yVal>
            <c:numRef>
              <c:f>Sheet1!$B$10:$J$10</c:f>
              <c:numCache>
                <c:formatCode>0%</c:formatCode>
                <c:ptCount val="9"/>
                <c:pt idx="0">
                  <c:v>0.78</c:v>
                </c:pt>
                <c:pt idx="1">
                  <c:v>0.78</c:v>
                </c:pt>
                <c:pt idx="2">
                  <c:v>0.76000000000000201</c:v>
                </c:pt>
                <c:pt idx="3">
                  <c:v>0.66000000000000214</c:v>
                </c:pt>
                <c:pt idx="4">
                  <c:v>0.66000000000000214</c:v>
                </c:pt>
                <c:pt idx="5">
                  <c:v>0.66000000000000214</c:v>
                </c:pt>
                <c:pt idx="6">
                  <c:v>0.16</c:v>
                </c:pt>
                <c:pt idx="7">
                  <c:v>0.13</c:v>
                </c:pt>
                <c:pt idx="8">
                  <c:v>0.15000000000000022</c:v>
                </c:pt>
              </c:numCache>
            </c:numRef>
          </c:yVal>
          <c:smooth val="1"/>
        </c:ser>
        <c:axId val="117537024"/>
        <c:axId val="117535488"/>
      </c:scatterChart>
      <c:valAx>
        <c:axId val="117503488"/>
        <c:scaling>
          <c:orientation val="minMax"/>
        </c:scaling>
        <c:axPos val="b"/>
        <c:numFmt formatCode="General" sourceLinked="1"/>
        <c:tickLblPos val="nextTo"/>
        <c:txPr>
          <a:bodyPr/>
          <a:lstStyle/>
          <a:p>
            <a:pPr>
              <a:defRPr lang="ja-JP"/>
            </a:pPr>
            <a:endParaRPr lang="zh-CN"/>
          </a:p>
        </c:txPr>
        <c:crossAx val="117505024"/>
        <c:crosses val="autoZero"/>
        <c:crossBetween val="midCat"/>
      </c:valAx>
      <c:valAx>
        <c:axId val="117505024"/>
        <c:scaling>
          <c:orientation val="minMax"/>
        </c:scaling>
        <c:axPos val="l"/>
        <c:numFmt formatCode="General" sourceLinked="1"/>
        <c:tickLblPos val="nextTo"/>
        <c:txPr>
          <a:bodyPr/>
          <a:lstStyle/>
          <a:p>
            <a:pPr>
              <a:defRPr lang="ja-JP">
                <a:solidFill>
                  <a:schemeClr val="tx2"/>
                </a:solidFill>
              </a:defRPr>
            </a:pPr>
            <a:endParaRPr lang="zh-CN"/>
          </a:p>
        </c:txPr>
        <c:crossAx val="117503488"/>
        <c:crosses val="autoZero"/>
        <c:crossBetween val="midCat"/>
      </c:valAx>
      <c:valAx>
        <c:axId val="117535488"/>
        <c:scaling>
          <c:orientation val="minMax"/>
        </c:scaling>
        <c:axPos val="r"/>
        <c:numFmt formatCode="0%" sourceLinked="1"/>
        <c:tickLblPos val="nextTo"/>
        <c:txPr>
          <a:bodyPr/>
          <a:lstStyle/>
          <a:p>
            <a:pPr>
              <a:defRPr lang="ja-JP">
                <a:solidFill>
                  <a:schemeClr val="accent2"/>
                </a:solidFill>
              </a:defRPr>
            </a:pPr>
            <a:endParaRPr lang="zh-CN"/>
          </a:p>
        </c:txPr>
        <c:crossAx val="117537024"/>
        <c:crosses val="max"/>
        <c:crossBetween val="midCat"/>
      </c:valAx>
      <c:valAx>
        <c:axId val="117537024"/>
        <c:scaling>
          <c:orientation val="minMax"/>
        </c:scaling>
        <c:delete val="1"/>
        <c:axPos val="b"/>
        <c:numFmt formatCode="General" sourceLinked="1"/>
        <c:tickLblPos val="none"/>
        <c:crossAx val="117535488"/>
        <c:crosses val="autoZero"/>
        <c:crossBetween val="midCat"/>
      </c:valAx>
    </c:plotArea>
    <c:legend>
      <c:legendPos val="b"/>
      <c:layout>
        <c:manualLayout>
          <c:xMode val="edge"/>
          <c:yMode val="edge"/>
          <c:x val="0.35757983253225872"/>
          <c:y val="0.93632473165151853"/>
          <c:w val="0.23727521602268573"/>
          <c:h val="4.9595717333168997E-2"/>
        </c:manualLayout>
      </c:layout>
      <c:txPr>
        <a:bodyPr/>
        <a:lstStyle/>
        <a:p>
          <a:pPr>
            <a:defRPr lang="ja-JP"/>
          </a:pPr>
          <a:endParaRPr lang="zh-CN"/>
        </a:p>
      </c:txPr>
    </c:legend>
    <c:plotVisOnly val="1"/>
    <c:dispBlanksAs val="gap"/>
  </c:chart>
  <c:txPr>
    <a:bodyPr/>
    <a:lstStyle/>
    <a:p>
      <a:pPr>
        <a:defRPr sz="1050" b="1"/>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strRef>
              <c:f>Sheet1!$B$1</c:f>
              <c:strCache>
                <c:ptCount val="1"/>
                <c:pt idx="0">
                  <c:v>Column1</c:v>
                </c:pt>
              </c:strCache>
            </c:strRef>
          </c:tx>
          <c:spPr>
            <a:ln>
              <a:solidFill>
                <a:srgbClr val="0070C0"/>
              </a:solidFill>
            </a:ln>
          </c:spPr>
          <c:dPt>
            <c:idx val="0"/>
            <c:spPr>
              <a:gradFill>
                <a:gsLst>
                  <a:gs pos="35000">
                    <a:schemeClr val="bg2">
                      <a:lumMod val="40000"/>
                      <a:lumOff val="60000"/>
                    </a:schemeClr>
                  </a:gs>
                  <a:gs pos="100000">
                    <a:schemeClr val="bg1"/>
                  </a:gs>
                </a:gsLst>
                <a:lin ang="16200000" scaled="0"/>
              </a:gradFill>
              <a:ln>
                <a:solidFill>
                  <a:schemeClr val="bg2"/>
                </a:solidFill>
              </a:ln>
            </c:spPr>
          </c:dPt>
          <c:dPt>
            <c:idx val="1"/>
            <c:spPr>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olidFill>
                  <a:schemeClr val="tx2"/>
                </a:solidFill>
              </a:ln>
            </c:spPr>
          </c:dPt>
          <c:dPt>
            <c:idx val="2"/>
            <c:spPr>
              <a:gradFill>
                <a:gsLst>
                  <a:gs pos="35000">
                    <a:schemeClr val="tx2"/>
                  </a:gs>
                  <a:gs pos="100000">
                    <a:schemeClr val="bg1"/>
                  </a:gs>
                </a:gsLst>
                <a:lin ang="16200000" scaled="1"/>
              </a:gradFill>
              <a:ln>
                <a:solidFill>
                  <a:srgbClr val="0070C0"/>
                </a:solidFill>
              </a:ln>
            </c:spPr>
          </c:dPt>
          <c:cat>
            <c:strRef>
              <c:f>Sheet1!$A$2:$A$4</c:f>
              <c:strCache>
                <c:ptCount val="3"/>
                <c:pt idx="0">
                  <c:v>基准</c:v>
                </c:pt>
                <c:pt idx="1">
                  <c:v>FAST VP
(5 个 SSD)</c:v>
                </c:pt>
                <c:pt idx="2">
                  <c:v>FAST VP + FAST Cache
(7 个 SSD)</c:v>
                </c:pt>
              </c:strCache>
            </c:strRef>
          </c:cat>
          <c:val>
            <c:numRef>
              <c:f>Sheet1!$B$2:$B$4</c:f>
              <c:numCache>
                <c:formatCode>_(* #,##0_);_(* \(#,##0\);_(* "-"??_);_(@_)</c:formatCode>
                <c:ptCount val="3"/>
                <c:pt idx="0">
                  <c:v>220739</c:v>
                </c:pt>
                <c:pt idx="1">
                  <c:v>303739</c:v>
                </c:pt>
                <c:pt idx="2">
                  <c:v>495232</c:v>
                </c:pt>
              </c:numCache>
            </c:numRef>
          </c:val>
        </c:ser>
        <c:axId val="136227840"/>
        <c:axId val="136237824"/>
      </c:barChart>
      <c:catAx>
        <c:axId val="136227840"/>
        <c:scaling>
          <c:orientation val="minMax"/>
        </c:scaling>
        <c:axPos val="b"/>
        <c:numFmt formatCode="General" sourceLinked="0"/>
        <c:tickLblPos val="nextTo"/>
        <c:txPr>
          <a:bodyPr/>
          <a:lstStyle/>
          <a:p>
            <a:pPr>
              <a:defRPr sz="1200" b="1"/>
            </a:pPr>
            <a:endParaRPr lang="zh-CN"/>
          </a:p>
        </c:txPr>
        <c:crossAx val="136237824"/>
        <c:crosses val="autoZero"/>
        <c:auto val="1"/>
        <c:lblAlgn val="ctr"/>
        <c:lblOffset val="100"/>
      </c:catAx>
      <c:valAx>
        <c:axId val="136237824"/>
        <c:scaling>
          <c:orientation val="minMax"/>
          <c:max val="500000"/>
        </c:scaling>
        <c:delete val="1"/>
        <c:axPos val="l"/>
        <c:numFmt formatCode="_(* #,##0_);_(* \(#,##0\);_(* &quot;-&quot;??_);_(@_)" sourceLinked="1"/>
        <c:tickLblPos val="none"/>
        <c:crossAx val="136227840"/>
        <c:crosses val="autoZero"/>
        <c:crossBetween val="between"/>
      </c:valAx>
    </c:plotArea>
    <c:plotVisOnly val="1"/>
    <c:dispBlanksAs val="gap"/>
  </c:chart>
  <c:txPr>
    <a:bodyPr/>
    <a:lstStyle/>
    <a:p>
      <a:pPr>
        <a:defRPr sz="1800">
          <a:solidFill>
            <a:schemeClr val="tx1"/>
          </a:solidFill>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strRef>
              <c:f>Sheet1!$B$1</c:f>
              <c:strCache>
                <c:ptCount val="1"/>
                <c:pt idx="0">
                  <c:v>Column1</c:v>
                </c:pt>
              </c:strCache>
            </c:strRef>
          </c:tx>
          <c:spPr>
            <a:ln>
              <a:solidFill>
                <a:srgbClr val="0070C0"/>
              </a:solidFill>
            </a:ln>
          </c:spPr>
          <c:dPt>
            <c:idx val="0"/>
            <c:spPr>
              <a:gradFill>
                <a:gsLst>
                  <a:gs pos="35000">
                    <a:schemeClr val="bg2">
                      <a:lumMod val="40000"/>
                      <a:lumOff val="60000"/>
                    </a:schemeClr>
                  </a:gs>
                  <a:gs pos="100000">
                    <a:schemeClr val="bg1"/>
                  </a:gs>
                </a:gsLst>
                <a:lin ang="16200000" scaled="0"/>
              </a:gradFill>
              <a:ln>
                <a:solidFill>
                  <a:schemeClr val="bg2"/>
                </a:solidFill>
              </a:ln>
            </c:spPr>
          </c:dPt>
          <c:dPt>
            <c:idx val="1"/>
            <c:spPr>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olidFill>
                  <a:schemeClr val="tx2"/>
                </a:solidFill>
              </a:ln>
            </c:spPr>
          </c:dPt>
          <c:dPt>
            <c:idx val="2"/>
            <c:spPr>
              <a:gradFill>
                <a:gsLst>
                  <a:gs pos="35000">
                    <a:schemeClr val="tx2"/>
                  </a:gs>
                  <a:gs pos="100000">
                    <a:schemeClr val="bg1"/>
                  </a:gs>
                </a:gsLst>
                <a:lin ang="16200000" scaled="1"/>
              </a:gradFill>
              <a:ln>
                <a:solidFill>
                  <a:srgbClr val="0070C0"/>
                </a:solidFill>
              </a:ln>
            </c:spPr>
          </c:dPt>
          <c:cat>
            <c:strRef>
              <c:f>Sheet1!$A$2:$A$4</c:f>
              <c:strCache>
                <c:ptCount val="3"/>
                <c:pt idx="0">
                  <c:v>基准</c:v>
                </c:pt>
                <c:pt idx="1">
                  <c:v>FAST VP
(5 个 SSD)</c:v>
                </c:pt>
                <c:pt idx="2">
                  <c:v>FAST VP + FAST Cache
(7 个 SSD)</c:v>
                </c:pt>
              </c:strCache>
            </c:strRef>
          </c:cat>
          <c:val>
            <c:numRef>
              <c:f>Sheet1!$B$2:$B$4</c:f>
              <c:numCache>
                <c:formatCode>_ * #,##0.00_ ;_ * \-#,##0.00_ ;_ * "-"??_ ;_ @_ </c:formatCode>
                <c:ptCount val="3"/>
                <c:pt idx="0">
                  <c:v>96.490000000000023</c:v>
                </c:pt>
                <c:pt idx="1">
                  <c:v>55.51</c:v>
                </c:pt>
                <c:pt idx="2">
                  <c:v>18.399999999999999</c:v>
                </c:pt>
              </c:numCache>
            </c:numRef>
          </c:val>
        </c:ser>
        <c:axId val="136389760"/>
        <c:axId val="136391296"/>
      </c:barChart>
      <c:catAx>
        <c:axId val="136389760"/>
        <c:scaling>
          <c:orientation val="minMax"/>
        </c:scaling>
        <c:axPos val="b"/>
        <c:numFmt formatCode="General" sourceLinked="0"/>
        <c:tickLblPos val="nextTo"/>
        <c:txPr>
          <a:bodyPr/>
          <a:lstStyle/>
          <a:p>
            <a:pPr>
              <a:defRPr lang="ja-JP" sz="1200" b="1">
                <a:solidFill>
                  <a:schemeClr val="tx1"/>
                </a:solidFill>
                <a:latin typeface="+mn-lt"/>
                <a:ea typeface="黑体" pitchFamily="49" charset="-122"/>
              </a:defRPr>
            </a:pPr>
            <a:endParaRPr lang="zh-CN"/>
          </a:p>
        </c:txPr>
        <c:crossAx val="136391296"/>
        <c:crosses val="autoZero"/>
        <c:auto val="1"/>
        <c:lblAlgn val="ctr"/>
        <c:lblOffset val="100"/>
      </c:catAx>
      <c:valAx>
        <c:axId val="136391296"/>
        <c:scaling>
          <c:orientation val="minMax"/>
          <c:max val="100"/>
        </c:scaling>
        <c:delete val="1"/>
        <c:axPos val="l"/>
        <c:numFmt formatCode="_ * #,##0.00_ ;_ * \-#,##0.00_ ;_ * &quot;-&quot;??_ ;_ @_ " sourceLinked="1"/>
        <c:tickLblPos val="none"/>
        <c:crossAx val="136389760"/>
        <c:crosses val="autoZero"/>
        <c:crossBetween val="between"/>
      </c:valAx>
    </c:plotArea>
    <c:plotVisOnly val="1"/>
    <c:dispBlanksAs val="gap"/>
  </c:chart>
  <c:txPr>
    <a:bodyPr/>
    <a:lstStyle/>
    <a:p>
      <a:pPr>
        <a:defRPr sz="1800"/>
      </a:pPr>
      <a:endParaRPr lang="zh-CN"/>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EC284C-66D5-4656-B10C-6D3291F9A0B3}" type="datetimeFigureOut">
              <a:rPr lang="en-US" smtClean="0"/>
              <a:pPr/>
              <a:t>9/6/2015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AEE559-5599-4113-8418-AE6F1318C4DB}" type="slidenum">
              <a:rPr lang="en-US" smtClean="0"/>
              <a:pPr/>
              <a:t>‹#›</a:t>
            </a:fld>
            <a:endParaRPr lang="en-US"/>
          </a:p>
        </p:txBody>
      </p:sp>
    </p:spTree>
    <p:extLst>
      <p:ext uri="{BB962C8B-B14F-4D97-AF65-F5344CB8AC3E}">
        <p14:creationId xmlns:p14="http://schemas.microsoft.com/office/powerpoint/2010/main" xmlns="" val="154114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8150" y="1233488"/>
            <a:ext cx="5921375" cy="3332162"/>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AEE559-5599-4113-8418-AE6F1318C4D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182355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latin typeface="Verdana"/>
                <a:ea typeface="黑体"/>
              </a:rPr>
              <a:t>Here is what</a:t>
            </a:r>
            <a:r>
              <a:rPr lang="en-US" altLang="zh-CN" baseline="0" dirty="0" smtClean="0">
                <a:latin typeface="Verdana"/>
                <a:ea typeface="黑体"/>
              </a:rPr>
              <a:t> this would look like at the DB level. You can see that the baseline performance delivers around 1,100 transactions per second while disks are utilized at around 78% from a performance perspective. These are 15K SAS drives capable of delivering around 180IOPS per drive. Once I enable FAST VP and let the relocation of 1GB slices take place some of workloads are absorbed by the available Flash drives which are capable of delivering 2,500 IOPS per drive. Immediately transactions increase to over 2,300 per second. This relocation also frees up headroom on the 15K drives which means they can now be more utilized for capacity. When we enable FAST Cache in addition to FAST VP the performance increases even more driving transactions north of the 4,400 mark. At the same time drive utilization of the 15K drives is down to around 15%. So now they can accommodate more capacity without impacting performance. In essence we deliver 4x the transaction while freeing up valuable drive overhead to accommodate data. That’s delivering better $/GB and $/IOPS at the same time!</a:t>
            </a:r>
            <a:endParaRPr lang="zh-CN" altLang="en-US" dirty="0">
              <a:latin typeface="Verdana"/>
              <a:ea typeface="黑体"/>
            </a:endParaRPr>
          </a:p>
        </p:txBody>
      </p:sp>
    </p:spTree>
    <p:extLst>
      <p:ext uri="{BB962C8B-B14F-4D97-AF65-F5344CB8AC3E}">
        <p14:creationId xmlns:p14="http://schemas.microsoft.com/office/powerpoint/2010/main" xmlns="" val="1528730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smtClean="0">
                <a:latin typeface="Verdana"/>
                <a:ea typeface="黑体"/>
              </a:rPr>
              <a:t>So we’ve seen how the FAST</a:t>
            </a:r>
            <a:r>
              <a:rPr lang="en-US" altLang="zh-CN" baseline="0" dirty="0" smtClean="0">
                <a:latin typeface="Verdana"/>
                <a:ea typeface="黑体"/>
              </a:rPr>
              <a:t> Suite boosts SQL performance, VMware Horizon View and Citrix </a:t>
            </a:r>
            <a:r>
              <a:rPr lang="en-US" altLang="zh-CN" baseline="0" dirty="0" err="1" smtClean="0">
                <a:latin typeface="Verdana"/>
                <a:ea typeface="黑体"/>
              </a:rPr>
              <a:t>XenDesktop</a:t>
            </a:r>
            <a:r>
              <a:rPr lang="en-US" altLang="zh-CN" baseline="0" dirty="0" smtClean="0">
                <a:latin typeface="Verdana"/>
                <a:ea typeface="黑体"/>
              </a:rPr>
              <a:t>, now let’s look at how VNX with the FAST Suite improves Oracle…..but with a difference. Because VNX is so versatile, supporting mixed workloads, supporting virtual and physical environments and supporting both block (SAN) and file (NAS) environments, I thought it a good idea to show you just how good the FAST suite is for virtualized Oracle </a:t>
            </a:r>
            <a:r>
              <a:rPr lang="en-US" altLang="zh-CN" baseline="0" dirty="0" err="1" smtClean="0">
                <a:latin typeface="Verdana"/>
                <a:ea typeface="黑体"/>
              </a:rPr>
              <a:t>dNFS</a:t>
            </a:r>
            <a:r>
              <a:rPr lang="en-US" altLang="zh-CN" baseline="0" dirty="0" smtClean="0">
                <a:latin typeface="Verdana"/>
                <a:ea typeface="黑体"/>
              </a:rPr>
              <a:t> – i.e. Oracle direct NFS.</a:t>
            </a:r>
          </a:p>
          <a:p>
            <a:r>
              <a:rPr lang="en-US" altLang="zh-CN" baseline="0" dirty="0" smtClean="0">
                <a:latin typeface="Verdana"/>
                <a:ea typeface="黑体"/>
              </a:rPr>
              <a:t>As you can see from both graphics VNX with the FAST Suite  supercharges your Oracle </a:t>
            </a:r>
            <a:r>
              <a:rPr lang="en-US" altLang="zh-CN" baseline="0" dirty="0" err="1" smtClean="0">
                <a:latin typeface="Verdana"/>
                <a:ea typeface="黑体"/>
              </a:rPr>
              <a:t>dNFS</a:t>
            </a:r>
            <a:r>
              <a:rPr lang="en-US" altLang="zh-CN" baseline="0" dirty="0" smtClean="0">
                <a:latin typeface="Verdana"/>
                <a:ea typeface="黑体"/>
              </a:rPr>
              <a:t> environment.</a:t>
            </a:r>
          </a:p>
          <a:p>
            <a:r>
              <a:rPr lang="en-US" altLang="zh-CN" baseline="0" dirty="0" smtClean="0">
                <a:latin typeface="Verdana"/>
                <a:ea typeface="黑体"/>
              </a:rPr>
              <a:t>On the left, you can see the benefits of FAST VP and then the added benefit of FAST Cache on read latency. FAST VP alone has a 42% benefit on read latency and add to that the 67% benefit from FAST Cache resulting in a cumulative benefit of over 5x improvement on read latency.</a:t>
            </a:r>
          </a:p>
          <a:p>
            <a:r>
              <a:rPr lang="en-US" altLang="zh-CN" baseline="0" dirty="0" smtClean="0">
                <a:latin typeface="Verdana"/>
                <a:ea typeface="黑体"/>
              </a:rPr>
              <a:t>Likewise, on the right hand graphic, you can see the benefits of FAST VP and then the added benefit of FAST Cache on Transactions Per Second (TPS). FAST VP alone has a 38% benefit on TPS and add to that the 63% benefit from FAST Cache resulting in a cumulative benefit of over 2.2x improvement on TPS.  </a:t>
            </a:r>
          </a:p>
          <a:p>
            <a:pPr defTabSz="895838">
              <a:spcBef>
                <a:spcPts val="1176"/>
              </a:spcBef>
              <a:defRPr/>
            </a:pPr>
            <a:r>
              <a:rPr lang="en-US" altLang="zh-CN" baseline="0" dirty="0" smtClean="0">
                <a:latin typeface="Verdana"/>
                <a:ea typeface="黑体"/>
              </a:rPr>
              <a:t>Now imagine what it can do for your block environment.</a:t>
            </a:r>
          </a:p>
          <a:p>
            <a:r>
              <a:rPr lang="en-US" b="1" i="1" u="sng" dirty="0" smtClean="0">
                <a:latin typeface="Verdana"/>
                <a:ea typeface="黑体"/>
              </a:rPr>
              <a:t>Note </a:t>
            </a:r>
            <a:r>
              <a:rPr lang="en-US" b="1" i="1" u="sng" dirty="0">
                <a:latin typeface="Verdana"/>
                <a:ea typeface="黑体"/>
              </a:rPr>
              <a:t>to Presenter (competitive differentiation</a:t>
            </a:r>
            <a:r>
              <a:rPr lang="en-US" b="1" i="1" u="sng" dirty="0" smtClean="0">
                <a:latin typeface="Verdana"/>
                <a:ea typeface="黑体"/>
              </a:rPr>
              <a:t>)</a:t>
            </a:r>
            <a:r>
              <a:rPr lang="en-US" b="1" i="1" dirty="0" smtClean="0">
                <a:latin typeface="Verdana"/>
                <a:ea typeface="黑体"/>
              </a:rPr>
              <a:t>：</a:t>
            </a:r>
            <a:r>
              <a:rPr lang="en-US" i="1" dirty="0" smtClean="0">
                <a:latin typeface="Verdana"/>
                <a:ea typeface="黑体"/>
              </a:rPr>
              <a:t>The </a:t>
            </a:r>
            <a:r>
              <a:rPr lang="en-US" i="1" dirty="0">
                <a:latin typeface="Verdana"/>
                <a:ea typeface="黑体"/>
              </a:rPr>
              <a:t>unified design of VNX enables users to simplify Oracle provisioning and management by deploying on NFS, not available from HP 3Par or HDS HUS.  These waterfall charts also demonstrate how VNX </a:t>
            </a:r>
            <a:r>
              <a:rPr lang="en-US" i="1" dirty="0" smtClean="0">
                <a:latin typeface="Verdana"/>
                <a:ea typeface="黑体"/>
              </a:rPr>
              <a:t>offers </a:t>
            </a:r>
            <a:r>
              <a:rPr lang="en-US" i="1" dirty="0">
                <a:latin typeface="Verdana"/>
                <a:ea typeface="黑体"/>
              </a:rPr>
              <a:t>a fully flash-enabled solution.  NetApp as well as emerging competitors such as Nimble provide flash as cache, but lack both the intelligent control used by VNX to focus on performance-centric data and an available flash tier to selectively maintain performance of continuously hot data.   IBM V7000, HP 3Par and HDS HUS utilize </a:t>
            </a:r>
            <a:r>
              <a:rPr lang="en-US" i="1" dirty="0" err="1">
                <a:latin typeface="Verdana"/>
                <a:ea typeface="黑体"/>
              </a:rPr>
              <a:t>autotiering</a:t>
            </a:r>
            <a:r>
              <a:rPr lang="en-US" i="1" dirty="0">
                <a:latin typeface="Verdana"/>
                <a:ea typeface="黑体"/>
              </a:rPr>
              <a:t>, but lack the response advantage of FAST Cache.</a:t>
            </a:r>
          </a:p>
        </p:txBody>
      </p:sp>
    </p:spTree>
    <p:extLst>
      <p:ext uri="{BB962C8B-B14F-4D97-AF65-F5344CB8AC3E}">
        <p14:creationId xmlns:p14="http://schemas.microsoft.com/office/powerpoint/2010/main" xmlns="" val="424081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1718029-0155-489F-8623-11D9E7550D2F}" type="slidenum">
              <a:rPr lang="en-US" smtClean="0"/>
              <a:pPr>
                <a:defRPr/>
              </a:pPr>
              <a:t>33</a:t>
            </a:fld>
            <a:endParaRPr lang="en-US"/>
          </a:p>
        </p:txBody>
      </p:sp>
    </p:spTree>
    <p:extLst>
      <p:ext uri="{BB962C8B-B14F-4D97-AF65-F5344CB8AC3E}">
        <p14:creationId xmlns:p14="http://schemas.microsoft.com/office/powerpoint/2010/main" xmlns="" val="275446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p:spPr>
        <p:txBody>
          <a:bodyPr/>
          <a:lstStyle/>
          <a:p>
            <a:r>
              <a:rPr lang="en-US" altLang="zh-CN" sz="1600" b="0" i="0" u="none" strike="noStrike" kern="1200" baseline="0" dirty="0" smtClean="0">
                <a:solidFill>
                  <a:schemeClr val="tx1"/>
                </a:solidFill>
                <a:latin typeface="+mn-lt"/>
                <a:ea typeface="+mn-ea"/>
                <a:cs typeface="+mn-cs"/>
              </a:rPr>
              <a:t>The I/O Wait % is the time that is spent waiting for data from the storage system. App % is the time that is spent</a:t>
            </a:r>
          </a:p>
          <a:p>
            <a:r>
              <a:rPr lang="en-US" altLang="zh-CN" sz="1600" b="0" i="0" u="none" strike="noStrike" kern="1200" baseline="0" dirty="0" smtClean="0">
                <a:solidFill>
                  <a:schemeClr val="tx1"/>
                </a:solidFill>
                <a:latin typeface="+mn-lt"/>
                <a:ea typeface="+mn-ea"/>
                <a:cs typeface="+mn-cs"/>
              </a:rPr>
              <a:t>running user instructions in a program. System % is time that is spent managing database locks, shared memory,</a:t>
            </a:r>
          </a:p>
          <a:p>
            <a:r>
              <a:rPr lang="en-US" altLang="zh-CN" sz="1600" b="0" i="0" u="none" strike="noStrike" kern="1200" baseline="0" dirty="0" smtClean="0">
                <a:solidFill>
                  <a:schemeClr val="tx1"/>
                </a:solidFill>
                <a:latin typeface="+mn-lt"/>
                <a:ea typeface="+mn-ea"/>
                <a:cs typeface="+mn-cs"/>
              </a:rPr>
              <a:t>context switches in memory, and other elements, in support of user programs. For more information, see </a:t>
            </a:r>
            <a:r>
              <a:rPr lang="en-US" altLang="zh-CN" sz="1600" b="0" i="1" u="none" strike="noStrike" kern="1200" baseline="0" dirty="0" smtClean="0">
                <a:solidFill>
                  <a:schemeClr val="tx1"/>
                </a:solidFill>
                <a:latin typeface="+mn-lt"/>
                <a:ea typeface="+mn-ea"/>
                <a:cs typeface="+mn-cs"/>
              </a:rPr>
              <a:t>IBM</a:t>
            </a:r>
          </a:p>
          <a:p>
            <a:r>
              <a:rPr lang="en-US" altLang="zh-CN" sz="1600" b="0" i="1" u="none" strike="noStrike" kern="1200" baseline="0" dirty="0" smtClean="0">
                <a:solidFill>
                  <a:schemeClr val="tx1"/>
                </a:solidFill>
                <a:latin typeface="+mn-lt"/>
                <a:ea typeface="+mn-ea"/>
                <a:cs typeface="+mn-cs"/>
              </a:rPr>
              <a:t>Information on Demand 2010 </a:t>
            </a:r>
            <a:r>
              <a:rPr lang="en-US" altLang="zh-CN" sz="1600" b="0" i="0" u="none" strike="noStrike" kern="1200" baseline="0" dirty="0" smtClean="0">
                <a:solidFill>
                  <a:schemeClr val="tx1"/>
                </a:solidFill>
                <a:latin typeface="+mn-lt"/>
                <a:ea typeface="+mn-ea"/>
                <a:cs typeface="+mn-cs"/>
              </a:rPr>
              <a:t>by Barton and </a:t>
            </a:r>
            <a:r>
              <a:rPr lang="en-US" altLang="zh-CN" sz="1600" b="0" i="0" u="none" strike="noStrike" kern="1200" baseline="0" dirty="0" err="1" smtClean="0">
                <a:solidFill>
                  <a:schemeClr val="tx1"/>
                </a:solidFill>
                <a:latin typeface="+mn-lt"/>
                <a:ea typeface="+mn-ea"/>
                <a:cs typeface="+mn-cs"/>
              </a:rPr>
              <a:t>Lebutsch</a:t>
            </a:r>
            <a:r>
              <a:rPr lang="en-US" altLang="zh-CN" sz="1600" b="0" i="0" u="none" strike="noStrike" kern="1200" baseline="0" dirty="0" smtClean="0">
                <a:solidFill>
                  <a:schemeClr val="tx1"/>
                </a:solidFill>
                <a:latin typeface="+mn-lt"/>
                <a:ea typeface="+mn-ea"/>
                <a:cs typeface="+mn-cs"/>
              </a:rPr>
              <a:t>, May 2010.</a:t>
            </a:r>
            <a:endParaRPr lang="en-US" altLang="zh-CN" dirty="0" smtClean="0">
              <a:latin typeface="Arial" pitchFamily="34" charset="0"/>
              <a:cs typeface="Arial" pitchFamily="34" charset="0"/>
            </a:endParaRPr>
          </a:p>
        </p:txBody>
      </p:sp>
      <p:sp>
        <p:nvSpPr>
          <p:cNvPr id="52228"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2117" tIns="46059" rIns="92117" bIns="46059" anchor="b"/>
          <a:lstStyle/>
          <a:p>
            <a:pPr algn="r" defTabSz="921446"/>
            <a:fld id="{19E739DB-1D88-42C8-88CB-43D37AEB3F56}" type="slidenum">
              <a:rPr lang="en-US" altLang="zh-CN" sz="1200">
                <a:solidFill>
                  <a:prstClr val="black"/>
                </a:solidFill>
                <a:ea typeface="MS PGothic" pitchFamily="34" charset="-128"/>
              </a:rPr>
              <a:pPr algn="r" defTabSz="921446"/>
              <a:t>3</a:t>
            </a:fld>
            <a:endParaRPr lang="en-US" altLang="zh-CN" sz="1200">
              <a:solidFill>
                <a:prstClr val="black"/>
              </a:solidFill>
              <a:ea typeface="MS PGothic" pitchFamily="34" charset="-128"/>
            </a:endParaRPr>
          </a:p>
        </p:txBody>
      </p:sp>
    </p:spTree>
    <p:extLst>
      <p:ext uri="{BB962C8B-B14F-4D97-AF65-F5344CB8AC3E}">
        <p14:creationId xmlns:p14="http://schemas.microsoft.com/office/powerpoint/2010/main" xmlns="" val="371040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E8EE602-EBEC-4068-91D0-5C1248EDA411}" type="slidenum">
              <a:rPr lang="en-US" altLang="zh-CN" smtClean="0">
                <a:solidFill>
                  <a:prstClr val="black"/>
                </a:solidFill>
              </a:rPr>
              <a:pPr>
                <a:defRPr/>
              </a:pPr>
              <a:t>5</a:t>
            </a:fld>
            <a:endParaRPr lang="en-US" altLang="zh-CN">
              <a:solidFill>
                <a:prstClr val="black"/>
              </a:solidFill>
            </a:endParaRPr>
          </a:p>
        </p:txBody>
      </p:sp>
    </p:spTree>
    <p:extLst>
      <p:ext uri="{BB962C8B-B14F-4D97-AF65-F5344CB8AC3E}">
        <p14:creationId xmlns:p14="http://schemas.microsoft.com/office/powerpoint/2010/main" xmlns="" val="40237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mn-lt"/>
                <a:ea typeface="+mn-ea"/>
                <a:cs typeface="+mn-cs"/>
              </a:rPr>
              <a:t>CINT2006 Rates </a:t>
            </a:r>
            <a:r>
              <a:rPr lang="zh-CN" altLang="en-US" sz="1200" b="1" i="0" kern="1200" dirty="0" smtClean="0">
                <a:solidFill>
                  <a:schemeClr val="tx1"/>
                </a:solidFill>
                <a:effectLst/>
                <a:latin typeface="+mn-lt"/>
                <a:ea typeface="+mn-ea"/>
                <a:cs typeface="+mn-cs"/>
              </a:rPr>
              <a:t>性能</a:t>
            </a:r>
            <a:endParaRPr lang="en-US" altLang="zh-CN" sz="1200" b="1"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IBM Power 780 (3.44 GHz, 16*6core	)			3560</a:t>
            </a:r>
          </a:p>
          <a:p>
            <a:r>
              <a:rPr lang="en-US" altLang="zh-CN" sz="1200" b="0" i="0" kern="1200" dirty="0" smtClean="0">
                <a:solidFill>
                  <a:schemeClr val="tx1"/>
                </a:solidFill>
                <a:effectLst/>
                <a:latin typeface="+mn-lt"/>
                <a:ea typeface="+mn-ea"/>
                <a:cs typeface="+mn-cs"/>
              </a:rPr>
              <a:t>IBM Power 780 (3.86 GHz, 8*8core, </a:t>
            </a:r>
            <a:r>
              <a:rPr lang="en-US" altLang="zh-CN" sz="1200" b="0" i="0" kern="1200" dirty="0" err="1" smtClean="0">
                <a:solidFill>
                  <a:schemeClr val="tx1"/>
                </a:solidFill>
                <a:effectLst/>
                <a:latin typeface="+mn-lt"/>
                <a:ea typeface="+mn-ea"/>
                <a:cs typeface="+mn-cs"/>
              </a:rPr>
              <a:t>RedHat</a:t>
            </a:r>
            <a:r>
              <a:rPr lang="en-US" altLang="zh-CN" sz="1200" b="0" i="0" kern="1200" dirty="0" smtClean="0">
                <a:solidFill>
                  <a:schemeClr val="tx1"/>
                </a:solidFill>
                <a:effectLst/>
                <a:latin typeface="+mn-lt"/>
                <a:ea typeface="+mn-ea"/>
                <a:cs typeface="+mn-cs"/>
              </a:rPr>
              <a:t>)			2740</a:t>
            </a:r>
          </a:p>
          <a:p>
            <a:r>
              <a:rPr lang="en-US" altLang="zh-CN" sz="1200" kern="1200" dirty="0" smtClean="0">
                <a:solidFill>
                  <a:schemeClr val="tx1"/>
                </a:solidFill>
                <a:effectLst/>
                <a:latin typeface="+mn-lt"/>
                <a:ea typeface="+mn-ea"/>
                <a:cs typeface="+mn-cs"/>
              </a:rPr>
              <a:t>IBM System x3950 X6 (Intel Xeon E7-8857 v2, 3.60 GHz 8*12</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Core)	3240</a:t>
            </a:r>
            <a:r>
              <a:rPr lang="zh-CN" altLang="en-US" dirty="0" smtClean="0"/>
              <a:t/>
            </a:r>
            <a:br>
              <a:rPr lang="zh-CN" altLang="en-US" dirty="0" smtClean="0"/>
            </a:br>
            <a:r>
              <a:rPr lang="en-US" altLang="zh-CN" dirty="0" smtClean="0"/>
              <a:t>I</a:t>
            </a:r>
            <a:r>
              <a:rPr lang="en-US" altLang="zh-CN" sz="1200" b="0" i="0" kern="1200" dirty="0" smtClean="0">
                <a:solidFill>
                  <a:schemeClr val="tx1"/>
                </a:solidFill>
                <a:effectLst/>
                <a:latin typeface="+mn-lt"/>
                <a:ea typeface="+mn-ea"/>
                <a:cs typeface="+mn-cs"/>
              </a:rPr>
              <a:t>BM System x3950 X6 (Intel Xeon E7-8893 v2, 3.40 GHz  </a:t>
            </a:r>
            <a:r>
              <a:rPr lang="en-US" altLang="zh-CN" sz="1200" kern="1200" dirty="0" smtClean="0">
                <a:solidFill>
                  <a:schemeClr val="tx1"/>
                </a:solidFill>
                <a:effectLst/>
                <a:latin typeface="+mn-lt"/>
                <a:ea typeface="+mn-ea"/>
                <a:cs typeface="+mn-cs"/>
              </a:rPr>
              <a:t>8*6Core)	</a:t>
            </a:r>
            <a:r>
              <a:rPr lang="en-US" altLang="zh-CN" sz="1200" b="0" i="0" kern="1200" dirty="0" smtClean="0">
                <a:solidFill>
                  <a:schemeClr val="tx1"/>
                </a:solidFill>
                <a:effectLst/>
                <a:latin typeface="+mn-lt"/>
                <a:ea typeface="+mn-ea"/>
                <a:cs typeface="+mn-cs"/>
              </a:rPr>
              <a:t>2380</a:t>
            </a:r>
            <a:r>
              <a:rPr lang="en-US" altLang="zh-CN" dirty="0" smtClean="0"/>
              <a:t/>
            </a:r>
            <a:br>
              <a:rPr lang="en-US" altLang="zh-CN" dirty="0" smtClean="0"/>
            </a:b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rgbClr val="000000"/>
                </a:solidFill>
                <a:latin typeface="+mn-ea"/>
              </a:rPr>
              <a:t>通过服务器和存储器整合实现的成本节约</a:t>
            </a:r>
            <a:r>
              <a:rPr lang="en-US" altLang="zh-CN" sz="1200" dirty="0" smtClean="0">
                <a:solidFill>
                  <a:srgbClr val="000000"/>
                </a:solidFill>
                <a:latin typeface="+mn-ea"/>
              </a:rPr>
              <a:t>43%</a:t>
            </a:r>
            <a:r>
              <a:rPr lang="zh-CN" altLang="en-US" sz="1200" dirty="0" smtClean="0">
                <a:solidFill>
                  <a:srgbClr val="000000"/>
                </a:solidFill>
                <a:latin typeface="+mn-ea"/>
              </a:rPr>
              <a:t>，包括降软件许可</a:t>
            </a:r>
            <a:r>
              <a:rPr lang="en-US" altLang="zh-CN" sz="1200" dirty="0" smtClean="0">
                <a:solidFill>
                  <a:srgbClr val="000000"/>
                </a:solidFill>
                <a:latin typeface="+mn-ea"/>
              </a:rPr>
              <a:t>1/2,</a:t>
            </a:r>
            <a:r>
              <a:rPr lang="zh-CN" altLang="en-US" sz="1200" dirty="0" smtClean="0">
                <a:solidFill>
                  <a:srgbClr val="000000"/>
                </a:solidFill>
                <a:latin typeface="+mn-ea"/>
              </a:rPr>
              <a:t>所需硬件降低</a:t>
            </a:r>
            <a:r>
              <a:rPr lang="en-US" altLang="zh-CN" sz="1200" dirty="0" smtClean="0">
                <a:solidFill>
                  <a:srgbClr val="000000"/>
                </a:solidFill>
                <a:latin typeface="+mn-ea"/>
              </a:rPr>
              <a:t>1/3</a:t>
            </a: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AAEE559-5599-4113-8418-AE6F1318C4DB}" type="slidenum">
              <a:rPr lang="en-US" smtClean="0"/>
              <a:pPr/>
              <a:t>10</a:t>
            </a:fld>
            <a:endParaRPr lang="en-US"/>
          </a:p>
        </p:txBody>
      </p:sp>
    </p:spTree>
    <p:extLst>
      <p:ext uri="{BB962C8B-B14F-4D97-AF65-F5344CB8AC3E}">
        <p14:creationId xmlns:p14="http://schemas.microsoft.com/office/powerpoint/2010/main" xmlns="" val="175529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mn-lt"/>
                <a:ea typeface="+mn-ea"/>
                <a:cs typeface="+mn-cs"/>
              </a:rPr>
              <a:t>CINT2006 Rates </a:t>
            </a:r>
            <a:r>
              <a:rPr lang="zh-CN" altLang="en-US" sz="1200" b="1" i="0" kern="1200" dirty="0" smtClean="0">
                <a:solidFill>
                  <a:schemeClr val="tx1"/>
                </a:solidFill>
                <a:effectLst/>
                <a:latin typeface="+mn-lt"/>
                <a:ea typeface="+mn-ea"/>
                <a:cs typeface="+mn-cs"/>
              </a:rPr>
              <a:t>性能</a:t>
            </a:r>
            <a:endParaRPr lang="en-US" altLang="zh-CN" sz="1200" b="1"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IBM Power 780 (3.44 GHz, 16*6core	)			3560</a:t>
            </a:r>
          </a:p>
          <a:p>
            <a:r>
              <a:rPr lang="en-US" altLang="zh-CN" sz="1200" b="0" i="0" kern="1200" dirty="0" smtClean="0">
                <a:solidFill>
                  <a:schemeClr val="tx1"/>
                </a:solidFill>
                <a:effectLst/>
                <a:latin typeface="+mn-lt"/>
                <a:ea typeface="+mn-ea"/>
                <a:cs typeface="+mn-cs"/>
              </a:rPr>
              <a:t>IBM Power 780 (3.86 GHz, 8*8core, </a:t>
            </a:r>
            <a:r>
              <a:rPr lang="en-US" altLang="zh-CN" sz="1200" b="0" i="0" kern="1200" dirty="0" err="1" smtClean="0">
                <a:solidFill>
                  <a:schemeClr val="tx1"/>
                </a:solidFill>
                <a:effectLst/>
                <a:latin typeface="+mn-lt"/>
                <a:ea typeface="+mn-ea"/>
                <a:cs typeface="+mn-cs"/>
              </a:rPr>
              <a:t>RedHat</a:t>
            </a:r>
            <a:r>
              <a:rPr lang="en-US" altLang="zh-CN" sz="1200" b="0" i="0" kern="1200" dirty="0" smtClean="0">
                <a:solidFill>
                  <a:schemeClr val="tx1"/>
                </a:solidFill>
                <a:effectLst/>
                <a:latin typeface="+mn-lt"/>
                <a:ea typeface="+mn-ea"/>
                <a:cs typeface="+mn-cs"/>
              </a:rPr>
              <a:t>)			2740</a:t>
            </a:r>
          </a:p>
          <a:p>
            <a:r>
              <a:rPr lang="en-US" altLang="zh-CN" sz="1200" kern="1200" dirty="0" smtClean="0">
                <a:solidFill>
                  <a:schemeClr val="tx1"/>
                </a:solidFill>
                <a:effectLst/>
                <a:latin typeface="+mn-lt"/>
                <a:ea typeface="+mn-ea"/>
                <a:cs typeface="+mn-cs"/>
              </a:rPr>
              <a:t>IBM System x3950 X6 (Intel Xeon E7-8857 v2, 3.60 GHz 8*12</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Core)	3240</a:t>
            </a:r>
            <a:r>
              <a:rPr lang="zh-CN" altLang="en-US" dirty="0" smtClean="0"/>
              <a:t/>
            </a:r>
            <a:br>
              <a:rPr lang="zh-CN" altLang="en-US" dirty="0" smtClean="0"/>
            </a:br>
            <a:r>
              <a:rPr lang="en-US" altLang="zh-CN" dirty="0" smtClean="0"/>
              <a:t>I</a:t>
            </a:r>
            <a:r>
              <a:rPr lang="en-US" altLang="zh-CN" sz="1200" b="0" i="0" kern="1200" dirty="0" smtClean="0">
                <a:solidFill>
                  <a:schemeClr val="tx1"/>
                </a:solidFill>
                <a:effectLst/>
                <a:latin typeface="+mn-lt"/>
                <a:ea typeface="+mn-ea"/>
                <a:cs typeface="+mn-cs"/>
              </a:rPr>
              <a:t>BM System x3950 X6 (Intel Xeon E7-8893 v2, 3.40 GHz  </a:t>
            </a:r>
            <a:r>
              <a:rPr lang="en-US" altLang="zh-CN" sz="1200" kern="1200" dirty="0" smtClean="0">
                <a:solidFill>
                  <a:schemeClr val="tx1"/>
                </a:solidFill>
                <a:effectLst/>
                <a:latin typeface="+mn-lt"/>
                <a:ea typeface="+mn-ea"/>
                <a:cs typeface="+mn-cs"/>
              </a:rPr>
              <a:t>8*6Core)	</a:t>
            </a:r>
            <a:r>
              <a:rPr lang="en-US" altLang="zh-CN" sz="1200" b="0" i="0" kern="1200" dirty="0" smtClean="0">
                <a:solidFill>
                  <a:schemeClr val="tx1"/>
                </a:solidFill>
                <a:effectLst/>
                <a:latin typeface="+mn-lt"/>
                <a:ea typeface="+mn-ea"/>
                <a:cs typeface="+mn-cs"/>
              </a:rPr>
              <a:t>2380</a:t>
            </a:r>
            <a:r>
              <a:rPr lang="en-US" altLang="zh-CN" dirty="0" smtClean="0"/>
              <a:t/>
            </a:r>
            <a:br>
              <a:rPr lang="en-US" altLang="zh-CN" dirty="0" smtClean="0"/>
            </a:b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rgbClr val="000000"/>
                </a:solidFill>
                <a:latin typeface="+mn-ea"/>
              </a:rPr>
              <a:t>通过服务器和存储器整合实现的成本节约</a:t>
            </a:r>
            <a:r>
              <a:rPr lang="en-US" altLang="zh-CN" sz="1200" dirty="0" smtClean="0">
                <a:solidFill>
                  <a:srgbClr val="000000"/>
                </a:solidFill>
                <a:latin typeface="+mn-ea"/>
              </a:rPr>
              <a:t>43%</a:t>
            </a:r>
            <a:r>
              <a:rPr lang="zh-CN" altLang="en-US" sz="1200" dirty="0" smtClean="0">
                <a:solidFill>
                  <a:srgbClr val="000000"/>
                </a:solidFill>
                <a:latin typeface="+mn-ea"/>
              </a:rPr>
              <a:t>，包括降软件许可</a:t>
            </a:r>
            <a:r>
              <a:rPr lang="en-US" altLang="zh-CN" sz="1200" dirty="0" smtClean="0">
                <a:solidFill>
                  <a:srgbClr val="000000"/>
                </a:solidFill>
                <a:latin typeface="+mn-ea"/>
              </a:rPr>
              <a:t>1/2,</a:t>
            </a:r>
            <a:r>
              <a:rPr lang="zh-CN" altLang="en-US" sz="1200" dirty="0" smtClean="0">
                <a:solidFill>
                  <a:srgbClr val="000000"/>
                </a:solidFill>
                <a:latin typeface="+mn-ea"/>
              </a:rPr>
              <a:t>所需硬件降低</a:t>
            </a:r>
            <a:r>
              <a:rPr lang="en-US" altLang="zh-CN" sz="1200" dirty="0" smtClean="0">
                <a:solidFill>
                  <a:srgbClr val="000000"/>
                </a:solidFill>
                <a:latin typeface="+mn-ea"/>
              </a:rPr>
              <a:t>1/3</a:t>
            </a: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AAEE559-5599-4113-8418-AE6F1318C4DB}" type="slidenum">
              <a:rPr lang="en-US" smtClean="0"/>
              <a:pPr/>
              <a:t>15</a:t>
            </a:fld>
            <a:endParaRPr lang="en-US"/>
          </a:p>
        </p:txBody>
      </p:sp>
    </p:spTree>
    <p:extLst>
      <p:ext uri="{BB962C8B-B14F-4D97-AF65-F5344CB8AC3E}">
        <p14:creationId xmlns:p14="http://schemas.microsoft.com/office/powerpoint/2010/main" xmlns="" val="356655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xmlns="" val="49307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55996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6A37EB-A4EC-41A6-BC64-5CAD79654097}"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xmlns="" val="4052820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63304" indent="-163304">
              <a:buClr>
                <a:schemeClr val="tx2"/>
              </a:buClr>
              <a:buFont typeface="Arial" pitchFamily="34" charset="0"/>
              <a:buChar char="•"/>
            </a:pPr>
            <a:r>
              <a:rPr lang="en-US" sz="1100" dirty="0">
                <a:solidFill>
                  <a:schemeClr val="bg2"/>
                </a:solidFill>
                <a:latin typeface="Verdana"/>
                <a:ea typeface="黑体"/>
                <a:cs typeface="Arial" pitchFamily="34" charset="0"/>
              </a:rPr>
              <a:t>Mechanical drives are not fast enough</a:t>
            </a:r>
          </a:p>
          <a:p>
            <a:pPr marL="163304" indent="-163304">
              <a:buClr>
                <a:schemeClr val="tx2"/>
              </a:buClr>
              <a:buFont typeface="Arial" pitchFamily="34" charset="0"/>
              <a:buChar char="•"/>
            </a:pPr>
            <a:r>
              <a:rPr lang="en-US" sz="1100" dirty="0">
                <a:solidFill>
                  <a:schemeClr val="bg2"/>
                </a:solidFill>
                <a:latin typeface="Verdana"/>
                <a:ea typeface="黑体"/>
                <a:cs typeface="Arial" pitchFamily="34" charset="0"/>
              </a:rPr>
              <a:t>To get the most disk performance, utilization is sacrificed</a:t>
            </a:r>
          </a:p>
          <a:p>
            <a:pPr marL="163304" indent="-163304">
              <a:buClr>
                <a:schemeClr val="tx2"/>
              </a:buClr>
              <a:buFont typeface="Arial" pitchFamily="34" charset="0"/>
              <a:buChar char="•"/>
            </a:pPr>
            <a:r>
              <a:rPr lang="en-US" sz="1100" dirty="0">
                <a:solidFill>
                  <a:schemeClr val="bg2"/>
                </a:solidFill>
                <a:latin typeface="Verdana"/>
                <a:ea typeface="黑体"/>
                <a:cs typeface="Arial" pitchFamily="34" charset="0"/>
              </a:rPr>
              <a:t>As the need business transactions increase, more and more drives must be striped</a:t>
            </a:r>
          </a:p>
          <a:p>
            <a:endParaRPr lang="en-US" dirty="0" smtClean="0">
              <a:latin typeface="Verdana"/>
              <a:ea typeface="黑体"/>
            </a:endParaRPr>
          </a:p>
          <a:p>
            <a:pPr marL="163304" indent="-163304">
              <a:buClr>
                <a:schemeClr val="tx2"/>
              </a:buClr>
              <a:buFont typeface="Arial" pitchFamily="34" charset="0"/>
              <a:buChar char="•"/>
            </a:pPr>
            <a:r>
              <a:rPr lang="en-US" altLang="zh-CN" sz="1100">
                <a:solidFill>
                  <a:schemeClr val="bg2"/>
                </a:solidFill>
                <a:latin typeface="Verdana"/>
                <a:ea typeface="黑体"/>
                <a:cs typeface="Arial" pitchFamily="34" charset="0"/>
              </a:rPr>
              <a:t>FLASH drives are up to 100 times faster than mechanical disks – but expensive</a:t>
            </a:r>
          </a:p>
          <a:p>
            <a:pPr marL="163304" indent="-163304">
              <a:buClr>
                <a:schemeClr val="tx2"/>
              </a:buClr>
              <a:buFont typeface="Arial" pitchFamily="34" charset="0"/>
              <a:buChar char="•"/>
            </a:pPr>
            <a:r>
              <a:rPr lang="en-US" altLang="zh-CN" sz="1100">
                <a:solidFill>
                  <a:schemeClr val="bg2"/>
                </a:solidFill>
                <a:latin typeface="Verdana"/>
                <a:ea typeface="黑体"/>
                <a:cs typeface="Arial" pitchFamily="34" charset="0"/>
              </a:rPr>
              <a:t>Almost the entire drive can be used, so fewer FLASH drives are needed</a:t>
            </a:r>
          </a:p>
          <a:p>
            <a:pPr marL="163304" indent="-163304">
              <a:buClr>
                <a:schemeClr val="tx2"/>
              </a:buClr>
              <a:buFont typeface="Arial" pitchFamily="34" charset="0"/>
              <a:buChar char="•"/>
            </a:pPr>
            <a:r>
              <a:rPr lang="en-US" altLang="zh-CN" sz="1100">
                <a:solidFill>
                  <a:schemeClr val="bg2"/>
                </a:solidFill>
                <a:latin typeface="Verdana"/>
                <a:ea typeface="黑体"/>
                <a:cs typeface="Arial" pitchFamily="34" charset="0"/>
              </a:rPr>
              <a:t>Only the most critical data can justify the manual move to expensive FLASH</a:t>
            </a:r>
          </a:p>
          <a:p>
            <a:endParaRPr lang="en-US" dirty="0" smtClean="0">
              <a:latin typeface="Verdana"/>
              <a:ea typeface="黑体"/>
            </a:endParaRPr>
          </a:p>
          <a:p>
            <a:r>
              <a:rPr lang="en-US" dirty="0" smtClean="0">
                <a:latin typeface="Verdana"/>
                <a:ea typeface="黑体"/>
              </a:rPr>
              <a:t>Flash optimized:</a:t>
            </a:r>
          </a:p>
          <a:p>
            <a:pPr marL="163304" indent="-163304">
              <a:buClr>
                <a:schemeClr val="tx2"/>
              </a:buClr>
              <a:buFont typeface="Arial" pitchFamily="34" charset="0"/>
              <a:buChar char="•"/>
            </a:pPr>
            <a:r>
              <a:rPr lang="en-US" sz="1100" dirty="0">
                <a:solidFill>
                  <a:schemeClr val="bg2"/>
                </a:solidFill>
                <a:latin typeface="Verdana"/>
                <a:ea typeface="黑体"/>
                <a:cs typeface="Arial" pitchFamily="34" charset="0"/>
              </a:rPr>
              <a:t>All data activity is constantly tracked </a:t>
            </a:r>
          </a:p>
          <a:p>
            <a:pPr marL="163304" indent="-163304">
              <a:buClr>
                <a:schemeClr val="tx2"/>
              </a:buClr>
              <a:buFont typeface="Arial" pitchFamily="34" charset="0"/>
              <a:buChar char="•"/>
            </a:pPr>
            <a:r>
              <a:rPr lang="en-US" sz="1100" dirty="0">
                <a:solidFill>
                  <a:schemeClr val="bg2"/>
                </a:solidFill>
                <a:latin typeface="Verdana"/>
                <a:ea typeface="黑体"/>
                <a:cs typeface="Arial" pitchFamily="34" charset="0"/>
              </a:rPr>
              <a:t>High activity data moved to FLASH</a:t>
            </a:r>
          </a:p>
          <a:p>
            <a:pPr marL="163304" indent="-163304">
              <a:buClr>
                <a:schemeClr val="tx2"/>
              </a:buClr>
              <a:buFont typeface="Arial" pitchFamily="34" charset="0"/>
              <a:buChar char="•"/>
            </a:pPr>
            <a:r>
              <a:rPr lang="en-US" sz="1100" dirty="0">
                <a:solidFill>
                  <a:schemeClr val="bg2"/>
                </a:solidFill>
                <a:latin typeface="Verdana"/>
                <a:ea typeface="黑体"/>
                <a:cs typeface="Arial" pitchFamily="34" charset="0"/>
              </a:rPr>
              <a:t>Low activity to low cost disk</a:t>
            </a:r>
          </a:p>
          <a:p>
            <a:pPr marL="163304" indent="-163304">
              <a:buClr>
                <a:schemeClr val="tx2"/>
              </a:buClr>
              <a:buFont typeface="Arial" pitchFamily="34" charset="0"/>
              <a:buChar char="•"/>
            </a:pPr>
            <a:r>
              <a:rPr lang="en-US" sz="1100" dirty="0">
                <a:solidFill>
                  <a:schemeClr val="bg2"/>
                </a:solidFill>
                <a:latin typeface="Verdana"/>
                <a:ea typeface="黑体"/>
                <a:cs typeface="Arial" pitchFamily="34" charset="0"/>
              </a:rPr>
              <a:t>Applications now enjoy lowest response time possible for data</a:t>
            </a:r>
          </a:p>
          <a:p>
            <a:pPr marL="163304" indent="-163304" defTabSz="895838">
              <a:spcBef>
                <a:spcPts val="1176"/>
              </a:spcBef>
              <a:buClr>
                <a:schemeClr val="tx2"/>
              </a:buClr>
              <a:buFont typeface="Arial" pitchFamily="34" charset="0"/>
              <a:buChar char="•"/>
              <a:defRPr/>
            </a:pPr>
            <a:r>
              <a:rPr lang="en-US" sz="1100" dirty="0">
                <a:latin typeface="Verdana"/>
                <a:ea typeface="黑体"/>
              </a:rPr>
              <a:t>VNX FAST Cache and FASTVP automatically tune your storage to match your workload requirements saving up to 80% of the time it would take to manually balance workloads.</a:t>
            </a:r>
          </a:p>
          <a:p>
            <a:pPr marL="163304" indent="-163304">
              <a:buClr>
                <a:schemeClr val="tx2"/>
              </a:buClr>
              <a:buFont typeface="Arial" pitchFamily="34" charset="0"/>
              <a:buChar char="•"/>
            </a:pPr>
            <a:endParaRPr lang="en-US" sz="1100" dirty="0">
              <a:solidFill>
                <a:schemeClr val="bg2"/>
              </a:solidFill>
              <a:latin typeface="Verdana"/>
              <a:ea typeface="黑体"/>
              <a:cs typeface="Arial" pitchFamily="34" charset="0"/>
            </a:endParaRPr>
          </a:p>
          <a:p>
            <a:endParaRPr lang="en-US" dirty="0"/>
          </a:p>
        </p:txBody>
      </p:sp>
    </p:spTree>
    <p:extLst>
      <p:ext uri="{BB962C8B-B14F-4D97-AF65-F5344CB8AC3E}">
        <p14:creationId xmlns:p14="http://schemas.microsoft.com/office/powerpoint/2010/main" xmlns="" val="1960525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39.jpe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jpe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jpe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jpe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4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4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4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6.jpe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39.jpe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39.jpe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39.jpeg"/><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49.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53.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52.png"/><Relationship Id="rId2" Type="http://schemas.openxmlformats.org/officeDocument/2006/relationships/image" Target="../media/image18.jpe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Master" Target="../slideMasters/slideMaster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51.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52.png"/><Relationship Id="rId3" Type="http://schemas.openxmlformats.org/officeDocument/2006/relationships/image" Target="../media/image18.jpe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54.jpe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Master" Target="../slideMasters/slideMaster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5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5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58.png"/><Relationship Id="rId3" Type="http://schemas.openxmlformats.org/officeDocument/2006/relationships/image" Target="../media/image20.png"/><Relationship Id="rId21" Type="http://schemas.openxmlformats.org/officeDocument/2006/relationships/image" Target="../media/image61.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6.jpeg"/><Relationship Id="rId16" Type="http://schemas.openxmlformats.org/officeDocument/2006/relationships/image" Target="../media/image57.png"/><Relationship Id="rId20" Type="http://schemas.openxmlformats.org/officeDocument/2006/relationships/image" Target="../media/image60.png"/><Relationship Id="rId1" Type="http://schemas.openxmlformats.org/officeDocument/2006/relationships/slideMaster" Target="../slideMasters/slideMaster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56.png"/><Relationship Id="rId10" Type="http://schemas.openxmlformats.org/officeDocument/2006/relationships/image" Target="../media/image27.png"/><Relationship Id="rId19" Type="http://schemas.openxmlformats.org/officeDocument/2006/relationships/image" Target="../media/image59.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55.png"/><Relationship Id="rId22" Type="http://schemas.openxmlformats.org/officeDocument/2006/relationships/image" Target="../media/image62.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53.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52.png"/><Relationship Id="rId2" Type="http://schemas.openxmlformats.org/officeDocument/2006/relationships/image" Target="../media/image18.jpe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51.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52.png"/><Relationship Id="rId3" Type="http://schemas.openxmlformats.org/officeDocument/2006/relationships/image" Target="../media/image18.jpe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54.jpe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Master" Target="../slideMasters/slideMaster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5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5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58.png"/><Relationship Id="rId3" Type="http://schemas.openxmlformats.org/officeDocument/2006/relationships/image" Target="../media/image20.png"/><Relationship Id="rId21" Type="http://schemas.openxmlformats.org/officeDocument/2006/relationships/image" Target="../media/image61.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6.jpeg"/><Relationship Id="rId16" Type="http://schemas.openxmlformats.org/officeDocument/2006/relationships/image" Target="../media/image57.png"/><Relationship Id="rId20" Type="http://schemas.openxmlformats.org/officeDocument/2006/relationships/image" Target="../media/image60.png"/><Relationship Id="rId1" Type="http://schemas.openxmlformats.org/officeDocument/2006/relationships/slideMaster" Target="../slideMasters/slideMaster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56.png"/><Relationship Id="rId10" Type="http://schemas.openxmlformats.org/officeDocument/2006/relationships/image" Target="../media/image27.png"/><Relationship Id="rId19" Type="http://schemas.openxmlformats.org/officeDocument/2006/relationships/image" Target="../media/image59.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55.png"/><Relationship Id="rId22" Type="http://schemas.openxmlformats.org/officeDocument/2006/relationships/image" Target="../media/image6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4" name="Rectangle 13"/>
          <p:cNvSpPr/>
          <p:nvPr/>
        </p:nvSpPr>
        <p:spPr>
          <a:xfrm>
            <a:off x="3" y="0"/>
            <a:ext cx="12192000" cy="6858000"/>
          </a:xfrm>
          <a:prstGeom prst="rect">
            <a:avLst/>
          </a:prstGeom>
          <a:gradFill>
            <a:gsLst>
              <a:gs pos="0">
                <a:schemeClr val="bg1">
                  <a:lumMod val="95000"/>
                </a:schemeClr>
              </a:gs>
              <a:gs pos="100000">
                <a:schemeClr val="bg1">
                  <a:lumMod val="85000"/>
                </a:schemeClr>
              </a:gs>
              <a:gs pos="24000">
                <a:schemeClr val="bg1">
                  <a:lumMod val="95000"/>
                </a:schemeClr>
              </a:gs>
              <a:gs pos="100000">
                <a:schemeClr val="bg1">
                  <a:lumMod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557631" y="2268250"/>
            <a:ext cx="3634369" cy="4589753"/>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 y="0"/>
            <a:ext cx="3865482" cy="2896204"/>
          </a:xfrm>
          <a:prstGeom prst="rect">
            <a:avLst/>
          </a:prstGeom>
        </p:spPr>
      </p:pic>
      <p:sp>
        <p:nvSpPr>
          <p:cNvPr id="51" name="Freeform 50"/>
          <p:cNvSpPr/>
          <p:nvPr/>
        </p:nvSpPr>
        <p:spPr>
          <a:xfrm rot="-1260000">
            <a:off x="-943217" y="1567172"/>
            <a:ext cx="13778871" cy="2725900"/>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5283" h="2725900">
                <a:moveTo>
                  <a:pt x="1025170" y="47047"/>
                </a:moveTo>
                <a:lnTo>
                  <a:pt x="11561549" y="0"/>
                </a:lnTo>
                <a:lnTo>
                  <a:pt x="13775283" y="869169"/>
                </a:lnTo>
                <a:lnTo>
                  <a:pt x="13052853" y="2725900"/>
                </a:lnTo>
                <a:lnTo>
                  <a:pt x="0" y="2717706"/>
                </a:lnTo>
                <a:lnTo>
                  <a:pt x="1025170" y="4704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4" name="Picture 53" descr="LenovoLockup-POS-Color.png"/>
          <p:cNvPicPr>
            <a:picLocks noChangeAspect="1"/>
          </p:cNvPicPr>
          <p:nvPr/>
        </p:nvPicPr>
        <p:blipFill>
          <a:blip r:embed="rId4" cstate="email"/>
          <a:stretch>
            <a:fillRect/>
          </a:stretch>
        </p:blipFill>
        <p:spPr>
          <a:xfrm rot="-1260000">
            <a:off x="1118889" y="1092674"/>
            <a:ext cx="3151635" cy="1326082"/>
          </a:xfrm>
          <a:prstGeom prst="rect">
            <a:avLst/>
          </a:prstGeom>
        </p:spPr>
      </p:pic>
      <p:sp>
        <p:nvSpPr>
          <p:cNvPr id="56" name="Title 16"/>
          <p:cNvSpPr>
            <a:spLocks noGrp="1"/>
          </p:cNvSpPr>
          <p:nvPr>
            <p:ph type="title" hasCustomPrompt="1"/>
          </p:nvPr>
        </p:nvSpPr>
        <p:spPr bwMode="gray">
          <a:xfrm rot="-1260000">
            <a:off x="207024" y="2298383"/>
            <a:ext cx="9795424" cy="1972279"/>
          </a:xfrm>
          <a:prstGeom prst="rect">
            <a:avLst/>
          </a:prstGeom>
        </p:spPr>
        <p:txBody>
          <a:bodyPr lIns="121899" tIns="60949" rIns="121899" bIns="60949" anchor="ctr" anchorCtr="0"/>
          <a:lstStyle>
            <a:lvl1pPr marL="0" algn="l" defTabSz="1218987" rtl="0" eaLnBrk="1" latinLnBrk="0" hangingPunct="1">
              <a:lnSpc>
                <a:spcPts val="5800"/>
              </a:lnSpc>
              <a:spcBef>
                <a:spcPct val="0"/>
              </a:spcBef>
              <a:buNone/>
              <a:defRPr lang="en-US" sz="5600" b="0" kern="1200" cap="none" spc="0" baseline="0" dirty="0">
                <a:solidFill>
                  <a:schemeClr val="accent5"/>
                </a:solidFill>
                <a:latin typeface="Arial" pitchFamily="34" charset="0"/>
                <a:ea typeface="+mn-ea"/>
                <a:cs typeface="Arial" pitchFamily="34" charset="0"/>
              </a:defRPr>
            </a:lvl1pPr>
          </a:lstStyle>
          <a:p>
            <a:r>
              <a:rPr lang="en-US" dirty="0" smtClean="0"/>
              <a:t>Click To Edit</a:t>
            </a:r>
            <a:endParaRPr lang="en-US" dirty="0"/>
          </a:p>
        </p:txBody>
      </p:sp>
      <p:sp>
        <p:nvSpPr>
          <p:cNvPr id="62" name="Footer Placeholder 61"/>
          <p:cNvSpPr>
            <a:spLocks noGrp="1"/>
          </p:cNvSpPr>
          <p:nvPr>
            <p:ph type="ftr" sz="quarter" idx="10"/>
          </p:nvPr>
        </p:nvSpPr>
        <p:spPr/>
        <p:txBody>
          <a:bodyPr/>
          <a:lstStyle/>
          <a:p>
            <a:endParaRPr lang="en-US"/>
          </a:p>
        </p:txBody>
      </p:sp>
      <p:sp>
        <p:nvSpPr>
          <p:cNvPr id="3" name="Rectangle 2"/>
          <p:cNvSpPr/>
          <p:nvPr/>
        </p:nvSpPr>
        <p:spPr>
          <a:xfrm rot="-1260000">
            <a:off x="2295859" y="3651150"/>
            <a:ext cx="9983099" cy="801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xmlns="" val="0"/>
              </a:ext>
            </a:extLst>
          </a:blip>
          <a:srcRect l="-1"/>
          <a:stretch/>
        </p:blipFill>
        <p:spPr>
          <a:xfrm>
            <a:off x="9755857" y="293021"/>
            <a:ext cx="2436145" cy="2332737"/>
          </a:xfrm>
          <a:prstGeom prst="rect">
            <a:avLst/>
          </a:prstGeom>
        </p:spPr>
      </p:pic>
      <p:sp>
        <p:nvSpPr>
          <p:cNvPr id="55" name="Subtitle 2"/>
          <p:cNvSpPr>
            <a:spLocks noGrp="1"/>
          </p:cNvSpPr>
          <p:nvPr>
            <p:ph type="subTitle" idx="1"/>
          </p:nvPr>
        </p:nvSpPr>
        <p:spPr bwMode="gray">
          <a:xfrm rot="-1260000">
            <a:off x="2417730" y="3744010"/>
            <a:ext cx="9515694" cy="713913"/>
          </a:xfrm>
          <a:prstGeom prst="rect">
            <a:avLst/>
          </a:prstGeom>
        </p:spPr>
        <p:txBody>
          <a:bodyPr lIns="121899" tIns="60949" rIns="121899" bIns="60949" anchor="ctr" anchorCtr="0"/>
          <a:lstStyle>
            <a:lvl1pPr marL="0" indent="0" algn="l" defTabSz="1218987" rtl="0" eaLnBrk="1" latinLnBrk="0" hangingPunct="1">
              <a:lnSpc>
                <a:spcPct val="90000"/>
              </a:lnSpc>
              <a:spcBef>
                <a:spcPct val="0"/>
              </a:spcBef>
              <a:buNone/>
              <a:defRPr lang="en-US" sz="28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509504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Slide - With Background">
    <p:bg>
      <p:bgPr>
        <a:solidFill>
          <a:schemeClr val="bg1"/>
        </a:solidFill>
        <a:effectLst/>
      </p:bgPr>
    </p:bg>
    <p:spTree>
      <p:nvGrpSpPr>
        <p:cNvPr id="1" name=""/>
        <p:cNvGrpSpPr/>
        <p:nvPr/>
      </p:nvGrpSpPr>
      <p:grpSpPr>
        <a:xfrm>
          <a:off x="0" y="0"/>
          <a:ext cx="0" cy="0"/>
          <a:chOff x="0" y="0"/>
          <a:chExt cx="0" cy="0"/>
        </a:xfrm>
      </p:grpSpPr>
      <p:sp>
        <p:nvSpPr>
          <p:cNvPr id="19"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15"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22" name="Content Placeholder 2"/>
          <p:cNvSpPr>
            <a:spLocks noGrp="1"/>
          </p:cNvSpPr>
          <p:nvPr>
            <p:ph sz="half" idx="1"/>
          </p:nvPr>
        </p:nvSpPr>
        <p:spPr bwMode="gray">
          <a:xfrm>
            <a:off x="283540" y="1335028"/>
            <a:ext cx="5606749"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2"/>
          </p:nvPr>
        </p:nvSpPr>
        <p:spPr bwMode="gray">
          <a:xfrm>
            <a:off x="6249500" y="1335028"/>
            <a:ext cx="5737007"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Footer Placeholder 19"/>
          <p:cNvSpPr>
            <a:spLocks noGrp="1"/>
          </p:cNvSpPr>
          <p:nvPr>
            <p:ph type="ftr" sz="quarter" idx="13"/>
          </p:nvPr>
        </p:nvSpPr>
        <p:spPr/>
        <p:txBody>
          <a:bodyPr/>
          <a:lstStyle/>
          <a:p>
            <a:endParaRPr lang="en-US"/>
          </a:p>
        </p:txBody>
      </p:sp>
      <p:sp>
        <p:nvSpPr>
          <p:cNvPr id="23" name="Title 28"/>
          <p:cNvSpPr>
            <a:spLocks noGrp="1"/>
          </p:cNvSpPr>
          <p:nvPr>
            <p:ph type="title" hasCustomPrompt="1"/>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1" name="Rectangle 20"/>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508258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rt Slide - No Background">
    <p:spTree>
      <p:nvGrpSpPr>
        <p:cNvPr id="1" name=""/>
        <p:cNvGrpSpPr/>
        <p:nvPr/>
      </p:nvGrpSpPr>
      <p:grpSpPr>
        <a:xfrm>
          <a:off x="0" y="0"/>
          <a:ext cx="0" cy="0"/>
          <a:chOff x="0" y="0"/>
          <a:chExt cx="0" cy="0"/>
        </a:xfrm>
      </p:grpSpPr>
      <p:sp>
        <p:nvSpPr>
          <p:cNvPr id="19"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13"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3" name="Chart Placeholder 2"/>
          <p:cNvSpPr>
            <a:spLocks noGrp="1"/>
          </p:cNvSpPr>
          <p:nvPr>
            <p:ph type="chart" sz="quarter" idx="10" hasCustomPrompt="1"/>
          </p:nvPr>
        </p:nvSpPr>
        <p:spPr bwMode="gray">
          <a:xfrm>
            <a:off x="222423" y="1456767"/>
            <a:ext cx="11747155" cy="4881880"/>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smtClean="0"/>
              <a:t>Click icon to create chart</a:t>
            </a:r>
            <a:endParaRPr lang="en-US"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Footer Placeholder 13"/>
          <p:cNvSpPr>
            <a:spLocks noGrp="1"/>
          </p:cNvSpPr>
          <p:nvPr>
            <p:ph type="ftr" sz="quarter" idx="11"/>
          </p:nvPr>
        </p:nvSpPr>
        <p:spPr/>
        <p:txBody>
          <a:bodyPr/>
          <a:lstStyle/>
          <a:p>
            <a:endParaRPr lang="en-US"/>
          </a:p>
        </p:txBody>
      </p:sp>
      <p:sp>
        <p:nvSpPr>
          <p:cNvPr id="17" name="Title 28"/>
          <p:cNvSpPr>
            <a:spLocks noGrp="1"/>
          </p:cNvSpPr>
          <p:nvPr>
            <p:ph type="title" hasCustomPrompt="1"/>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0" name="Rectangle 19"/>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49056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Slide - With Background">
    <p:spTree>
      <p:nvGrpSpPr>
        <p:cNvPr id="1" name=""/>
        <p:cNvGrpSpPr/>
        <p:nvPr/>
      </p:nvGrpSpPr>
      <p:grpSpPr>
        <a:xfrm>
          <a:off x="0" y="0"/>
          <a:ext cx="0" cy="0"/>
          <a:chOff x="0" y="0"/>
          <a:chExt cx="0" cy="0"/>
        </a:xfrm>
      </p:grpSpPr>
      <p:sp>
        <p:nvSpPr>
          <p:cNvPr id="19"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14"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3" name="Chart Placeholder 2"/>
          <p:cNvSpPr>
            <a:spLocks noGrp="1"/>
          </p:cNvSpPr>
          <p:nvPr>
            <p:ph type="chart" sz="quarter" idx="10" hasCustomPrompt="1"/>
          </p:nvPr>
        </p:nvSpPr>
        <p:spPr bwMode="gray">
          <a:xfrm>
            <a:off x="222423" y="1456767"/>
            <a:ext cx="11747155" cy="4881880"/>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smtClean="0"/>
              <a:t>Click icon to create chart</a:t>
            </a:r>
            <a:endParaRPr lang="en-US"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1"/>
          </p:nvPr>
        </p:nvSpPr>
        <p:spPr/>
        <p:txBody>
          <a:bodyPr/>
          <a:lstStyle/>
          <a:p>
            <a:endParaRPr lang="en-US"/>
          </a:p>
        </p:txBody>
      </p:sp>
      <p:sp>
        <p:nvSpPr>
          <p:cNvPr id="16" name="Title 28"/>
          <p:cNvSpPr>
            <a:spLocks noGrp="1"/>
          </p:cNvSpPr>
          <p:nvPr>
            <p:ph type="title" hasCustomPrompt="1"/>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0" name="Rectangle 19"/>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808312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7" name="Rectangle 6"/>
          <p:cNvSpPr/>
          <p:nvPr/>
        </p:nvSpPr>
        <p:spPr>
          <a:xfrm>
            <a:off x="1" y="4"/>
            <a:ext cx="12191999"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557629" y="2268250"/>
            <a:ext cx="3634370" cy="4589753"/>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 y="5"/>
            <a:ext cx="3865482" cy="2896205"/>
          </a:xfrm>
          <a:prstGeom prst="rect">
            <a:avLst/>
          </a:prstGeom>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tretch>
            <a:fillRect/>
          </a:stretch>
        </p:blipFill>
        <p:spPr bwMode="auto">
          <a:xfrm rot="20295452">
            <a:off x="1019781" y="3047838"/>
            <a:ext cx="10152443" cy="762324"/>
          </a:xfrm>
          <a:prstGeom prst="rect">
            <a:avLst/>
          </a:prstGeom>
          <a:noFill/>
        </p:spPr>
      </p:pic>
    </p:spTree>
    <p:extLst>
      <p:ext uri="{BB962C8B-B14F-4D97-AF65-F5344CB8AC3E}">
        <p14:creationId xmlns:p14="http://schemas.microsoft.com/office/powerpoint/2010/main" xmlns="" val="2098338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Only - No Background">
    <p:spTree>
      <p:nvGrpSpPr>
        <p:cNvPr id="1" name=""/>
        <p:cNvGrpSpPr/>
        <p:nvPr/>
      </p:nvGrpSpPr>
      <p:grpSpPr>
        <a:xfrm>
          <a:off x="0" y="0"/>
          <a:ext cx="0" cy="0"/>
          <a:chOff x="0" y="0"/>
          <a:chExt cx="0" cy="0"/>
        </a:xfrm>
      </p:grpSpPr>
      <p:sp>
        <p:nvSpPr>
          <p:cNvPr id="14" name="Rectangle 11"/>
          <p:cNvSpPr>
            <a:spLocks noChangeArrowheads="1"/>
          </p:cNvSpPr>
          <p:nvPr/>
        </p:nvSpPr>
        <p:spPr bwMode="gray">
          <a:xfrm flipH="1">
            <a:off x="205507" y="255907"/>
            <a:ext cx="11986494"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9" name="Picture 8" descr="content-back-withText.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a:xfrm>
            <a:off x="205516" y="253529"/>
            <a:ext cx="11986485" cy="599515"/>
          </a:xfrm>
          <a:prstGeom prst="rect">
            <a:avLst/>
          </a:prstGeom>
        </p:spPr>
      </p:pic>
      <p:sp>
        <p:nvSpPr>
          <p:cNvPr id="11" name="Freeform 12"/>
          <p:cNvSpPr>
            <a:spLocks/>
          </p:cNvSpPr>
          <p:nvPr/>
        </p:nvSpPr>
        <p:spPr bwMode="gray">
          <a:xfrm>
            <a:off x="18" y="253530"/>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algn="ctr"/>
            <a:endParaRPr lang="en-US" sz="1800" dirty="0">
              <a:solidFill>
                <a:schemeClr val="lt1"/>
              </a:solidFill>
              <a:latin typeface="Foundry Gridnik Medium" pitchFamily="50" charset="0"/>
            </a:endParaRPr>
          </a:p>
        </p:txBody>
      </p:sp>
      <p:sp>
        <p:nvSpPr>
          <p:cNvPr id="21" name="Title 28"/>
          <p:cNvSpPr>
            <a:spLocks noGrp="1"/>
          </p:cNvSpPr>
          <p:nvPr>
            <p:ph type="title" hasCustomPrompt="1"/>
          </p:nvPr>
        </p:nvSpPr>
        <p:spPr bwMode="gray">
          <a:xfrm>
            <a:off x="283802" y="255907"/>
            <a:ext cx="11908201" cy="597132"/>
          </a:xfrm>
          <a:prstGeom prst="rect">
            <a:avLst/>
          </a:prstGeom>
        </p:spPr>
        <p:txBody>
          <a:bodyPr wrap="square" lIns="121893" tIns="60947" rIns="121893" bIns="60947" anchor="ctr" anchorCtr="0"/>
          <a:lstStyle>
            <a:lvl1pPr marL="0" algn="l" defTabSz="1218936" rtl="0" eaLnBrk="1" latinLnBrk="0" hangingPunct="1">
              <a:lnSpc>
                <a:spcPct val="100000"/>
              </a:lnSpc>
              <a:spcBef>
                <a:spcPct val="0"/>
              </a:spcBef>
              <a:buNone/>
              <a:tabLst>
                <a:tab pos="1218936"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5" name="Rectangle 7"/>
          <p:cNvSpPr>
            <a:spLocks noChangeArrowheads="1"/>
          </p:cNvSpPr>
          <p:nvPr/>
        </p:nvSpPr>
        <p:spPr bwMode="invGray">
          <a:xfrm flipH="1">
            <a:off x="82827" y="6501800"/>
            <a:ext cx="428024"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6" name="Freeform 8"/>
          <p:cNvSpPr>
            <a:spLocks/>
          </p:cNvSpPr>
          <p:nvPr/>
        </p:nvSpPr>
        <p:spPr bwMode="invGray">
          <a:xfrm flipH="1">
            <a:off x="1" y="6501799"/>
            <a:ext cx="82828" cy="260951"/>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7" name="Rectangle 6"/>
          <p:cNvSpPr/>
          <p:nvPr/>
        </p:nvSpPr>
        <p:spPr bwMode="invGray">
          <a:xfrm>
            <a:off x="92159" y="6445129"/>
            <a:ext cx="417798" cy="292361"/>
          </a:xfrm>
          <a:prstGeom prst="rect">
            <a:avLst/>
          </a:prstGeom>
        </p:spPr>
        <p:txBody>
          <a:bodyPr wrap="none" lIns="121893" tIns="60947" rIns="121893" bIns="60947">
            <a:spAutoFit/>
          </a:bodyPr>
          <a:lstStyle/>
          <a:p>
            <a:pPr algn="ctr"/>
            <a:fld id="{259F4B34-A25D-4DEF-97BC-C4D92417BF9B}" type="slidenum">
              <a:rPr lang="en-US" sz="1100" smtClean="0">
                <a:solidFill>
                  <a:schemeClr val="bg1"/>
                </a:solidFill>
                <a:latin typeface="Arial" pitchFamily="34" charset="0"/>
                <a:cs typeface="Arial" pitchFamily="34" charset="0"/>
              </a:rPr>
              <a:pPr algn="ctr"/>
              <a:t>‹#›</a:t>
            </a:fld>
            <a:endParaRPr lang="en-US" sz="1100" dirty="0">
              <a:solidFill>
                <a:schemeClr val="bg1"/>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5" y="6531456"/>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9"/>
          <p:cNvSpPr>
            <a:spLocks noGrp="1"/>
          </p:cNvSpPr>
          <p:nvPr>
            <p:ph type="ftr" sz="quarter" idx="10"/>
          </p:nvPr>
        </p:nvSpPr>
        <p:spPr>
          <a:xfrm>
            <a:off x="541868" y="6499334"/>
            <a:ext cx="3862812" cy="184666"/>
          </a:xfrm>
        </p:spPr>
        <p:txBody>
          <a:bodyPr/>
          <a:lstStyle/>
          <a:p>
            <a:endParaRPr lang="en-US"/>
          </a:p>
        </p:txBody>
      </p:sp>
      <p:sp>
        <p:nvSpPr>
          <p:cNvPr id="12" name="Footer Placeholder 9"/>
          <p:cNvSpPr txBox="1">
            <a:spLocks/>
          </p:cNvSpPr>
          <p:nvPr/>
        </p:nvSpPr>
        <p:spPr>
          <a:xfrm>
            <a:off x="5846558" y="6524290"/>
            <a:ext cx="4473839" cy="169277"/>
          </a:xfrm>
          <a:prstGeom prst="rect">
            <a:avLst/>
          </a:prstGeom>
        </p:spPr>
        <p:txBody>
          <a:bodyPr vert="horz" wrap="square" lIns="91412" tIns="0" rIns="0" bIns="0" rtlCol="0" anchor="ctr">
            <a:spAutoFit/>
          </a:bodyPr>
          <a:lstStyle/>
          <a:p>
            <a:pPr marL="0" marR="0" lvl="0" indent="0" algn="l" defTabSz="1218632"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smtClean="0">
                <a:ln>
                  <a:noFill/>
                </a:ln>
                <a:solidFill>
                  <a:srgbClr val="939598"/>
                </a:solidFill>
                <a:effectLst/>
                <a:uLnTx/>
                <a:uFillTx/>
                <a:latin typeface="+mn-lt"/>
                <a:ea typeface="+mn-ea"/>
                <a:cs typeface="Arial" pitchFamily="34" charset="0"/>
              </a:rPr>
              <a:t>LENOVO confidential per information security policy</a:t>
            </a:r>
            <a:endParaRPr kumimoji="0" lang="en-US" sz="1100" b="0" i="0" u="none" strike="noStrike" kern="1200" cap="all" spc="0" normalizeH="0" baseline="0" noProof="0" dirty="0">
              <a:ln>
                <a:noFill/>
              </a:ln>
              <a:solidFill>
                <a:srgbClr val="939598"/>
              </a:solidFill>
              <a:effectLst/>
              <a:uLnTx/>
              <a:uFillTx/>
              <a:latin typeface="+mn-lt"/>
              <a:ea typeface="+mn-ea"/>
              <a:cs typeface="Arial" pitchFamily="34" charset="0"/>
            </a:endParaRPr>
          </a:p>
        </p:txBody>
      </p:sp>
      <p:sp>
        <p:nvSpPr>
          <p:cNvPr id="13" name="Content Placeholder 2"/>
          <p:cNvSpPr>
            <a:spLocks noGrp="1"/>
          </p:cNvSpPr>
          <p:nvPr>
            <p:ph sz="half" idx="1"/>
          </p:nvPr>
        </p:nvSpPr>
        <p:spPr bwMode="gray">
          <a:xfrm>
            <a:off x="277223" y="1335055"/>
            <a:ext cx="11726436" cy="5039399"/>
          </a:xfrm>
          <a:prstGeom prst="rect">
            <a:avLst/>
          </a:prstGeom>
        </p:spPr>
        <p:txBody>
          <a:bodyPr lIns="121813" tIns="60907" rIns="121813" bIns="60907"/>
          <a:lstStyle>
            <a:lvl1pPr marL="226295" indent="-226295">
              <a:lnSpc>
                <a:spcPct val="95000"/>
              </a:lnSpc>
              <a:spcBef>
                <a:spcPts val="800"/>
              </a:spcBef>
              <a:buClr>
                <a:schemeClr val="accent1"/>
              </a:buClr>
              <a:defRPr sz="2400">
                <a:solidFill>
                  <a:srgbClr val="414042"/>
                </a:solidFill>
                <a:latin typeface="Arial" pitchFamily="34" charset="0"/>
                <a:cs typeface="Arial" pitchFamily="34" charset="0"/>
              </a:defRPr>
            </a:lvl1pPr>
            <a:lvl2pPr marL="609088" indent="-228411">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383" indent="-150162">
              <a:lnSpc>
                <a:spcPct val="95000"/>
              </a:lnSpc>
              <a:spcBef>
                <a:spcPts val="800"/>
              </a:spcBef>
              <a:buClr>
                <a:schemeClr val="accent1"/>
              </a:buClr>
              <a:buFont typeface="Arial" pitchFamily="34" charset="0"/>
              <a:buChar char="–"/>
              <a:defRPr sz="1900">
                <a:solidFill>
                  <a:srgbClr val="939598"/>
                </a:solidFill>
                <a:latin typeface="Arial" pitchFamily="34" charset="0"/>
                <a:cs typeface="Arial" pitchFamily="34" charset="0"/>
              </a:defRPr>
            </a:lvl3pPr>
            <a:lvl4pPr marL="1146265" indent="-156499">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4471" indent="-150162">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6624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_RESTRICTED">
    <p:spTree>
      <p:nvGrpSpPr>
        <p:cNvPr id="1" name=""/>
        <p:cNvGrpSpPr/>
        <p:nvPr/>
      </p:nvGrpSpPr>
      <p:grpSpPr>
        <a:xfrm>
          <a:off x="0" y="0"/>
          <a:ext cx="0" cy="0"/>
          <a:chOff x="0" y="0"/>
          <a:chExt cx="0" cy="0"/>
        </a:xfrm>
      </p:grpSpPr>
      <p:sp>
        <p:nvSpPr>
          <p:cNvPr id="14" name="Rectangle 11"/>
          <p:cNvSpPr>
            <a:spLocks noChangeArrowheads="1"/>
          </p:cNvSpPr>
          <p:nvPr/>
        </p:nvSpPr>
        <p:spPr bwMode="gray">
          <a:xfrm flipH="1">
            <a:off x="205506" y="255906"/>
            <a:ext cx="11986494"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9" name="Picture 8" descr="content-back-withText.jpg"/>
          <p:cNvPicPr>
            <a:picLocks noChangeAspect="1"/>
          </p:cNvPicPr>
          <p:nvPr/>
        </p:nvPicPr>
        <p:blipFill>
          <a:blip r:embed="rId2" cstate="email"/>
          <a:srcRect/>
          <a:stretch>
            <a:fillRect/>
          </a:stretch>
        </p:blipFill>
        <p:spPr>
          <a:xfrm>
            <a:off x="205516" y="253524"/>
            <a:ext cx="11986485" cy="599514"/>
          </a:xfrm>
          <a:prstGeom prst="rect">
            <a:avLst/>
          </a:prstGeom>
        </p:spPr>
      </p:pic>
      <p:sp>
        <p:nvSpPr>
          <p:cNvPr id="11" name="Freeform 12"/>
          <p:cNvSpPr>
            <a:spLocks/>
          </p:cNvSpPr>
          <p:nvPr/>
        </p:nvSpPr>
        <p:spPr bwMode="gray">
          <a:xfrm>
            <a:off x="18" y="253529"/>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sz="1800" dirty="0">
              <a:solidFill>
                <a:schemeClr val="lt1"/>
              </a:solidFill>
              <a:latin typeface="Foundry Gridnik Medium" pitchFamily="50" charset="0"/>
            </a:endParaRPr>
          </a:p>
        </p:txBody>
      </p:sp>
      <p:sp>
        <p:nvSpPr>
          <p:cNvPr id="21" name="Title 28"/>
          <p:cNvSpPr>
            <a:spLocks noGrp="1"/>
          </p:cNvSpPr>
          <p:nvPr>
            <p:ph type="title" hasCustomPrompt="1"/>
          </p:nvPr>
        </p:nvSpPr>
        <p:spPr bwMode="gray">
          <a:xfrm>
            <a:off x="283801" y="255906"/>
            <a:ext cx="11908201"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5" name="Rectangle 7"/>
          <p:cNvSpPr>
            <a:spLocks noChangeArrowheads="1"/>
          </p:cNvSpPr>
          <p:nvPr/>
        </p:nvSpPr>
        <p:spPr bwMode="invGray">
          <a:xfrm flipH="1">
            <a:off x="82827" y="6501799"/>
            <a:ext cx="428024"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6" name="Freeform 8"/>
          <p:cNvSpPr>
            <a:spLocks/>
          </p:cNvSpPr>
          <p:nvPr/>
        </p:nvSpPr>
        <p:spPr bwMode="invGray">
          <a:xfrm flipH="1">
            <a:off x="1" y="6501793"/>
            <a:ext cx="82829"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7" name="Rectangle 6"/>
          <p:cNvSpPr/>
          <p:nvPr/>
        </p:nvSpPr>
        <p:spPr bwMode="invGray">
          <a:xfrm>
            <a:off x="99366" y="6445129"/>
            <a:ext cx="403378"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526734" y="6474118"/>
            <a:ext cx="4468233" cy="246221"/>
          </a:xfrm>
          <a:prstGeom prst="rect">
            <a:avLst/>
          </a:prstGeom>
          <a:noFill/>
        </p:spPr>
        <p:txBody>
          <a:bodyPr wrap="square" rtlCol="0">
            <a:spAutoFit/>
          </a:bodyPr>
          <a:lstStyle/>
          <a:p>
            <a:r>
              <a:rPr lang="en-US" sz="1000" cap="all" dirty="0" smtClean="0">
                <a:solidFill>
                  <a:srgbClr val="939598"/>
                </a:solidFill>
                <a:cs typeface="Arial" pitchFamily="34" charset="0"/>
              </a:rPr>
              <a:t>2014 LENOVO RESTRICTED.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xmlns="" val="30528289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and Content">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flipH="1">
            <a:off x="205506" y="255906"/>
            <a:ext cx="11986494"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en-US" altLang="zh-CN">
              <a:solidFill>
                <a:srgbClr val="FFFFFF"/>
              </a:solidFill>
              <a:latin typeface="Foundry Gridnik Medium"/>
              <a:ea typeface="宋体" pitchFamily="2" charset="-122"/>
            </a:endParaRPr>
          </a:p>
        </p:txBody>
      </p:sp>
      <p:sp>
        <p:nvSpPr>
          <p:cNvPr id="5" name="Freeform 12"/>
          <p:cNvSpPr>
            <a:spLocks/>
          </p:cNvSpPr>
          <p:nvPr userDrawn="1"/>
        </p:nvSpPr>
        <p:spPr bwMode="gray">
          <a:xfrm>
            <a:off x="0" y="254001"/>
            <a:ext cx="204841" cy="792163"/>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dirty="0">
              <a:latin typeface="Foundry Gridnik Medium" pitchFamily="50" charset="0"/>
            </a:endParaRPr>
          </a:p>
        </p:txBody>
      </p:sp>
      <p:sp>
        <p:nvSpPr>
          <p:cNvPr id="9" name="Content Placeholder 2"/>
          <p:cNvSpPr>
            <a:spLocks noGrp="1"/>
          </p:cNvSpPr>
          <p:nvPr>
            <p:ph sz="half" idx="1"/>
          </p:nvPr>
        </p:nvSpPr>
        <p:spPr bwMode="gray">
          <a:xfrm>
            <a:off x="277217" y="1335025"/>
            <a:ext cx="11726436"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28"/>
          <p:cNvSpPr>
            <a:spLocks noGrp="1"/>
          </p:cNvSpPr>
          <p:nvPr>
            <p:ph type="title"/>
          </p:nvPr>
        </p:nvSpPr>
        <p:spPr bwMode="gray">
          <a:xfrm>
            <a:off x="283799" y="255906"/>
            <a:ext cx="11908201"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xmlns="" val="89720445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 No Background">
    <p:spTree>
      <p:nvGrpSpPr>
        <p:cNvPr id="1" name=""/>
        <p:cNvGrpSpPr/>
        <p:nvPr/>
      </p:nvGrpSpPr>
      <p:grpSpPr>
        <a:xfrm>
          <a:off x="0" y="0"/>
          <a:ext cx="0" cy="0"/>
          <a:chOff x="0" y="0"/>
          <a:chExt cx="0" cy="0"/>
        </a:xfrm>
      </p:grpSpPr>
      <p:pic>
        <p:nvPicPr>
          <p:cNvPr id="2" name="Picture 4" descr="Template_BG_RED-03.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 y="0"/>
            <a:ext cx="1221105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7"/>
          <p:cNvSpPr>
            <a:spLocks noChangeArrowheads="1"/>
          </p:cNvSpPr>
          <p:nvPr userDrawn="1"/>
        </p:nvSpPr>
        <p:spPr bwMode="invGray">
          <a:xfrm flipH="1">
            <a:off x="82827" y="6501806"/>
            <a:ext cx="428024"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64" tIns="60932" rIns="121864" bIns="60932" anchor="ctr"/>
          <a:lstStyle/>
          <a:p>
            <a:pPr algn="ctr" eaLnBrk="1" hangingPunct="1">
              <a:defRPr/>
            </a:pPr>
            <a:endParaRPr lang="en-US" altLang="zh-CN">
              <a:solidFill>
                <a:srgbClr val="FFFFFF"/>
              </a:solidFill>
              <a:latin typeface="Foundry Gridnik Medium"/>
              <a:ea typeface="宋体" panose="02010600030101010101" pitchFamily="2" charset="-122"/>
              <a:cs typeface="Arial" panose="020B0604020202020204" pitchFamily="34" charset="0"/>
            </a:endParaRPr>
          </a:p>
        </p:txBody>
      </p:sp>
      <p:sp>
        <p:nvSpPr>
          <p:cNvPr id="4" name="Freeform 8"/>
          <p:cNvSpPr>
            <a:spLocks/>
          </p:cNvSpPr>
          <p:nvPr userDrawn="1"/>
        </p:nvSpPr>
        <p:spPr bwMode="invGray">
          <a:xfrm flipH="1">
            <a:off x="5" y="6502411"/>
            <a:ext cx="82572" cy="260351"/>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64" tIns="60932" rIns="121864" bIns="60932" anchor="ctr"/>
          <a:lstStyle/>
          <a:p>
            <a:pPr algn="ctr" defTabSz="1218652" eaLnBrk="1" fontAlgn="auto" hangingPunct="1">
              <a:spcBef>
                <a:spcPts val="0"/>
              </a:spcBef>
              <a:spcAft>
                <a:spcPts val="0"/>
              </a:spcAft>
              <a:defRPr/>
            </a:pPr>
            <a:endParaRPr lang="en-US" dirty="0">
              <a:solidFill>
                <a:prstClr val="white"/>
              </a:solidFill>
              <a:latin typeface="Foundry Gridnik Medium" pitchFamily="50" charset="0"/>
            </a:endParaRPr>
          </a:p>
        </p:txBody>
      </p:sp>
      <p:sp>
        <p:nvSpPr>
          <p:cNvPr id="5" name="Rectangle 7"/>
          <p:cNvSpPr>
            <a:spLocks noChangeArrowheads="1"/>
          </p:cNvSpPr>
          <p:nvPr userDrawn="1"/>
        </p:nvSpPr>
        <p:spPr bwMode="invGray">
          <a:xfrm>
            <a:off x="56829" y="6445259"/>
            <a:ext cx="489766" cy="292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64" tIns="60932" rIns="121864" bIns="60932">
            <a:spAutoFit/>
          </a:bodyPr>
          <a:lstStyle/>
          <a:p>
            <a:pPr algn="ctr" eaLnBrk="1" hangingPunct="1"/>
            <a:fld id="{5E2AB9BE-EC84-483F-A520-B645BDFBAB12}" type="slidenum">
              <a:rPr lang="en-US" altLang="zh-CN" sz="1100">
                <a:solidFill>
                  <a:prstClr val="white"/>
                </a:solidFill>
                <a:ea typeface="宋体" pitchFamily="2" charset="-122"/>
              </a:rPr>
              <a:pPr algn="ctr" eaLnBrk="1" hangingPunct="1"/>
              <a:t>‹#›</a:t>
            </a:fld>
            <a:endParaRPr lang="en-US" altLang="zh-CN" sz="1100" dirty="0">
              <a:solidFill>
                <a:prstClr val="white"/>
              </a:solidFill>
              <a:ea typeface="宋体" pitchFamily="2" charset="-122"/>
            </a:endParaRP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gray">
          <a:xfrm>
            <a:off x="11013777" y="6540513"/>
            <a:ext cx="1009913" cy="144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5"/>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xmlns="" val="112953592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576" y="2043301"/>
            <a:ext cx="8723767" cy="1580962"/>
          </a:xfrm>
        </p:spPr>
        <p:txBody>
          <a:bodyPr anchor="b"/>
          <a:lstStyle>
            <a:lvl1pPr marL="0" indent="-457200" algn="l">
              <a:defRPr sz="6000" baseline="0"/>
            </a:lvl1pPr>
          </a:lstStyle>
          <a:p>
            <a:r>
              <a:rPr lang="en-US" dirty="0" smtClean="0"/>
              <a:t>Click to edit text, two lines maximum</a:t>
            </a:r>
            <a:endParaRPr lang="en-US" dirty="0"/>
          </a:p>
        </p:txBody>
      </p:sp>
      <p:sp>
        <p:nvSpPr>
          <p:cNvPr id="3" name="Subtitle 2"/>
          <p:cNvSpPr>
            <a:spLocks noGrp="1"/>
          </p:cNvSpPr>
          <p:nvPr>
            <p:ph type="subTitle" idx="1" hasCustomPrompt="1"/>
          </p:nvPr>
        </p:nvSpPr>
        <p:spPr>
          <a:xfrm>
            <a:off x="562894" y="4059667"/>
            <a:ext cx="8709223" cy="456544"/>
          </a:xfrm>
        </p:spPr>
        <p:txBody>
          <a:bodyPr wrap="square" anchor="b">
            <a:no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 placeholder</a:t>
            </a:r>
            <a:endParaRPr lang="en-US" dirty="0"/>
          </a:p>
        </p:txBody>
      </p:sp>
      <p:sp>
        <p:nvSpPr>
          <p:cNvPr id="114" name="Text Placeholder 113"/>
          <p:cNvSpPr>
            <a:spLocks noGrp="1"/>
          </p:cNvSpPr>
          <p:nvPr>
            <p:ph type="body" sz="quarter" idx="10"/>
          </p:nvPr>
        </p:nvSpPr>
        <p:spPr>
          <a:xfrm>
            <a:off x="567661" y="4799013"/>
            <a:ext cx="6407932" cy="514350"/>
          </a:xfrm>
        </p:spPr>
        <p:txBody>
          <a:bodyPr/>
          <a:lstStyle>
            <a:lvl1pPr marL="0" indent="0">
              <a:buNone/>
              <a:defRPr sz="1600">
                <a:solidFill>
                  <a:schemeClr val="tx1"/>
                </a:solidFill>
              </a:defRPr>
            </a:lvl1pPr>
            <a:lvl2pPr marL="341313" indent="0">
              <a:buNone/>
              <a:defRPr sz="1400"/>
            </a:lvl2pPr>
            <a:lvl3pPr marL="679450" indent="0">
              <a:buNone/>
              <a:defRPr sz="1200"/>
            </a:lvl3pPr>
            <a:lvl4pPr marL="966787" indent="0">
              <a:buNone/>
              <a:defRPr sz="1100"/>
            </a:lvl4pPr>
            <a:lvl5pPr marL="1146175" indent="0">
              <a:buNone/>
              <a:defRPr sz="1100"/>
            </a:lvl5pPr>
          </a:lstStyle>
          <a:p>
            <a:pPr lvl="0"/>
            <a:r>
              <a:rPr lang="en-US" dirty="0" smtClean="0"/>
              <a:t>Click to edit Master text styles</a:t>
            </a:r>
            <a:endParaRPr lang="en-US" dirty="0"/>
          </a:p>
        </p:txBody>
      </p:sp>
      <p:sp>
        <p:nvSpPr>
          <p:cNvPr id="49" name="Rectangle 48"/>
          <p:cNvSpPr/>
          <p:nvPr userDrawn="1"/>
        </p:nvSpPr>
        <p:spPr bwMode="black">
          <a:xfrm>
            <a:off x="596040" y="4557713"/>
            <a:ext cx="1097683" cy="106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userDrawn="1"/>
        </p:nvCxnSpPr>
        <p:spPr>
          <a:xfrm>
            <a:off x="596040" y="4664439"/>
            <a:ext cx="1041909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16200000">
            <a:off x="10583672" y="3056111"/>
            <a:ext cx="2412869" cy="803786"/>
          </a:xfrm>
          <a:prstGeom prst="rect">
            <a:avLst/>
          </a:prstGeom>
        </p:spPr>
      </p:pic>
      <p:pic>
        <p:nvPicPr>
          <p:cNvPr id="1026" name="Picture 2" descr="C:\Users\kathyp\Documents\00_Brand-Resources\Multimode Elements\Multimode Icons\PNG\Multimode-Icon_HANG.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96040"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athyp\Documents\00_Brand-Resources\Multimode Elements\Multimode Icons\PNG\Multimode-Icon_HOLD.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309824"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kathyp\Documents\00_Brand-Resources\Multimode Elements\Multimode Icons\PNG\Multimode-Icon_LAPTOP.pn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667211"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kathyp\Documents\00_Brand-Resources\Multimode Elements\Multimode Icons\PNG\Multimode-Icon_STAND.png"/>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2737392"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kathyp\Documents\00_Brand-Resources\Multimode Elements\Multimode Icons\PNG\Multimode-Icon_STAND-Tablet.png"/>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451176"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kathyp\Documents\00_Brand-Resources\Multimode Elements\Multimode Icons\PNG\Multimode-Icon_TABLE.png"/>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3808563"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kathyp\Documents\00_Brand-Resources\Multimode Elements\Multimode Icons\PNG\Multimode-Icon_TABLET.png"/>
          <p:cNvPicPr>
            <a:picLocks noChangeAspect="1" noChangeArrowheads="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4165950"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kathyp\Documents\00_Brand-Resources\Multimode Elements\Multimode Icons\PNG\Multimode-Icon_TENT.png"/>
          <p:cNvPicPr>
            <a:picLocks noChangeAspect="1" noChangeArrowheads="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5592528"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kathyp\Documents\00_Brand-Resources\Multimode Elements\Multimode Icons\PNG\Multimode-Icon_TILT.png"/>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6306312"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C:\Users\kathyp\Documents\00_Brand-Resources\Multimode Elements\Multimode Icons\PNG\Multimode-Icon_TV.pn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6663707"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14"/>
          <p:cNvGrpSpPr/>
          <p:nvPr userDrawn="1"/>
        </p:nvGrpSpPr>
        <p:grpSpPr>
          <a:xfrm>
            <a:off x="2024598" y="5468108"/>
            <a:ext cx="310896" cy="310896"/>
            <a:chOff x="2024598" y="5468108"/>
            <a:chExt cx="310896" cy="310896"/>
          </a:xfrm>
        </p:grpSpPr>
        <p:sp>
          <p:nvSpPr>
            <p:cNvPr id="51" name="Oval 50"/>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52" name="Picture 51"/>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2118814" y="5509256"/>
              <a:ext cx="122464" cy="228600"/>
            </a:xfrm>
            <a:prstGeom prst="rect">
              <a:avLst/>
            </a:prstGeom>
          </p:spPr>
        </p:pic>
      </p:grpSp>
      <p:grpSp>
        <p:nvGrpSpPr>
          <p:cNvPr id="13" name="Group 12"/>
          <p:cNvGrpSpPr/>
          <p:nvPr userDrawn="1"/>
        </p:nvGrpSpPr>
        <p:grpSpPr>
          <a:xfrm>
            <a:off x="3094779" y="5468108"/>
            <a:ext cx="310896" cy="310896"/>
            <a:chOff x="3094779" y="5468108"/>
            <a:chExt cx="310896" cy="310896"/>
          </a:xfrm>
        </p:grpSpPr>
        <p:sp>
          <p:nvSpPr>
            <p:cNvPr id="57" name="Oval 5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1" name="Picture 9" descr="C:\Users\yhwang\Desktop\WW Design\Multimode Icons\twitter-01.pn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3094779" y="5468108"/>
              <a:ext cx="310896" cy="310896"/>
            </a:xfrm>
            <a:prstGeom prst="rect">
              <a:avLst/>
            </a:prstGeom>
            <a:noFill/>
          </p:spPr>
        </p:pic>
      </p:grpSp>
      <p:grpSp>
        <p:nvGrpSpPr>
          <p:cNvPr id="16" name="Group 15"/>
          <p:cNvGrpSpPr/>
          <p:nvPr userDrawn="1"/>
        </p:nvGrpSpPr>
        <p:grpSpPr>
          <a:xfrm>
            <a:off x="953427" y="5468108"/>
            <a:ext cx="310896" cy="310896"/>
            <a:chOff x="953427" y="5468108"/>
            <a:chExt cx="310896" cy="310896"/>
          </a:xfrm>
        </p:grpSpPr>
        <p:sp>
          <p:nvSpPr>
            <p:cNvPr id="6" name="Oval 5"/>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2" name="Picture 5" descr="C:\Users\yhwang\Desktop\WW Design\Multimode Icons\globe-01.png"/>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980859" y="5495540"/>
              <a:ext cx="256032" cy="256032"/>
            </a:xfrm>
            <a:prstGeom prst="rect">
              <a:avLst/>
            </a:prstGeom>
            <a:noFill/>
          </p:spPr>
        </p:pic>
      </p:grpSp>
      <p:grpSp>
        <p:nvGrpSpPr>
          <p:cNvPr id="14" name="Group 13"/>
          <p:cNvGrpSpPr/>
          <p:nvPr userDrawn="1"/>
        </p:nvGrpSpPr>
        <p:grpSpPr>
          <a:xfrm>
            <a:off x="2355828" y="5442941"/>
            <a:ext cx="365760" cy="365760"/>
            <a:chOff x="2355828" y="5442941"/>
            <a:chExt cx="365760" cy="365760"/>
          </a:xfrm>
        </p:grpSpPr>
        <p:sp>
          <p:nvSpPr>
            <p:cNvPr id="54" name="Oval 53"/>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3" name="Picture 2" descr="C:\Users\yhwang\Desktop\WW Design\Multimode Icons\chain-01.png"/>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2355828" y="5442941"/>
              <a:ext cx="365760" cy="365760"/>
            </a:xfrm>
            <a:prstGeom prst="rect">
              <a:avLst/>
            </a:prstGeom>
            <a:noFill/>
          </p:spPr>
        </p:pic>
      </p:grpSp>
      <p:grpSp>
        <p:nvGrpSpPr>
          <p:cNvPr id="10" name="Group 9"/>
          <p:cNvGrpSpPr/>
          <p:nvPr userDrawn="1"/>
        </p:nvGrpSpPr>
        <p:grpSpPr>
          <a:xfrm>
            <a:off x="5236131" y="5468108"/>
            <a:ext cx="310896" cy="310896"/>
            <a:chOff x="5236131" y="5468108"/>
            <a:chExt cx="310896" cy="310896"/>
          </a:xfrm>
        </p:grpSpPr>
        <p:sp>
          <p:nvSpPr>
            <p:cNvPr id="66" name="Oval 6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4" name="Picture 73" descr="C:\Users\yhwang\Desktop\WW Design\Multimode Icons\facebook-01.png"/>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5236131" y="5468108"/>
              <a:ext cx="310896" cy="310896"/>
            </a:xfrm>
            <a:prstGeom prst="rect">
              <a:avLst/>
            </a:prstGeom>
            <a:noFill/>
          </p:spPr>
        </p:pic>
      </p:grpSp>
      <p:grpSp>
        <p:nvGrpSpPr>
          <p:cNvPr id="12" name="Group 11"/>
          <p:cNvGrpSpPr/>
          <p:nvPr userDrawn="1"/>
        </p:nvGrpSpPr>
        <p:grpSpPr>
          <a:xfrm>
            <a:off x="4523337" y="5468108"/>
            <a:ext cx="310896" cy="310896"/>
            <a:chOff x="4523337" y="5468108"/>
            <a:chExt cx="310896" cy="310896"/>
          </a:xfrm>
        </p:grpSpPr>
        <p:sp>
          <p:nvSpPr>
            <p:cNvPr id="60" name="Oval 59"/>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5" name="Picture 7" descr="C:\Users\yhwang\Desktop\WW Design\Multimode Icons\server-01.png"/>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4523337" y="5468108"/>
              <a:ext cx="310896" cy="310896"/>
            </a:xfrm>
            <a:prstGeom prst="rect">
              <a:avLst/>
            </a:prstGeom>
            <a:noFill/>
          </p:spPr>
        </p:pic>
      </p:grpSp>
      <p:grpSp>
        <p:nvGrpSpPr>
          <p:cNvPr id="11" name="Group 10"/>
          <p:cNvGrpSpPr/>
          <p:nvPr userDrawn="1"/>
        </p:nvGrpSpPr>
        <p:grpSpPr>
          <a:xfrm>
            <a:off x="4879734" y="5468108"/>
            <a:ext cx="310896" cy="310896"/>
            <a:chOff x="4879734" y="5468108"/>
            <a:chExt cx="310896" cy="310896"/>
          </a:xfrm>
        </p:grpSpPr>
        <p:sp>
          <p:nvSpPr>
            <p:cNvPr id="63" name="Oval 6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6" name="Picture 6" descr="C:\Users\yhwang\Desktop\WW Design\Multimode Icons\network-01.png"/>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4879734" y="5468108"/>
              <a:ext cx="310896" cy="310896"/>
            </a:xfrm>
            <a:prstGeom prst="rect">
              <a:avLst/>
            </a:prstGeom>
            <a:noFill/>
          </p:spPr>
        </p:pic>
      </p:grpSp>
      <p:grpSp>
        <p:nvGrpSpPr>
          <p:cNvPr id="9" name="Group 8"/>
          <p:cNvGrpSpPr/>
          <p:nvPr userDrawn="1"/>
        </p:nvGrpSpPr>
        <p:grpSpPr>
          <a:xfrm>
            <a:off x="5949915" y="5468108"/>
            <a:ext cx="310896" cy="310896"/>
            <a:chOff x="5949915" y="5468108"/>
            <a:chExt cx="310896" cy="310896"/>
          </a:xfrm>
        </p:grpSpPr>
        <p:sp>
          <p:nvSpPr>
            <p:cNvPr id="69" name="Oval 6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7" name="Picture 8" descr="C:\Users\yhwang\Desktop\WW Design\Multimode Icons\think_light-01.png"/>
            <p:cNvPicPr>
              <a:picLocks noChangeAspect="1" noChangeArrowheads="1"/>
            </p:cNvPicPr>
            <p:nvPr userDrawn="1"/>
          </p:nvPicPr>
          <p:blipFill>
            <a:blip r:embed="rId21" cstate="print">
              <a:extLst>
                <a:ext uri="{28A0092B-C50C-407E-A947-70E740481C1C}">
                  <a14:useLocalDpi xmlns:a14="http://schemas.microsoft.com/office/drawing/2010/main" xmlns="" val="0"/>
                </a:ext>
              </a:extLst>
            </a:blip>
            <a:srcRect/>
            <a:stretch>
              <a:fillRect/>
            </a:stretch>
          </p:blipFill>
          <p:spPr bwMode="auto">
            <a:xfrm>
              <a:off x="5949915" y="5468108"/>
              <a:ext cx="310896" cy="310896"/>
            </a:xfrm>
            <a:prstGeom prst="rect">
              <a:avLst/>
            </a:prstGeom>
            <a:noFill/>
          </p:spPr>
        </p:pic>
      </p:grpSp>
    </p:spTree>
    <p:extLst>
      <p:ext uri="{BB962C8B-B14F-4D97-AF65-F5344CB8AC3E}">
        <p14:creationId xmlns:p14="http://schemas.microsoft.com/office/powerpoint/2010/main" xmlns="" val="737823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576" y="2043301"/>
            <a:ext cx="8723767" cy="1580962"/>
          </a:xfrm>
        </p:spPr>
        <p:txBody>
          <a:bodyPr anchor="b"/>
          <a:lstStyle>
            <a:lvl1pPr marL="0" indent="-457200" algn="l">
              <a:defRPr sz="6000" baseline="0"/>
            </a:lvl1pPr>
          </a:lstStyle>
          <a:p>
            <a:r>
              <a:rPr lang="en-US" dirty="0" smtClean="0"/>
              <a:t>Click to edit text, two lines maximum</a:t>
            </a:r>
            <a:endParaRPr lang="en-US" dirty="0"/>
          </a:p>
        </p:txBody>
      </p:sp>
      <p:sp>
        <p:nvSpPr>
          <p:cNvPr id="3" name="Subtitle 2"/>
          <p:cNvSpPr>
            <a:spLocks noGrp="1"/>
          </p:cNvSpPr>
          <p:nvPr>
            <p:ph type="subTitle" idx="1" hasCustomPrompt="1"/>
          </p:nvPr>
        </p:nvSpPr>
        <p:spPr>
          <a:xfrm>
            <a:off x="562894" y="4059667"/>
            <a:ext cx="8709223" cy="456544"/>
          </a:xfrm>
        </p:spPr>
        <p:txBody>
          <a:bodyPr wrap="square" anchor="b">
            <a:no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 placeholder</a:t>
            </a:r>
            <a:endParaRPr lang="en-US" dirty="0"/>
          </a:p>
        </p:txBody>
      </p:sp>
      <p:sp>
        <p:nvSpPr>
          <p:cNvPr id="114" name="Text Placeholder 113"/>
          <p:cNvSpPr>
            <a:spLocks noGrp="1"/>
          </p:cNvSpPr>
          <p:nvPr>
            <p:ph type="body" sz="quarter" idx="10"/>
          </p:nvPr>
        </p:nvSpPr>
        <p:spPr>
          <a:xfrm>
            <a:off x="567661" y="4799013"/>
            <a:ext cx="6407932" cy="514350"/>
          </a:xfrm>
        </p:spPr>
        <p:txBody>
          <a:bodyPr/>
          <a:lstStyle>
            <a:lvl1pPr marL="0" indent="0">
              <a:buNone/>
              <a:defRPr sz="1600">
                <a:solidFill>
                  <a:schemeClr val="tx1"/>
                </a:solidFill>
              </a:defRPr>
            </a:lvl1pPr>
            <a:lvl2pPr marL="341313" indent="0">
              <a:buNone/>
              <a:defRPr sz="1400"/>
            </a:lvl2pPr>
            <a:lvl3pPr marL="679450" indent="0">
              <a:buNone/>
              <a:defRPr sz="1200"/>
            </a:lvl3pPr>
            <a:lvl4pPr marL="966787" indent="0">
              <a:buNone/>
              <a:defRPr sz="1100"/>
            </a:lvl4pPr>
            <a:lvl5pPr marL="1146175" indent="0">
              <a:buNone/>
              <a:defRPr sz="1100"/>
            </a:lvl5pPr>
          </a:lstStyle>
          <a:p>
            <a:pPr lvl="0"/>
            <a:r>
              <a:rPr lang="en-US" dirty="0" smtClean="0"/>
              <a:t>Click to edit Master text styles</a:t>
            </a:r>
            <a:endParaRPr lang="en-US" dirty="0"/>
          </a:p>
        </p:txBody>
      </p:sp>
      <p:sp>
        <p:nvSpPr>
          <p:cNvPr id="49" name="Rectangle 48"/>
          <p:cNvSpPr/>
          <p:nvPr userDrawn="1"/>
        </p:nvSpPr>
        <p:spPr bwMode="black">
          <a:xfrm>
            <a:off x="596040" y="4557713"/>
            <a:ext cx="1097683" cy="106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16200000">
            <a:off x="10583672" y="3056111"/>
            <a:ext cx="2412869" cy="803786"/>
          </a:xfrm>
          <a:prstGeom prst="rect">
            <a:avLst/>
          </a:prstGeom>
          <a:ln>
            <a:noFill/>
          </a:ln>
        </p:spPr>
      </p:pic>
      <p:pic>
        <p:nvPicPr>
          <p:cNvPr id="1026" name="Picture 2" descr="C:\Users\kathyp\Documents\00_Brand-Resources\Multimode Elements\Multimode Icons\PNG\Multimode-Icon_HANG.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96040"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athyp\Documents\00_Brand-Resources\Multimode Elements\Multimode Icons\PNG\Multimode-Icon_HOLD.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309824"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kathyp\Documents\00_Brand-Resources\Multimode Elements\Multimode Icons\PNG\Multimode-Icon_LAPTOP.pn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667211"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kathyp\Documents\00_Brand-Resources\Multimode Elements\Multimode Icons\PNG\Multimode-Icon_STAND.png"/>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2737392"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kathyp\Documents\00_Brand-Resources\Multimode Elements\Multimode Icons\PNG\Multimode-Icon_STAND-Tablet.png"/>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451176"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kathyp\Documents\00_Brand-Resources\Multimode Elements\Multimode Icons\PNG\Multimode-Icon_TABLE.png"/>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3808563"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kathyp\Documents\00_Brand-Resources\Multimode Elements\Multimode Icons\PNG\Multimode-Icon_TABLET.png"/>
          <p:cNvPicPr>
            <a:picLocks noChangeAspect="1" noChangeArrowheads="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4165950"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kathyp\Documents\00_Brand-Resources\Multimode Elements\Multimode Icons\PNG\Multimode-Icon_TENT.png"/>
          <p:cNvPicPr>
            <a:picLocks noChangeAspect="1" noChangeArrowheads="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5592528"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kathyp\Documents\00_Brand-Resources\Multimode Elements\Multimode Icons\PNG\Multimode-Icon_TILT.png"/>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6306312"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C:\Users\kathyp\Documents\00_Brand-Resources\Multimode Elements\Multimode Icons\PNG\Multimode-Icon_TV.pn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6663707"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14"/>
          <p:cNvGrpSpPr/>
          <p:nvPr userDrawn="1"/>
        </p:nvGrpSpPr>
        <p:grpSpPr>
          <a:xfrm>
            <a:off x="2024598" y="5468108"/>
            <a:ext cx="310896" cy="310896"/>
            <a:chOff x="2024598" y="5468108"/>
            <a:chExt cx="310896" cy="310896"/>
          </a:xfrm>
        </p:grpSpPr>
        <p:sp>
          <p:nvSpPr>
            <p:cNvPr id="51" name="Oval 50"/>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52" name="Picture 51"/>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2118814" y="5509256"/>
              <a:ext cx="122464" cy="228600"/>
            </a:xfrm>
            <a:prstGeom prst="rect">
              <a:avLst/>
            </a:prstGeom>
          </p:spPr>
        </p:pic>
      </p:grpSp>
      <p:grpSp>
        <p:nvGrpSpPr>
          <p:cNvPr id="13" name="Group 12"/>
          <p:cNvGrpSpPr/>
          <p:nvPr userDrawn="1"/>
        </p:nvGrpSpPr>
        <p:grpSpPr>
          <a:xfrm>
            <a:off x="3094779" y="5468108"/>
            <a:ext cx="310896" cy="310896"/>
            <a:chOff x="3094779" y="5468108"/>
            <a:chExt cx="310896" cy="310896"/>
          </a:xfrm>
        </p:grpSpPr>
        <p:sp>
          <p:nvSpPr>
            <p:cNvPr id="57" name="Oval 5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1" name="Picture 9" descr="C:\Users\yhwang\Desktop\WW Design\Multimode Icons\twitter-01.pn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3094779" y="5468108"/>
              <a:ext cx="310896" cy="310896"/>
            </a:xfrm>
            <a:prstGeom prst="rect">
              <a:avLst/>
            </a:prstGeom>
            <a:noFill/>
          </p:spPr>
        </p:pic>
      </p:grpSp>
      <p:grpSp>
        <p:nvGrpSpPr>
          <p:cNvPr id="16" name="Group 15"/>
          <p:cNvGrpSpPr/>
          <p:nvPr userDrawn="1"/>
        </p:nvGrpSpPr>
        <p:grpSpPr>
          <a:xfrm>
            <a:off x="953427" y="5468108"/>
            <a:ext cx="310896" cy="310896"/>
            <a:chOff x="953427" y="5468108"/>
            <a:chExt cx="310896" cy="310896"/>
          </a:xfrm>
        </p:grpSpPr>
        <p:sp>
          <p:nvSpPr>
            <p:cNvPr id="6" name="Oval 5"/>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2" name="Picture 5" descr="C:\Users\yhwang\Desktop\WW Design\Multimode Icons\globe-01.png"/>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980859" y="5495540"/>
              <a:ext cx="256032" cy="256032"/>
            </a:xfrm>
            <a:prstGeom prst="rect">
              <a:avLst/>
            </a:prstGeom>
            <a:noFill/>
          </p:spPr>
        </p:pic>
      </p:grpSp>
      <p:grpSp>
        <p:nvGrpSpPr>
          <p:cNvPr id="14" name="Group 13"/>
          <p:cNvGrpSpPr/>
          <p:nvPr userDrawn="1"/>
        </p:nvGrpSpPr>
        <p:grpSpPr>
          <a:xfrm>
            <a:off x="2355828" y="5442941"/>
            <a:ext cx="365760" cy="365760"/>
            <a:chOff x="2355828" y="5442941"/>
            <a:chExt cx="365760" cy="365760"/>
          </a:xfrm>
        </p:grpSpPr>
        <p:sp>
          <p:nvSpPr>
            <p:cNvPr id="54" name="Oval 53"/>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3" name="Picture 2" descr="C:\Users\yhwang\Desktop\WW Design\Multimode Icons\chain-01.png"/>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2355828" y="5442941"/>
              <a:ext cx="365760" cy="365760"/>
            </a:xfrm>
            <a:prstGeom prst="rect">
              <a:avLst/>
            </a:prstGeom>
            <a:noFill/>
          </p:spPr>
        </p:pic>
      </p:grpSp>
      <p:grpSp>
        <p:nvGrpSpPr>
          <p:cNvPr id="10" name="Group 9"/>
          <p:cNvGrpSpPr/>
          <p:nvPr userDrawn="1"/>
        </p:nvGrpSpPr>
        <p:grpSpPr>
          <a:xfrm>
            <a:off x="5236131" y="5468108"/>
            <a:ext cx="310896" cy="310896"/>
            <a:chOff x="5236131" y="5468108"/>
            <a:chExt cx="310896" cy="310896"/>
          </a:xfrm>
        </p:grpSpPr>
        <p:sp>
          <p:nvSpPr>
            <p:cNvPr id="66" name="Oval 6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4" name="Picture 73" descr="C:\Users\yhwang\Desktop\WW Design\Multimode Icons\facebook-01.png"/>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5236131" y="5468108"/>
              <a:ext cx="310896" cy="310896"/>
            </a:xfrm>
            <a:prstGeom prst="rect">
              <a:avLst/>
            </a:prstGeom>
            <a:noFill/>
          </p:spPr>
        </p:pic>
      </p:grpSp>
      <p:grpSp>
        <p:nvGrpSpPr>
          <p:cNvPr id="12" name="Group 11"/>
          <p:cNvGrpSpPr/>
          <p:nvPr userDrawn="1"/>
        </p:nvGrpSpPr>
        <p:grpSpPr>
          <a:xfrm>
            <a:off x="4523337" y="5468108"/>
            <a:ext cx="310896" cy="310896"/>
            <a:chOff x="4523337" y="5468108"/>
            <a:chExt cx="310896" cy="310896"/>
          </a:xfrm>
        </p:grpSpPr>
        <p:sp>
          <p:nvSpPr>
            <p:cNvPr id="60" name="Oval 59"/>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5" name="Picture 7" descr="C:\Users\yhwang\Desktop\WW Design\Multimode Icons\server-01.png"/>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4523337" y="5468108"/>
              <a:ext cx="310896" cy="310896"/>
            </a:xfrm>
            <a:prstGeom prst="rect">
              <a:avLst/>
            </a:prstGeom>
            <a:noFill/>
          </p:spPr>
        </p:pic>
      </p:grpSp>
      <p:grpSp>
        <p:nvGrpSpPr>
          <p:cNvPr id="11" name="Group 10"/>
          <p:cNvGrpSpPr/>
          <p:nvPr userDrawn="1"/>
        </p:nvGrpSpPr>
        <p:grpSpPr>
          <a:xfrm>
            <a:off x="4879734" y="5468108"/>
            <a:ext cx="310896" cy="310896"/>
            <a:chOff x="4879734" y="5468108"/>
            <a:chExt cx="310896" cy="310896"/>
          </a:xfrm>
        </p:grpSpPr>
        <p:sp>
          <p:nvSpPr>
            <p:cNvPr id="63" name="Oval 6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6" name="Picture 6" descr="C:\Users\yhwang\Desktop\WW Design\Multimode Icons\network-01.png"/>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4879734" y="5468108"/>
              <a:ext cx="310896" cy="310896"/>
            </a:xfrm>
            <a:prstGeom prst="rect">
              <a:avLst/>
            </a:prstGeom>
            <a:noFill/>
          </p:spPr>
        </p:pic>
      </p:grpSp>
      <p:grpSp>
        <p:nvGrpSpPr>
          <p:cNvPr id="9" name="Group 8"/>
          <p:cNvGrpSpPr/>
          <p:nvPr userDrawn="1"/>
        </p:nvGrpSpPr>
        <p:grpSpPr>
          <a:xfrm>
            <a:off x="5949915" y="5468108"/>
            <a:ext cx="310896" cy="310896"/>
            <a:chOff x="5949915" y="5468108"/>
            <a:chExt cx="310896" cy="310896"/>
          </a:xfrm>
        </p:grpSpPr>
        <p:sp>
          <p:nvSpPr>
            <p:cNvPr id="69" name="Oval 6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77" name="Picture 8" descr="C:\Users\yhwang\Desktop\WW Design\Multimode Icons\think_light-01.png"/>
            <p:cNvPicPr>
              <a:picLocks noChangeAspect="1" noChangeArrowheads="1"/>
            </p:cNvPicPr>
            <p:nvPr userDrawn="1"/>
          </p:nvPicPr>
          <p:blipFill>
            <a:blip r:embed="rId21" cstate="print">
              <a:extLst>
                <a:ext uri="{28A0092B-C50C-407E-A947-70E740481C1C}">
                  <a14:useLocalDpi xmlns:a14="http://schemas.microsoft.com/office/drawing/2010/main" xmlns="" val="0"/>
                </a:ext>
              </a:extLst>
            </a:blip>
            <a:srcRect/>
            <a:stretch>
              <a:fillRect/>
            </a:stretch>
          </p:blipFill>
          <p:spPr bwMode="auto">
            <a:xfrm>
              <a:off x="5949915" y="5468108"/>
              <a:ext cx="310896" cy="310896"/>
            </a:xfrm>
            <a:prstGeom prst="rect">
              <a:avLst/>
            </a:prstGeom>
            <a:noFill/>
          </p:spPr>
        </p:pic>
      </p:grpSp>
      <p:sp>
        <p:nvSpPr>
          <p:cNvPr id="5" name="Picture Placeholder 4"/>
          <p:cNvSpPr>
            <a:spLocks noGrp="1"/>
          </p:cNvSpPr>
          <p:nvPr>
            <p:ph type="pic" sz="quarter" idx="11"/>
          </p:nvPr>
        </p:nvSpPr>
        <p:spPr>
          <a:xfrm>
            <a:off x="9815120" y="3464892"/>
            <a:ext cx="1200544" cy="1199183"/>
          </a:xfrm>
          <a:ln w="38100">
            <a:noFill/>
          </a:ln>
          <a:effectLst/>
        </p:spPr>
        <p:txBody>
          <a:bodyPr/>
          <a:lstStyle/>
          <a:p>
            <a:endParaRPr lang="en-US" dirty="0"/>
          </a:p>
        </p:txBody>
      </p:sp>
      <p:cxnSp>
        <p:nvCxnSpPr>
          <p:cNvPr id="107" name="Straight Connector 106"/>
          <p:cNvCxnSpPr/>
          <p:nvPr userDrawn="1"/>
        </p:nvCxnSpPr>
        <p:spPr>
          <a:xfrm>
            <a:off x="596570" y="4664439"/>
            <a:ext cx="1041909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2" hasCustomPrompt="1"/>
          </p:nvPr>
        </p:nvSpPr>
        <p:spPr>
          <a:xfrm>
            <a:off x="9158288" y="4770438"/>
            <a:ext cx="1689100" cy="198437"/>
          </a:xfrm>
        </p:spPr>
        <p:txBody>
          <a:bodyPr lIns="0" tIns="45720" rIns="45720"/>
          <a:lstStyle>
            <a:lvl1pPr marL="0" indent="0" algn="r">
              <a:buFontTx/>
              <a:buNone/>
              <a:defRPr sz="1100"/>
            </a:lvl1pPr>
            <a:lvl2pPr marL="341313" indent="0" algn="r">
              <a:buFontTx/>
              <a:buNone/>
              <a:defRPr sz="1100"/>
            </a:lvl2pPr>
            <a:lvl3pPr marL="679450" indent="0" algn="r">
              <a:buFontTx/>
              <a:buNone/>
              <a:defRPr sz="1100"/>
            </a:lvl3pPr>
            <a:lvl4pPr marL="966787" indent="0" algn="r">
              <a:buFontTx/>
              <a:buNone/>
              <a:defRPr sz="1100"/>
            </a:lvl4pPr>
            <a:lvl5pPr marL="1146175" indent="0" algn="r">
              <a:buFontTx/>
              <a:buNone/>
              <a:defRPr sz="1100"/>
            </a:lvl5pPr>
          </a:lstStyle>
          <a:p>
            <a:pPr lvl="0"/>
            <a:r>
              <a:rPr lang="en-US" dirty="0" smtClean="0"/>
              <a:t>@</a:t>
            </a:r>
            <a:r>
              <a:rPr lang="en-US" dirty="0" err="1" smtClean="0"/>
              <a:t>twitterhandle</a:t>
            </a:r>
            <a:endParaRPr lang="en-US" dirty="0"/>
          </a:p>
        </p:txBody>
      </p:sp>
      <p:grpSp>
        <p:nvGrpSpPr>
          <p:cNvPr id="7" name="Group 6"/>
          <p:cNvGrpSpPr/>
          <p:nvPr userDrawn="1"/>
        </p:nvGrpSpPr>
        <p:grpSpPr>
          <a:xfrm>
            <a:off x="9815120" y="4664439"/>
            <a:ext cx="1200544" cy="305126"/>
            <a:chOff x="9815120" y="4664439"/>
            <a:chExt cx="1200544" cy="305126"/>
          </a:xfrm>
          <a:solidFill>
            <a:schemeClr val="accent5"/>
          </a:solidFill>
        </p:grpSpPr>
        <p:sp>
          <p:nvSpPr>
            <p:cNvPr id="45" name="Rectangle 44"/>
            <p:cNvSpPr/>
            <p:nvPr userDrawn="1"/>
          </p:nvSpPr>
          <p:spPr bwMode="black">
            <a:xfrm>
              <a:off x="9815120" y="4664439"/>
              <a:ext cx="1200544" cy="1067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bwMode="black">
            <a:xfrm>
              <a:off x="10853530" y="4771165"/>
              <a:ext cx="162133" cy="198400"/>
            </a:xfrm>
            <a:custGeom>
              <a:avLst/>
              <a:gdLst>
                <a:gd name="connsiteX0" fmla="*/ 0 w 1200544"/>
                <a:gd name="connsiteY0" fmla="*/ 0 h 106726"/>
                <a:gd name="connsiteX1" fmla="*/ 1200544 w 1200544"/>
                <a:gd name="connsiteY1" fmla="*/ 0 h 106726"/>
                <a:gd name="connsiteX2" fmla="*/ 1200544 w 1200544"/>
                <a:gd name="connsiteY2" fmla="*/ 106726 h 106726"/>
                <a:gd name="connsiteX3" fmla="*/ 0 w 1200544"/>
                <a:gd name="connsiteY3" fmla="*/ 106726 h 106726"/>
                <a:gd name="connsiteX4" fmla="*/ 0 w 1200544"/>
                <a:gd name="connsiteY4" fmla="*/ 0 h 106726"/>
                <a:gd name="connsiteX0" fmla="*/ 0 w 1200544"/>
                <a:gd name="connsiteY0" fmla="*/ 0 h 106726"/>
                <a:gd name="connsiteX1" fmla="*/ 1200544 w 1200544"/>
                <a:gd name="connsiteY1" fmla="*/ 0 h 106726"/>
                <a:gd name="connsiteX2" fmla="*/ 0 w 1200544"/>
                <a:gd name="connsiteY2" fmla="*/ 106726 h 106726"/>
                <a:gd name="connsiteX3" fmla="*/ 0 w 1200544"/>
                <a:gd name="connsiteY3" fmla="*/ 0 h 106726"/>
              </a:gdLst>
              <a:ahLst/>
              <a:cxnLst>
                <a:cxn ang="0">
                  <a:pos x="connsiteX0" y="connsiteY0"/>
                </a:cxn>
                <a:cxn ang="0">
                  <a:pos x="connsiteX1" y="connsiteY1"/>
                </a:cxn>
                <a:cxn ang="0">
                  <a:pos x="connsiteX2" y="connsiteY2"/>
                </a:cxn>
                <a:cxn ang="0">
                  <a:pos x="connsiteX3" y="connsiteY3"/>
                </a:cxn>
              </a:cxnLst>
              <a:rect l="l" t="t" r="r" b="b"/>
              <a:pathLst>
                <a:path w="1200544" h="106726">
                  <a:moveTo>
                    <a:pt x="0" y="0"/>
                  </a:moveTo>
                  <a:lnTo>
                    <a:pt x="1200544" y="0"/>
                  </a:lnTo>
                  <a:lnTo>
                    <a:pt x="0" y="10672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742089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gue Slide - Red">
    <p:spTree>
      <p:nvGrpSpPr>
        <p:cNvPr id="1" name=""/>
        <p:cNvGrpSpPr/>
        <p:nvPr/>
      </p:nvGrpSpPr>
      <p:grpSpPr>
        <a:xfrm>
          <a:off x="0" y="0"/>
          <a:ext cx="0" cy="0"/>
          <a:chOff x="0" y="0"/>
          <a:chExt cx="0" cy="0"/>
        </a:xfrm>
      </p:grpSpPr>
      <p:sp>
        <p:nvSpPr>
          <p:cNvPr id="2" name="Rectangle 1"/>
          <p:cNvSpPr/>
          <p:nvPr/>
        </p:nvSpPr>
        <p:spPr>
          <a:xfrm>
            <a:off x="1" y="4"/>
            <a:ext cx="12191999"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557629" y="2268245"/>
            <a:ext cx="3634370" cy="4589754"/>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5"/>
            <a:ext cx="3865484" cy="2896205"/>
          </a:xfrm>
          <a:prstGeom prst="rect">
            <a:avLst/>
          </a:prstGeom>
        </p:spPr>
      </p:pic>
      <p:sp>
        <p:nvSpPr>
          <p:cNvPr id="51" name="Footer Placeholder 50"/>
          <p:cNvSpPr>
            <a:spLocks noGrp="1"/>
          </p:cNvSpPr>
          <p:nvPr>
            <p:ph type="ftr" sz="quarter" idx="10"/>
          </p:nvPr>
        </p:nvSpPr>
        <p:spPr/>
        <p:txBody>
          <a:bodyPr/>
          <a:lstStyle>
            <a:lvl1pPr>
              <a:defRPr>
                <a:solidFill>
                  <a:schemeClr val="bg1"/>
                </a:solidFill>
              </a:defRPr>
            </a:lvl1pPr>
          </a:lstStyle>
          <a:p>
            <a:endParaRPr lang="en-US"/>
          </a:p>
        </p:txBody>
      </p:sp>
      <p:sp>
        <p:nvSpPr>
          <p:cNvPr id="8" name="Freeform 7"/>
          <p:cNvSpPr/>
          <p:nvPr/>
        </p:nvSpPr>
        <p:spPr>
          <a:xfrm rot="-1260000">
            <a:off x="-718652" y="2741125"/>
            <a:ext cx="13632245" cy="1488786"/>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 name="connsiteX0" fmla="*/ 1025170 w 13624074"/>
              <a:gd name="connsiteY0" fmla="*/ 47047 h 2725900"/>
              <a:gd name="connsiteX1" fmla="*/ 11561549 w 13624074"/>
              <a:gd name="connsiteY1" fmla="*/ 0 h 2725900"/>
              <a:gd name="connsiteX2" fmla="*/ 13624074 w 13624074"/>
              <a:gd name="connsiteY2" fmla="*/ 1237817 h 2725900"/>
              <a:gd name="connsiteX3" fmla="*/ 13052853 w 13624074"/>
              <a:gd name="connsiteY3" fmla="*/ 2725900 h 2725900"/>
              <a:gd name="connsiteX4" fmla="*/ 0 w 13624074"/>
              <a:gd name="connsiteY4" fmla="*/ 2717706 h 2725900"/>
              <a:gd name="connsiteX5" fmla="*/ 1025170 w 13624074"/>
              <a:gd name="connsiteY5" fmla="*/ 47047 h 2725900"/>
              <a:gd name="connsiteX0" fmla="*/ 1025170 w 13775283"/>
              <a:gd name="connsiteY0" fmla="*/ 47047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1025170 w 13775283"/>
              <a:gd name="connsiteY5" fmla="*/ 47047 h 2725900"/>
              <a:gd name="connsiteX0" fmla="*/ 796160 w 13775283"/>
              <a:gd name="connsiteY0" fmla="*/ 5296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6160 w 13775283"/>
              <a:gd name="connsiteY5" fmla="*/ 52963 h 2725900"/>
              <a:gd name="connsiteX0" fmla="*/ 792349 w 13775283"/>
              <a:gd name="connsiteY0" fmla="*/ 71293 h 2725900"/>
              <a:gd name="connsiteX1" fmla="*/ 11561549 w 13775283"/>
              <a:gd name="connsiteY1" fmla="*/ 0 h 2725900"/>
              <a:gd name="connsiteX2" fmla="*/ 13775283 w 13775283"/>
              <a:gd name="connsiteY2" fmla="*/ 869169 h 2725900"/>
              <a:gd name="connsiteX3" fmla="*/ 13052853 w 13775283"/>
              <a:gd name="connsiteY3" fmla="*/ 2725900 h 2725900"/>
              <a:gd name="connsiteX4" fmla="*/ 0 w 13775283"/>
              <a:gd name="connsiteY4" fmla="*/ 2717706 h 2725900"/>
              <a:gd name="connsiteX5" fmla="*/ 792349 w 13775283"/>
              <a:gd name="connsiteY5" fmla="*/ 71293 h 2725900"/>
              <a:gd name="connsiteX0" fmla="*/ 577076 w 13560010"/>
              <a:gd name="connsiteY0" fmla="*/ 71293 h 2725900"/>
              <a:gd name="connsiteX1" fmla="*/ 11346276 w 13560010"/>
              <a:gd name="connsiteY1" fmla="*/ 0 h 2725900"/>
              <a:gd name="connsiteX2" fmla="*/ 13560010 w 13560010"/>
              <a:gd name="connsiteY2" fmla="*/ 869169 h 2725900"/>
              <a:gd name="connsiteX3" fmla="*/ 12837580 w 13560010"/>
              <a:gd name="connsiteY3" fmla="*/ 2725900 h 2725900"/>
              <a:gd name="connsiteX4" fmla="*/ 0 w 13560010"/>
              <a:gd name="connsiteY4" fmla="*/ 2723085 h 2725900"/>
              <a:gd name="connsiteX5" fmla="*/ 577076 w 13560010"/>
              <a:gd name="connsiteY5" fmla="*/ 71293 h 2725900"/>
              <a:gd name="connsiteX0" fmla="*/ 577076 w 13560010"/>
              <a:gd name="connsiteY0" fmla="*/ 90117 h 2744724"/>
              <a:gd name="connsiteX1" fmla="*/ 12921872 w 13560010"/>
              <a:gd name="connsiteY1" fmla="*/ 1 h 2744724"/>
              <a:gd name="connsiteX2" fmla="*/ 13560010 w 13560010"/>
              <a:gd name="connsiteY2" fmla="*/ 887993 h 2744724"/>
              <a:gd name="connsiteX3" fmla="*/ 12837580 w 13560010"/>
              <a:gd name="connsiteY3" fmla="*/ 2744724 h 2744724"/>
              <a:gd name="connsiteX4" fmla="*/ 0 w 13560010"/>
              <a:gd name="connsiteY4" fmla="*/ 2741909 h 2744724"/>
              <a:gd name="connsiteX5" fmla="*/ 577076 w 13560010"/>
              <a:gd name="connsiteY5" fmla="*/ 90117 h 2744724"/>
              <a:gd name="connsiteX0" fmla="*/ 577076 w 13558311"/>
              <a:gd name="connsiteY0" fmla="*/ 90115 h 2744722"/>
              <a:gd name="connsiteX1" fmla="*/ 12921872 w 13558311"/>
              <a:gd name="connsiteY1" fmla="*/ -1 h 2744722"/>
              <a:gd name="connsiteX2" fmla="*/ 13558311 w 13558311"/>
              <a:gd name="connsiteY2" fmla="*/ 403041 h 2744722"/>
              <a:gd name="connsiteX3" fmla="*/ 12837580 w 13558311"/>
              <a:gd name="connsiteY3" fmla="*/ 2744722 h 2744722"/>
              <a:gd name="connsiteX4" fmla="*/ 0 w 13558311"/>
              <a:gd name="connsiteY4" fmla="*/ 2741907 h 2744722"/>
              <a:gd name="connsiteX5" fmla="*/ 577076 w 13558311"/>
              <a:gd name="connsiteY5" fmla="*/ 90115 h 2744722"/>
              <a:gd name="connsiteX0" fmla="*/ 577076 w 13558311"/>
              <a:gd name="connsiteY0" fmla="*/ 90117 h 2750103"/>
              <a:gd name="connsiteX1" fmla="*/ 12921872 w 13558311"/>
              <a:gd name="connsiteY1" fmla="*/ 1 h 2750103"/>
              <a:gd name="connsiteX2" fmla="*/ 13558311 w 13558311"/>
              <a:gd name="connsiteY2" fmla="*/ 403043 h 2750103"/>
              <a:gd name="connsiteX3" fmla="*/ 13052853 w 13558311"/>
              <a:gd name="connsiteY3" fmla="*/ 2750103 h 2750103"/>
              <a:gd name="connsiteX4" fmla="*/ 0 w 13558311"/>
              <a:gd name="connsiteY4" fmla="*/ 2741909 h 2750103"/>
              <a:gd name="connsiteX5" fmla="*/ 577076 w 13558311"/>
              <a:gd name="connsiteY5" fmla="*/ 90117 h 2750103"/>
              <a:gd name="connsiteX0" fmla="*/ 567277 w 13558311"/>
              <a:gd name="connsiteY0" fmla="*/ 106660 h 2750101"/>
              <a:gd name="connsiteX1" fmla="*/ 12921872 w 13558311"/>
              <a:gd name="connsiteY1" fmla="*/ -1 h 2750101"/>
              <a:gd name="connsiteX2" fmla="*/ 13558311 w 13558311"/>
              <a:gd name="connsiteY2" fmla="*/ 403041 h 2750101"/>
              <a:gd name="connsiteX3" fmla="*/ 13052853 w 13558311"/>
              <a:gd name="connsiteY3" fmla="*/ 2750101 h 2750101"/>
              <a:gd name="connsiteX4" fmla="*/ 0 w 13558311"/>
              <a:gd name="connsiteY4" fmla="*/ 2741907 h 2750101"/>
              <a:gd name="connsiteX5" fmla="*/ 567277 w 13558311"/>
              <a:gd name="connsiteY5" fmla="*/ 106660 h 2750101"/>
              <a:gd name="connsiteX0" fmla="*/ 554063 w 13545097"/>
              <a:gd name="connsiteY0" fmla="*/ 106662 h 2750103"/>
              <a:gd name="connsiteX1" fmla="*/ 12908658 w 13545097"/>
              <a:gd name="connsiteY1" fmla="*/ 1 h 2750103"/>
              <a:gd name="connsiteX2" fmla="*/ 13545097 w 13545097"/>
              <a:gd name="connsiteY2" fmla="*/ 403043 h 2750103"/>
              <a:gd name="connsiteX3" fmla="*/ 13039639 w 13545097"/>
              <a:gd name="connsiteY3" fmla="*/ 2750103 h 2750103"/>
              <a:gd name="connsiteX4" fmla="*/ 0 w 13545097"/>
              <a:gd name="connsiteY4" fmla="*/ 2739533 h 2750103"/>
              <a:gd name="connsiteX5" fmla="*/ 554063 w 13545097"/>
              <a:gd name="connsiteY5" fmla="*/ 106662 h 2750103"/>
              <a:gd name="connsiteX0" fmla="*/ 618008 w 13609042"/>
              <a:gd name="connsiteY0" fmla="*/ 106660 h 2750101"/>
              <a:gd name="connsiteX1" fmla="*/ 12972603 w 13609042"/>
              <a:gd name="connsiteY1" fmla="*/ -1 h 2750101"/>
              <a:gd name="connsiteX2" fmla="*/ 13609042 w 13609042"/>
              <a:gd name="connsiteY2" fmla="*/ 403041 h 2750101"/>
              <a:gd name="connsiteX3" fmla="*/ 13103584 w 13609042"/>
              <a:gd name="connsiteY3" fmla="*/ 2750101 h 2750101"/>
              <a:gd name="connsiteX4" fmla="*/ 0 w 13609042"/>
              <a:gd name="connsiteY4" fmla="*/ 2741183 h 2750101"/>
              <a:gd name="connsiteX5" fmla="*/ 618008 w 13609042"/>
              <a:gd name="connsiteY5" fmla="*/ 106660 h 2750101"/>
              <a:gd name="connsiteX0" fmla="*/ 548519 w 13609042"/>
              <a:gd name="connsiteY0" fmla="*/ 104385 h 2750103"/>
              <a:gd name="connsiteX1" fmla="*/ 12972603 w 13609042"/>
              <a:gd name="connsiteY1" fmla="*/ 1 h 2750103"/>
              <a:gd name="connsiteX2" fmla="*/ 13609042 w 13609042"/>
              <a:gd name="connsiteY2" fmla="*/ 403043 h 2750103"/>
              <a:gd name="connsiteX3" fmla="*/ 13103584 w 13609042"/>
              <a:gd name="connsiteY3" fmla="*/ 2750103 h 2750103"/>
              <a:gd name="connsiteX4" fmla="*/ 0 w 13609042"/>
              <a:gd name="connsiteY4" fmla="*/ 2741185 h 2750103"/>
              <a:gd name="connsiteX5" fmla="*/ 548519 w 13609042"/>
              <a:gd name="connsiteY5" fmla="*/ 104385 h 2750103"/>
              <a:gd name="connsiteX0" fmla="*/ 548519 w 13609042"/>
              <a:gd name="connsiteY0" fmla="*/ 104383 h 2747724"/>
              <a:gd name="connsiteX1" fmla="*/ 12972603 w 13609042"/>
              <a:gd name="connsiteY1" fmla="*/ -1 h 2747724"/>
              <a:gd name="connsiteX2" fmla="*/ 13609042 w 13609042"/>
              <a:gd name="connsiteY2" fmla="*/ 403041 h 2747724"/>
              <a:gd name="connsiteX3" fmla="*/ 13116798 w 13609042"/>
              <a:gd name="connsiteY3" fmla="*/ 2747725 h 2747724"/>
              <a:gd name="connsiteX4" fmla="*/ 0 w 13609042"/>
              <a:gd name="connsiteY4" fmla="*/ 2741183 h 2747724"/>
              <a:gd name="connsiteX5" fmla="*/ 548519 w 13609042"/>
              <a:gd name="connsiteY5" fmla="*/ 104383 h 2747724"/>
              <a:gd name="connsiteX0" fmla="*/ 548519 w 13594988"/>
              <a:gd name="connsiteY0" fmla="*/ 104385 h 2747728"/>
              <a:gd name="connsiteX1" fmla="*/ 12972603 w 13594988"/>
              <a:gd name="connsiteY1" fmla="*/ 1 h 2747728"/>
              <a:gd name="connsiteX2" fmla="*/ 13594988 w 13594988"/>
              <a:gd name="connsiteY2" fmla="*/ 440060 h 2747728"/>
              <a:gd name="connsiteX3" fmla="*/ 13116798 w 13594988"/>
              <a:gd name="connsiteY3" fmla="*/ 2747727 h 2747728"/>
              <a:gd name="connsiteX4" fmla="*/ 0 w 13594988"/>
              <a:gd name="connsiteY4" fmla="*/ 2741185 h 2747728"/>
              <a:gd name="connsiteX5" fmla="*/ 548519 w 13594988"/>
              <a:gd name="connsiteY5" fmla="*/ 104385 h 2747728"/>
              <a:gd name="connsiteX0" fmla="*/ 548519 w 13594988"/>
              <a:gd name="connsiteY0" fmla="*/ 98900 h 2742241"/>
              <a:gd name="connsiteX1" fmla="*/ 12996905 w 13594988"/>
              <a:gd name="connsiteY1" fmla="*/ 0 h 2742241"/>
              <a:gd name="connsiteX2" fmla="*/ 13594988 w 13594988"/>
              <a:gd name="connsiteY2" fmla="*/ 434575 h 2742241"/>
              <a:gd name="connsiteX3" fmla="*/ 13116798 w 13594988"/>
              <a:gd name="connsiteY3" fmla="*/ 2742242 h 2742241"/>
              <a:gd name="connsiteX4" fmla="*/ 0 w 13594988"/>
              <a:gd name="connsiteY4" fmla="*/ 2735700 h 2742241"/>
              <a:gd name="connsiteX5" fmla="*/ 548519 w 13594988"/>
              <a:gd name="connsiteY5" fmla="*/ 98900 h 2742241"/>
              <a:gd name="connsiteX0" fmla="*/ 548519 w 13594988"/>
              <a:gd name="connsiteY0" fmla="*/ 98900 h 2742243"/>
              <a:gd name="connsiteX1" fmla="*/ 12996905 w 13594988"/>
              <a:gd name="connsiteY1" fmla="*/ 0 h 2742243"/>
              <a:gd name="connsiteX2" fmla="*/ 13594988 w 13594988"/>
              <a:gd name="connsiteY2" fmla="*/ 434576 h 2742243"/>
              <a:gd name="connsiteX3" fmla="*/ 13116798 w 13594988"/>
              <a:gd name="connsiteY3" fmla="*/ 2742242 h 2742243"/>
              <a:gd name="connsiteX4" fmla="*/ 0 w 13594988"/>
              <a:gd name="connsiteY4" fmla="*/ 2735700 h 2742243"/>
              <a:gd name="connsiteX5" fmla="*/ 548519 w 13594988"/>
              <a:gd name="connsiteY5" fmla="*/ 98900 h 2742243"/>
              <a:gd name="connsiteX0" fmla="*/ 612463 w 13594988"/>
              <a:gd name="connsiteY0" fmla="*/ 97249 h 2742241"/>
              <a:gd name="connsiteX1" fmla="*/ 12996905 w 13594988"/>
              <a:gd name="connsiteY1" fmla="*/ 0 h 2742241"/>
              <a:gd name="connsiteX2" fmla="*/ 13594988 w 13594988"/>
              <a:gd name="connsiteY2" fmla="*/ 434576 h 2742241"/>
              <a:gd name="connsiteX3" fmla="*/ 13116798 w 13594988"/>
              <a:gd name="connsiteY3" fmla="*/ 2742242 h 2742241"/>
              <a:gd name="connsiteX4" fmla="*/ 0 w 13594988"/>
              <a:gd name="connsiteY4" fmla="*/ 2735700 h 2742241"/>
              <a:gd name="connsiteX5" fmla="*/ 612463 w 13594988"/>
              <a:gd name="connsiteY5" fmla="*/ 97249 h 2742241"/>
              <a:gd name="connsiteX0" fmla="*/ 546391 w 13528916"/>
              <a:gd name="connsiteY0" fmla="*/ 97249 h 2742243"/>
              <a:gd name="connsiteX1" fmla="*/ 12930833 w 13528916"/>
              <a:gd name="connsiteY1" fmla="*/ 0 h 2742243"/>
              <a:gd name="connsiteX2" fmla="*/ 13528916 w 13528916"/>
              <a:gd name="connsiteY2" fmla="*/ 434576 h 2742243"/>
              <a:gd name="connsiteX3" fmla="*/ 13050726 w 13528916"/>
              <a:gd name="connsiteY3" fmla="*/ 2742242 h 2742243"/>
              <a:gd name="connsiteX4" fmla="*/ 0 w 13528916"/>
              <a:gd name="connsiteY4" fmla="*/ 2723810 h 2742243"/>
              <a:gd name="connsiteX5" fmla="*/ 546391 w 13528916"/>
              <a:gd name="connsiteY5" fmla="*/ 97249 h 2742243"/>
              <a:gd name="connsiteX0" fmla="*/ 546391 w 13628695"/>
              <a:gd name="connsiteY0" fmla="*/ 104398 h 2749390"/>
              <a:gd name="connsiteX1" fmla="*/ 13628695 w 13628695"/>
              <a:gd name="connsiteY1" fmla="*/ 0 h 2749390"/>
              <a:gd name="connsiteX2" fmla="*/ 13528916 w 13628695"/>
              <a:gd name="connsiteY2" fmla="*/ 441725 h 2749390"/>
              <a:gd name="connsiteX3" fmla="*/ 13050726 w 13628695"/>
              <a:gd name="connsiteY3" fmla="*/ 2749391 h 2749390"/>
              <a:gd name="connsiteX4" fmla="*/ 0 w 13628695"/>
              <a:gd name="connsiteY4" fmla="*/ 2730959 h 2749390"/>
              <a:gd name="connsiteX5" fmla="*/ 546391 w 13628695"/>
              <a:gd name="connsiteY5" fmla="*/ 104398 h 2749390"/>
              <a:gd name="connsiteX0" fmla="*/ 546391 w 13628695"/>
              <a:gd name="connsiteY0" fmla="*/ 104398 h 2749392"/>
              <a:gd name="connsiteX1" fmla="*/ 13628695 w 13628695"/>
              <a:gd name="connsiteY1" fmla="*/ 0 h 2749392"/>
              <a:gd name="connsiteX2" fmla="*/ 13050726 w 13628695"/>
              <a:gd name="connsiteY2" fmla="*/ 2749391 h 2749392"/>
              <a:gd name="connsiteX3" fmla="*/ 0 w 13628695"/>
              <a:gd name="connsiteY3" fmla="*/ 2730959 h 2749392"/>
              <a:gd name="connsiteX4" fmla="*/ 546391 w 13628695"/>
              <a:gd name="connsiteY4" fmla="*/ 104398 h 27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8695" h="2749392">
                <a:moveTo>
                  <a:pt x="546391" y="104398"/>
                </a:moveTo>
                <a:lnTo>
                  <a:pt x="13628695" y="0"/>
                </a:lnTo>
                <a:lnTo>
                  <a:pt x="13050726" y="2749391"/>
                </a:lnTo>
                <a:lnTo>
                  <a:pt x="0" y="2730959"/>
                </a:lnTo>
                <a:lnTo>
                  <a:pt x="546391" y="104398"/>
                </a:lnTo>
                <a:close/>
              </a:path>
            </a:pathLst>
          </a:custGeom>
          <a:solidFill>
            <a:schemeClr val="bg2">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6"/>
          <p:cNvSpPr>
            <a:spLocks noGrp="1"/>
          </p:cNvSpPr>
          <p:nvPr>
            <p:ph type="title" hasCustomPrompt="1"/>
          </p:nvPr>
        </p:nvSpPr>
        <p:spPr bwMode="gray">
          <a:xfrm rot="-1260000">
            <a:off x="325286" y="2938787"/>
            <a:ext cx="11808789" cy="980433"/>
          </a:xfrm>
          <a:prstGeom prst="rect">
            <a:avLst/>
          </a:prstGeom>
        </p:spPr>
        <p:txBody>
          <a:bodyPr lIns="121899" tIns="60949" rIns="121899" bIns="60949" anchor="ctr" anchorCtr="0"/>
          <a:lstStyle>
            <a:lvl1pPr marL="0" algn="l" defTabSz="1218987" rtl="0" eaLnBrk="1" latinLnBrk="0" hangingPunct="1">
              <a:lnSpc>
                <a:spcPts val="6480"/>
              </a:lnSpc>
              <a:spcBef>
                <a:spcPct val="0"/>
              </a:spcBef>
              <a:buNone/>
              <a:defRPr lang="en-US" sz="5600" b="0" kern="1200" cap="none" spc="0" baseline="0" dirty="0">
                <a:solidFill>
                  <a:schemeClr val="bg1"/>
                </a:solidFill>
                <a:latin typeface="Arial" pitchFamily="34" charset="0"/>
                <a:ea typeface="+mn-ea"/>
                <a:cs typeface="Arial" pitchFamily="34" charset="0"/>
              </a:defRPr>
            </a:lvl1pPr>
          </a:lstStyle>
          <a:p>
            <a:r>
              <a:rPr lang="en-US" dirty="0" smtClean="0"/>
              <a:t>Click To Edit</a:t>
            </a:r>
            <a:endParaRPr lang="en-US" dirty="0"/>
          </a:p>
        </p:txBody>
      </p:sp>
    </p:spTree>
    <p:extLst>
      <p:ext uri="{BB962C8B-B14F-4D97-AF65-F5344CB8AC3E}">
        <p14:creationId xmlns:p14="http://schemas.microsoft.com/office/powerpoint/2010/main" xmlns="" val="2741245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37472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93192" y="1176866"/>
            <a:ext cx="11224014" cy="48777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53196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4" name="Subtitle 2"/>
          <p:cNvSpPr>
            <a:spLocks noGrp="1"/>
          </p:cNvSpPr>
          <p:nvPr>
            <p:ph type="subTitle" idx="12"/>
          </p:nvPr>
        </p:nvSpPr>
        <p:spPr>
          <a:xfrm>
            <a:off x="561256" y="914400"/>
            <a:ext cx="11069166" cy="29148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117250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93192" y="1593908"/>
            <a:ext cx="11224014" cy="44607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4" name="Subtitle 2"/>
          <p:cNvSpPr>
            <a:spLocks noGrp="1"/>
          </p:cNvSpPr>
          <p:nvPr>
            <p:ph type="subTitle" idx="12"/>
          </p:nvPr>
        </p:nvSpPr>
        <p:spPr>
          <a:xfrm>
            <a:off x="561256" y="914400"/>
            <a:ext cx="11069166" cy="29148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8383545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5940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3046"/>
          <a:stretch/>
        </p:blipFill>
        <p:spPr>
          <a:xfrm>
            <a:off x="1524" y="4324350"/>
            <a:ext cx="12188952" cy="2533650"/>
          </a:xfrm>
          <a:prstGeom prst="rect">
            <a:avLst/>
          </a:prstGeom>
          <a:noFill/>
          <a:ln>
            <a:noFill/>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93192" y="1589714"/>
            <a:ext cx="11224014" cy="44649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4" name="Subtitle 2"/>
          <p:cNvSpPr>
            <a:spLocks noGrp="1"/>
          </p:cNvSpPr>
          <p:nvPr>
            <p:ph type="subTitle" idx="12"/>
          </p:nvPr>
        </p:nvSpPr>
        <p:spPr>
          <a:xfrm>
            <a:off x="561256" y="914400"/>
            <a:ext cx="11069166" cy="29148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sp>
        <p:nvSpPr>
          <p:cNvPr id="9" name="Rectangle 8"/>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Tree>
    <p:extLst>
      <p:ext uri="{BB962C8B-B14F-4D97-AF65-F5344CB8AC3E}">
        <p14:creationId xmlns:p14="http://schemas.microsoft.com/office/powerpoint/2010/main" xmlns="" val="4023283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93192" y="1593909"/>
            <a:ext cx="5001768" cy="4560577"/>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04945" y="1593909"/>
            <a:ext cx="4712853" cy="4560577"/>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8" name="Subtitle 2"/>
          <p:cNvSpPr>
            <a:spLocks noGrp="1"/>
          </p:cNvSpPr>
          <p:nvPr>
            <p:ph type="subTitle" idx="13"/>
          </p:nvPr>
        </p:nvSpPr>
        <p:spPr>
          <a:xfrm>
            <a:off x="561256" y="914400"/>
            <a:ext cx="11069166" cy="29148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769473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93193" y="1593909"/>
            <a:ext cx="3609406" cy="4560577"/>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03003" y="1593909"/>
            <a:ext cx="3611880" cy="4560577"/>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3" name="Content Placeholder 92"/>
          <p:cNvSpPr>
            <a:spLocks noGrp="1"/>
          </p:cNvSpPr>
          <p:nvPr>
            <p:ph sz="quarter" idx="13"/>
          </p:nvPr>
        </p:nvSpPr>
        <p:spPr>
          <a:xfrm>
            <a:off x="8015288" y="1590183"/>
            <a:ext cx="3611880" cy="460106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4" name="Subtitle 2"/>
          <p:cNvSpPr>
            <a:spLocks noGrp="1"/>
          </p:cNvSpPr>
          <p:nvPr>
            <p:ph type="subTitle" idx="14"/>
          </p:nvPr>
        </p:nvSpPr>
        <p:spPr>
          <a:xfrm>
            <a:off x="561256" y="914400"/>
            <a:ext cx="11069166" cy="29148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222346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Product">
    <p:bg bwMode="auto">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63046" r="48423"/>
          <a:stretch/>
        </p:blipFill>
        <p:spPr>
          <a:xfrm>
            <a:off x="1524" y="4354330"/>
            <a:ext cx="12190476" cy="2533650"/>
          </a:xfrm>
          <a:prstGeom prst="rect">
            <a:avLst/>
          </a:prstGeom>
          <a:noFill/>
          <a:ln>
            <a:noFill/>
          </a:ln>
        </p:spPr>
      </p:pic>
      <p:sp>
        <p:nvSpPr>
          <p:cNvPr id="30" name="Rectangle 29"/>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pic>
        <p:nvPicPr>
          <p:cNvPr id="26" name="Picture 2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a:stretch/>
        </p:blipFill>
        <p:spPr>
          <a:xfrm>
            <a:off x="0" y="0"/>
            <a:ext cx="494950" cy="713064"/>
          </a:xfrm>
          <a:prstGeom prst="rect">
            <a:avLst/>
          </a:prstGeom>
        </p:spPr>
      </p:pic>
      <p:pic>
        <p:nvPicPr>
          <p:cNvPr id="23"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45384" t="63046" r="6563"/>
          <a:stretch/>
        </p:blipFill>
        <p:spPr>
          <a:xfrm>
            <a:off x="0" y="-425034"/>
            <a:ext cx="12190477" cy="2533650"/>
          </a:xfrm>
          <a:prstGeom prst="rect">
            <a:avLst/>
          </a:prstGeom>
          <a:noFill/>
          <a:ln>
            <a:noFill/>
          </a:ln>
        </p:spPr>
      </p:pic>
    </p:spTree>
    <p:extLst>
      <p:ext uri="{BB962C8B-B14F-4D97-AF65-F5344CB8AC3E}">
        <p14:creationId xmlns:p14="http://schemas.microsoft.com/office/powerpoint/2010/main" xmlns="" val="3661193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6835286" y="-22860"/>
            <a:ext cx="5370512" cy="6903720"/>
          </a:xfrm>
        </p:spPr>
        <p:txBody>
          <a:bodyPr anchor="ctr"/>
          <a:lstStyle>
            <a:lvl1pPr marL="0" indent="0" algn="ctr">
              <a:buNone/>
              <a:defRPr>
                <a:solidFill>
                  <a:schemeClr val="accent1"/>
                </a:solidFill>
              </a:defRPr>
            </a:lvl1pPr>
          </a:lstStyle>
          <a:p>
            <a:endParaRPr lang="en-US" dirty="0"/>
          </a:p>
        </p:txBody>
      </p:sp>
      <p:sp>
        <p:nvSpPr>
          <p:cNvPr id="6" name="Text Placeholder 5"/>
          <p:cNvSpPr>
            <a:spLocks noGrp="1"/>
          </p:cNvSpPr>
          <p:nvPr>
            <p:ph type="body" sz="quarter" idx="18"/>
          </p:nvPr>
        </p:nvSpPr>
        <p:spPr bwMode="invGray">
          <a:xfrm>
            <a:off x="6985955" y="6330311"/>
            <a:ext cx="4422614" cy="392167"/>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lvl1pPr marL="0" indent="0">
              <a:buNone/>
              <a:defRPr sz="100">
                <a:noFill/>
              </a:defRPr>
            </a:lvl1pPr>
          </a:lstStyle>
          <a:p>
            <a:pPr lvl="0"/>
            <a:r>
              <a:rPr lang="en-US" dirty="0" smtClean="0"/>
              <a:t>Click to edit Master text styles</a:t>
            </a:r>
            <a:endParaRPr lang="en-US" dirty="0"/>
          </a:p>
        </p:txBody>
      </p:sp>
      <p:sp>
        <p:nvSpPr>
          <p:cNvPr id="3" name="Content Placeholder 2"/>
          <p:cNvSpPr>
            <a:spLocks noGrp="1"/>
          </p:cNvSpPr>
          <p:nvPr>
            <p:ph idx="1"/>
          </p:nvPr>
        </p:nvSpPr>
        <p:spPr>
          <a:xfrm>
            <a:off x="393590" y="1593910"/>
            <a:ext cx="6247727" cy="4460752"/>
          </a:xfrm>
        </p:spPr>
        <p:txBody>
          <a:bodyPr rIns="2743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49351" y="274321"/>
            <a:ext cx="6091966" cy="522634"/>
          </a:xfrm>
        </p:spPr>
        <p:txBody>
          <a:bodyPr rIns="274320"/>
          <a:lstStyle/>
          <a:p>
            <a:r>
              <a:rPr lang="en-US" dirty="0" smtClean="0"/>
              <a:t>Click to edit Master title style</a:t>
            </a:r>
            <a:endParaRPr lang="en-US" dirty="0"/>
          </a:p>
        </p:txBody>
      </p:sp>
      <p:sp>
        <p:nvSpPr>
          <p:cNvPr id="94" name="Subtitle 2"/>
          <p:cNvSpPr>
            <a:spLocks noGrp="1"/>
          </p:cNvSpPr>
          <p:nvPr>
            <p:ph type="subTitle" idx="12"/>
          </p:nvPr>
        </p:nvSpPr>
        <p:spPr>
          <a:xfrm>
            <a:off x="561256" y="914400"/>
            <a:ext cx="6080061" cy="291489"/>
          </a:xfrm>
        </p:spPr>
        <p:txBody>
          <a:bodyPr rIns="18288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736071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Only - No Backgroun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90" y="1593"/>
          <a:ext cx="1587" cy="1587"/>
        </p:xfrm>
        <a:graphic>
          <a:graphicData uri="http://schemas.openxmlformats.org/presentationml/2006/ole">
            <p:oleObj spid="_x0000_s67824" name="think-cell Slide" r:id="rId3" imgW="360" imgH="360" progId="">
              <p:embed/>
            </p:oleObj>
          </a:graphicData>
        </a:graphic>
      </p:graphicFrame>
      <p:sp>
        <p:nvSpPr>
          <p:cNvPr id="11"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14"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7" name="Rectangle 6"/>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9"/>
          <p:cNvSpPr>
            <a:spLocks noGrp="1"/>
          </p:cNvSpPr>
          <p:nvPr>
            <p:ph type="ftr" sz="quarter" idx="10"/>
          </p:nvPr>
        </p:nvSpPr>
        <p:spPr/>
        <p:txBody>
          <a:bodyPr/>
          <a:lstStyle/>
          <a:p>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21" name="Title 28"/>
          <p:cNvSpPr>
            <a:spLocks noGrp="1"/>
          </p:cNvSpPr>
          <p:nvPr>
            <p:ph type="title"/>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endParaRPr lang="en-US" dirty="0"/>
          </a:p>
        </p:txBody>
      </p:sp>
    </p:spTree>
    <p:extLst>
      <p:ext uri="{BB962C8B-B14F-4D97-AF65-F5344CB8AC3E}">
        <p14:creationId xmlns:p14="http://schemas.microsoft.com/office/powerpoint/2010/main" xmlns="" val="1453083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09057" y="251670"/>
            <a:ext cx="394282" cy="511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6" name="Picture Placeholder 5"/>
          <p:cNvSpPr>
            <a:spLocks noGrp="1"/>
          </p:cNvSpPr>
          <p:nvPr>
            <p:ph type="pic" sz="quarter" idx="12"/>
          </p:nvPr>
        </p:nvSpPr>
        <p:spPr>
          <a:xfrm>
            <a:off x="-16764" y="-22860"/>
            <a:ext cx="12225528" cy="6903720"/>
          </a:xfrm>
        </p:spPr>
        <p:txBody>
          <a:bodyPr anchor="ctr"/>
          <a:lstStyle>
            <a:lvl1pPr marL="0" indent="0" algn="ctr">
              <a:buNone/>
              <a:defRPr>
                <a:solidFill>
                  <a:schemeClr val="accent1"/>
                </a:solidFill>
              </a:defRPr>
            </a:lvl1pPr>
          </a:lstStyle>
          <a:p>
            <a:endParaRPr lang="en-US" dirty="0"/>
          </a:p>
        </p:txBody>
      </p:sp>
      <p:sp>
        <p:nvSpPr>
          <p:cNvPr id="4" name="Text Placeholder 3"/>
          <p:cNvSpPr>
            <a:spLocks noGrp="1"/>
          </p:cNvSpPr>
          <p:nvPr>
            <p:ph type="body" sz="quarter" idx="18" hasCustomPrompt="1"/>
          </p:nvPr>
        </p:nvSpPr>
        <p:spPr>
          <a:xfrm>
            <a:off x="0" y="3525794"/>
            <a:ext cx="7884015" cy="2290805"/>
          </a:xfrm>
          <a:solidFill>
            <a:srgbClr val="FFFFFF">
              <a:alpha val="75000"/>
            </a:srgbClr>
          </a:solidFill>
        </p:spPr>
        <p:txBody>
          <a:bodyPr lIns="548640" tIns="182880" rIns="548640" bIns="182880" anchor="ctr">
            <a:normAutofit/>
          </a:bodyPr>
          <a:lstStyle>
            <a:lvl1pPr marL="0" indent="0">
              <a:lnSpc>
                <a:spcPct val="100000"/>
              </a:lnSpc>
              <a:buFont typeface="Arial" panose="020B0604020202020204" pitchFamily="34" charset="0"/>
              <a:buNone/>
              <a:defRPr sz="3200">
                <a:solidFill>
                  <a:schemeClr val="tx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dirty="0" smtClean="0"/>
              <a:t>Click to edit text</a:t>
            </a:r>
            <a:endParaRPr lang="en-US" dirty="0"/>
          </a:p>
        </p:txBody>
      </p:sp>
      <p:sp>
        <p:nvSpPr>
          <p:cNvPr id="97" name="Text Placeholder 5"/>
          <p:cNvSpPr>
            <a:spLocks noGrp="1"/>
          </p:cNvSpPr>
          <p:nvPr>
            <p:ph type="body" sz="quarter" idx="19"/>
          </p:nvPr>
        </p:nvSpPr>
        <p:spPr bwMode="invGray">
          <a:xfrm>
            <a:off x="568982" y="151551"/>
            <a:ext cx="4422614" cy="392167"/>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lvl1pPr marL="0" indent="0">
              <a:buNone/>
              <a:defRPr sz="100">
                <a:no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262392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black">
          <a:xfrm>
            <a:off x="0" y="6384631"/>
            <a:ext cx="12192000" cy="4733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2" name="Title 1"/>
          <p:cNvSpPr>
            <a:spLocks noGrp="1"/>
          </p:cNvSpPr>
          <p:nvPr>
            <p:ph type="title" hasCustomPrompt="1"/>
          </p:nvPr>
        </p:nvSpPr>
        <p:spPr bwMode="white">
          <a:xfrm>
            <a:off x="1766888" y="1709738"/>
            <a:ext cx="9580562" cy="2852737"/>
          </a:xfrm>
        </p:spPr>
        <p:txBody>
          <a:bodyPr anchor="b"/>
          <a:lstStyle>
            <a:lvl1pPr>
              <a:defRPr sz="4800">
                <a:solidFill>
                  <a:schemeClr val="bg1"/>
                </a:solidFill>
              </a:defRPr>
            </a:lvl1pPr>
          </a:lstStyle>
          <a:p>
            <a:r>
              <a:rPr lang="en-US" dirty="0" smtClean="0"/>
              <a:t>Click to edit segue title text</a:t>
            </a:r>
            <a:endParaRPr lang="en-US" dirty="0"/>
          </a:p>
        </p:txBody>
      </p:sp>
      <p:sp>
        <p:nvSpPr>
          <p:cNvPr id="3" name="Text Placeholder 2"/>
          <p:cNvSpPr>
            <a:spLocks noGrp="1"/>
          </p:cNvSpPr>
          <p:nvPr>
            <p:ph type="body" idx="1" hasCustomPrompt="1"/>
          </p:nvPr>
        </p:nvSpPr>
        <p:spPr bwMode="white">
          <a:xfrm>
            <a:off x="1802606" y="4589463"/>
            <a:ext cx="954484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segue subtitle text</a:t>
            </a:r>
          </a:p>
        </p:txBody>
      </p:sp>
      <p:cxnSp>
        <p:nvCxnSpPr>
          <p:cNvPr id="95" name="Straight Connector 94"/>
          <p:cNvCxnSpPr/>
          <p:nvPr userDrawn="1"/>
        </p:nvCxnSpPr>
        <p:spPr>
          <a:xfrm>
            <a:off x="0" y="6384631"/>
            <a:ext cx="12188952"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bwMode="white">
          <a:xfrm>
            <a:off x="1651781" y="4563269"/>
            <a:ext cx="0" cy="1816894"/>
          </a:xfrm>
          <a:prstGeom prst="line">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bwMode="gray">
          <a:xfrm>
            <a:off x="1592345" y="6329604"/>
            <a:ext cx="118872" cy="1188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14" name="Freeform 5"/>
          <p:cNvSpPr>
            <a:spLocks noEditPoints="1"/>
          </p:cNvSpPr>
          <p:nvPr userDrawn="1"/>
        </p:nvSpPr>
        <p:spPr bwMode="white">
          <a:xfrm>
            <a:off x="1171990" y="4087549"/>
            <a:ext cx="347589" cy="346881"/>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328 w 412"/>
              <a:gd name="T21" fmla="*/ 206 h 412"/>
              <a:gd name="T22" fmla="*/ 260 w 412"/>
              <a:gd name="T23" fmla="*/ 274 h 412"/>
              <a:gd name="T24" fmla="*/ 222 w 412"/>
              <a:gd name="T25" fmla="*/ 274 h 412"/>
              <a:gd name="T26" fmla="*/ 271 w 412"/>
              <a:gd name="T27" fmla="*/ 225 h 412"/>
              <a:gd name="T28" fmla="*/ 90 w 412"/>
              <a:gd name="T29" fmla="*/ 225 h 412"/>
              <a:gd name="T30" fmla="*/ 90 w 412"/>
              <a:gd name="T31" fmla="*/ 218 h 412"/>
              <a:gd name="T32" fmla="*/ 90 w 412"/>
              <a:gd name="T33" fmla="*/ 194 h 412"/>
              <a:gd name="T34" fmla="*/ 90 w 412"/>
              <a:gd name="T35" fmla="*/ 187 h 412"/>
              <a:gd name="T36" fmla="*/ 271 w 412"/>
              <a:gd name="T37" fmla="*/ 187 h 412"/>
              <a:gd name="T38" fmla="*/ 222 w 412"/>
              <a:gd name="T39" fmla="*/ 138 h 412"/>
              <a:gd name="T40" fmla="*/ 260 w 412"/>
              <a:gd name="T41" fmla="*/ 138 h 412"/>
              <a:gd name="T42" fmla="*/ 328 w 412"/>
              <a:gd name="T43"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2" h="412">
                <a:moveTo>
                  <a:pt x="206" y="0"/>
                </a:moveTo>
                <a:cubicBezTo>
                  <a:pt x="92" y="0"/>
                  <a:pt x="0" y="92"/>
                  <a:pt x="0" y="206"/>
                </a:cubicBezTo>
                <a:cubicBezTo>
                  <a:pt x="0" y="319"/>
                  <a:pt x="92" y="412"/>
                  <a:pt x="206" y="412"/>
                </a:cubicBezTo>
                <a:cubicBezTo>
                  <a:pt x="320" y="412"/>
                  <a:pt x="412" y="319"/>
                  <a:pt x="412" y="206"/>
                </a:cubicBezTo>
                <a:cubicBezTo>
                  <a:pt x="412" y="92"/>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328" y="206"/>
                </a:moveTo>
                <a:cubicBezTo>
                  <a:pt x="260" y="274"/>
                  <a:pt x="260" y="274"/>
                  <a:pt x="260" y="274"/>
                </a:cubicBezTo>
                <a:cubicBezTo>
                  <a:pt x="222" y="274"/>
                  <a:pt x="222" y="274"/>
                  <a:pt x="222" y="274"/>
                </a:cubicBezTo>
                <a:cubicBezTo>
                  <a:pt x="271" y="225"/>
                  <a:pt x="271" y="225"/>
                  <a:pt x="271" y="225"/>
                </a:cubicBezTo>
                <a:cubicBezTo>
                  <a:pt x="90" y="225"/>
                  <a:pt x="90" y="225"/>
                  <a:pt x="90" y="225"/>
                </a:cubicBezTo>
                <a:cubicBezTo>
                  <a:pt x="90" y="218"/>
                  <a:pt x="90" y="218"/>
                  <a:pt x="90" y="218"/>
                </a:cubicBezTo>
                <a:cubicBezTo>
                  <a:pt x="90" y="194"/>
                  <a:pt x="90" y="194"/>
                  <a:pt x="90" y="194"/>
                </a:cubicBezTo>
                <a:cubicBezTo>
                  <a:pt x="90" y="187"/>
                  <a:pt x="90" y="187"/>
                  <a:pt x="90" y="187"/>
                </a:cubicBezTo>
                <a:cubicBezTo>
                  <a:pt x="271" y="187"/>
                  <a:pt x="271" y="187"/>
                  <a:pt x="271" y="187"/>
                </a:cubicBezTo>
                <a:cubicBezTo>
                  <a:pt x="222" y="138"/>
                  <a:pt x="222" y="138"/>
                  <a:pt x="222" y="138"/>
                </a:cubicBezTo>
                <a:cubicBezTo>
                  <a:pt x="260" y="138"/>
                  <a:pt x="260" y="138"/>
                  <a:pt x="260" y="138"/>
                </a:cubicBezTo>
                <a:lnTo>
                  <a:pt x="328"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bwMode="ltGray">
          <a:xfrm>
            <a:off x="1524" y="0"/>
            <a:ext cx="12188952" cy="711200"/>
          </a:xfrm>
          <a:prstGeom prst="rect">
            <a:avLst/>
          </a:prstGeom>
          <a:noFill/>
          <a:ln>
            <a:noFill/>
          </a:ln>
        </p:spPr>
      </p:pic>
      <p:sp>
        <p:nvSpPr>
          <p:cNvPr id="13" name="TextBox 12"/>
          <p:cNvSpPr txBox="1"/>
          <p:nvPr userDrawn="1"/>
        </p:nvSpPr>
        <p:spPr>
          <a:xfrm>
            <a:off x="580352"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bg1"/>
                </a:solidFill>
                <a:latin typeface="+mn-lt"/>
                <a:ea typeface="+mn-ea"/>
                <a:cs typeface="+mn-cs"/>
              </a:rPr>
              <a:t>2015 Lenovo Kickoff. All rights reserved.</a:t>
            </a:r>
          </a:p>
        </p:txBody>
      </p:sp>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b="50000"/>
          <a:stretch/>
        </p:blipFill>
        <p:spPr>
          <a:xfrm>
            <a:off x="9259409" y="6552428"/>
            <a:ext cx="2763313" cy="210310"/>
          </a:xfrm>
          <a:prstGeom prst="rect">
            <a:avLst/>
          </a:prstGeom>
        </p:spPr>
      </p:pic>
    </p:spTree>
    <p:extLst>
      <p:ext uri="{BB962C8B-B14F-4D97-AF65-F5344CB8AC3E}">
        <p14:creationId xmlns:p14="http://schemas.microsoft.com/office/powerpoint/2010/main" xmlns="" val="2131577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bwMode="gray">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black">
          <a:xfrm>
            <a:off x="0" y="6384631"/>
            <a:ext cx="12192000" cy="4733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2" name="Title 1"/>
          <p:cNvSpPr>
            <a:spLocks noGrp="1"/>
          </p:cNvSpPr>
          <p:nvPr>
            <p:ph type="title" hasCustomPrompt="1"/>
          </p:nvPr>
        </p:nvSpPr>
        <p:spPr bwMode="white">
          <a:xfrm>
            <a:off x="1766888" y="1709738"/>
            <a:ext cx="9580562" cy="2852737"/>
          </a:xfrm>
        </p:spPr>
        <p:txBody>
          <a:bodyPr anchor="b"/>
          <a:lstStyle>
            <a:lvl1pPr>
              <a:defRPr sz="4800">
                <a:solidFill>
                  <a:schemeClr val="bg1"/>
                </a:solidFill>
              </a:defRPr>
            </a:lvl1pPr>
          </a:lstStyle>
          <a:p>
            <a:r>
              <a:rPr lang="en-US" dirty="0" smtClean="0"/>
              <a:t>Click to edit segue title text</a:t>
            </a:r>
            <a:endParaRPr lang="en-US" dirty="0"/>
          </a:p>
        </p:txBody>
      </p:sp>
      <p:sp>
        <p:nvSpPr>
          <p:cNvPr id="3" name="Text Placeholder 2"/>
          <p:cNvSpPr>
            <a:spLocks noGrp="1"/>
          </p:cNvSpPr>
          <p:nvPr>
            <p:ph type="body" idx="1" hasCustomPrompt="1"/>
          </p:nvPr>
        </p:nvSpPr>
        <p:spPr bwMode="white">
          <a:xfrm>
            <a:off x="1802606" y="4589463"/>
            <a:ext cx="954484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segue subtitle text</a:t>
            </a:r>
          </a:p>
        </p:txBody>
      </p:sp>
      <p:cxnSp>
        <p:nvCxnSpPr>
          <p:cNvPr id="95" name="Straight Connector 94"/>
          <p:cNvCxnSpPr/>
          <p:nvPr userDrawn="1"/>
        </p:nvCxnSpPr>
        <p:spPr>
          <a:xfrm>
            <a:off x="0" y="6384631"/>
            <a:ext cx="12188952"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bwMode="white">
          <a:xfrm>
            <a:off x="1651781" y="4563269"/>
            <a:ext cx="0" cy="1816894"/>
          </a:xfrm>
          <a:prstGeom prst="line">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bwMode="gray">
          <a:xfrm>
            <a:off x="1592345" y="6329604"/>
            <a:ext cx="118872" cy="1188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14" name="Freeform 5"/>
          <p:cNvSpPr>
            <a:spLocks noEditPoints="1"/>
          </p:cNvSpPr>
          <p:nvPr userDrawn="1"/>
        </p:nvSpPr>
        <p:spPr bwMode="white">
          <a:xfrm>
            <a:off x="1171990" y="4087549"/>
            <a:ext cx="347589" cy="346881"/>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328 w 412"/>
              <a:gd name="T21" fmla="*/ 206 h 412"/>
              <a:gd name="T22" fmla="*/ 260 w 412"/>
              <a:gd name="T23" fmla="*/ 274 h 412"/>
              <a:gd name="T24" fmla="*/ 222 w 412"/>
              <a:gd name="T25" fmla="*/ 274 h 412"/>
              <a:gd name="T26" fmla="*/ 271 w 412"/>
              <a:gd name="T27" fmla="*/ 225 h 412"/>
              <a:gd name="T28" fmla="*/ 90 w 412"/>
              <a:gd name="T29" fmla="*/ 225 h 412"/>
              <a:gd name="T30" fmla="*/ 90 w 412"/>
              <a:gd name="T31" fmla="*/ 218 h 412"/>
              <a:gd name="T32" fmla="*/ 90 w 412"/>
              <a:gd name="T33" fmla="*/ 194 h 412"/>
              <a:gd name="T34" fmla="*/ 90 w 412"/>
              <a:gd name="T35" fmla="*/ 187 h 412"/>
              <a:gd name="T36" fmla="*/ 271 w 412"/>
              <a:gd name="T37" fmla="*/ 187 h 412"/>
              <a:gd name="T38" fmla="*/ 222 w 412"/>
              <a:gd name="T39" fmla="*/ 138 h 412"/>
              <a:gd name="T40" fmla="*/ 260 w 412"/>
              <a:gd name="T41" fmla="*/ 138 h 412"/>
              <a:gd name="T42" fmla="*/ 328 w 412"/>
              <a:gd name="T43"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2" h="412">
                <a:moveTo>
                  <a:pt x="206" y="0"/>
                </a:moveTo>
                <a:cubicBezTo>
                  <a:pt x="92" y="0"/>
                  <a:pt x="0" y="92"/>
                  <a:pt x="0" y="206"/>
                </a:cubicBezTo>
                <a:cubicBezTo>
                  <a:pt x="0" y="319"/>
                  <a:pt x="92" y="412"/>
                  <a:pt x="206" y="412"/>
                </a:cubicBezTo>
                <a:cubicBezTo>
                  <a:pt x="320" y="412"/>
                  <a:pt x="412" y="319"/>
                  <a:pt x="412" y="206"/>
                </a:cubicBezTo>
                <a:cubicBezTo>
                  <a:pt x="412" y="92"/>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328" y="206"/>
                </a:moveTo>
                <a:cubicBezTo>
                  <a:pt x="260" y="274"/>
                  <a:pt x="260" y="274"/>
                  <a:pt x="260" y="274"/>
                </a:cubicBezTo>
                <a:cubicBezTo>
                  <a:pt x="222" y="274"/>
                  <a:pt x="222" y="274"/>
                  <a:pt x="222" y="274"/>
                </a:cubicBezTo>
                <a:cubicBezTo>
                  <a:pt x="271" y="225"/>
                  <a:pt x="271" y="225"/>
                  <a:pt x="271" y="225"/>
                </a:cubicBezTo>
                <a:cubicBezTo>
                  <a:pt x="90" y="225"/>
                  <a:pt x="90" y="225"/>
                  <a:pt x="90" y="225"/>
                </a:cubicBezTo>
                <a:cubicBezTo>
                  <a:pt x="90" y="218"/>
                  <a:pt x="90" y="218"/>
                  <a:pt x="90" y="218"/>
                </a:cubicBezTo>
                <a:cubicBezTo>
                  <a:pt x="90" y="194"/>
                  <a:pt x="90" y="194"/>
                  <a:pt x="90" y="194"/>
                </a:cubicBezTo>
                <a:cubicBezTo>
                  <a:pt x="90" y="187"/>
                  <a:pt x="90" y="187"/>
                  <a:pt x="90" y="187"/>
                </a:cubicBezTo>
                <a:cubicBezTo>
                  <a:pt x="271" y="187"/>
                  <a:pt x="271" y="187"/>
                  <a:pt x="271" y="187"/>
                </a:cubicBezTo>
                <a:cubicBezTo>
                  <a:pt x="222" y="138"/>
                  <a:pt x="222" y="138"/>
                  <a:pt x="222" y="138"/>
                </a:cubicBezTo>
                <a:cubicBezTo>
                  <a:pt x="260" y="138"/>
                  <a:pt x="260" y="138"/>
                  <a:pt x="260" y="138"/>
                </a:cubicBezTo>
                <a:lnTo>
                  <a:pt x="328"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bwMode="ltGray">
          <a:xfrm>
            <a:off x="1524" y="0"/>
            <a:ext cx="12188952" cy="711200"/>
          </a:xfrm>
          <a:prstGeom prst="rect">
            <a:avLst/>
          </a:prstGeom>
          <a:noFill/>
          <a:ln>
            <a:noFill/>
          </a:ln>
        </p:spPr>
      </p:pic>
      <p:sp>
        <p:nvSpPr>
          <p:cNvPr id="13" name="TextBox 12"/>
          <p:cNvSpPr txBox="1"/>
          <p:nvPr userDrawn="1"/>
        </p:nvSpPr>
        <p:spPr>
          <a:xfrm>
            <a:off x="580352"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bg1"/>
                </a:solidFill>
                <a:latin typeface="+mn-lt"/>
                <a:ea typeface="+mn-ea"/>
                <a:cs typeface="+mn-cs"/>
              </a:rPr>
              <a:t>2015 Lenovo Kickoff. All rights reserved.</a:t>
            </a: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b="50000"/>
          <a:stretch/>
        </p:blipFill>
        <p:spPr>
          <a:xfrm>
            <a:off x="9259409" y="6552428"/>
            <a:ext cx="2763313" cy="210310"/>
          </a:xfrm>
          <a:prstGeom prst="rect">
            <a:avLst/>
          </a:prstGeom>
        </p:spPr>
      </p:pic>
    </p:spTree>
    <p:extLst>
      <p:ext uri="{BB962C8B-B14F-4D97-AF65-F5344CB8AC3E}">
        <p14:creationId xmlns:p14="http://schemas.microsoft.com/office/powerpoint/2010/main" xmlns="" val="2763970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bwMode="gray">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black">
          <a:xfrm>
            <a:off x="0" y="6384631"/>
            <a:ext cx="12192000" cy="4733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2" name="Title 1"/>
          <p:cNvSpPr>
            <a:spLocks noGrp="1"/>
          </p:cNvSpPr>
          <p:nvPr>
            <p:ph type="title" hasCustomPrompt="1"/>
          </p:nvPr>
        </p:nvSpPr>
        <p:spPr bwMode="white">
          <a:xfrm>
            <a:off x="1766888" y="1709738"/>
            <a:ext cx="9580562" cy="2852737"/>
          </a:xfrm>
        </p:spPr>
        <p:txBody>
          <a:bodyPr anchor="b"/>
          <a:lstStyle>
            <a:lvl1pPr>
              <a:defRPr sz="4800">
                <a:solidFill>
                  <a:schemeClr val="bg1"/>
                </a:solidFill>
              </a:defRPr>
            </a:lvl1pPr>
          </a:lstStyle>
          <a:p>
            <a:r>
              <a:rPr lang="en-US" dirty="0" smtClean="0"/>
              <a:t>Click to edit segue title text</a:t>
            </a:r>
            <a:endParaRPr lang="en-US" dirty="0"/>
          </a:p>
        </p:txBody>
      </p:sp>
      <p:sp>
        <p:nvSpPr>
          <p:cNvPr id="3" name="Text Placeholder 2"/>
          <p:cNvSpPr>
            <a:spLocks noGrp="1"/>
          </p:cNvSpPr>
          <p:nvPr>
            <p:ph type="body" idx="1" hasCustomPrompt="1"/>
          </p:nvPr>
        </p:nvSpPr>
        <p:spPr bwMode="white">
          <a:xfrm>
            <a:off x="1802606" y="4589463"/>
            <a:ext cx="954484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segue subtitle text</a:t>
            </a:r>
          </a:p>
        </p:txBody>
      </p:sp>
      <p:cxnSp>
        <p:nvCxnSpPr>
          <p:cNvPr id="95" name="Straight Connector 94"/>
          <p:cNvCxnSpPr/>
          <p:nvPr userDrawn="1"/>
        </p:nvCxnSpPr>
        <p:spPr>
          <a:xfrm>
            <a:off x="0" y="6384631"/>
            <a:ext cx="12188952"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bwMode="white">
          <a:xfrm>
            <a:off x="1651781" y="4563269"/>
            <a:ext cx="0" cy="1816894"/>
          </a:xfrm>
          <a:prstGeom prst="line">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bwMode="gray">
          <a:xfrm>
            <a:off x="1592345" y="6329604"/>
            <a:ext cx="118872" cy="1188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14" name="Freeform 5"/>
          <p:cNvSpPr>
            <a:spLocks noEditPoints="1"/>
          </p:cNvSpPr>
          <p:nvPr userDrawn="1"/>
        </p:nvSpPr>
        <p:spPr bwMode="white">
          <a:xfrm>
            <a:off x="1171990" y="4087549"/>
            <a:ext cx="347589" cy="346881"/>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328 w 412"/>
              <a:gd name="T21" fmla="*/ 206 h 412"/>
              <a:gd name="T22" fmla="*/ 260 w 412"/>
              <a:gd name="T23" fmla="*/ 274 h 412"/>
              <a:gd name="T24" fmla="*/ 222 w 412"/>
              <a:gd name="T25" fmla="*/ 274 h 412"/>
              <a:gd name="T26" fmla="*/ 271 w 412"/>
              <a:gd name="T27" fmla="*/ 225 h 412"/>
              <a:gd name="T28" fmla="*/ 90 w 412"/>
              <a:gd name="T29" fmla="*/ 225 h 412"/>
              <a:gd name="T30" fmla="*/ 90 w 412"/>
              <a:gd name="T31" fmla="*/ 218 h 412"/>
              <a:gd name="T32" fmla="*/ 90 w 412"/>
              <a:gd name="T33" fmla="*/ 194 h 412"/>
              <a:gd name="T34" fmla="*/ 90 w 412"/>
              <a:gd name="T35" fmla="*/ 187 h 412"/>
              <a:gd name="T36" fmla="*/ 271 w 412"/>
              <a:gd name="T37" fmla="*/ 187 h 412"/>
              <a:gd name="T38" fmla="*/ 222 w 412"/>
              <a:gd name="T39" fmla="*/ 138 h 412"/>
              <a:gd name="T40" fmla="*/ 260 w 412"/>
              <a:gd name="T41" fmla="*/ 138 h 412"/>
              <a:gd name="T42" fmla="*/ 328 w 412"/>
              <a:gd name="T43"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2" h="412">
                <a:moveTo>
                  <a:pt x="206" y="0"/>
                </a:moveTo>
                <a:cubicBezTo>
                  <a:pt x="92" y="0"/>
                  <a:pt x="0" y="92"/>
                  <a:pt x="0" y="206"/>
                </a:cubicBezTo>
                <a:cubicBezTo>
                  <a:pt x="0" y="319"/>
                  <a:pt x="92" y="412"/>
                  <a:pt x="206" y="412"/>
                </a:cubicBezTo>
                <a:cubicBezTo>
                  <a:pt x="320" y="412"/>
                  <a:pt x="412" y="319"/>
                  <a:pt x="412" y="206"/>
                </a:cubicBezTo>
                <a:cubicBezTo>
                  <a:pt x="412" y="92"/>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328" y="206"/>
                </a:moveTo>
                <a:cubicBezTo>
                  <a:pt x="260" y="274"/>
                  <a:pt x="260" y="274"/>
                  <a:pt x="260" y="274"/>
                </a:cubicBezTo>
                <a:cubicBezTo>
                  <a:pt x="222" y="274"/>
                  <a:pt x="222" y="274"/>
                  <a:pt x="222" y="274"/>
                </a:cubicBezTo>
                <a:cubicBezTo>
                  <a:pt x="271" y="225"/>
                  <a:pt x="271" y="225"/>
                  <a:pt x="271" y="225"/>
                </a:cubicBezTo>
                <a:cubicBezTo>
                  <a:pt x="90" y="225"/>
                  <a:pt x="90" y="225"/>
                  <a:pt x="90" y="225"/>
                </a:cubicBezTo>
                <a:cubicBezTo>
                  <a:pt x="90" y="218"/>
                  <a:pt x="90" y="218"/>
                  <a:pt x="90" y="218"/>
                </a:cubicBezTo>
                <a:cubicBezTo>
                  <a:pt x="90" y="194"/>
                  <a:pt x="90" y="194"/>
                  <a:pt x="90" y="194"/>
                </a:cubicBezTo>
                <a:cubicBezTo>
                  <a:pt x="90" y="187"/>
                  <a:pt x="90" y="187"/>
                  <a:pt x="90" y="187"/>
                </a:cubicBezTo>
                <a:cubicBezTo>
                  <a:pt x="271" y="187"/>
                  <a:pt x="271" y="187"/>
                  <a:pt x="271" y="187"/>
                </a:cubicBezTo>
                <a:cubicBezTo>
                  <a:pt x="222" y="138"/>
                  <a:pt x="222" y="138"/>
                  <a:pt x="222" y="138"/>
                </a:cubicBezTo>
                <a:cubicBezTo>
                  <a:pt x="260" y="138"/>
                  <a:pt x="260" y="138"/>
                  <a:pt x="260" y="138"/>
                </a:cubicBezTo>
                <a:lnTo>
                  <a:pt x="328"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bwMode="ltGray">
          <a:xfrm>
            <a:off x="1524" y="0"/>
            <a:ext cx="12188952" cy="711200"/>
          </a:xfrm>
          <a:prstGeom prst="rect">
            <a:avLst/>
          </a:prstGeom>
          <a:noFill/>
          <a:ln>
            <a:noFill/>
          </a:ln>
        </p:spPr>
      </p:pic>
      <p:sp>
        <p:nvSpPr>
          <p:cNvPr id="13" name="TextBox 12"/>
          <p:cNvSpPr txBox="1"/>
          <p:nvPr userDrawn="1"/>
        </p:nvSpPr>
        <p:spPr>
          <a:xfrm>
            <a:off x="580352"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bg1"/>
                </a:solidFill>
                <a:latin typeface="+mn-lt"/>
                <a:ea typeface="+mn-ea"/>
                <a:cs typeface="+mn-cs"/>
              </a:rPr>
              <a:t>2015 Lenovo Kickoff. All rights reserved.</a:t>
            </a: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b="50000"/>
          <a:stretch/>
        </p:blipFill>
        <p:spPr>
          <a:xfrm>
            <a:off x="9259409" y="6552428"/>
            <a:ext cx="2763313" cy="210310"/>
          </a:xfrm>
          <a:prstGeom prst="rect">
            <a:avLst/>
          </a:prstGeom>
        </p:spPr>
      </p:pic>
    </p:spTree>
    <p:extLst>
      <p:ext uri="{BB962C8B-B14F-4D97-AF65-F5344CB8AC3E}">
        <p14:creationId xmlns:p14="http://schemas.microsoft.com/office/powerpoint/2010/main" xmlns="" val="4114060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bwMode="gray">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black">
          <a:xfrm>
            <a:off x="0" y="6384631"/>
            <a:ext cx="12192000" cy="4733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2" name="Title 1"/>
          <p:cNvSpPr>
            <a:spLocks noGrp="1"/>
          </p:cNvSpPr>
          <p:nvPr>
            <p:ph type="title" hasCustomPrompt="1"/>
          </p:nvPr>
        </p:nvSpPr>
        <p:spPr bwMode="white">
          <a:xfrm>
            <a:off x="1766888" y="1709738"/>
            <a:ext cx="9580562" cy="2852737"/>
          </a:xfrm>
        </p:spPr>
        <p:txBody>
          <a:bodyPr anchor="b"/>
          <a:lstStyle>
            <a:lvl1pPr>
              <a:defRPr sz="4800">
                <a:solidFill>
                  <a:schemeClr val="bg1"/>
                </a:solidFill>
              </a:defRPr>
            </a:lvl1pPr>
          </a:lstStyle>
          <a:p>
            <a:r>
              <a:rPr lang="en-US" dirty="0" smtClean="0"/>
              <a:t>Click to edit segue title text</a:t>
            </a:r>
            <a:endParaRPr lang="en-US" dirty="0"/>
          </a:p>
        </p:txBody>
      </p:sp>
      <p:sp>
        <p:nvSpPr>
          <p:cNvPr id="3" name="Text Placeholder 2"/>
          <p:cNvSpPr>
            <a:spLocks noGrp="1"/>
          </p:cNvSpPr>
          <p:nvPr>
            <p:ph type="body" idx="1" hasCustomPrompt="1"/>
          </p:nvPr>
        </p:nvSpPr>
        <p:spPr bwMode="white">
          <a:xfrm>
            <a:off x="1802606" y="4589463"/>
            <a:ext cx="954484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segue subtitle text</a:t>
            </a:r>
          </a:p>
        </p:txBody>
      </p:sp>
      <p:cxnSp>
        <p:nvCxnSpPr>
          <p:cNvPr id="95" name="Straight Connector 94"/>
          <p:cNvCxnSpPr/>
          <p:nvPr userDrawn="1"/>
        </p:nvCxnSpPr>
        <p:spPr>
          <a:xfrm>
            <a:off x="0" y="6384631"/>
            <a:ext cx="12188952"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bwMode="white">
          <a:xfrm>
            <a:off x="1651781" y="4563269"/>
            <a:ext cx="0" cy="1816894"/>
          </a:xfrm>
          <a:prstGeom prst="line">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bwMode="gray">
          <a:xfrm>
            <a:off x="1592345" y="6329604"/>
            <a:ext cx="118872" cy="1188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14" name="Freeform 5"/>
          <p:cNvSpPr>
            <a:spLocks noEditPoints="1"/>
          </p:cNvSpPr>
          <p:nvPr userDrawn="1"/>
        </p:nvSpPr>
        <p:spPr bwMode="white">
          <a:xfrm>
            <a:off x="1171990" y="4087549"/>
            <a:ext cx="347589" cy="346881"/>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328 w 412"/>
              <a:gd name="T21" fmla="*/ 206 h 412"/>
              <a:gd name="T22" fmla="*/ 260 w 412"/>
              <a:gd name="T23" fmla="*/ 274 h 412"/>
              <a:gd name="T24" fmla="*/ 222 w 412"/>
              <a:gd name="T25" fmla="*/ 274 h 412"/>
              <a:gd name="T26" fmla="*/ 271 w 412"/>
              <a:gd name="T27" fmla="*/ 225 h 412"/>
              <a:gd name="T28" fmla="*/ 90 w 412"/>
              <a:gd name="T29" fmla="*/ 225 h 412"/>
              <a:gd name="T30" fmla="*/ 90 w 412"/>
              <a:gd name="T31" fmla="*/ 218 h 412"/>
              <a:gd name="T32" fmla="*/ 90 w 412"/>
              <a:gd name="T33" fmla="*/ 194 h 412"/>
              <a:gd name="T34" fmla="*/ 90 w 412"/>
              <a:gd name="T35" fmla="*/ 187 h 412"/>
              <a:gd name="T36" fmla="*/ 271 w 412"/>
              <a:gd name="T37" fmla="*/ 187 h 412"/>
              <a:gd name="T38" fmla="*/ 222 w 412"/>
              <a:gd name="T39" fmla="*/ 138 h 412"/>
              <a:gd name="T40" fmla="*/ 260 w 412"/>
              <a:gd name="T41" fmla="*/ 138 h 412"/>
              <a:gd name="T42" fmla="*/ 328 w 412"/>
              <a:gd name="T43"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2" h="412">
                <a:moveTo>
                  <a:pt x="206" y="0"/>
                </a:moveTo>
                <a:cubicBezTo>
                  <a:pt x="92" y="0"/>
                  <a:pt x="0" y="92"/>
                  <a:pt x="0" y="206"/>
                </a:cubicBezTo>
                <a:cubicBezTo>
                  <a:pt x="0" y="319"/>
                  <a:pt x="92" y="412"/>
                  <a:pt x="206" y="412"/>
                </a:cubicBezTo>
                <a:cubicBezTo>
                  <a:pt x="320" y="412"/>
                  <a:pt x="412" y="319"/>
                  <a:pt x="412" y="206"/>
                </a:cubicBezTo>
                <a:cubicBezTo>
                  <a:pt x="412" y="92"/>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328" y="206"/>
                </a:moveTo>
                <a:cubicBezTo>
                  <a:pt x="260" y="274"/>
                  <a:pt x="260" y="274"/>
                  <a:pt x="260" y="274"/>
                </a:cubicBezTo>
                <a:cubicBezTo>
                  <a:pt x="222" y="274"/>
                  <a:pt x="222" y="274"/>
                  <a:pt x="222" y="274"/>
                </a:cubicBezTo>
                <a:cubicBezTo>
                  <a:pt x="271" y="225"/>
                  <a:pt x="271" y="225"/>
                  <a:pt x="271" y="225"/>
                </a:cubicBezTo>
                <a:cubicBezTo>
                  <a:pt x="90" y="225"/>
                  <a:pt x="90" y="225"/>
                  <a:pt x="90" y="225"/>
                </a:cubicBezTo>
                <a:cubicBezTo>
                  <a:pt x="90" y="218"/>
                  <a:pt x="90" y="218"/>
                  <a:pt x="90" y="218"/>
                </a:cubicBezTo>
                <a:cubicBezTo>
                  <a:pt x="90" y="194"/>
                  <a:pt x="90" y="194"/>
                  <a:pt x="90" y="194"/>
                </a:cubicBezTo>
                <a:cubicBezTo>
                  <a:pt x="90" y="187"/>
                  <a:pt x="90" y="187"/>
                  <a:pt x="90" y="187"/>
                </a:cubicBezTo>
                <a:cubicBezTo>
                  <a:pt x="271" y="187"/>
                  <a:pt x="271" y="187"/>
                  <a:pt x="271" y="187"/>
                </a:cubicBezTo>
                <a:cubicBezTo>
                  <a:pt x="222" y="138"/>
                  <a:pt x="222" y="138"/>
                  <a:pt x="222" y="138"/>
                </a:cubicBezTo>
                <a:cubicBezTo>
                  <a:pt x="260" y="138"/>
                  <a:pt x="260" y="138"/>
                  <a:pt x="260" y="138"/>
                </a:cubicBezTo>
                <a:lnTo>
                  <a:pt x="328"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bwMode="ltGray">
          <a:xfrm>
            <a:off x="1524" y="0"/>
            <a:ext cx="12188952" cy="711200"/>
          </a:xfrm>
          <a:prstGeom prst="rect">
            <a:avLst/>
          </a:prstGeom>
          <a:noFill/>
          <a:ln>
            <a:noFill/>
          </a:ln>
        </p:spPr>
      </p:pic>
      <p:sp>
        <p:nvSpPr>
          <p:cNvPr id="13" name="TextBox 12"/>
          <p:cNvSpPr txBox="1"/>
          <p:nvPr userDrawn="1"/>
        </p:nvSpPr>
        <p:spPr>
          <a:xfrm>
            <a:off x="580352"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bg1"/>
                </a:solidFill>
                <a:latin typeface="+mn-lt"/>
                <a:ea typeface="+mn-ea"/>
                <a:cs typeface="+mn-cs"/>
              </a:rPr>
              <a:t>2015 Lenovo Kickoff. All rights reserved.</a:t>
            </a: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b="50000"/>
          <a:stretch/>
        </p:blipFill>
        <p:spPr>
          <a:xfrm>
            <a:off x="9259409" y="6552428"/>
            <a:ext cx="2763313" cy="210310"/>
          </a:xfrm>
          <a:prstGeom prst="rect">
            <a:avLst/>
          </a:prstGeom>
        </p:spPr>
      </p:pic>
    </p:spTree>
    <p:extLst>
      <p:ext uri="{BB962C8B-B14F-4D97-AF65-F5344CB8AC3E}">
        <p14:creationId xmlns:p14="http://schemas.microsoft.com/office/powerpoint/2010/main" xmlns="" val="4040208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bwMode="ltGray">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black">
          <a:xfrm>
            <a:off x="0" y="6384631"/>
            <a:ext cx="12190476" cy="4733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2" name="Title 1"/>
          <p:cNvSpPr>
            <a:spLocks noGrp="1"/>
          </p:cNvSpPr>
          <p:nvPr>
            <p:ph type="title" hasCustomPrompt="1"/>
          </p:nvPr>
        </p:nvSpPr>
        <p:spPr>
          <a:xfrm>
            <a:off x="1766888" y="1709738"/>
            <a:ext cx="9580562" cy="2852737"/>
          </a:xfrm>
        </p:spPr>
        <p:txBody>
          <a:bodyPr anchor="b"/>
          <a:lstStyle>
            <a:lvl1pPr>
              <a:defRPr sz="4800">
                <a:solidFill>
                  <a:schemeClr val="bg1"/>
                </a:solidFill>
              </a:defRPr>
            </a:lvl1pPr>
          </a:lstStyle>
          <a:p>
            <a:r>
              <a:rPr lang="en-US" dirty="0" smtClean="0"/>
              <a:t>Click to edit segue title text</a:t>
            </a:r>
            <a:endParaRPr lang="en-US" dirty="0"/>
          </a:p>
        </p:txBody>
      </p:sp>
      <p:sp>
        <p:nvSpPr>
          <p:cNvPr id="3" name="Text Placeholder 2"/>
          <p:cNvSpPr>
            <a:spLocks noGrp="1"/>
          </p:cNvSpPr>
          <p:nvPr>
            <p:ph type="body" idx="1" hasCustomPrompt="1"/>
          </p:nvPr>
        </p:nvSpPr>
        <p:spPr>
          <a:xfrm>
            <a:off x="1802606" y="4589463"/>
            <a:ext cx="954484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segue subtitle text</a:t>
            </a:r>
          </a:p>
        </p:txBody>
      </p:sp>
      <p:cxnSp>
        <p:nvCxnSpPr>
          <p:cNvPr id="95" name="Straight Connector 94"/>
          <p:cNvCxnSpPr/>
          <p:nvPr userDrawn="1"/>
        </p:nvCxnSpPr>
        <p:spPr>
          <a:xfrm>
            <a:off x="1524" y="6384631"/>
            <a:ext cx="12188952"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bwMode="white">
          <a:xfrm>
            <a:off x="1652494" y="4563269"/>
            <a:ext cx="0" cy="1816894"/>
          </a:xfrm>
          <a:prstGeom prst="line">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15" name="Freeform 5"/>
          <p:cNvSpPr>
            <a:spLocks noEditPoints="1"/>
          </p:cNvSpPr>
          <p:nvPr userDrawn="1"/>
        </p:nvSpPr>
        <p:spPr bwMode="white">
          <a:xfrm>
            <a:off x="1171990" y="4087549"/>
            <a:ext cx="347589" cy="346881"/>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328 w 412"/>
              <a:gd name="T21" fmla="*/ 206 h 412"/>
              <a:gd name="T22" fmla="*/ 260 w 412"/>
              <a:gd name="T23" fmla="*/ 274 h 412"/>
              <a:gd name="T24" fmla="*/ 222 w 412"/>
              <a:gd name="T25" fmla="*/ 274 h 412"/>
              <a:gd name="T26" fmla="*/ 271 w 412"/>
              <a:gd name="T27" fmla="*/ 225 h 412"/>
              <a:gd name="T28" fmla="*/ 90 w 412"/>
              <a:gd name="T29" fmla="*/ 225 h 412"/>
              <a:gd name="T30" fmla="*/ 90 w 412"/>
              <a:gd name="T31" fmla="*/ 218 h 412"/>
              <a:gd name="T32" fmla="*/ 90 w 412"/>
              <a:gd name="T33" fmla="*/ 194 h 412"/>
              <a:gd name="T34" fmla="*/ 90 w 412"/>
              <a:gd name="T35" fmla="*/ 187 h 412"/>
              <a:gd name="T36" fmla="*/ 271 w 412"/>
              <a:gd name="T37" fmla="*/ 187 h 412"/>
              <a:gd name="T38" fmla="*/ 222 w 412"/>
              <a:gd name="T39" fmla="*/ 138 h 412"/>
              <a:gd name="T40" fmla="*/ 260 w 412"/>
              <a:gd name="T41" fmla="*/ 138 h 412"/>
              <a:gd name="T42" fmla="*/ 328 w 412"/>
              <a:gd name="T43"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2" h="412">
                <a:moveTo>
                  <a:pt x="206" y="0"/>
                </a:moveTo>
                <a:cubicBezTo>
                  <a:pt x="92" y="0"/>
                  <a:pt x="0" y="92"/>
                  <a:pt x="0" y="206"/>
                </a:cubicBezTo>
                <a:cubicBezTo>
                  <a:pt x="0" y="319"/>
                  <a:pt x="92" y="412"/>
                  <a:pt x="206" y="412"/>
                </a:cubicBezTo>
                <a:cubicBezTo>
                  <a:pt x="320" y="412"/>
                  <a:pt x="412" y="319"/>
                  <a:pt x="412" y="206"/>
                </a:cubicBezTo>
                <a:cubicBezTo>
                  <a:pt x="412" y="92"/>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328" y="206"/>
                </a:moveTo>
                <a:cubicBezTo>
                  <a:pt x="260" y="274"/>
                  <a:pt x="260" y="274"/>
                  <a:pt x="260" y="274"/>
                </a:cubicBezTo>
                <a:cubicBezTo>
                  <a:pt x="222" y="274"/>
                  <a:pt x="222" y="274"/>
                  <a:pt x="222" y="274"/>
                </a:cubicBezTo>
                <a:cubicBezTo>
                  <a:pt x="271" y="225"/>
                  <a:pt x="271" y="225"/>
                  <a:pt x="271" y="225"/>
                </a:cubicBezTo>
                <a:cubicBezTo>
                  <a:pt x="90" y="225"/>
                  <a:pt x="90" y="225"/>
                  <a:pt x="90" y="225"/>
                </a:cubicBezTo>
                <a:cubicBezTo>
                  <a:pt x="90" y="218"/>
                  <a:pt x="90" y="218"/>
                  <a:pt x="90" y="218"/>
                </a:cubicBezTo>
                <a:cubicBezTo>
                  <a:pt x="90" y="194"/>
                  <a:pt x="90" y="194"/>
                  <a:pt x="90" y="194"/>
                </a:cubicBezTo>
                <a:cubicBezTo>
                  <a:pt x="90" y="187"/>
                  <a:pt x="90" y="187"/>
                  <a:pt x="90" y="187"/>
                </a:cubicBezTo>
                <a:cubicBezTo>
                  <a:pt x="271" y="187"/>
                  <a:pt x="271" y="187"/>
                  <a:pt x="271" y="187"/>
                </a:cubicBezTo>
                <a:cubicBezTo>
                  <a:pt x="222" y="138"/>
                  <a:pt x="222" y="138"/>
                  <a:pt x="222" y="138"/>
                </a:cubicBezTo>
                <a:cubicBezTo>
                  <a:pt x="260" y="138"/>
                  <a:pt x="260" y="138"/>
                  <a:pt x="260" y="138"/>
                </a:cubicBezTo>
                <a:lnTo>
                  <a:pt x="328"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bwMode="ltGray">
          <a:xfrm>
            <a:off x="1524" y="0"/>
            <a:ext cx="12188952" cy="711200"/>
          </a:xfrm>
          <a:prstGeom prst="rect">
            <a:avLst/>
          </a:prstGeom>
          <a:noFill/>
          <a:ln>
            <a:noFill/>
          </a:ln>
        </p:spPr>
      </p:pic>
      <p:sp>
        <p:nvSpPr>
          <p:cNvPr id="17" name="TextBox 16"/>
          <p:cNvSpPr txBox="1"/>
          <p:nvPr userDrawn="1"/>
        </p:nvSpPr>
        <p:spPr>
          <a:xfrm>
            <a:off x="580352"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bg1"/>
                </a:solidFill>
                <a:latin typeface="+mn-lt"/>
                <a:ea typeface="+mn-ea"/>
                <a:cs typeface="+mn-cs"/>
              </a:rPr>
              <a:t>2015 Lenovo Kickoff. All rights reserved.</a:t>
            </a:r>
          </a:p>
        </p:txBody>
      </p:sp>
      <p:sp>
        <p:nvSpPr>
          <p:cNvPr id="13" name="Oval 12"/>
          <p:cNvSpPr/>
          <p:nvPr userDrawn="1"/>
        </p:nvSpPr>
        <p:spPr bwMode="gray">
          <a:xfrm>
            <a:off x="1592345" y="6329604"/>
            <a:ext cx="118872" cy="118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b="50000"/>
          <a:stretch/>
        </p:blipFill>
        <p:spPr>
          <a:xfrm>
            <a:off x="9259409" y="6552428"/>
            <a:ext cx="2763313" cy="210310"/>
          </a:xfrm>
          <a:prstGeom prst="rect">
            <a:avLst/>
          </a:prstGeom>
        </p:spPr>
      </p:pic>
    </p:spTree>
    <p:extLst>
      <p:ext uri="{BB962C8B-B14F-4D97-AF65-F5344CB8AC3E}">
        <p14:creationId xmlns:p14="http://schemas.microsoft.com/office/powerpoint/2010/main" xmlns="" val="33208679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2">
    <p:bg bwMode="ltGray">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black">
          <a:xfrm>
            <a:off x="0" y="6384631"/>
            <a:ext cx="12190476" cy="4733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2" name="Title 1"/>
          <p:cNvSpPr>
            <a:spLocks noGrp="1"/>
          </p:cNvSpPr>
          <p:nvPr>
            <p:ph type="title" hasCustomPrompt="1"/>
          </p:nvPr>
        </p:nvSpPr>
        <p:spPr>
          <a:xfrm>
            <a:off x="1766888" y="1709738"/>
            <a:ext cx="9580562" cy="2852737"/>
          </a:xfrm>
        </p:spPr>
        <p:txBody>
          <a:bodyPr anchor="b"/>
          <a:lstStyle>
            <a:lvl1pPr>
              <a:defRPr sz="4800">
                <a:solidFill>
                  <a:schemeClr val="bg1"/>
                </a:solidFill>
              </a:defRPr>
            </a:lvl1pPr>
          </a:lstStyle>
          <a:p>
            <a:r>
              <a:rPr lang="en-US" dirty="0" smtClean="0"/>
              <a:t>Click to edit segue title text</a:t>
            </a:r>
            <a:endParaRPr lang="en-US" dirty="0"/>
          </a:p>
        </p:txBody>
      </p:sp>
      <p:sp>
        <p:nvSpPr>
          <p:cNvPr id="3" name="Text Placeholder 2"/>
          <p:cNvSpPr>
            <a:spLocks noGrp="1"/>
          </p:cNvSpPr>
          <p:nvPr>
            <p:ph type="body" idx="1" hasCustomPrompt="1"/>
          </p:nvPr>
        </p:nvSpPr>
        <p:spPr>
          <a:xfrm>
            <a:off x="1802606" y="4589463"/>
            <a:ext cx="954484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segue subtitle text</a:t>
            </a:r>
          </a:p>
        </p:txBody>
      </p:sp>
      <p:cxnSp>
        <p:nvCxnSpPr>
          <p:cNvPr id="95" name="Straight Connector 94"/>
          <p:cNvCxnSpPr/>
          <p:nvPr userDrawn="1"/>
        </p:nvCxnSpPr>
        <p:spPr>
          <a:xfrm>
            <a:off x="1524" y="6384631"/>
            <a:ext cx="12188952"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bwMode="white">
          <a:xfrm>
            <a:off x="1652494" y="4563269"/>
            <a:ext cx="0" cy="1816894"/>
          </a:xfrm>
          <a:prstGeom prst="line">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15" name="Freeform 5"/>
          <p:cNvSpPr>
            <a:spLocks noEditPoints="1"/>
          </p:cNvSpPr>
          <p:nvPr userDrawn="1"/>
        </p:nvSpPr>
        <p:spPr bwMode="white">
          <a:xfrm>
            <a:off x="1171990" y="4087549"/>
            <a:ext cx="347589" cy="346881"/>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328 w 412"/>
              <a:gd name="T21" fmla="*/ 206 h 412"/>
              <a:gd name="T22" fmla="*/ 260 w 412"/>
              <a:gd name="T23" fmla="*/ 274 h 412"/>
              <a:gd name="T24" fmla="*/ 222 w 412"/>
              <a:gd name="T25" fmla="*/ 274 h 412"/>
              <a:gd name="T26" fmla="*/ 271 w 412"/>
              <a:gd name="T27" fmla="*/ 225 h 412"/>
              <a:gd name="T28" fmla="*/ 90 w 412"/>
              <a:gd name="T29" fmla="*/ 225 h 412"/>
              <a:gd name="T30" fmla="*/ 90 w 412"/>
              <a:gd name="T31" fmla="*/ 218 h 412"/>
              <a:gd name="T32" fmla="*/ 90 w 412"/>
              <a:gd name="T33" fmla="*/ 194 h 412"/>
              <a:gd name="T34" fmla="*/ 90 w 412"/>
              <a:gd name="T35" fmla="*/ 187 h 412"/>
              <a:gd name="T36" fmla="*/ 271 w 412"/>
              <a:gd name="T37" fmla="*/ 187 h 412"/>
              <a:gd name="T38" fmla="*/ 222 w 412"/>
              <a:gd name="T39" fmla="*/ 138 h 412"/>
              <a:gd name="T40" fmla="*/ 260 w 412"/>
              <a:gd name="T41" fmla="*/ 138 h 412"/>
              <a:gd name="T42" fmla="*/ 328 w 412"/>
              <a:gd name="T43"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2" h="412">
                <a:moveTo>
                  <a:pt x="206" y="0"/>
                </a:moveTo>
                <a:cubicBezTo>
                  <a:pt x="92" y="0"/>
                  <a:pt x="0" y="92"/>
                  <a:pt x="0" y="206"/>
                </a:cubicBezTo>
                <a:cubicBezTo>
                  <a:pt x="0" y="319"/>
                  <a:pt x="92" y="412"/>
                  <a:pt x="206" y="412"/>
                </a:cubicBezTo>
                <a:cubicBezTo>
                  <a:pt x="320" y="412"/>
                  <a:pt x="412" y="319"/>
                  <a:pt x="412" y="206"/>
                </a:cubicBezTo>
                <a:cubicBezTo>
                  <a:pt x="412" y="92"/>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328" y="206"/>
                </a:moveTo>
                <a:cubicBezTo>
                  <a:pt x="260" y="274"/>
                  <a:pt x="260" y="274"/>
                  <a:pt x="260" y="274"/>
                </a:cubicBezTo>
                <a:cubicBezTo>
                  <a:pt x="222" y="274"/>
                  <a:pt x="222" y="274"/>
                  <a:pt x="222" y="274"/>
                </a:cubicBezTo>
                <a:cubicBezTo>
                  <a:pt x="271" y="225"/>
                  <a:pt x="271" y="225"/>
                  <a:pt x="271" y="225"/>
                </a:cubicBezTo>
                <a:cubicBezTo>
                  <a:pt x="90" y="225"/>
                  <a:pt x="90" y="225"/>
                  <a:pt x="90" y="225"/>
                </a:cubicBezTo>
                <a:cubicBezTo>
                  <a:pt x="90" y="218"/>
                  <a:pt x="90" y="218"/>
                  <a:pt x="90" y="218"/>
                </a:cubicBezTo>
                <a:cubicBezTo>
                  <a:pt x="90" y="194"/>
                  <a:pt x="90" y="194"/>
                  <a:pt x="90" y="194"/>
                </a:cubicBezTo>
                <a:cubicBezTo>
                  <a:pt x="90" y="187"/>
                  <a:pt x="90" y="187"/>
                  <a:pt x="90" y="187"/>
                </a:cubicBezTo>
                <a:cubicBezTo>
                  <a:pt x="271" y="187"/>
                  <a:pt x="271" y="187"/>
                  <a:pt x="271" y="187"/>
                </a:cubicBezTo>
                <a:cubicBezTo>
                  <a:pt x="222" y="138"/>
                  <a:pt x="222" y="138"/>
                  <a:pt x="222" y="138"/>
                </a:cubicBezTo>
                <a:cubicBezTo>
                  <a:pt x="260" y="138"/>
                  <a:pt x="260" y="138"/>
                  <a:pt x="260" y="138"/>
                </a:cubicBezTo>
                <a:lnTo>
                  <a:pt x="328"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bwMode="ltGray">
          <a:xfrm>
            <a:off x="1524" y="0"/>
            <a:ext cx="12188952" cy="711200"/>
          </a:xfrm>
          <a:prstGeom prst="rect">
            <a:avLst/>
          </a:prstGeom>
          <a:noFill/>
          <a:ln>
            <a:noFill/>
          </a:ln>
        </p:spPr>
      </p:pic>
      <p:sp>
        <p:nvSpPr>
          <p:cNvPr id="17" name="TextBox 16"/>
          <p:cNvSpPr txBox="1"/>
          <p:nvPr userDrawn="1"/>
        </p:nvSpPr>
        <p:spPr>
          <a:xfrm>
            <a:off x="580352"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bg1"/>
                </a:solidFill>
                <a:latin typeface="+mn-lt"/>
                <a:ea typeface="+mn-ea"/>
                <a:cs typeface="+mn-cs"/>
              </a:rPr>
              <a:t>2015 Lenovo Kickoff. All rights reserved.</a:t>
            </a:r>
          </a:p>
        </p:txBody>
      </p:sp>
      <p:sp>
        <p:nvSpPr>
          <p:cNvPr id="13" name="Oval 12"/>
          <p:cNvSpPr/>
          <p:nvPr userDrawn="1"/>
        </p:nvSpPr>
        <p:spPr bwMode="gray">
          <a:xfrm>
            <a:off x="1592345" y="6329604"/>
            <a:ext cx="118872" cy="1188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b="50000"/>
          <a:stretch/>
        </p:blipFill>
        <p:spPr>
          <a:xfrm>
            <a:off x="9259409" y="6552428"/>
            <a:ext cx="2763313" cy="210310"/>
          </a:xfrm>
          <a:prstGeom prst="rect">
            <a:avLst/>
          </a:prstGeom>
        </p:spPr>
      </p:pic>
    </p:spTree>
    <p:extLst>
      <p:ext uri="{BB962C8B-B14F-4D97-AF65-F5344CB8AC3E}">
        <p14:creationId xmlns:p14="http://schemas.microsoft.com/office/powerpoint/2010/main" xmlns="" val="596949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63046"/>
          <a:stretch/>
        </p:blipFill>
        <p:spPr>
          <a:xfrm>
            <a:off x="1524" y="4324350"/>
            <a:ext cx="12188952" cy="2533650"/>
          </a:xfrm>
          <a:prstGeom prst="rect">
            <a:avLst/>
          </a:prstGeom>
          <a:noFill/>
          <a:ln>
            <a:noFill/>
          </a:ln>
        </p:spPr>
      </p:pic>
      <p:grpSp>
        <p:nvGrpSpPr>
          <p:cNvPr id="106" name="Group 105"/>
          <p:cNvGrpSpPr/>
          <p:nvPr userDrawn="1"/>
        </p:nvGrpSpPr>
        <p:grpSpPr bwMode="gray">
          <a:xfrm>
            <a:off x="1828170" y="993484"/>
            <a:ext cx="8535661" cy="4341742"/>
            <a:chOff x="1828170" y="1258957"/>
            <a:chExt cx="8535661" cy="4341742"/>
          </a:xfrm>
        </p:grpSpPr>
        <p:sp>
          <p:nvSpPr>
            <p:cNvPr id="105" name="Freeform 9"/>
            <p:cNvSpPr>
              <a:spLocks/>
            </p:cNvSpPr>
            <p:nvPr userDrawn="1"/>
          </p:nvSpPr>
          <p:spPr bwMode="gray">
            <a:xfrm>
              <a:off x="5610226" y="4994274"/>
              <a:ext cx="974725" cy="606425"/>
            </a:xfrm>
            <a:custGeom>
              <a:avLst/>
              <a:gdLst>
                <a:gd name="T0" fmla="*/ 122 w 257"/>
                <a:gd name="T1" fmla="*/ 155 h 159"/>
                <a:gd name="T2" fmla="*/ 4 w 257"/>
                <a:gd name="T3" fmla="*/ 12 h 159"/>
                <a:gd name="T4" fmla="*/ 10 w 257"/>
                <a:gd name="T5" fmla="*/ 0 h 159"/>
                <a:gd name="T6" fmla="*/ 247 w 257"/>
                <a:gd name="T7" fmla="*/ 0 h 159"/>
                <a:gd name="T8" fmla="*/ 253 w 257"/>
                <a:gd name="T9" fmla="*/ 12 h 159"/>
                <a:gd name="T10" fmla="*/ 134 w 257"/>
                <a:gd name="T11" fmla="*/ 155 h 159"/>
                <a:gd name="T12" fmla="*/ 122 w 257"/>
                <a:gd name="T13" fmla="*/ 155 h 159"/>
              </a:gdLst>
              <a:ahLst/>
              <a:cxnLst>
                <a:cxn ang="0">
                  <a:pos x="T0" y="T1"/>
                </a:cxn>
                <a:cxn ang="0">
                  <a:pos x="T2" y="T3"/>
                </a:cxn>
                <a:cxn ang="0">
                  <a:pos x="T4" y="T5"/>
                </a:cxn>
                <a:cxn ang="0">
                  <a:pos x="T6" y="T7"/>
                </a:cxn>
                <a:cxn ang="0">
                  <a:pos x="T8" y="T9"/>
                </a:cxn>
                <a:cxn ang="0">
                  <a:pos x="T10" y="T11"/>
                </a:cxn>
                <a:cxn ang="0">
                  <a:pos x="T12" y="T13"/>
                </a:cxn>
              </a:cxnLst>
              <a:rect l="0" t="0" r="r" b="b"/>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ounded Rectangle 10"/>
            <p:cNvSpPr/>
            <p:nvPr userDrawn="1"/>
          </p:nvSpPr>
          <p:spPr bwMode="gray">
            <a:xfrm>
              <a:off x="1828170" y="1258957"/>
              <a:ext cx="8535661" cy="3893151"/>
            </a:xfrm>
            <a:prstGeom prst="roundRect">
              <a:avLst>
                <a:gd name="adj" fmla="val 54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8" name="Text Placeholder 107"/>
          <p:cNvSpPr>
            <a:spLocks noGrp="1"/>
          </p:cNvSpPr>
          <p:nvPr>
            <p:ph type="body" sz="quarter" idx="18" hasCustomPrompt="1"/>
          </p:nvPr>
        </p:nvSpPr>
        <p:spPr bwMode="white">
          <a:xfrm>
            <a:off x="2042663" y="1276349"/>
            <a:ext cx="8106674" cy="3242641"/>
          </a:xfrm>
        </p:spPr>
        <p:txBody>
          <a:bodyPr anchor="ctr">
            <a:normAutofit/>
          </a:bodyPr>
          <a:lstStyle>
            <a:lvl1pPr marL="0" indent="0" algn="ctr">
              <a:lnSpc>
                <a:spcPct val="100000"/>
              </a:lnSpc>
              <a:buNone/>
              <a:defRPr sz="3600">
                <a:solidFill>
                  <a:schemeClr val="bg1"/>
                </a:solidFill>
              </a:defRPr>
            </a:lvl1pPr>
            <a:lvl2pPr marL="341313" indent="0" algn="ctr">
              <a:buNone/>
              <a:defRPr>
                <a:solidFill>
                  <a:schemeClr val="bg1"/>
                </a:solidFill>
              </a:defRPr>
            </a:lvl2pPr>
            <a:lvl3pPr marL="679450" indent="0" algn="ctr">
              <a:buNone/>
              <a:defRPr>
                <a:solidFill>
                  <a:schemeClr val="bg1"/>
                </a:solidFill>
              </a:defRPr>
            </a:lvl3pPr>
            <a:lvl4pPr marL="966787" indent="0" algn="ctr">
              <a:buNone/>
              <a:defRPr>
                <a:solidFill>
                  <a:schemeClr val="bg1"/>
                </a:solidFill>
              </a:defRPr>
            </a:lvl4pPr>
            <a:lvl5pPr marL="1146175" indent="0" algn="ctr">
              <a:buNone/>
              <a:defRPr>
                <a:solidFill>
                  <a:schemeClr val="bg1"/>
                </a:solidFill>
              </a:defRPr>
            </a:lvl5pPr>
          </a:lstStyle>
          <a:p>
            <a:pPr lvl="0"/>
            <a:r>
              <a:rPr lang="en-US" dirty="0" smtClean="0"/>
              <a:t>Click to edit quote</a:t>
            </a:r>
            <a:endParaRPr lang="en-US" dirty="0"/>
          </a:p>
        </p:txBody>
      </p:sp>
      <p:pic>
        <p:nvPicPr>
          <p:cNvPr id="109" name="Picture 10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066800" y="6013481"/>
            <a:ext cx="10058400" cy="681925"/>
          </a:xfrm>
          <a:prstGeom prst="rect">
            <a:avLst/>
          </a:prstGeom>
        </p:spPr>
      </p:pic>
      <p:sp>
        <p:nvSpPr>
          <p:cNvPr id="111" name="Text Placeholder 110"/>
          <p:cNvSpPr>
            <a:spLocks noGrp="1"/>
          </p:cNvSpPr>
          <p:nvPr>
            <p:ph type="body" sz="quarter" idx="19" hasCustomPrompt="1"/>
          </p:nvPr>
        </p:nvSpPr>
        <p:spPr>
          <a:xfrm>
            <a:off x="3293269" y="5555972"/>
            <a:ext cx="5605462" cy="876300"/>
          </a:xfrm>
        </p:spPr>
        <p:txBody>
          <a:bodyPr/>
          <a:lstStyle>
            <a:lvl1pPr marL="0" indent="0" algn="ctr">
              <a:buNone/>
              <a:defRPr b="1">
                <a:solidFill>
                  <a:schemeClr val="tx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dirty="0" smtClean="0"/>
              <a:t>Click to edit quote source</a:t>
            </a:r>
            <a:endParaRPr lang="en-US" dirty="0"/>
          </a:p>
        </p:txBody>
      </p:sp>
      <p:grpSp>
        <p:nvGrpSpPr>
          <p:cNvPr id="119" name="Group 118"/>
          <p:cNvGrpSpPr/>
          <p:nvPr userDrawn="1"/>
        </p:nvGrpSpPr>
        <p:grpSpPr>
          <a:xfrm>
            <a:off x="5800725" y="4633135"/>
            <a:ext cx="590550" cy="104775"/>
            <a:chOff x="5738813" y="4606631"/>
            <a:chExt cx="590550" cy="104775"/>
          </a:xfrm>
          <a:solidFill>
            <a:schemeClr val="accent5"/>
          </a:solidFill>
        </p:grpSpPr>
        <p:sp>
          <p:nvSpPr>
            <p:cNvPr id="116" name="Oval 115"/>
            <p:cNvSpPr/>
            <p:nvPr userDrawn="1"/>
          </p:nvSpPr>
          <p:spPr>
            <a:xfrm>
              <a:off x="5738813" y="4606631"/>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Oval 116"/>
            <p:cNvSpPr/>
            <p:nvPr userDrawn="1"/>
          </p:nvSpPr>
          <p:spPr>
            <a:xfrm>
              <a:off x="5981700" y="4606631"/>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userDrawn="1"/>
          </p:nvSpPr>
          <p:spPr>
            <a:xfrm>
              <a:off x="6224588" y="4606631"/>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 name="Group 14"/>
          <p:cNvGrpSpPr/>
          <p:nvPr userDrawn="1"/>
        </p:nvGrpSpPr>
        <p:grpSpPr bwMode="gray">
          <a:xfrm>
            <a:off x="5853433" y="734066"/>
            <a:ext cx="485134" cy="485134"/>
            <a:chOff x="5853433" y="734066"/>
            <a:chExt cx="485134" cy="485134"/>
          </a:xfrm>
        </p:grpSpPr>
        <p:sp>
          <p:nvSpPr>
            <p:cNvPr id="8" name="Oval 7"/>
            <p:cNvSpPr/>
            <p:nvPr userDrawn="1"/>
          </p:nvSpPr>
          <p:spPr bwMode="gray">
            <a:xfrm>
              <a:off x="5886450" y="767634"/>
              <a:ext cx="419098" cy="4190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14" name="Freeform 9"/>
            <p:cNvSpPr>
              <a:spLocks noEditPoints="1"/>
            </p:cNvSpPr>
            <p:nvPr userDrawn="1"/>
          </p:nvSpPr>
          <p:spPr bwMode="gray">
            <a:xfrm>
              <a:off x="5853433" y="734066"/>
              <a:ext cx="485134" cy="485134"/>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189 w 412"/>
                <a:gd name="T21" fmla="*/ 262 h 412"/>
                <a:gd name="T22" fmla="*/ 125 w 412"/>
                <a:gd name="T23" fmla="*/ 262 h 412"/>
                <a:gd name="T24" fmla="*/ 125 w 412"/>
                <a:gd name="T25" fmla="*/ 216 h 412"/>
                <a:gd name="T26" fmla="*/ 130 w 412"/>
                <a:gd name="T27" fmla="*/ 172 h 412"/>
                <a:gd name="T28" fmla="*/ 148 w 412"/>
                <a:gd name="T29" fmla="*/ 143 h 412"/>
                <a:gd name="T30" fmla="*/ 182 w 412"/>
                <a:gd name="T31" fmla="*/ 123 h 412"/>
                <a:gd name="T32" fmla="*/ 194 w 412"/>
                <a:gd name="T33" fmla="*/ 150 h 412"/>
                <a:gd name="T34" fmla="*/ 167 w 412"/>
                <a:gd name="T35" fmla="*/ 167 h 412"/>
                <a:gd name="T36" fmla="*/ 158 w 412"/>
                <a:gd name="T37" fmla="*/ 198 h 412"/>
                <a:gd name="T38" fmla="*/ 189 w 412"/>
                <a:gd name="T39" fmla="*/ 198 h 412"/>
                <a:gd name="T40" fmla="*/ 189 w 412"/>
                <a:gd name="T41" fmla="*/ 262 h 412"/>
                <a:gd name="T42" fmla="*/ 278 w 412"/>
                <a:gd name="T43" fmla="*/ 262 h 412"/>
                <a:gd name="T44" fmla="*/ 214 w 412"/>
                <a:gd name="T45" fmla="*/ 262 h 412"/>
                <a:gd name="T46" fmla="*/ 214 w 412"/>
                <a:gd name="T47" fmla="*/ 216 h 412"/>
                <a:gd name="T48" fmla="*/ 219 w 412"/>
                <a:gd name="T49" fmla="*/ 172 h 412"/>
                <a:gd name="T50" fmla="*/ 237 w 412"/>
                <a:gd name="T51" fmla="*/ 143 h 412"/>
                <a:gd name="T52" fmla="*/ 270 w 412"/>
                <a:gd name="T53" fmla="*/ 123 h 412"/>
                <a:gd name="T54" fmla="*/ 283 w 412"/>
                <a:gd name="T55" fmla="*/ 150 h 412"/>
                <a:gd name="T56" fmla="*/ 255 w 412"/>
                <a:gd name="T57" fmla="*/ 167 h 412"/>
                <a:gd name="T58" fmla="*/ 247 w 412"/>
                <a:gd name="T59" fmla="*/ 198 h 412"/>
                <a:gd name="T60" fmla="*/ 278 w 412"/>
                <a:gd name="T61" fmla="*/ 198 h 412"/>
                <a:gd name="T62" fmla="*/ 278 w 412"/>
                <a:gd name="T63" fmla="*/ 2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Rectangle 22"/>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
        <p:nvSpPr>
          <p:cNvPr id="26" name="TextBox 25"/>
          <p:cNvSpPr txBox="1"/>
          <p:nvPr userDrawn="1"/>
        </p:nvSpPr>
        <p:spPr>
          <a:xfrm>
            <a:off x="549351"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tx1">
                    <a:tint val="75000"/>
                  </a:schemeClr>
                </a:solidFill>
                <a:latin typeface="+mn-lt"/>
                <a:ea typeface="+mn-ea"/>
                <a:cs typeface="+mn-cs"/>
              </a:rPr>
              <a:t>2015 Lenovo Kickoff. All rights reserved.</a:t>
            </a: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spTree>
    <p:extLst>
      <p:ext uri="{BB962C8B-B14F-4D97-AF65-F5344CB8AC3E}">
        <p14:creationId xmlns:p14="http://schemas.microsoft.com/office/powerpoint/2010/main" xmlns="" val="2975192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Quote Layout">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63046"/>
          <a:stretch/>
        </p:blipFill>
        <p:spPr>
          <a:xfrm>
            <a:off x="1524" y="4324350"/>
            <a:ext cx="12188952" cy="2533650"/>
          </a:xfrm>
          <a:prstGeom prst="rect">
            <a:avLst/>
          </a:prstGeom>
          <a:noFill/>
          <a:ln>
            <a:noFill/>
          </a:ln>
        </p:spPr>
      </p:pic>
      <p:pic>
        <p:nvPicPr>
          <p:cNvPr id="109" name="Picture 10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066800" y="6013481"/>
            <a:ext cx="10058400" cy="681925"/>
          </a:xfrm>
          <a:prstGeom prst="rect">
            <a:avLst/>
          </a:prstGeom>
        </p:spPr>
      </p:pic>
      <p:sp>
        <p:nvSpPr>
          <p:cNvPr id="23" name="Rectangle 22"/>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
        <p:nvSpPr>
          <p:cNvPr id="26" name="TextBox 25"/>
          <p:cNvSpPr txBox="1"/>
          <p:nvPr userDrawn="1"/>
        </p:nvSpPr>
        <p:spPr>
          <a:xfrm>
            <a:off x="549351"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tx1">
                    <a:tint val="75000"/>
                  </a:schemeClr>
                </a:solidFill>
                <a:latin typeface="+mn-lt"/>
                <a:ea typeface="+mn-ea"/>
                <a:cs typeface="+mn-cs"/>
              </a:rPr>
              <a:t>2015 Lenovo Kickoff. All rights reserved.</a:t>
            </a: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spTree>
    <p:extLst>
      <p:ext uri="{BB962C8B-B14F-4D97-AF65-F5344CB8AC3E}">
        <p14:creationId xmlns:p14="http://schemas.microsoft.com/office/powerpoint/2010/main" xmlns="" val="1853913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89876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With Background">
    <p:spTree>
      <p:nvGrpSpPr>
        <p:cNvPr id="1" name=""/>
        <p:cNvGrpSpPr/>
        <p:nvPr/>
      </p:nvGrpSpPr>
      <p:grpSpPr>
        <a:xfrm>
          <a:off x="0" y="0"/>
          <a:ext cx="0" cy="0"/>
          <a:chOff x="0" y="0"/>
          <a:chExt cx="0" cy="0"/>
        </a:xfrm>
      </p:grpSpPr>
      <p:sp>
        <p:nvSpPr>
          <p:cNvPr id="10"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5"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Footer Placeholder 11"/>
          <p:cNvSpPr>
            <a:spLocks noGrp="1"/>
          </p:cNvSpPr>
          <p:nvPr>
            <p:ph type="ftr" sz="quarter" idx="10"/>
          </p:nvPr>
        </p:nvSpPr>
        <p:spPr/>
        <p:txBody>
          <a:bodyPr/>
          <a:lstStyle/>
          <a:p>
            <a:endParaRPr lang="en-US"/>
          </a:p>
        </p:txBody>
      </p:sp>
      <p:sp>
        <p:nvSpPr>
          <p:cNvPr id="17" name="Title 28"/>
          <p:cNvSpPr>
            <a:spLocks noGrp="1"/>
          </p:cNvSpPr>
          <p:nvPr>
            <p:ph type="title" hasCustomPrompt="1"/>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13" name="Rectangle 12"/>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7145190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cxnSp>
        <p:nvCxnSpPr>
          <p:cNvPr id="107" name="Straight Connector 106"/>
          <p:cNvCxnSpPr/>
          <p:nvPr userDrawn="1"/>
        </p:nvCxnSpPr>
        <p:spPr>
          <a:xfrm flipV="1">
            <a:off x="548640" y="4659525"/>
            <a:ext cx="1043148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0" name="Group 22"/>
          <p:cNvGrpSpPr>
            <a:grpSpLocks noChangeAspect="1"/>
          </p:cNvGrpSpPr>
          <p:nvPr userDrawn="1"/>
        </p:nvGrpSpPr>
        <p:grpSpPr bwMode="black">
          <a:xfrm>
            <a:off x="548640" y="3015615"/>
            <a:ext cx="3428145" cy="1479042"/>
            <a:chOff x="-1037" y="57"/>
            <a:chExt cx="9758" cy="4210"/>
          </a:xfrm>
          <a:solidFill>
            <a:schemeClr val="tx2"/>
          </a:solidFill>
        </p:grpSpPr>
        <p:sp>
          <p:nvSpPr>
            <p:cNvPr id="32" name="Freeform 23"/>
            <p:cNvSpPr>
              <a:spLocks/>
            </p:cNvSpPr>
            <p:nvPr userDrawn="1"/>
          </p:nvSpPr>
          <p:spPr bwMode="black">
            <a:xfrm>
              <a:off x="3627" y="3777"/>
              <a:ext cx="438" cy="490"/>
            </a:xfrm>
            <a:custGeom>
              <a:avLst/>
              <a:gdLst>
                <a:gd name="T0" fmla="*/ 159 w 185"/>
                <a:gd name="T1" fmla="*/ 125 h 207"/>
                <a:gd name="T2" fmla="*/ 159 w 185"/>
                <a:gd name="T3" fmla="*/ 162 h 207"/>
                <a:gd name="T4" fmla="*/ 134 w 185"/>
                <a:gd name="T5" fmla="*/ 176 h 207"/>
                <a:gd name="T6" fmla="*/ 100 w 185"/>
                <a:gd name="T7" fmla="*/ 183 h 207"/>
                <a:gd name="T8" fmla="*/ 63 w 185"/>
                <a:gd name="T9" fmla="*/ 174 h 207"/>
                <a:gd name="T10" fmla="*/ 36 w 185"/>
                <a:gd name="T11" fmla="*/ 147 h 207"/>
                <a:gd name="T12" fmla="*/ 27 w 185"/>
                <a:gd name="T13" fmla="*/ 103 h 207"/>
                <a:gd name="T14" fmla="*/ 35 w 185"/>
                <a:gd name="T15" fmla="*/ 62 h 207"/>
                <a:gd name="T16" fmla="*/ 47 w 185"/>
                <a:gd name="T17" fmla="*/ 43 h 207"/>
                <a:gd name="T18" fmla="*/ 69 w 185"/>
                <a:gd name="T19" fmla="*/ 28 h 207"/>
                <a:gd name="T20" fmla="*/ 100 w 185"/>
                <a:gd name="T21" fmla="*/ 22 h 207"/>
                <a:gd name="T22" fmla="*/ 128 w 185"/>
                <a:gd name="T23" fmla="*/ 28 h 207"/>
                <a:gd name="T24" fmla="*/ 147 w 185"/>
                <a:gd name="T25" fmla="*/ 42 h 207"/>
                <a:gd name="T26" fmla="*/ 158 w 185"/>
                <a:gd name="T27" fmla="*/ 66 h 207"/>
                <a:gd name="T28" fmla="*/ 182 w 185"/>
                <a:gd name="T29" fmla="*/ 59 h 207"/>
                <a:gd name="T30" fmla="*/ 167 w 185"/>
                <a:gd name="T31" fmla="*/ 26 h 207"/>
                <a:gd name="T32" fmla="*/ 139 w 185"/>
                <a:gd name="T33" fmla="*/ 7 h 207"/>
                <a:gd name="T34" fmla="*/ 100 w 185"/>
                <a:gd name="T35" fmla="*/ 0 h 207"/>
                <a:gd name="T36" fmla="*/ 47 w 185"/>
                <a:gd name="T37" fmla="*/ 12 h 207"/>
                <a:gd name="T38" fmla="*/ 12 w 185"/>
                <a:gd name="T39" fmla="*/ 50 h 207"/>
                <a:gd name="T40" fmla="*/ 0 w 185"/>
                <a:gd name="T41" fmla="*/ 104 h 207"/>
                <a:gd name="T42" fmla="*/ 12 w 185"/>
                <a:gd name="T43" fmla="*/ 158 h 207"/>
                <a:gd name="T44" fmla="*/ 48 w 185"/>
                <a:gd name="T45" fmla="*/ 194 h 207"/>
                <a:gd name="T46" fmla="*/ 102 w 185"/>
                <a:gd name="T47" fmla="*/ 207 h 207"/>
                <a:gd name="T48" fmla="*/ 145 w 185"/>
                <a:gd name="T49" fmla="*/ 199 h 207"/>
                <a:gd name="T50" fmla="*/ 185 w 185"/>
                <a:gd name="T51" fmla="*/ 176 h 207"/>
                <a:gd name="T52" fmla="*/ 185 w 185"/>
                <a:gd name="T53" fmla="*/ 101 h 207"/>
                <a:gd name="T54" fmla="*/ 100 w 185"/>
                <a:gd name="T55" fmla="*/ 101 h 207"/>
                <a:gd name="T56" fmla="*/ 100 w 185"/>
                <a:gd name="T57" fmla="*/ 125 h 207"/>
                <a:gd name="T58" fmla="*/ 159 w 185"/>
                <a:gd name="T59" fmla="*/ 1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207">
                  <a:moveTo>
                    <a:pt x="159" y="125"/>
                  </a:moveTo>
                  <a:cubicBezTo>
                    <a:pt x="159" y="162"/>
                    <a:pt x="159" y="162"/>
                    <a:pt x="159" y="162"/>
                  </a:cubicBezTo>
                  <a:cubicBezTo>
                    <a:pt x="153" y="167"/>
                    <a:pt x="145" y="172"/>
                    <a:pt x="134" y="176"/>
                  </a:cubicBezTo>
                  <a:cubicBezTo>
                    <a:pt x="123" y="181"/>
                    <a:pt x="112" y="183"/>
                    <a:pt x="100" y="183"/>
                  </a:cubicBezTo>
                  <a:cubicBezTo>
                    <a:pt x="87" y="183"/>
                    <a:pt x="75" y="180"/>
                    <a:pt x="63" y="174"/>
                  </a:cubicBezTo>
                  <a:cubicBezTo>
                    <a:pt x="51" y="168"/>
                    <a:pt x="42" y="159"/>
                    <a:pt x="36" y="147"/>
                  </a:cubicBezTo>
                  <a:cubicBezTo>
                    <a:pt x="30" y="135"/>
                    <a:pt x="27" y="120"/>
                    <a:pt x="27" y="103"/>
                  </a:cubicBezTo>
                  <a:cubicBezTo>
                    <a:pt x="27" y="88"/>
                    <a:pt x="30" y="75"/>
                    <a:pt x="35" y="62"/>
                  </a:cubicBezTo>
                  <a:cubicBezTo>
                    <a:pt x="38" y="55"/>
                    <a:pt x="42" y="49"/>
                    <a:pt x="47" y="43"/>
                  </a:cubicBezTo>
                  <a:cubicBezTo>
                    <a:pt x="53" y="37"/>
                    <a:pt x="60" y="32"/>
                    <a:pt x="69" y="28"/>
                  </a:cubicBezTo>
                  <a:cubicBezTo>
                    <a:pt x="77" y="24"/>
                    <a:pt x="88" y="22"/>
                    <a:pt x="100" y="22"/>
                  </a:cubicBezTo>
                  <a:cubicBezTo>
                    <a:pt x="110" y="22"/>
                    <a:pt x="119" y="24"/>
                    <a:pt x="128" y="28"/>
                  </a:cubicBezTo>
                  <a:cubicBezTo>
                    <a:pt x="136" y="31"/>
                    <a:pt x="142" y="36"/>
                    <a:pt x="147" y="42"/>
                  </a:cubicBezTo>
                  <a:cubicBezTo>
                    <a:pt x="151" y="48"/>
                    <a:pt x="155" y="56"/>
                    <a:pt x="158" y="66"/>
                  </a:cubicBezTo>
                  <a:cubicBezTo>
                    <a:pt x="182" y="59"/>
                    <a:pt x="182" y="59"/>
                    <a:pt x="182" y="59"/>
                  </a:cubicBezTo>
                  <a:cubicBezTo>
                    <a:pt x="178" y="46"/>
                    <a:pt x="173" y="35"/>
                    <a:pt x="167" y="26"/>
                  </a:cubicBezTo>
                  <a:cubicBezTo>
                    <a:pt x="160" y="18"/>
                    <a:pt x="151" y="12"/>
                    <a:pt x="139" y="7"/>
                  </a:cubicBezTo>
                  <a:cubicBezTo>
                    <a:pt x="127" y="2"/>
                    <a:pt x="114" y="0"/>
                    <a:pt x="100" y="0"/>
                  </a:cubicBezTo>
                  <a:cubicBezTo>
                    <a:pt x="80" y="0"/>
                    <a:pt x="62" y="4"/>
                    <a:pt x="47" y="12"/>
                  </a:cubicBezTo>
                  <a:cubicBezTo>
                    <a:pt x="32" y="20"/>
                    <a:pt x="20" y="33"/>
                    <a:pt x="12" y="50"/>
                  </a:cubicBezTo>
                  <a:cubicBezTo>
                    <a:pt x="4" y="67"/>
                    <a:pt x="0" y="85"/>
                    <a:pt x="0" y="104"/>
                  </a:cubicBezTo>
                  <a:cubicBezTo>
                    <a:pt x="0" y="124"/>
                    <a:pt x="4" y="142"/>
                    <a:pt x="12" y="158"/>
                  </a:cubicBezTo>
                  <a:cubicBezTo>
                    <a:pt x="20" y="174"/>
                    <a:pt x="32" y="186"/>
                    <a:pt x="48" y="194"/>
                  </a:cubicBezTo>
                  <a:cubicBezTo>
                    <a:pt x="64" y="203"/>
                    <a:pt x="82" y="207"/>
                    <a:pt x="102" y="207"/>
                  </a:cubicBezTo>
                  <a:cubicBezTo>
                    <a:pt x="117" y="207"/>
                    <a:pt x="131" y="204"/>
                    <a:pt x="145" y="199"/>
                  </a:cubicBezTo>
                  <a:cubicBezTo>
                    <a:pt x="158" y="194"/>
                    <a:pt x="172" y="186"/>
                    <a:pt x="185" y="176"/>
                  </a:cubicBezTo>
                  <a:cubicBezTo>
                    <a:pt x="185" y="101"/>
                    <a:pt x="185" y="101"/>
                    <a:pt x="185" y="101"/>
                  </a:cubicBezTo>
                  <a:cubicBezTo>
                    <a:pt x="100" y="101"/>
                    <a:pt x="100" y="101"/>
                    <a:pt x="100" y="101"/>
                  </a:cubicBezTo>
                  <a:cubicBezTo>
                    <a:pt x="100" y="125"/>
                    <a:pt x="100" y="125"/>
                    <a:pt x="100" y="125"/>
                  </a:cubicBezTo>
                  <a:lnTo>
                    <a:pt x="159" y="1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noEditPoints="1"/>
            </p:cNvSpPr>
            <p:nvPr userDrawn="1"/>
          </p:nvSpPr>
          <p:spPr bwMode="black">
            <a:xfrm>
              <a:off x="4124" y="3785"/>
              <a:ext cx="418" cy="473"/>
            </a:xfrm>
            <a:custGeom>
              <a:avLst/>
              <a:gdLst>
                <a:gd name="T0" fmla="*/ 27 w 177"/>
                <a:gd name="T1" fmla="*/ 200 h 200"/>
                <a:gd name="T2" fmla="*/ 27 w 177"/>
                <a:gd name="T3" fmla="*/ 111 h 200"/>
                <a:gd name="T4" fmla="*/ 58 w 177"/>
                <a:gd name="T5" fmla="*/ 111 h 200"/>
                <a:gd name="T6" fmla="*/ 72 w 177"/>
                <a:gd name="T7" fmla="*/ 112 h 200"/>
                <a:gd name="T8" fmla="*/ 84 w 177"/>
                <a:gd name="T9" fmla="*/ 118 h 200"/>
                <a:gd name="T10" fmla="*/ 98 w 177"/>
                <a:gd name="T11" fmla="*/ 131 h 200"/>
                <a:gd name="T12" fmla="*/ 117 w 177"/>
                <a:gd name="T13" fmla="*/ 159 h 200"/>
                <a:gd name="T14" fmla="*/ 143 w 177"/>
                <a:gd name="T15" fmla="*/ 200 h 200"/>
                <a:gd name="T16" fmla="*/ 177 w 177"/>
                <a:gd name="T17" fmla="*/ 200 h 200"/>
                <a:gd name="T18" fmla="*/ 142 w 177"/>
                <a:gd name="T19" fmla="*/ 146 h 200"/>
                <a:gd name="T20" fmla="*/ 120 w 177"/>
                <a:gd name="T21" fmla="*/ 119 h 200"/>
                <a:gd name="T22" fmla="*/ 104 w 177"/>
                <a:gd name="T23" fmla="*/ 109 h 200"/>
                <a:gd name="T24" fmla="*/ 147 w 177"/>
                <a:gd name="T25" fmla="*/ 91 h 200"/>
                <a:gd name="T26" fmla="*/ 160 w 177"/>
                <a:gd name="T27" fmla="*/ 55 h 200"/>
                <a:gd name="T28" fmla="*/ 152 w 177"/>
                <a:gd name="T29" fmla="*/ 25 h 200"/>
                <a:gd name="T30" fmla="*/ 130 w 177"/>
                <a:gd name="T31" fmla="*/ 6 h 200"/>
                <a:gd name="T32" fmla="*/ 89 w 177"/>
                <a:gd name="T33" fmla="*/ 0 h 200"/>
                <a:gd name="T34" fmla="*/ 0 w 177"/>
                <a:gd name="T35" fmla="*/ 0 h 200"/>
                <a:gd name="T36" fmla="*/ 0 w 177"/>
                <a:gd name="T37" fmla="*/ 200 h 200"/>
                <a:gd name="T38" fmla="*/ 27 w 177"/>
                <a:gd name="T39" fmla="*/ 200 h 200"/>
                <a:gd name="T40" fmla="*/ 27 w 177"/>
                <a:gd name="T41" fmla="*/ 22 h 200"/>
                <a:gd name="T42" fmla="*/ 90 w 177"/>
                <a:gd name="T43" fmla="*/ 22 h 200"/>
                <a:gd name="T44" fmla="*/ 123 w 177"/>
                <a:gd name="T45" fmla="*/ 31 h 200"/>
                <a:gd name="T46" fmla="*/ 133 w 177"/>
                <a:gd name="T47" fmla="*/ 55 h 200"/>
                <a:gd name="T48" fmla="*/ 128 w 177"/>
                <a:gd name="T49" fmla="*/ 73 h 200"/>
                <a:gd name="T50" fmla="*/ 112 w 177"/>
                <a:gd name="T51" fmla="*/ 85 h 200"/>
                <a:gd name="T52" fmla="*/ 84 w 177"/>
                <a:gd name="T53" fmla="*/ 89 h 200"/>
                <a:gd name="T54" fmla="*/ 27 w 177"/>
                <a:gd name="T55" fmla="*/ 89 h 200"/>
                <a:gd name="T56" fmla="*/ 27 w 177"/>
                <a:gd name="T57" fmla="*/ 2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200">
                  <a:moveTo>
                    <a:pt x="27" y="200"/>
                  </a:moveTo>
                  <a:cubicBezTo>
                    <a:pt x="27" y="111"/>
                    <a:pt x="27" y="111"/>
                    <a:pt x="27" y="111"/>
                  </a:cubicBezTo>
                  <a:cubicBezTo>
                    <a:pt x="58" y="111"/>
                    <a:pt x="58" y="111"/>
                    <a:pt x="58" y="111"/>
                  </a:cubicBezTo>
                  <a:cubicBezTo>
                    <a:pt x="64" y="111"/>
                    <a:pt x="69" y="112"/>
                    <a:pt x="72" y="112"/>
                  </a:cubicBezTo>
                  <a:cubicBezTo>
                    <a:pt x="76" y="113"/>
                    <a:pt x="80" y="115"/>
                    <a:pt x="84" y="118"/>
                  </a:cubicBezTo>
                  <a:cubicBezTo>
                    <a:pt x="88" y="120"/>
                    <a:pt x="93" y="125"/>
                    <a:pt x="98" y="131"/>
                  </a:cubicBezTo>
                  <a:cubicBezTo>
                    <a:pt x="103" y="138"/>
                    <a:pt x="109" y="147"/>
                    <a:pt x="117" y="159"/>
                  </a:cubicBezTo>
                  <a:cubicBezTo>
                    <a:pt x="143" y="200"/>
                    <a:pt x="143" y="200"/>
                    <a:pt x="143" y="200"/>
                  </a:cubicBezTo>
                  <a:cubicBezTo>
                    <a:pt x="177" y="200"/>
                    <a:pt x="177" y="200"/>
                    <a:pt x="177" y="200"/>
                  </a:cubicBezTo>
                  <a:cubicBezTo>
                    <a:pt x="142" y="146"/>
                    <a:pt x="142" y="146"/>
                    <a:pt x="142" y="146"/>
                  </a:cubicBezTo>
                  <a:cubicBezTo>
                    <a:pt x="135" y="135"/>
                    <a:pt x="128" y="126"/>
                    <a:pt x="120" y="119"/>
                  </a:cubicBezTo>
                  <a:cubicBezTo>
                    <a:pt x="116" y="116"/>
                    <a:pt x="111" y="113"/>
                    <a:pt x="104" y="109"/>
                  </a:cubicBezTo>
                  <a:cubicBezTo>
                    <a:pt x="123" y="107"/>
                    <a:pt x="137" y="100"/>
                    <a:pt x="147" y="91"/>
                  </a:cubicBezTo>
                  <a:cubicBezTo>
                    <a:pt x="156" y="81"/>
                    <a:pt x="160" y="69"/>
                    <a:pt x="160" y="55"/>
                  </a:cubicBezTo>
                  <a:cubicBezTo>
                    <a:pt x="160" y="44"/>
                    <a:pt x="158" y="34"/>
                    <a:pt x="152" y="25"/>
                  </a:cubicBezTo>
                  <a:cubicBezTo>
                    <a:pt x="146" y="16"/>
                    <a:pt x="139" y="9"/>
                    <a:pt x="130" y="6"/>
                  </a:cubicBezTo>
                  <a:cubicBezTo>
                    <a:pt x="120" y="2"/>
                    <a:pt x="107" y="0"/>
                    <a:pt x="89" y="0"/>
                  </a:cubicBezTo>
                  <a:cubicBezTo>
                    <a:pt x="0" y="0"/>
                    <a:pt x="0" y="0"/>
                    <a:pt x="0" y="0"/>
                  </a:cubicBezTo>
                  <a:cubicBezTo>
                    <a:pt x="0" y="200"/>
                    <a:pt x="0" y="200"/>
                    <a:pt x="0" y="200"/>
                  </a:cubicBezTo>
                  <a:lnTo>
                    <a:pt x="27" y="200"/>
                  </a:lnTo>
                  <a:close/>
                  <a:moveTo>
                    <a:pt x="27" y="22"/>
                  </a:moveTo>
                  <a:cubicBezTo>
                    <a:pt x="90" y="22"/>
                    <a:pt x="90" y="22"/>
                    <a:pt x="90" y="22"/>
                  </a:cubicBezTo>
                  <a:cubicBezTo>
                    <a:pt x="105" y="22"/>
                    <a:pt x="116" y="25"/>
                    <a:pt x="123" y="31"/>
                  </a:cubicBezTo>
                  <a:cubicBezTo>
                    <a:pt x="130" y="38"/>
                    <a:pt x="133" y="45"/>
                    <a:pt x="133" y="55"/>
                  </a:cubicBezTo>
                  <a:cubicBezTo>
                    <a:pt x="133" y="61"/>
                    <a:pt x="131" y="67"/>
                    <a:pt x="128" y="73"/>
                  </a:cubicBezTo>
                  <a:cubicBezTo>
                    <a:pt x="124" y="78"/>
                    <a:pt x="119" y="82"/>
                    <a:pt x="112" y="85"/>
                  </a:cubicBezTo>
                  <a:cubicBezTo>
                    <a:pt x="105" y="87"/>
                    <a:pt x="96" y="89"/>
                    <a:pt x="84" y="89"/>
                  </a:cubicBezTo>
                  <a:cubicBezTo>
                    <a:pt x="27" y="89"/>
                    <a:pt x="27" y="89"/>
                    <a:pt x="27" y="89"/>
                  </a:cubicBezTo>
                  <a:lnTo>
                    <a:pt x="27"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noEditPoints="1"/>
            </p:cNvSpPr>
            <p:nvPr userDrawn="1"/>
          </p:nvSpPr>
          <p:spPr bwMode="black">
            <a:xfrm>
              <a:off x="4542" y="3785"/>
              <a:ext cx="442" cy="473"/>
            </a:xfrm>
            <a:custGeom>
              <a:avLst/>
              <a:gdLst>
                <a:gd name="T0" fmla="*/ 28 w 187"/>
                <a:gd name="T1" fmla="*/ 200 h 200"/>
                <a:gd name="T2" fmla="*/ 50 w 187"/>
                <a:gd name="T3" fmla="*/ 140 h 200"/>
                <a:gd name="T4" fmla="*/ 134 w 187"/>
                <a:gd name="T5" fmla="*/ 140 h 200"/>
                <a:gd name="T6" fmla="*/ 157 w 187"/>
                <a:gd name="T7" fmla="*/ 200 h 200"/>
                <a:gd name="T8" fmla="*/ 187 w 187"/>
                <a:gd name="T9" fmla="*/ 200 h 200"/>
                <a:gd name="T10" fmla="*/ 106 w 187"/>
                <a:gd name="T11" fmla="*/ 0 h 200"/>
                <a:gd name="T12" fmla="*/ 77 w 187"/>
                <a:gd name="T13" fmla="*/ 0 h 200"/>
                <a:gd name="T14" fmla="*/ 0 w 187"/>
                <a:gd name="T15" fmla="*/ 200 h 200"/>
                <a:gd name="T16" fmla="*/ 28 w 187"/>
                <a:gd name="T17" fmla="*/ 200 h 200"/>
                <a:gd name="T18" fmla="*/ 80 w 187"/>
                <a:gd name="T19" fmla="*/ 59 h 200"/>
                <a:gd name="T20" fmla="*/ 91 w 187"/>
                <a:gd name="T21" fmla="*/ 21 h 200"/>
                <a:gd name="T22" fmla="*/ 105 w 187"/>
                <a:gd name="T23" fmla="*/ 63 h 200"/>
                <a:gd name="T24" fmla="*/ 126 w 187"/>
                <a:gd name="T25" fmla="*/ 118 h 200"/>
                <a:gd name="T26" fmla="*/ 58 w 187"/>
                <a:gd name="T27" fmla="*/ 118 h 200"/>
                <a:gd name="T28" fmla="*/ 80 w 187"/>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00">
                  <a:moveTo>
                    <a:pt x="28" y="200"/>
                  </a:moveTo>
                  <a:cubicBezTo>
                    <a:pt x="50" y="140"/>
                    <a:pt x="50" y="140"/>
                    <a:pt x="50" y="140"/>
                  </a:cubicBezTo>
                  <a:cubicBezTo>
                    <a:pt x="134" y="140"/>
                    <a:pt x="134" y="140"/>
                    <a:pt x="134" y="140"/>
                  </a:cubicBezTo>
                  <a:cubicBezTo>
                    <a:pt x="157" y="200"/>
                    <a:pt x="157" y="200"/>
                    <a:pt x="157" y="200"/>
                  </a:cubicBezTo>
                  <a:cubicBezTo>
                    <a:pt x="187" y="200"/>
                    <a:pt x="187" y="200"/>
                    <a:pt x="187" y="200"/>
                  </a:cubicBezTo>
                  <a:cubicBezTo>
                    <a:pt x="106" y="0"/>
                    <a:pt x="106" y="0"/>
                    <a:pt x="106" y="0"/>
                  </a:cubicBezTo>
                  <a:cubicBezTo>
                    <a:pt x="77" y="0"/>
                    <a:pt x="77" y="0"/>
                    <a:pt x="77" y="0"/>
                  </a:cubicBezTo>
                  <a:cubicBezTo>
                    <a:pt x="0" y="200"/>
                    <a:pt x="0" y="200"/>
                    <a:pt x="0" y="200"/>
                  </a:cubicBezTo>
                  <a:lnTo>
                    <a:pt x="28" y="200"/>
                  </a:lnTo>
                  <a:close/>
                  <a:moveTo>
                    <a:pt x="80" y="59"/>
                  </a:moveTo>
                  <a:cubicBezTo>
                    <a:pt x="84" y="47"/>
                    <a:pt x="88" y="34"/>
                    <a:pt x="91" y="21"/>
                  </a:cubicBezTo>
                  <a:cubicBezTo>
                    <a:pt x="94" y="32"/>
                    <a:pt x="98" y="46"/>
                    <a:pt x="105" y="63"/>
                  </a:cubicBezTo>
                  <a:cubicBezTo>
                    <a:pt x="126" y="118"/>
                    <a:pt x="126" y="118"/>
                    <a:pt x="126"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userDrawn="1"/>
          </p:nvSpPr>
          <p:spPr bwMode="black">
            <a:xfrm>
              <a:off x="5010" y="3777"/>
              <a:ext cx="419" cy="490"/>
            </a:xfrm>
            <a:custGeom>
              <a:avLst/>
              <a:gdLst>
                <a:gd name="T0" fmla="*/ 130 w 177"/>
                <a:gd name="T1" fmla="*/ 171 h 207"/>
                <a:gd name="T2" fmla="*/ 92 w 177"/>
                <a:gd name="T3" fmla="*/ 184 h 207"/>
                <a:gd name="T4" fmla="*/ 58 w 177"/>
                <a:gd name="T5" fmla="*/ 175 h 207"/>
                <a:gd name="T6" fmla="*/ 35 w 177"/>
                <a:gd name="T7" fmla="*/ 146 h 207"/>
                <a:gd name="T8" fmla="*/ 27 w 177"/>
                <a:gd name="T9" fmla="*/ 102 h 207"/>
                <a:gd name="T10" fmla="*/ 34 w 177"/>
                <a:gd name="T11" fmla="*/ 63 h 207"/>
                <a:gd name="T12" fmla="*/ 56 w 177"/>
                <a:gd name="T13" fmla="*/ 34 h 207"/>
                <a:gd name="T14" fmla="*/ 94 w 177"/>
                <a:gd name="T15" fmla="*/ 22 h 207"/>
                <a:gd name="T16" fmla="*/ 127 w 177"/>
                <a:gd name="T17" fmla="*/ 32 h 207"/>
                <a:gd name="T18" fmla="*/ 148 w 177"/>
                <a:gd name="T19" fmla="*/ 64 h 207"/>
                <a:gd name="T20" fmla="*/ 174 w 177"/>
                <a:gd name="T21" fmla="*/ 58 h 207"/>
                <a:gd name="T22" fmla="*/ 145 w 177"/>
                <a:gd name="T23" fmla="*/ 15 h 207"/>
                <a:gd name="T24" fmla="*/ 95 w 177"/>
                <a:gd name="T25" fmla="*/ 0 h 207"/>
                <a:gd name="T26" fmla="*/ 46 w 177"/>
                <a:gd name="T27" fmla="*/ 12 h 207"/>
                <a:gd name="T28" fmla="*/ 12 w 177"/>
                <a:gd name="T29" fmla="*/ 47 h 207"/>
                <a:gd name="T30" fmla="*/ 0 w 177"/>
                <a:gd name="T31" fmla="*/ 102 h 207"/>
                <a:gd name="T32" fmla="*/ 11 w 177"/>
                <a:gd name="T33" fmla="*/ 155 h 207"/>
                <a:gd name="T34" fmla="*/ 42 w 177"/>
                <a:gd name="T35" fmla="*/ 194 h 207"/>
                <a:gd name="T36" fmla="*/ 94 w 177"/>
                <a:gd name="T37" fmla="*/ 207 h 207"/>
                <a:gd name="T38" fmla="*/ 147 w 177"/>
                <a:gd name="T39" fmla="*/ 190 h 207"/>
                <a:gd name="T40" fmla="*/ 177 w 177"/>
                <a:gd name="T41" fmla="*/ 140 h 207"/>
                <a:gd name="T42" fmla="*/ 151 w 177"/>
                <a:gd name="T43" fmla="*/ 133 h 207"/>
                <a:gd name="T44" fmla="*/ 130 w 177"/>
                <a:gd name="T45"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 h="207">
                  <a:moveTo>
                    <a:pt x="130" y="171"/>
                  </a:moveTo>
                  <a:cubicBezTo>
                    <a:pt x="119" y="180"/>
                    <a:pt x="107" y="184"/>
                    <a:pt x="92" y="184"/>
                  </a:cubicBezTo>
                  <a:cubicBezTo>
                    <a:pt x="80" y="184"/>
                    <a:pt x="69" y="181"/>
                    <a:pt x="58" y="175"/>
                  </a:cubicBezTo>
                  <a:cubicBezTo>
                    <a:pt x="48" y="168"/>
                    <a:pt x="40" y="159"/>
                    <a:pt x="35" y="146"/>
                  </a:cubicBezTo>
                  <a:cubicBezTo>
                    <a:pt x="30" y="134"/>
                    <a:pt x="27" y="119"/>
                    <a:pt x="27" y="102"/>
                  </a:cubicBezTo>
                  <a:cubicBezTo>
                    <a:pt x="27" y="88"/>
                    <a:pt x="30" y="76"/>
                    <a:pt x="34" y="63"/>
                  </a:cubicBezTo>
                  <a:cubicBezTo>
                    <a:pt x="38" y="51"/>
                    <a:pt x="45" y="41"/>
                    <a:pt x="56" y="34"/>
                  </a:cubicBezTo>
                  <a:cubicBezTo>
                    <a:pt x="66" y="26"/>
                    <a:pt x="79" y="22"/>
                    <a:pt x="94" y="22"/>
                  </a:cubicBezTo>
                  <a:cubicBezTo>
                    <a:pt x="108" y="22"/>
                    <a:pt x="119" y="26"/>
                    <a:pt x="127" y="32"/>
                  </a:cubicBezTo>
                  <a:cubicBezTo>
                    <a:pt x="136" y="39"/>
                    <a:pt x="143" y="50"/>
                    <a:pt x="148" y="64"/>
                  </a:cubicBezTo>
                  <a:cubicBezTo>
                    <a:pt x="174" y="58"/>
                    <a:pt x="174" y="58"/>
                    <a:pt x="174" y="58"/>
                  </a:cubicBezTo>
                  <a:cubicBezTo>
                    <a:pt x="168" y="40"/>
                    <a:pt x="159" y="25"/>
                    <a:pt x="145" y="15"/>
                  </a:cubicBezTo>
                  <a:cubicBezTo>
                    <a:pt x="132" y="5"/>
                    <a:pt x="115" y="0"/>
                    <a:pt x="95" y="0"/>
                  </a:cubicBezTo>
                  <a:cubicBezTo>
                    <a:pt x="77" y="0"/>
                    <a:pt x="61" y="4"/>
                    <a:pt x="46" y="12"/>
                  </a:cubicBezTo>
                  <a:cubicBezTo>
                    <a:pt x="31" y="20"/>
                    <a:pt x="20" y="32"/>
                    <a:pt x="12" y="47"/>
                  </a:cubicBezTo>
                  <a:cubicBezTo>
                    <a:pt x="4" y="63"/>
                    <a:pt x="0" y="81"/>
                    <a:pt x="0" y="102"/>
                  </a:cubicBezTo>
                  <a:cubicBezTo>
                    <a:pt x="0" y="121"/>
                    <a:pt x="4" y="139"/>
                    <a:pt x="11" y="155"/>
                  </a:cubicBezTo>
                  <a:cubicBezTo>
                    <a:pt x="18" y="172"/>
                    <a:pt x="28" y="185"/>
                    <a:pt x="42" y="194"/>
                  </a:cubicBezTo>
                  <a:cubicBezTo>
                    <a:pt x="55" y="202"/>
                    <a:pt x="73" y="207"/>
                    <a:pt x="94" y="207"/>
                  </a:cubicBezTo>
                  <a:cubicBezTo>
                    <a:pt x="115" y="207"/>
                    <a:pt x="133" y="201"/>
                    <a:pt x="147" y="190"/>
                  </a:cubicBezTo>
                  <a:cubicBezTo>
                    <a:pt x="162" y="178"/>
                    <a:pt x="172" y="162"/>
                    <a:pt x="177" y="140"/>
                  </a:cubicBezTo>
                  <a:cubicBezTo>
                    <a:pt x="151" y="133"/>
                    <a:pt x="151" y="133"/>
                    <a:pt x="151" y="133"/>
                  </a:cubicBezTo>
                  <a:cubicBezTo>
                    <a:pt x="147" y="150"/>
                    <a:pt x="140" y="163"/>
                    <a:pt x="130" y="1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7"/>
            <p:cNvSpPr>
              <a:spLocks noChangeArrowheads="1"/>
            </p:cNvSpPr>
            <p:nvPr userDrawn="1"/>
          </p:nvSpPr>
          <p:spPr bwMode="black">
            <a:xfrm>
              <a:off x="5509" y="3785"/>
              <a:ext cx="64" cy="4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noEditPoints="1"/>
            </p:cNvSpPr>
            <p:nvPr userDrawn="1"/>
          </p:nvSpPr>
          <p:spPr bwMode="black">
            <a:xfrm>
              <a:off x="5625" y="3785"/>
              <a:ext cx="442" cy="473"/>
            </a:xfrm>
            <a:custGeom>
              <a:avLst/>
              <a:gdLst>
                <a:gd name="T0" fmla="*/ 28 w 187"/>
                <a:gd name="T1" fmla="*/ 200 h 200"/>
                <a:gd name="T2" fmla="*/ 50 w 187"/>
                <a:gd name="T3" fmla="*/ 140 h 200"/>
                <a:gd name="T4" fmla="*/ 134 w 187"/>
                <a:gd name="T5" fmla="*/ 140 h 200"/>
                <a:gd name="T6" fmla="*/ 157 w 187"/>
                <a:gd name="T7" fmla="*/ 200 h 200"/>
                <a:gd name="T8" fmla="*/ 187 w 187"/>
                <a:gd name="T9" fmla="*/ 200 h 200"/>
                <a:gd name="T10" fmla="*/ 105 w 187"/>
                <a:gd name="T11" fmla="*/ 0 h 200"/>
                <a:gd name="T12" fmla="*/ 77 w 187"/>
                <a:gd name="T13" fmla="*/ 0 h 200"/>
                <a:gd name="T14" fmla="*/ 0 w 187"/>
                <a:gd name="T15" fmla="*/ 200 h 200"/>
                <a:gd name="T16" fmla="*/ 28 w 187"/>
                <a:gd name="T17" fmla="*/ 200 h 200"/>
                <a:gd name="T18" fmla="*/ 80 w 187"/>
                <a:gd name="T19" fmla="*/ 59 h 200"/>
                <a:gd name="T20" fmla="*/ 90 w 187"/>
                <a:gd name="T21" fmla="*/ 21 h 200"/>
                <a:gd name="T22" fmla="*/ 105 w 187"/>
                <a:gd name="T23" fmla="*/ 63 h 200"/>
                <a:gd name="T24" fmla="*/ 126 w 187"/>
                <a:gd name="T25" fmla="*/ 118 h 200"/>
                <a:gd name="T26" fmla="*/ 58 w 187"/>
                <a:gd name="T27" fmla="*/ 118 h 200"/>
                <a:gd name="T28" fmla="*/ 80 w 187"/>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00">
                  <a:moveTo>
                    <a:pt x="28" y="200"/>
                  </a:moveTo>
                  <a:cubicBezTo>
                    <a:pt x="50" y="140"/>
                    <a:pt x="50" y="140"/>
                    <a:pt x="50" y="140"/>
                  </a:cubicBezTo>
                  <a:cubicBezTo>
                    <a:pt x="134" y="140"/>
                    <a:pt x="134" y="140"/>
                    <a:pt x="134" y="140"/>
                  </a:cubicBezTo>
                  <a:cubicBezTo>
                    <a:pt x="157" y="200"/>
                    <a:pt x="157" y="200"/>
                    <a:pt x="157" y="200"/>
                  </a:cubicBezTo>
                  <a:cubicBezTo>
                    <a:pt x="187" y="200"/>
                    <a:pt x="187" y="200"/>
                    <a:pt x="187" y="200"/>
                  </a:cubicBezTo>
                  <a:cubicBezTo>
                    <a:pt x="105" y="0"/>
                    <a:pt x="105" y="0"/>
                    <a:pt x="105" y="0"/>
                  </a:cubicBezTo>
                  <a:cubicBezTo>
                    <a:pt x="77" y="0"/>
                    <a:pt x="77" y="0"/>
                    <a:pt x="77" y="0"/>
                  </a:cubicBezTo>
                  <a:cubicBezTo>
                    <a:pt x="0" y="200"/>
                    <a:pt x="0" y="200"/>
                    <a:pt x="0" y="200"/>
                  </a:cubicBezTo>
                  <a:lnTo>
                    <a:pt x="28" y="200"/>
                  </a:lnTo>
                  <a:close/>
                  <a:moveTo>
                    <a:pt x="80" y="59"/>
                  </a:moveTo>
                  <a:cubicBezTo>
                    <a:pt x="84" y="47"/>
                    <a:pt x="88" y="34"/>
                    <a:pt x="90" y="21"/>
                  </a:cubicBezTo>
                  <a:cubicBezTo>
                    <a:pt x="94" y="32"/>
                    <a:pt x="98" y="46"/>
                    <a:pt x="105" y="63"/>
                  </a:cubicBezTo>
                  <a:cubicBezTo>
                    <a:pt x="126" y="118"/>
                    <a:pt x="126" y="118"/>
                    <a:pt x="126"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userDrawn="1"/>
          </p:nvSpPr>
          <p:spPr bwMode="black">
            <a:xfrm>
              <a:off x="6090" y="3777"/>
              <a:ext cx="376" cy="490"/>
            </a:xfrm>
            <a:custGeom>
              <a:avLst/>
              <a:gdLst>
                <a:gd name="T0" fmla="*/ 11 w 159"/>
                <a:gd name="T1" fmla="*/ 175 h 207"/>
                <a:gd name="T2" fmla="*/ 39 w 159"/>
                <a:gd name="T3" fmla="*/ 199 h 207"/>
                <a:gd name="T4" fmla="*/ 85 w 159"/>
                <a:gd name="T5" fmla="*/ 207 h 207"/>
                <a:gd name="T6" fmla="*/ 124 w 159"/>
                <a:gd name="T7" fmla="*/ 199 h 207"/>
                <a:gd name="T8" fmla="*/ 150 w 159"/>
                <a:gd name="T9" fmla="*/ 177 h 207"/>
                <a:gd name="T10" fmla="*/ 159 w 159"/>
                <a:gd name="T11" fmla="*/ 147 h 207"/>
                <a:gd name="T12" fmla="*/ 151 w 159"/>
                <a:gd name="T13" fmla="*/ 118 h 207"/>
                <a:gd name="T14" fmla="*/ 125 w 159"/>
                <a:gd name="T15" fmla="*/ 98 h 207"/>
                <a:gd name="T16" fmla="*/ 81 w 159"/>
                <a:gd name="T17" fmla="*/ 85 h 207"/>
                <a:gd name="T18" fmla="*/ 41 w 159"/>
                <a:gd name="T19" fmla="*/ 71 h 207"/>
                <a:gd name="T20" fmla="*/ 33 w 159"/>
                <a:gd name="T21" fmla="*/ 53 h 207"/>
                <a:gd name="T22" fmla="*/ 44 w 159"/>
                <a:gd name="T23" fmla="*/ 32 h 207"/>
                <a:gd name="T24" fmla="*/ 79 w 159"/>
                <a:gd name="T25" fmla="*/ 23 h 207"/>
                <a:gd name="T26" fmla="*/ 114 w 159"/>
                <a:gd name="T27" fmla="*/ 33 h 207"/>
                <a:gd name="T28" fmla="*/ 128 w 159"/>
                <a:gd name="T29" fmla="*/ 62 h 207"/>
                <a:gd name="T30" fmla="*/ 153 w 159"/>
                <a:gd name="T31" fmla="*/ 60 h 207"/>
                <a:gd name="T32" fmla="*/ 143 w 159"/>
                <a:gd name="T33" fmla="*/ 28 h 207"/>
                <a:gd name="T34" fmla="*/ 117 w 159"/>
                <a:gd name="T35" fmla="*/ 7 h 207"/>
                <a:gd name="T36" fmla="*/ 78 w 159"/>
                <a:gd name="T37" fmla="*/ 0 h 207"/>
                <a:gd name="T38" fmla="*/ 41 w 159"/>
                <a:gd name="T39" fmla="*/ 7 h 207"/>
                <a:gd name="T40" fmla="*/ 16 w 159"/>
                <a:gd name="T41" fmla="*/ 27 h 207"/>
                <a:gd name="T42" fmla="*/ 7 w 159"/>
                <a:gd name="T43" fmla="*/ 55 h 207"/>
                <a:gd name="T44" fmla="*/ 14 w 159"/>
                <a:gd name="T45" fmla="*/ 80 h 207"/>
                <a:gd name="T46" fmla="*/ 36 w 159"/>
                <a:gd name="T47" fmla="*/ 99 h 207"/>
                <a:gd name="T48" fmla="*/ 74 w 159"/>
                <a:gd name="T49" fmla="*/ 111 h 207"/>
                <a:gd name="T50" fmla="*/ 110 w 159"/>
                <a:gd name="T51" fmla="*/ 121 h 207"/>
                <a:gd name="T52" fmla="*/ 128 w 159"/>
                <a:gd name="T53" fmla="*/ 133 h 207"/>
                <a:gd name="T54" fmla="*/ 133 w 159"/>
                <a:gd name="T55" fmla="*/ 149 h 207"/>
                <a:gd name="T56" fmla="*/ 128 w 159"/>
                <a:gd name="T57" fmla="*/ 166 h 207"/>
                <a:gd name="T58" fmla="*/ 111 w 159"/>
                <a:gd name="T59" fmla="*/ 179 h 207"/>
                <a:gd name="T60" fmla="*/ 84 w 159"/>
                <a:gd name="T61" fmla="*/ 183 h 207"/>
                <a:gd name="T62" fmla="*/ 53 w 159"/>
                <a:gd name="T63" fmla="*/ 177 h 207"/>
                <a:gd name="T64" fmla="*/ 33 w 159"/>
                <a:gd name="T65" fmla="*/ 162 h 207"/>
                <a:gd name="T66" fmla="*/ 25 w 159"/>
                <a:gd name="T67" fmla="*/ 137 h 207"/>
                <a:gd name="T68" fmla="*/ 0 w 159"/>
                <a:gd name="T69" fmla="*/ 139 h 207"/>
                <a:gd name="T70" fmla="*/ 11 w 159"/>
                <a:gd name="T71" fmla="*/ 17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207">
                  <a:moveTo>
                    <a:pt x="11" y="175"/>
                  </a:moveTo>
                  <a:cubicBezTo>
                    <a:pt x="18" y="186"/>
                    <a:pt x="27" y="194"/>
                    <a:pt x="39" y="199"/>
                  </a:cubicBezTo>
                  <a:cubicBezTo>
                    <a:pt x="52" y="204"/>
                    <a:pt x="67" y="207"/>
                    <a:pt x="85" y="207"/>
                  </a:cubicBezTo>
                  <a:cubicBezTo>
                    <a:pt x="99" y="207"/>
                    <a:pt x="112" y="204"/>
                    <a:pt x="124" y="199"/>
                  </a:cubicBezTo>
                  <a:cubicBezTo>
                    <a:pt x="135" y="194"/>
                    <a:pt x="144" y="186"/>
                    <a:pt x="150" y="177"/>
                  </a:cubicBezTo>
                  <a:cubicBezTo>
                    <a:pt x="156" y="168"/>
                    <a:pt x="159" y="158"/>
                    <a:pt x="159" y="147"/>
                  </a:cubicBezTo>
                  <a:cubicBezTo>
                    <a:pt x="159" y="136"/>
                    <a:pt x="156" y="127"/>
                    <a:pt x="151" y="118"/>
                  </a:cubicBezTo>
                  <a:cubicBezTo>
                    <a:pt x="145" y="110"/>
                    <a:pt x="136" y="103"/>
                    <a:pt x="125" y="98"/>
                  </a:cubicBezTo>
                  <a:cubicBezTo>
                    <a:pt x="117" y="94"/>
                    <a:pt x="102" y="90"/>
                    <a:pt x="81" y="85"/>
                  </a:cubicBezTo>
                  <a:cubicBezTo>
                    <a:pt x="59" y="80"/>
                    <a:pt x="46" y="76"/>
                    <a:pt x="41" y="71"/>
                  </a:cubicBezTo>
                  <a:cubicBezTo>
                    <a:pt x="35" y="66"/>
                    <a:pt x="33" y="60"/>
                    <a:pt x="33" y="53"/>
                  </a:cubicBezTo>
                  <a:cubicBezTo>
                    <a:pt x="33" y="45"/>
                    <a:pt x="36" y="38"/>
                    <a:pt x="44" y="32"/>
                  </a:cubicBezTo>
                  <a:cubicBezTo>
                    <a:pt x="51" y="26"/>
                    <a:pt x="63" y="23"/>
                    <a:pt x="79" y="23"/>
                  </a:cubicBezTo>
                  <a:cubicBezTo>
                    <a:pt x="94" y="23"/>
                    <a:pt x="106" y="26"/>
                    <a:pt x="114" y="33"/>
                  </a:cubicBezTo>
                  <a:cubicBezTo>
                    <a:pt x="122" y="39"/>
                    <a:pt x="126" y="49"/>
                    <a:pt x="128" y="62"/>
                  </a:cubicBezTo>
                  <a:cubicBezTo>
                    <a:pt x="153" y="60"/>
                    <a:pt x="153" y="60"/>
                    <a:pt x="153" y="60"/>
                  </a:cubicBezTo>
                  <a:cubicBezTo>
                    <a:pt x="153" y="48"/>
                    <a:pt x="149" y="37"/>
                    <a:pt x="143" y="28"/>
                  </a:cubicBezTo>
                  <a:cubicBezTo>
                    <a:pt x="137" y="19"/>
                    <a:pt x="128" y="12"/>
                    <a:pt x="117" y="7"/>
                  </a:cubicBezTo>
                  <a:cubicBezTo>
                    <a:pt x="106" y="2"/>
                    <a:pt x="93" y="0"/>
                    <a:pt x="78" y="0"/>
                  </a:cubicBezTo>
                  <a:cubicBezTo>
                    <a:pt x="64" y="0"/>
                    <a:pt x="52" y="2"/>
                    <a:pt x="41" y="7"/>
                  </a:cubicBezTo>
                  <a:cubicBezTo>
                    <a:pt x="30" y="11"/>
                    <a:pt x="22" y="18"/>
                    <a:pt x="16" y="27"/>
                  </a:cubicBezTo>
                  <a:cubicBezTo>
                    <a:pt x="10" y="35"/>
                    <a:pt x="7" y="45"/>
                    <a:pt x="7" y="55"/>
                  </a:cubicBezTo>
                  <a:cubicBezTo>
                    <a:pt x="7" y="64"/>
                    <a:pt x="10" y="72"/>
                    <a:pt x="14" y="80"/>
                  </a:cubicBezTo>
                  <a:cubicBezTo>
                    <a:pt x="19" y="87"/>
                    <a:pt x="26" y="94"/>
                    <a:pt x="36" y="99"/>
                  </a:cubicBezTo>
                  <a:cubicBezTo>
                    <a:pt x="43" y="102"/>
                    <a:pt x="56" y="107"/>
                    <a:pt x="74" y="111"/>
                  </a:cubicBezTo>
                  <a:cubicBezTo>
                    <a:pt x="93" y="115"/>
                    <a:pt x="105" y="119"/>
                    <a:pt x="110" y="121"/>
                  </a:cubicBezTo>
                  <a:cubicBezTo>
                    <a:pt x="118" y="124"/>
                    <a:pt x="124" y="128"/>
                    <a:pt x="128" y="133"/>
                  </a:cubicBezTo>
                  <a:cubicBezTo>
                    <a:pt x="132" y="137"/>
                    <a:pt x="133" y="143"/>
                    <a:pt x="133" y="149"/>
                  </a:cubicBezTo>
                  <a:cubicBezTo>
                    <a:pt x="133" y="155"/>
                    <a:pt x="132" y="161"/>
                    <a:pt x="128" y="166"/>
                  </a:cubicBezTo>
                  <a:cubicBezTo>
                    <a:pt x="124" y="171"/>
                    <a:pt x="118" y="176"/>
                    <a:pt x="111" y="179"/>
                  </a:cubicBezTo>
                  <a:cubicBezTo>
                    <a:pt x="103" y="182"/>
                    <a:pt x="94" y="183"/>
                    <a:pt x="84" y="183"/>
                  </a:cubicBezTo>
                  <a:cubicBezTo>
                    <a:pt x="72" y="183"/>
                    <a:pt x="62" y="181"/>
                    <a:pt x="53" y="177"/>
                  </a:cubicBezTo>
                  <a:cubicBezTo>
                    <a:pt x="44" y="173"/>
                    <a:pt x="37" y="168"/>
                    <a:pt x="33" y="162"/>
                  </a:cubicBezTo>
                  <a:cubicBezTo>
                    <a:pt x="29" y="155"/>
                    <a:pt x="26" y="147"/>
                    <a:pt x="25" y="137"/>
                  </a:cubicBezTo>
                  <a:cubicBezTo>
                    <a:pt x="0" y="139"/>
                    <a:pt x="0" y="139"/>
                    <a:pt x="0" y="139"/>
                  </a:cubicBezTo>
                  <a:cubicBezTo>
                    <a:pt x="0" y="152"/>
                    <a:pt x="4" y="164"/>
                    <a:pt x="11" y="1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userDrawn="1"/>
          </p:nvSpPr>
          <p:spPr bwMode="black">
            <a:xfrm>
              <a:off x="2098" y="1896"/>
              <a:ext cx="418" cy="490"/>
            </a:xfrm>
            <a:custGeom>
              <a:avLst/>
              <a:gdLst>
                <a:gd name="T0" fmla="*/ 130 w 177"/>
                <a:gd name="T1" fmla="*/ 171 h 207"/>
                <a:gd name="T2" fmla="*/ 92 w 177"/>
                <a:gd name="T3" fmla="*/ 184 h 207"/>
                <a:gd name="T4" fmla="*/ 58 w 177"/>
                <a:gd name="T5" fmla="*/ 175 h 207"/>
                <a:gd name="T6" fmla="*/ 35 w 177"/>
                <a:gd name="T7" fmla="*/ 146 h 207"/>
                <a:gd name="T8" fmla="*/ 27 w 177"/>
                <a:gd name="T9" fmla="*/ 102 h 207"/>
                <a:gd name="T10" fmla="*/ 34 w 177"/>
                <a:gd name="T11" fmla="*/ 63 h 207"/>
                <a:gd name="T12" fmla="*/ 55 w 177"/>
                <a:gd name="T13" fmla="*/ 33 h 207"/>
                <a:gd name="T14" fmla="*/ 94 w 177"/>
                <a:gd name="T15" fmla="*/ 22 h 207"/>
                <a:gd name="T16" fmla="*/ 127 w 177"/>
                <a:gd name="T17" fmla="*/ 32 h 207"/>
                <a:gd name="T18" fmla="*/ 147 w 177"/>
                <a:gd name="T19" fmla="*/ 64 h 207"/>
                <a:gd name="T20" fmla="*/ 174 w 177"/>
                <a:gd name="T21" fmla="*/ 58 h 207"/>
                <a:gd name="T22" fmla="*/ 145 w 177"/>
                <a:gd name="T23" fmla="*/ 15 h 207"/>
                <a:gd name="T24" fmla="*/ 95 w 177"/>
                <a:gd name="T25" fmla="*/ 0 h 207"/>
                <a:gd name="T26" fmla="*/ 46 w 177"/>
                <a:gd name="T27" fmla="*/ 12 h 207"/>
                <a:gd name="T28" fmla="*/ 12 w 177"/>
                <a:gd name="T29" fmla="*/ 47 h 207"/>
                <a:gd name="T30" fmla="*/ 0 w 177"/>
                <a:gd name="T31" fmla="*/ 102 h 207"/>
                <a:gd name="T32" fmla="*/ 11 w 177"/>
                <a:gd name="T33" fmla="*/ 155 h 207"/>
                <a:gd name="T34" fmla="*/ 41 w 177"/>
                <a:gd name="T35" fmla="*/ 194 h 207"/>
                <a:gd name="T36" fmla="*/ 94 w 177"/>
                <a:gd name="T37" fmla="*/ 207 h 207"/>
                <a:gd name="T38" fmla="*/ 147 w 177"/>
                <a:gd name="T39" fmla="*/ 190 h 207"/>
                <a:gd name="T40" fmla="*/ 177 w 177"/>
                <a:gd name="T41" fmla="*/ 140 h 207"/>
                <a:gd name="T42" fmla="*/ 151 w 177"/>
                <a:gd name="T43" fmla="*/ 133 h 207"/>
                <a:gd name="T44" fmla="*/ 130 w 177"/>
                <a:gd name="T45"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 h="207">
                  <a:moveTo>
                    <a:pt x="130" y="171"/>
                  </a:moveTo>
                  <a:cubicBezTo>
                    <a:pt x="119" y="180"/>
                    <a:pt x="107" y="184"/>
                    <a:pt x="92" y="184"/>
                  </a:cubicBezTo>
                  <a:cubicBezTo>
                    <a:pt x="80" y="184"/>
                    <a:pt x="68" y="181"/>
                    <a:pt x="58" y="175"/>
                  </a:cubicBezTo>
                  <a:cubicBezTo>
                    <a:pt x="47" y="168"/>
                    <a:pt x="40" y="159"/>
                    <a:pt x="35" y="146"/>
                  </a:cubicBezTo>
                  <a:cubicBezTo>
                    <a:pt x="30" y="133"/>
                    <a:pt x="27" y="119"/>
                    <a:pt x="27" y="102"/>
                  </a:cubicBezTo>
                  <a:cubicBezTo>
                    <a:pt x="27" y="88"/>
                    <a:pt x="29" y="76"/>
                    <a:pt x="34" y="63"/>
                  </a:cubicBezTo>
                  <a:cubicBezTo>
                    <a:pt x="38" y="51"/>
                    <a:pt x="45" y="41"/>
                    <a:pt x="55" y="33"/>
                  </a:cubicBezTo>
                  <a:cubicBezTo>
                    <a:pt x="66" y="26"/>
                    <a:pt x="79" y="22"/>
                    <a:pt x="94" y="22"/>
                  </a:cubicBezTo>
                  <a:cubicBezTo>
                    <a:pt x="107" y="22"/>
                    <a:pt x="118" y="26"/>
                    <a:pt x="127" y="32"/>
                  </a:cubicBezTo>
                  <a:cubicBezTo>
                    <a:pt x="136" y="39"/>
                    <a:pt x="143" y="50"/>
                    <a:pt x="147" y="64"/>
                  </a:cubicBezTo>
                  <a:cubicBezTo>
                    <a:pt x="174" y="58"/>
                    <a:pt x="174" y="58"/>
                    <a:pt x="174" y="58"/>
                  </a:cubicBezTo>
                  <a:cubicBezTo>
                    <a:pt x="168" y="39"/>
                    <a:pt x="159" y="25"/>
                    <a:pt x="145" y="15"/>
                  </a:cubicBezTo>
                  <a:cubicBezTo>
                    <a:pt x="131" y="5"/>
                    <a:pt x="115" y="0"/>
                    <a:pt x="95" y="0"/>
                  </a:cubicBezTo>
                  <a:cubicBezTo>
                    <a:pt x="77" y="0"/>
                    <a:pt x="61" y="4"/>
                    <a:pt x="46" y="12"/>
                  </a:cubicBezTo>
                  <a:cubicBezTo>
                    <a:pt x="31" y="20"/>
                    <a:pt x="20" y="32"/>
                    <a:pt x="12" y="47"/>
                  </a:cubicBezTo>
                  <a:cubicBezTo>
                    <a:pt x="4" y="63"/>
                    <a:pt x="0" y="81"/>
                    <a:pt x="0" y="102"/>
                  </a:cubicBezTo>
                  <a:cubicBezTo>
                    <a:pt x="0" y="121"/>
                    <a:pt x="4" y="139"/>
                    <a:pt x="11" y="155"/>
                  </a:cubicBezTo>
                  <a:cubicBezTo>
                    <a:pt x="18" y="172"/>
                    <a:pt x="28" y="185"/>
                    <a:pt x="41" y="194"/>
                  </a:cubicBezTo>
                  <a:cubicBezTo>
                    <a:pt x="55" y="202"/>
                    <a:pt x="73" y="207"/>
                    <a:pt x="94" y="207"/>
                  </a:cubicBezTo>
                  <a:cubicBezTo>
                    <a:pt x="115" y="207"/>
                    <a:pt x="133" y="201"/>
                    <a:pt x="147" y="190"/>
                  </a:cubicBezTo>
                  <a:cubicBezTo>
                    <a:pt x="161" y="178"/>
                    <a:pt x="171" y="162"/>
                    <a:pt x="177" y="140"/>
                  </a:cubicBezTo>
                  <a:cubicBezTo>
                    <a:pt x="151" y="133"/>
                    <a:pt x="151" y="133"/>
                    <a:pt x="151" y="133"/>
                  </a:cubicBezTo>
                  <a:cubicBezTo>
                    <a:pt x="147" y="150"/>
                    <a:pt x="140" y="163"/>
                    <a:pt x="130" y="1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p:cNvSpPr>
            <p:nvPr userDrawn="1"/>
          </p:nvSpPr>
          <p:spPr bwMode="black">
            <a:xfrm>
              <a:off x="2587" y="1903"/>
              <a:ext cx="374" cy="474"/>
            </a:xfrm>
            <a:custGeom>
              <a:avLst/>
              <a:gdLst>
                <a:gd name="T0" fmla="*/ 0 w 374"/>
                <a:gd name="T1" fmla="*/ 474 h 474"/>
                <a:gd name="T2" fmla="*/ 64 w 374"/>
                <a:gd name="T3" fmla="*/ 474 h 474"/>
                <a:gd name="T4" fmla="*/ 64 w 374"/>
                <a:gd name="T5" fmla="*/ 57 h 474"/>
                <a:gd name="T6" fmla="*/ 310 w 374"/>
                <a:gd name="T7" fmla="*/ 57 h 474"/>
                <a:gd name="T8" fmla="*/ 310 w 374"/>
                <a:gd name="T9" fmla="*/ 474 h 474"/>
                <a:gd name="T10" fmla="*/ 374 w 374"/>
                <a:gd name="T11" fmla="*/ 474 h 474"/>
                <a:gd name="T12" fmla="*/ 374 w 374"/>
                <a:gd name="T13" fmla="*/ 0 h 474"/>
                <a:gd name="T14" fmla="*/ 0 w 374"/>
                <a:gd name="T15" fmla="*/ 0 h 474"/>
                <a:gd name="T16" fmla="*/ 0 w 374"/>
                <a:gd name="T17"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474">
                  <a:moveTo>
                    <a:pt x="0" y="474"/>
                  </a:moveTo>
                  <a:lnTo>
                    <a:pt x="64" y="474"/>
                  </a:lnTo>
                  <a:lnTo>
                    <a:pt x="64" y="57"/>
                  </a:lnTo>
                  <a:lnTo>
                    <a:pt x="310" y="57"/>
                  </a:lnTo>
                  <a:lnTo>
                    <a:pt x="310" y="474"/>
                  </a:lnTo>
                  <a:lnTo>
                    <a:pt x="374" y="474"/>
                  </a:lnTo>
                  <a:lnTo>
                    <a:pt x="374" y="0"/>
                  </a:lnTo>
                  <a:lnTo>
                    <a:pt x="0" y="0"/>
                  </a:lnTo>
                  <a:lnTo>
                    <a:pt x="0" y="4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p:cNvSpPr>
              <a:spLocks noEditPoints="1"/>
            </p:cNvSpPr>
            <p:nvPr userDrawn="1"/>
          </p:nvSpPr>
          <p:spPr bwMode="black">
            <a:xfrm>
              <a:off x="3003" y="1903"/>
              <a:ext cx="442" cy="474"/>
            </a:xfrm>
            <a:custGeom>
              <a:avLst/>
              <a:gdLst>
                <a:gd name="T0" fmla="*/ 28 w 187"/>
                <a:gd name="T1" fmla="*/ 200 h 200"/>
                <a:gd name="T2" fmla="*/ 50 w 187"/>
                <a:gd name="T3" fmla="*/ 140 h 200"/>
                <a:gd name="T4" fmla="*/ 134 w 187"/>
                <a:gd name="T5" fmla="*/ 140 h 200"/>
                <a:gd name="T6" fmla="*/ 157 w 187"/>
                <a:gd name="T7" fmla="*/ 200 h 200"/>
                <a:gd name="T8" fmla="*/ 187 w 187"/>
                <a:gd name="T9" fmla="*/ 200 h 200"/>
                <a:gd name="T10" fmla="*/ 105 w 187"/>
                <a:gd name="T11" fmla="*/ 0 h 200"/>
                <a:gd name="T12" fmla="*/ 77 w 187"/>
                <a:gd name="T13" fmla="*/ 0 h 200"/>
                <a:gd name="T14" fmla="*/ 0 w 187"/>
                <a:gd name="T15" fmla="*/ 200 h 200"/>
                <a:gd name="T16" fmla="*/ 28 w 187"/>
                <a:gd name="T17" fmla="*/ 200 h 200"/>
                <a:gd name="T18" fmla="*/ 80 w 187"/>
                <a:gd name="T19" fmla="*/ 59 h 200"/>
                <a:gd name="T20" fmla="*/ 91 w 187"/>
                <a:gd name="T21" fmla="*/ 21 h 200"/>
                <a:gd name="T22" fmla="*/ 105 w 187"/>
                <a:gd name="T23" fmla="*/ 63 h 200"/>
                <a:gd name="T24" fmla="*/ 126 w 187"/>
                <a:gd name="T25" fmla="*/ 118 h 200"/>
                <a:gd name="T26" fmla="*/ 58 w 187"/>
                <a:gd name="T27" fmla="*/ 118 h 200"/>
                <a:gd name="T28" fmla="*/ 80 w 187"/>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00">
                  <a:moveTo>
                    <a:pt x="28" y="200"/>
                  </a:moveTo>
                  <a:cubicBezTo>
                    <a:pt x="50" y="140"/>
                    <a:pt x="50" y="140"/>
                    <a:pt x="50" y="140"/>
                  </a:cubicBezTo>
                  <a:cubicBezTo>
                    <a:pt x="134" y="140"/>
                    <a:pt x="134" y="140"/>
                    <a:pt x="134" y="140"/>
                  </a:cubicBezTo>
                  <a:cubicBezTo>
                    <a:pt x="157" y="200"/>
                    <a:pt x="157" y="200"/>
                    <a:pt x="157" y="200"/>
                  </a:cubicBezTo>
                  <a:cubicBezTo>
                    <a:pt x="187" y="200"/>
                    <a:pt x="187" y="200"/>
                    <a:pt x="187" y="200"/>
                  </a:cubicBezTo>
                  <a:cubicBezTo>
                    <a:pt x="105" y="0"/>
                    <a:pt x="105" y="0"/>
                    <a:pt x="105" y="0"/>
                  </a:cubicBezTo>
                  <a:cubicBezTo>
                    <a:pt x="77" y="0"/>
                    <a:pt x="77" y="0"/>
                    <a:pt x="77" y="0"/>
                  </a:cubicBezTo>
                  <a:cubicBezTo>
                    <a:pt x="0" y="200"/>
                    <a:pt x="0" y="200"/>
                    <a:pt x="0" y="200"/>
                  </a:cubicBezTo>
                  <a:lnTo>
                    <a:pt x="28" y="200"/>
                  </a:lnTo>
                  <a:close/>
                  <a:moveTo>
                    <a:pt x="80" y="59"/>
                  </a:moveTo>
                  <a:cubicBezTo>
                    <a:pt x="84" y="47"/>
                    <a:pt x="88" y="34"/>
                    <a:pt x="91" y="21"/>
                  </a:cubicBezTo>
                  <a:cubicBezTo>
                    <a:pt x="94" y="32"/>
                    <a:pt x="98" y="46"/>
                    <a:pt x="105" y="63"/>
                  </a:cubicBezTo>
                  <a:cubicBezTo>
                    <a:pt x="126" y="118"/>
                    <a:pt x="126" y="118"/>
                    <a:pt x="126"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p:cNvSpPr>
              <a:spLocks/>
            </p:cNvSpPr>
            <p:nvPr userDrawn="1"/>
          </p:nvSpPr>
          <p:spPr bwMode="black">
            <a:xfrm>
              <a:off x="3457" y="1896"/>
              <a:ext cx="419" cy="490"/>
            </a:xfrm>
            <a:custGeom>
              <a:avLst/>
              <a:gdLst>
                <a:gd name="T0" fmla="*/ 130 w 177"/>
                <a:gd name="T1" fmla="*/ 171 h 207"/>
                <a:gd name="T2" fmla="*/ 92 w 177"/>
                <a:gd name="T3" fmla="*/ 184 h 207"/>
                <a:gd name="T4" fmla="*/ 58 w 177"/>
                <a:gd name="T5" fmla="*/ 175 h 207"/>
                <a:gd name="T6" fmla="*/ 35 w 177"/>
                <a:gd name="T7" fmla="*/ 146 h 207"/>
                <a:gd name="T8" fmla="*/ 27 w 177"/>
                <a:gd name="T9" fmla="*/ 102 h 207"/>
                <a:gd name="T10" fmla="*/ 34 w 177"/>
                <a:gd name="T11" fmla="*/ 63 h 207"/>
                <a:gd name="T12" fmla="*/ 55 w 177"/>
                <a:gd name="T13" fmla="*/ 33 h 207"/>
                <a:gd name="T14" fmla="*/ 94 w 177"/>
                <a:gd name="T15" fmla="*/ 22 h 207"/>
                <a:gd name="T16" fmla="*/ 127 w 177"/>
                <a:gd name="T17" fmla="*/ 32 h 207"/>
                <a:gd name="T18" fmla="*/ 147 w 177"/>
                <a:gd name="T19" fmla="*/ 64 h 207"/>
                <a:gd name="T20" fmla="*/ 174 w 177"/>
                <a:gd name="T21" fmla="*/ 58 h 207"/>
                <a:gd name="T22" fmla="*/ 145 w 177"/>
                <a:gd name="T23" fmla="*/ 15 h 207"/>
                <a:gd name="T24" fmla="*/ 94 w 177"/>
                <a:gd name="T25" fmla="*/ 0 h 207"/>
                <a:gd name="T26" fmla="*/ 46 w 177"/>
                <a:gd name="T27" fmla="*/ 12 h 207"/>
                <a:gd name="T28" fmla="*/ 12 w 177"/>
                <a:gd name="T29" fmla="*/ 47 h 207"/>
                <a:gd name="T30" fmla="*/ 0 w 177"/>
                <a:gd name="T31" fmla="*/ 102 h 207"/>
                <a:gd name="T32" fmla="*/ 11 w 177"/>
                <a:gd name="T33" fmla="*/ 155 h 207"/>
                <a:gd name="T34" fmla="*/ 41 w 177"/>
                <a:gd name="T35" fmla="*/ 194 h 207"/>
                <a:gd name="T36" fmla="*/ 94 w 177"/>
                <a:gd name="T37" fmla="*/ 207 h 207"/>
                <a:gd name="T38" fmla="*/ 147 w 177"/>
                <a:gd name="T39" fmla="*/ 190 h 207"/>
                <a:gd name="T40" fmla="*/ 177 w 177"/>
                <a:gd name="T41" fmla="*/ 140 h 207"/>
                <a:gd name="T42" fmla="*/ 150 w 177"/>
                <a:gd name="T43" fmla="*/ 133 h 207"/>
                <a:gd name="T44" fmla="*/ 130 w 177"/>
                <a:gd name="T45"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 h="207">
                  <a:moveTo>
                    <a:pt x="130" y="171"/>
                  </a:moveTo>
                  <a:cubicBezTo>
                    <a:pt x="119" y="180"/>
                    <a:pt x="107" y="184"/>
                    <a:pt x="92" y="184"/>
                  </a:cubicBezTo>
                  <a:cubicBezTo>
                    <a:pt x="80" y="184"/>
                    <a:pt x="68" y="181"/>
                    <a:pt x="58" y="175"/>
                  </a:cubicBezTo>
                  <a:cubicBezTo>
                    <a:pt x="47" y="168"/>
                    <a:pt x="40" y="159"/>
                    <a:pt x="35" y="146"/>
                  </a:cubicBezTo>
                  <a:cubicBezTo>
                    <a:pt x="30" y="133"/>
                    <a:pt x="27" y="119"/>
                    <a:pt x="27" y="102"/>
                  </a:cubicBezTo>
                  <a:cubicBezTo>
                    <a:pt x="27" y="88"/>
                    <a:pt x="29" y="76"/>
                    <a:pt x="34" y="63"/>
                  </a:cubicBezTo>
                  <a:cubicBezTo>
                    <a:pt x="38" y="51"/>
                    <a:pt x="45" y="41"/>
                    <a:pt x="55" y="33"/>
                  </a:cubicBezTo>
                  <a:cubicBezTo>
                    <a:pt x="66" y="26"/>
                    <a:pt x="79" y="22"/>
                    <a:pt x="94" y="22"/>
                  </a:cubicBezTo>
                  <a:cubicBezTo>
                    <a:pt x="107" y="22"/>
                    <a:pt x="118" y="26"/>
                    <a:pt x="127" y="32"/>
                  </a:cubicBezTo>
                  <a:cubicBezTo>
                    <a:pt x="136" y="39"/>
                    <a:pt x="143" y="50"/>
                    <a:pt x="147" y="64"/>
                  </a:cubicBezTo>
                  <a:cubicBezTo>
                    <a:pt x="174" y="58"/>
                    <a:pt x="174" y="58"/>
                    <a:pt x="174" y="58"/>
                  </a:cubicBezTo>
                  <a:cubicBezTo>
                    <a:pt x="168" y="39"/>
                    <a:pt x="159" y="25"/>
                    <a:pt x="145" y="15"/>
                  </a:cubicBezTo>
                  <a:cubicBezTo>
                    <a:pt x="131" y="5"/>
                    <a:pt x="115" y="0"/>
                    <a:pt x="94" y="0"/>
                  </a:cubicBezTo>
                  <a:cubicBezTo>
                    <a:pt x="77" y="0"/>
                    <a:pt x="61" y="4"/>
                    <a:pt x="46" y="12"/>
                  </a:cubicBezTo>
                  <a:cubicBezTo>
                    <a:pt x="31" y="20"/>
                    <a:pt x="20" y="32"/>
                    <a:pt x="12" y="47"/>
                  </a:cubicBezTo>
                  <a:cubicBezTo>
                    <a:pt x="4" y="63"/>
                    <a:pt x="0" y="81"/>
                    <a:pt x="0" y="102"/>
                  </a:cubicBezTo>
                  <a:cubicBezTo>
                    <a:pt x="0" y="121"/>
                    <a:pt x="4" y="139"/>
                    <a:pt x="11" y="155"/>
                  </a:cubicBezTo>
                  <a:cubicBezTo>
                    <a:pt x="18" y="172"/>
                    <a:pt x="28" y="185"/>
                    <a:pt x="41" y="194"/>
                  </a:cubicBezTo>
                  <a:cubicBezTo>
                    <a:pt x="55" y="202"/>
                    <a:pt x="73" y="207"/>
                    <a:pt x="94" y="207"/>
                  </a:cubicBezTo>
                  <a:cubicBezTo>
                    <a:pt x="115" y="207"/>
                    <a:pt x="133" y="201"/>
                    <a:pt x="147" y="190"/>
                  </a:cubicBezTo>
                  <a:cubicBezTo>
                    <a:pt x="161" y="178"/>
                    <a:pt x="171" y="162"/>
                    <a:pt x="177" y="140"/>
                  </a:cubicBezTo>
                  <a:cubicBezTo>
                    <a:pt x="150" y="133"/>
                    <a:pt x="150" y="133"/>
                    <a:pt x="150" y="133"/>
                  </a:cubicBezTo>
                  <a:cubicBezTo>
                    <a:pt x="147" y="150"/>
                    <a:pt x="140" y="163"/>
                    <a:pt x="130" y="1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black">
            <a:xfrm>
              <a:off x="3946" y="1903"/>
              <a:ext cx="372" cy="474"/>
            </a:xfrm>
            <a:custGeom>
              <a:avLst/>
              <a:gdLst>
                <a:gd name="T0" fmla="*/ 0 w 372"/>
                <a:gd name="T1" fmla="*/ 474 h 474"/>
                <a:gd name="T2" fmla="*/ 64 w 372"/>
                <a:gd name="T3" fmla="*/ 474 h 474"/>
                <a:gd name="T4" fmla="*/ 315 w 372"/>
                <a:gd name="T5" fmla="*/ 100 h 474"/>
                <a:gd name="T6" fmla="*/ 315 w 372"/>
                <a:gd name="T7" fmla="*/ 474 h 474"/>
                <a:gd name="T8" fmla="*/ 372 w 372"/>
                <a:gd name="T9" fmla="*/ 474 h 474"/>
                <a:gd name="T10" fmla="*/ 372 w 372"/>
                <a:gd name="T11" fmla="*/ 0 h 474"/>
                <a:gd name="T12" fmla="*/ 310 w 372"/>
                <a:gd name="T13" fmla="*/ 0 h 474"/>
                <a:gd name="T14" fmla="*/ 57 w 372"/>
                <a:gd name="T15" fmla="*/ 376 h 474"/>
                <a:gd name="T16" fmla="*/ 57 w 372"/>
                <a:gd name="T17" fmla="*/ 0 h 474"/>
                <a:gd name="T18" fmla="*/ 0 w 372"/>
                <a:gd name="T19" fmla="*/ 0 h 474"/>
                <a:gd name="T20" fmla="*/ 0 w 372"/>
                <a:gd name="T21"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474">
                  <a:moveTo>
                    <a:pt x="0" y="474"/>
                  </a:moveTo>
                  <a:lnTo>
                    <a:pt x="64" y="474"/>
                  </a:lnTo>
                  <a:lnTo>
                    <a:pt x="315" y="100"/>
                  </a:lnTo>
                  <a:lnTo>
                    <a:pt x="315" y="474"/>
                  </a:lnTo>
                  <a:lnTo>
                    <a:pt x="372" y="474"/>
                  </a:lnTo>
                  <a:lnTo>
                    <a:pt x="372" y="0"/>
                  </a:lnTo>
                  <a:lnTo>
                    <a:pt x="310" y="0"/>
                  </a:lnTo>
                  <a:lnTo>
                    <a:pt x="57" y="376"/>
                  </a:lnTo>
                  <a:lnTo>
                    <a:pt x="57" y="0"/>
                  </a:lnTo>
                  <a:lnTo>
                    <a:pt x="0" y="0"/>
                  </a:lnTo>
                  <a:lnTo>
                    <a:pt x="0" y="4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p:cNvSpPr>
              <a:spLocks noEditPoints="1"/>
            </p:cNvSpPr>
            <p:nvPr userDrawn="1"/>
          </p:nvSpPr>
          <p:spPr bwMode="black">
            <a:xfrm>
              <a:off x="4417" y="1903"/>
              <a:ext cx="357" cy="474"/>
            </a:xfrm>
            <a:custGeom>
              <a:avLst/>
              <a:gdLst>
                <a:gd name="T0" fmla="*/ 0 w 151"/>
                <a:gd name="T1" fmla="*/ 200 h 200"/>
                <a:gd name="T2" fmla="*/ 79 w 151"/>
                <a:gd name="T3" fmla="*/ 200 h 200"/>
                <a:gd name="T4" fmla="*/ 124 w 151"/>
                <a:gd name="T5" fmla="*/ 192 h 200"/>
                <a:gd name="T6" fmla="*/ 144 w 151"/>
                <a:gd name="T7" fmla="*/ 170 h 200"/>
                <a:gd name="T8" fmla="*/ 151 w 151"/>
                <a:gd name="T9" fmla="*/ 142 h 200"/>
                <a:gd name="T10" fmla="*/ 142 w 151"/>
                <a:gd name="T11" fmla="*/ 110 h 200"/>
                <a:gd name="T12" fmla="*/ 117 w 151"/>
                <a:gd name="T13" fmla="*/ 90 h 200"/>
                <a:gd name="T14" fmla="*/ 75 w 151"/>
                <a:gd name="T15" fmla="*/ 85 h 200"/>
                <a:gd name="T16" fmla="*/ 27 w 151"/>
                <a:gd name="T17" fmla="*/ 85 h 200"/>
                <a:gd name="T18" fmla="*/ 27 w 151"/>
                <a:gd name="T19" fmla="*/ 24 h 200"/>
                <a:gd name="T20" fmla="*/ 130 w 151"/>
                <a:gd name="T21" fmla="*/ 24 h 200"/>
                <a:gd name="T22" fmla="*/ 130 w 151"/>
                <a:gd name="T23" fmla="*/ 0 h 200"/>
                <a:gd name="T24" fmla="*/ 0 w 151"/>
                <a:gd name="T25" fmla="*/ 0 h 200"/>
                <a:gd name="T26" fmla="*/ 0 w 151"/>
                <a:gd name="T27" fmla="*/ 200 h 200"/>
                <a:gd name="T28" fmla="*/ 27 w 151"/>
                <a:gd name="T29" fmla="*/ 108 h 200"/>
                <a:gd name="T30" fmla="*/ 62 w 151"/>
                <a:gd name="T31" fmla="*/ 108 h 200"/>
                <a:gd name="T32" fmla="*/ 99 w 151"/>
                <a:gd name="T33" fmla="*/ 111 h 200"/>
                <a:gd name="T34" fmla="*/ 116 w 151"/>
                <a:gd name="T35" fmla="*/ 122 h 200"/>
                <a:gd name="T36" fmla="*/ 123 w 151"/>
                <a:gd name="T37" fmla="*/ 143 h 200"/>
                <a:gd name="T38" fmla="*/ 112 w 151"/>
                <a:gd name="T39" fmla="*/ 169 h 200"/>
                <a:gd name="T40" fmla="*/ 80 w 151"/>
                <a:gd name="T41" fmla="*/ 178 h 200"/>
                <a:gd name="T42" fmla="*/ 27 w 151"/>
                <a:gd name="T43" fmla="*/ 178 h 200"/>
                <a:gd name="T44" fmla="*/ 27 w 151"/>
                <a:gd name="T45" fmla="*/ 10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200">
                  <a:moveTo>
                    <a:pt x="0" y="200"/>
                  </a:moveTo>
                  <a:cubicBezTo>
                    <a:pt x="79" y="200"/>
                    <a:pt x="79" y="200"/>
                    <a:pt x="79" y="200"/>
                  </a:cubicBezTo>
                  <a:cubicBezTo>
                    <a:pt x="100" y="200"/>
                    <a:pt x="115" y="197"/>
                    <a:pt x="124" y="192"/>
                  </a:cubicBezTo>
                  <a:cubicBezTo>
                    <a:pt x="133" y="186"/>
                    <a:pt x="140" y="179"/>
                    <a:pt x="144" y="170"/>
                  </a:cubicBezTo>
                  <a:cubicBezTo>
                    <a:pt x="149" y="162"/>
                    <a:pt x="151" y="152"/>
                    <a:pt x="151" y="142"/>
                  </a:cubicBezTo>
                  <a:cubicBezTo>
                    <a:pt x="151" y="130"/>
                    <a:pt x="148" y="119"/>
                    <a:pt x="142" y="110"/>
                  </a:cubicBezTo>
                  <a:cubicBezTo>
                    <a:pt x="135" y="100"/>
                    <a:pt x="127" y="94"/>
                    <a:pt x="117" y="90"/>
                  </a:cubicBezTo>
                  <a:cubicBezTo>
                    <a:pt x="106" y="87"/>
                    <a:pt x="92" y="85"/>
                    <a:pt x="75" y="85"/>
                  </a:cubicBezTo>
                  <a:cubicBezTo>
                    <a:pt x="27" y="85"/>
                    <a:pt x="27" y="85"/>
                    <a:pt x="27" y="85"/>
                  </a:cubicBezTo>
                  <a:cubicBezTo>
                    <a:pt x="27" y="24"/>
                    <a:pt x="27" y="24"/>
                    <a:pt x="27" y="24"/>
                  </a:cubicBezTo>
                  <a:cubicBezTo>
                    <a:pt x="130" y="24"/>
                    <a:pt x="130" y="24"/>
                    <a:pt x="130" y="24"/>
                  </a:cubicBezTo>
                  <a:cubicBezTo>
                    <a:pt x="130" y="0"/>
                    <a:pt x="130" y="0"/>
                    <a:pt x="130" y="0"/>
                  </a:cubicBezTo>
                  <a:cubicBezTo>
                    <a:pt x="0" y="0"/>
                    <a:pt x="0" y="0"/>
                    <a:pt x="0" y="0"/>
                  </a:cubicBezTo>
                  <a:lnTo>
                    <a:pt x="0" y="200"/>
                  </a:lnTo>
                  <a:close/>
                  <a:moveTo>
                    <a:pt x="27" y="108"/>
                  </a:moveTo>
                  <a:cubicBezTo>
                    <a:pt x="62" y="108"/>
                    <a:pt x="62" y="108"/>
                    <a:pt x="62" y="108"/>
                  </a:cubicBezTo>
                  <a:cubicBezTo>
                    <a:pt x="80" y="108"/>
                    <a:pt x="92" y="109"/>
                    <a:pt x="99" y="111"/>
                  </a:cubicBezTo>
                  <a:cubicBezTo>
                    <a:pt x="107" y="113"/>
                    <a:pt x="112" y="116"/>
                    <a:pt x="116" y="122"/>
                  </a:cubicBezTo>
                  <a:cubicBezTo>
                    <a:pt x="121" y="128"/>
                    <a:pt x="123" y="134"/>
                    <a:pt x="123" y="143"/>
                  </a:cubicBezTo>
                  <a:cubicBezTo>
                    <a:pt x="123" y="154"/>
                    <a:pt x="119" y="163"/>
                    <a:pt x="112" y="169"/>
                  </a:cubicBezTo>
                  <a:cubicBezTo>
                    <a:pt x="105" y="175"/>
                    <a:pt x="94" y="178"/>
                    <a:pt x="80" y="178"/>
                  </a:cubicBezTo>
                  <a:cubicBezTo>
                    <a:pt x="27" y="178"/>
                    <a:pt x="27" y="178"/>
                    <a:pt x="27" y="178"/>
                  </a:cubicBezTo>
                  <a:lnTo>
                    <a:pt x="27" y="1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p:cNvSpPr>
              <a:spLocks noEditPoints="1"/>
            </p:cNvSpPr>
            <p:nvPr userDrawn="1"/>
          </p:nvSpPr>
          <p:spPr bwMode="black">
            <a:xfrm>
              <a:off x="4816" y="1896"/>
              <a:ext cx="452" cy="490"/>
            </a:xfrm>
            <a:custGeom>
              <a:avLst/>
              <a:gdLst>
                <a:gd name="T0" fmla="*/ 11 w 191"/>
                <a:gd name="T1" fmla="*/ 156 h 207"/>
                <a:gd name="T2" fmla="*/ 45 w 191"/>
                <a:gd name="T3" fmla="*/ 193 h 207"/>
                <a:gd name="T4" fmla="*/ 95 w 191"/>
                <a:gd name="T5" fmla="*/ 207 h 207"/>
                <a:gd name="T6" fmla="*/ 144 w 191"/>
                <a:gd name="T7" fmla="*/ 194 h 207"/>
                <a:gd name="T8" fmla="*/ 179 w 191"/>
                <a:gd name="T9" fmla="*/ 158 h 207"/>
                <a:gd name="T10" fmla="*/ 191 w 191"/>
                <a:gd name="T11" fmla="*/ 103 h 207"/>
                <a:gd name="T12" fmla="*/ 179 w 191"/>
                <a:gd name="T13" fmla="*/ 50 h 207"/>
                <a:gd name="T14" fmla="*/ 145 w 191"/>
                <a:gd name="T15" fmla="*/ 13 h 207"/>
                <a:gd name="T16" fmla="*/ 95 w 191"/>
                <a:gd name="T17" fmla="*/ 0 h 207"/>
                <a:gd name="T18" fmla="*/ 26 w 191"/>
                <a:gd name="T19" fmla="*/ 28 h 207"/>
                <a:gd name="T20" fmla="*/ 0 w 191"/>
                <a:gd name="T21" fmla="*/ 106 h 207"/>
                <a:gd name="T22" fmla="*/ 11 w 191"/>
                <a:gd name="T23" fmla="*/ 156 h 207"/>
                <a:gd name="T24" fmla="*/ 47 w 191"/>
                <a:gd name="T25" fmla="*/ 42 h 207"/>
                <a:gd name="T26" fmla="*/ 96 w 191"/>
                <a:gd name="T27" fmla="*/ 22 h 207"/>
                <a:gd name="T28" fmla="*/ 131 w 191"/>
                <a:gd name="T29" fmla="*/ 32 h 207"/>
                <a:gd name="T30" fmla="*/ 155 w 191"/>
                <a:gd name="T31" fmla="*/ 61 h 207"/>
                <a:gd name="T32" fmla="*/ 164 w 191"/>
                <a:gd name="T33" fmla="*/ 103 h 207"/>
                <a:gd name="T34" fmla="*/ 144 w 191"/>
                <a:gd name="T35" fmla="*/ 163 h 207"/>
                <a:gd name="T36" fmla="*/ 95 w 191"/>
                <a:gd name="T37" fmla="*/ 184 h 207"/>
                <a:gd name="T38" fmla="*/ 46 w 191"/>
                <a:gd name="T39" fmla="*/ 163 h 207"/>
                <a:gd name="T40" fmla="*/ 27 w 191"/>
                <a:gd name="T41" fmla="*/ 106 h 207"/>
                <a:gd name="T42" fmla="*/ 47 w 191"/>
                <a:gd name="T43" fmla="*/ 4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207">
                  <a:moveTo>
                    <a:pt x="11" y="156"/>
                  </a:moveTo>
                  <a:cubicBezTo>
                    <a:pt x="19" y="171"/>
                    <a:pt x="30" y="184"/>
                    <a:pt x="45" y="193"/>
                  </a:cubicBezTo>
                  <a:cubicBezTo>
                    <a:pt x="60" y="202"/>
                    <a:pt x="76" y="207"/>
                    <a:pt x="95" y="207"/>
                  </a:cubicBezTo>
                  <a:cubicBezTo>
                    <a:pt x="113" y="207"/>
                    <a:pt x="129" y="203"/>
                    <a:pt x="144" y="194"/>
                  </a:cubicBezTo>
                  <a:cubicBezTo>
                    <a:pt x="159" y="186"/>
                    <a:pt x="171" y="174"/>
                    <a:pt x="179" y="158"/>
                  </a:cubicBezTo>
                  <a:cubicBezTo>
                    <a:pt x="187" y="142"/>
                    <a:pt x="191" y="124"/>
                    <a:pt x="191" y="103"/>
                  </a:cubicBezTo>
                  <a:cubicBezTo>
                    <a:pt x="191" y="83"/>
                    <a:pt x="187" y="66"/>
                    <a:pt x="179" y="50"/>
                  </a:cubicBezTo>
                  <a:cubicBezTo>
                    <a:pt x="172" y="34"/>
                    <a:pt x="160" y="22"/>
                    <a:pt x="145" y="13"/>
                  </a:cubicBezTo>
                  <a:cubicBezTo>
                    <a:pt x="131" y="4"/>
                    <a:pt x="114" y="0"/>
                    <a:pt x="95" y="0"/>
                  </a:cubicBezTo>
                  <a:cubicBezTo>
                    <a:pt x="67" y="0"/>
                    <a:pt x="44" y="9"/>
                    <a:pt x="26" y="28"/>
                  </a:cubicBezTo>
                  <a:cubicBezTo>
                    <a:pt x="8" y="47"/>
                    <a:pt x="0" y="73"/>
                    <a:pt x="0" y="106"/>
                  </a:cubicBezTo>
                  <a:cubicBezTo>
                    <a:pt x="0" y="123"/>
                    <a:pt x="3" y="140"/>
                    <a:pt x="11" y="156"/>
                  </a:cubicBezTo>
                  <a:close/>
                  <a:moveTo>
                    <a:pt x="47" y="42"/>
                  </a:moveTo>
                  <a:cubicBezTo>
                    <a:pt x="61" y="29"/>
                    <a:pt x="77" y="22"/>
                    <a:pt x="96" y="22"/>
                  </a:cubicBezTo>
                  <a:cubicBezTo>
                    <a:pt x="109" y="22"/>
                    <a:pt x="121" y="26"/>
                    <a:pt x="131" y="32"/>
                  </a:cubicBezTo>
                  <a:cubicBezTo>
                    <a:pt x="142" y="39"/>
                    <a:pt x="150" y="48"/>
                    <a:pt x="155" y="61"/>
                  </a:cubicBezTo>
                  <a:cubicBezTo>
                    <a:pt x="161" y="73"/>
                    <a:pt x="164" y="87"/>
                    <a:pt x="164" y="103"/>
                  </a:cubicBezTo>
                  <a:cubicBezTo>
                    <a:pt x="164" y="129"/>
                    <a:pt x="157" y="149"/>
                    <a:pt x="144" y="163"/>
                  </a:cubicBezTo>
                  <a:cubicBezTo>
                    <a:pt x="132" y="177"/>
                    <a:pt x="115" y="184"/>
                    <a:pt x="95" y="184"/>
                  </a:cubicBezTo>
                  <a:cubicBezTo>
                    <a:pt x="76" y="184"/>
                    <a:pt x="59" y="177"/>
                    <a:pt x="46" y="163"/>
                  </a:cubicBezTo>
                  <a:cubicBezTo>
                    <a:pt x="33" y="149"/>
                    <a:pt x="27" y="130"/>
                    <a:pt x="27" y="106"/>
                  </a:cubicBezTo>
                  <a:cubicBezTo>
                    <a:pt x="27" y="76"/>
                    <a:pt x="34" y="55"/>
                    <a:pt x="47"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p:cNvSpPr>
              <a:spLocks noEditPoints="1"/>
            </p:cNvSpPr>
            <p:nvPr userDrawn="1"/>
          </p:nvSpPr>
          <p:spPr bwMode="black">
            <a:xfrm>
              <a:off x="7594" y="3754"/>
              <a:ext cx="503" cy="511"/>
            </a:xfrm>
            <a:custGeom>
              <a:avLst/>
              <a:gdLst>
                <a:gd name="T0" fmla="*/ 143 w 213"/>
                <a:gd name="T1" fmla="*/ 87 h 216"/>
                <a:gd name="T2" fmla="*/ 144 w 213"/>
                <a:gd name="T3" fmla="*/ 100 h 216"/>
                <a:gd name="T4" fmla="*/ 141 w 213"/>
                <a:gd name="T5" fmla="*/ 25 h 216"/>
                <a:gd name="T6" fmla="*/ 123 w 213"/>
                <a:gd name="T7" fmla="*/ 6 h 216"/>
                <a:gd name="T8" fmla="*/ 95 w 213"/>
                <a:gd name="T9" fmla="*/ 25 h 216"/>
                <a:gd name="T10" fmla="*/ 76 w 213"/>
                <a:gd name="T11" fmla="*/ 129 h 216"/>
                <a:gd name="T12" fmla="*/ 73 w 213"/>
                <a:gd name="T13" fmla="*/ 147 h 216"/>
                <a:gd name="T14" fmla="*/ 65 w 213"/>
                <a:gd name="T15" fmla="*/ 198 h 216"/>
                <a:gd name="T16" fmla="*/ 123 w 213"/>
                <a:gd name="T17" fmla="*/ 159 h 216"/>
                <a:gd name="T18" fmla="*/ 117 w 213"/>
                <a:gd name="T19" fmla="*/ 198 h 216"/>
                <a:gd name="T20" fmla="*/ 106 w 213"/>
                <a:gd name="T21" fmla="*/ 216 h 216"/>
                <a:gd name="T22" fmla="*/ 138 w 213"/>
                <a:gd name="T23" fmla="*/ 209 h 216"/>
                <a:gd name="T24" fmla="*/ 141 w 213"/>
                <a:gd name="T25" fmla="*/ 130 h 216"/>
                <a:gd name="T26" fmla="*/ 158 w 213"/>
                <a:gd name="T27" fmla="*/ 139 h 216"/>
                <a:gd name="T28" fmla="*/ 158 w 213"/>
                <a:gd name="T29" fmla="*/ 81 h 216"/>
                <a:gd name="T30" fmla="*/ 95 w 213"/>
                <a:gd name="T31" fmla="*/ 43 h 216"/>
                <a:gd name="T32" fmla="*/ 123 w 213"/>
                <a:gd name="T33" fmla="*/ 57 h 216"/>
                <a:gd name="T34" fmla="*/ 95 w 213"/>
                <a:gd name="T35" fmla="*/ 91 h 216"/>
                <a:gd name="T36" fmla="*/ 123 w 213"/>
                <a:gd name="T37" fmla="*/ 74 h 216"/>
                <a:gd name="T38" fmla="*/ 95 w 213"/>
                <a:gd name="T39" fmla="*/ 91 h 216"/>
                <a:gd name="T40" fmla="*/ 95 w 213"/>
                <a:gd name="T41" fmla="*/ 108 h 216"/>
                <a:gd name="T42" fmla="*/ 123 w 213"/>
                <a:gd name="T43" fmla="*/ 124 h 216"/>
                <a:gd name="T44" fmla="*/ 213 w 213"/>
                <a:gd name="T45" fmla="*/ 54 h 216"/>
                <a:gd name="T46" fmla="*/ 198 w 213"/>
                <a:gd name="T47" fmla="*/ 4 h 216"/>
                <a:gd name="T48" fmla="*/ 180 w 213"/>
                <a:gd name="T49" fmla="*/ 54 h 216"/>
                <a:gd name="T50" fmla="*/ 147 w 213"/>
                <a:gd name="T51" fmla="*/ 71 h 216"/>
                <a:gd name="T52" fmla="*/ 180 w 213"/>
                <a:gd name="T53" fmla="*/ 190 h 216"/>
                <a:gd name="T54" fmla="*/ 153 w 213"/>
                <a:gd name="T55" fmla="*/ 198 h 216"/>
                <a:gd name="T56" fmla="*/ 190 w 213"/>
                <a:gd name="T57" fmla="*/ 209 h 216"/>
                <a:gd name="T58" fmla="*/ 198 w 213"/>
                <a:gd name="T59" fmla="*/ 71 h 216"/>
                <a:gd name="T60" fmla="*/ 213 w 213"/>
                <a:gd name="T61" fmla="*/ 54 h 216"/>
                <a:gd name="T62" fmla="*/ 9 w 213"/>
                <a:gd name="T63" fmla="*/ 6 h 216"/>
                <a:gd name="T64" fmla="*/ 68 w 213"/>
                <a:gd name="T65" fmla="*/ 23 h 216"/>
                <a:gd name="T66" fmla="*/ 73 w 213"/>
                <a:gd name="T67" fmla="*/ 38 h 216"/>
                <a:gd name="T68" fmla="*/ 0 w 213"/>
                <a:gd name="T69" fmla="*/ 55 h 216"/>
                <a:gd name="T70" fmla="*/ 73 w 213"/>
                <a:gd name="T71" fmla="*/ 38 h 216"/>
                <a:gd name="T72" fmla="*/ 9 w 213"/>
                <a:gd name="T73" fmla="*/ 68 h 216"/>
                <a:gd name="T74" fmla="*/ 68 w 213"/>
                <a:gd name="T75" fmla="*/ 85 h 216"/>
                <a:gd name="T76" fmla="*/ 68 w 213"/>
                <a:gd name="T77" fmla="*/ 98 h 216"/>
                <a:gd name="T78" fmla="*/ 9 w 213"/>
                <a:gd name="T79" fmla="*/ 116 h 216"/>
                <a:gd name="T80" fmla="*/ 68 w 213"/>
                <a:gd name="T81" fmla="*/ 98 h 216"/>
                <a:gd name="T82" fmla="*/ 11 w 213"/>
                <a:gd name="T83" fmla="*/ 132 h 216"/>
                <a:gd name="T84" fmla="*/ 29 w 213"/>
                <a:gd name="T85" fmla="*/ 212 h 216"/>
                <a:gd name="T86" fmla="*/ 66 w 213"/>
                <a:gd name="T87" fmla="*/ 195 h 216"/>
                <a:gd name="T88" fmla="*/ 29 w 213"/>
                <a:gd name="T89" fmla="*/ 178 h 216"/>
                <a:gd name="T90" fmla="*/ 48 w 213"/>
                <a:gd name="T91" fmla="*/ 150 h 216"/>
                <a:gd name="T92" fmla="*/ 29 w 213"/>
                <a:gd name="T93" fmla="*/ 17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216">
                  <a:moveTo>
                    <a:pt x="158" y="81"/>
                  </a:moveTo>
                  <a:cubicBezTo>
                    <a:pt x="143" y="87"/>
                    <a:pt x="143" y="87"/>
                    <a:pt x="143" y="87"/>
                  </a:cubicBezTo>
                  <a:cubicBezTo>
                    <a:pt x="146" y="93"/>
                    <a:pt x="150" y="100"/>
                    <a:pt x="152" y="107"/>
                  </a:cubicBezTo>
                  <a:cubicBezTo>
                    <a:pt x="144" y="100"/>
                    <a:pt x="144" y="100"/>
                    <a:pt x="144" y="100"/>
                  </a:cubicBezTo>
                  <a:cubicBezTo>
                    <a:pt x="141" y="103"/>
                    <a:pt x="141" y="103"/>
                    <a:pt x="141" y="103"/>
                  </a:cubicBezTo>
                  <a:cubicBezTo>
                    <a:pt x="141" y="25"/>
                    <a:pt x="141" y="25"/>
                    <a:pt x="141" y="25"/>
                  </a:cubicBezTo>
                  <a:cubicBezTo>
                    <a:pt x="114" y="25"/>
                    <a:pt x="114" y="25"/>
                    <a:pt x="114" y="25"/>
                  </a:cubicBezTo>
                  <a:cubicBezTo>
                    <a:pt x="118" y="21"/>
                    <a:pt x="121" y="15"/>
                    <a:pt x="123" y="6"/>
                  </a:cubicBezTo>
                  <a:cubicBezTo>
                    <a:pt x="105" y="0"/>
                    <a:pt x="105" y="0"/>
                    <a:pt x="105" y="0"/>
                  </a:cubicBezTo>
                  <a:cubicBezTo>
                    <a:pt x="102" y="11"/>
                    <a:pt x="99" y="19"/>
                    <a:pt x="95" y="25"/>
                  </a:cubicBezTo>
                  <a:cubicBezTo>
                    <a:pt x="76" y="25"/>
                    <a:pt x="76" y="25"/>
                    <a:pt x="76" y="25"/>
                  </a:cubicBezTo>
                  <a:cubicBezTo>
                    <a:pt x="76" y="129"/>
                    <a:pt x="76" y="129"/>
                    <a:pt x="76" y="129"/>
                  </a:cubicBezTo>
                  <a:cubicBezTo>
                    <a:pt x="68" y="130"/>
                    <a:pt x="68" y="130"/>
                    <a:pt x="68" y="130"/>
                  </a:cubicBezTo>
                  <a:cubicBezTo>
                    <a:pt x="73" y="147"/>
                    <a:pt x="73" y="147"/>
                    <a:pt x="73" y="147"/>
                  </a:cubicBezTo>
                  <a:cubicBezTo>
                    <a:pt x="116" y="141"/>
                    <a:pt x="116" y="141"/>
                    <a:pt x="116" y="141"/>
                  </a:cubicBezTo>
                  <a:cubicBezTo>
                    <a:pt x="97" y="168"/>
                    <a:pt x="80" y="187"/>
                    <a:pt x="65" y="198"/>
                  </a:cubicBezTo>
                  <a:cubicBezTo>
                    <a:pt x="77" y="212"/>
                    <a:pt x="77" y="212"/>
                    <a:pt x="77" y="212"/>
                  </a:cubicBezTo>
                  <a:cubicBezTo>
                    <a:pt x="96" y="196"/>
                    <a:pt x="111" y="178"/>
                    <a:pt x="123" y="159"/>
                  </a:cubicBezTo>
                  <a:cubicBezTo>
                    <a:pt x="123" y="191"/>
                    <a:pt x="123" y="191"/>
                    <a:pt x="123" y="191"/>
                  </a:cubicBezTo>
                  <a:cubicBezTo>
                    <a:pt x="123" y="196"/>
                    <a:pt x="121" y="198"/>
                    <a:pt x="117" y="198"/>
                  </a:cubicBezTo>
                  <a:cubicBezTo>
                    <a:pt x="98" y="198"/>
                    <a:pt x="98" y="198"/>
                    <a:pt x="98" y="198"/>
                  </a:cubicBezTo>
                  <a:cubicBezTo>
                    <a:pt x="106" y="216"/>
                    <a:pt x="106" y="216"/>
                    <a:pt x="106" y="216"/>
                  </a:cubicBezTo>
                  <a:cubicBezTo>
                    <a:pt x="125" y="216"/>
                    <a:pt x="125" y="216"/>
                    <a:pt x="125" y="216"/>
                  </a:cubicBezTo>
                  <a:cubicBezTo>
                    <a:pt x="131" y="216"/>
                    <a:pt x="135" y="214"/>
                    <a:pt x="138" y="209"/>
                  </a:cubicBezTo>
                  <a:cubicBezTo>
                    <a:pt x="140" y="204"/>
                    <a:pt x="141" y="200"/>
                    <a:pt x="141" y="197"/>
                  </a:cubicBezTo>
                  <a:cubicBezTo>
                    <a:pt x="141" y="130"/>
                    <a:pt x="141" y="130"/>
                    <a:pt x="141" y="130"/>
                  </a:cubicBezTo>
                  <a:cubicBezTo>
                    <a:pt x="154" y="112"/>
                    <a:pt x="154" y="112"/>
                    <a:pt x="154" y="112"/>
                  </a:cubicBezTo>
                  <a:cubicBezTo>
                    <a:pt x="157" y="122"/>
                    <a:pt x="158" y="131"/>
                    <a:pt x="158" y="139"/>
                  </a:cubicBezTo>
                  <a:cubicBezTo>
                    <a:pt x="175" y="135"/>
                    <a:pt x="175" y="135"/>
                    <a:pt x="175" y="135"/>
                  </a:cubicBezTo>
                  <a:cubicBezTo>
                    <a:pt x="174" y="114"/>
                    <a:pt x="168" y="96"/>
                    <a:pt x="158" y="81"/>
                  </a:cubicBezTo>
                  <a:close/>
                  <a:moveTo>
                    <a:pt x="95" y="57"/>
                  </a:moveTo>
                  <a:cubicBezTo>
                    <a:pt x="95" y="43"/>
                    <a:pt x="95" y="43"/>
                    <a:pt x="95" y="43"/>
                  </a:cubicBezTo>
                  <a:cubicBezTo>
                    <a:pt x="123" y="43"/>
                    <a:pt x="123" y="43"/>
                    <a:pt x="123" y="43"/>
                  </a:cubicBezTo>
                  <a:cubicBezTo>
                    <a:pt x="123" y="57"/>
                    <a:pt x="123" y="57"/>
                    <a:pt x="123" y="57"/>
                  </a:cubicBezTo>
                  <a:lnTo>
                    <a:pt x="95" y="57"/>
                  </a:lnTo>
                  <a:close/>
                  <a:moveTo>
                    <a:pt x="95" y="91"/>
                  </a:moveTo>
                  <a:cubicBezTo>
                    <a:pt x="95" y="74"/>
                    <a:pt x="95" y="74"/>
                    <a:pt x="95" y="74"/>
                  </a:cubicBezTo>
                  <a:cubicBezTo>
                    <a:pt x="123" y="74"/>
                    <a:pt x="123" y="74"/>
                    <a:pt x="123" y="74"/>
                  </a:cubicBezTo>
                  <a:cubicBezTo>
                    <a:pt x="123" y="91"/>
                    <a:pt x="123" y="91"/>
                    <a:pt x="123" y="91"/>
                  </a:cubicBezTo>
                  <a:lnTo>
                    <a:pt x="95" y="91"/>
                  </a:lnTo>
                  <a:close/>
                  <a:moveTo>
                    <a:pt x="95" y="127"/>
                  </a:moveTo>
                  <a:cubicBezTo>
                    <a:pt x="95" y="108"/>
                    <a:pt x="95" y="108"/>
                    <a:pt x="95" y="108"/>
                  </a:cubicBezTo>
                  <a:cubicBezTo>
                    <a:pt x="123" y="108"/>
                    <a:pt x="123" y="108"/>
                    <a:pt x="123" y="108"/>
                  </a:cubicBezTo>
                  <a:cubicBezTo>
                    <a:pt x="123" y="124"/>
                    <a:pt x="123" y="124"/>
                    <a:pt x="123" y="124"/>
                  </a:cubicBezTo>
                  <a:lnTo>
                    <a:pt x="95" y="127"/>
                  </a:lnTo>
                  <a:close/>
                  <a:moveTo>
                    <a:pt x="213" y="54"/>
                  </a:moveTo>
                  <a:cubicBezTo>
                    <a:pt x="198" y="54"/>
                    <a:pt x="198" y="54"/>
                    <a:pt x="198" y="54"/>
                  </a:cubicBezTo>
                  <a:cubicBezTo>
                    <a:pt x="198" y="4"/>
                    <a:pt x="198" y="4"/>
                    <a:pt x="198" y="4"/>
                  </a:cubicBezTo>
                  <a:cubicBezTo>
                    <a:pt x="180" y="4"/>
                    <a:pt x="180" y="4"/>
                    <a:pt x="180" y="4"/>
                  </a:cubicBezTo>
                  <a:cubicBezTo>
                    <a:pt x="180" y="54"/>
                    <a:pt x="180" y="54"/>
                    <a:pt x="180" y="54"/>
                  </a:cubicBezTo>
                  <a:cubicBezTo>
                    <a:pt x="147" y="54"/>
                    <a:pt x="147" y="54"/>
                    <a:pt x="147" y="54"/>
                  </a:cubicBezTo>
                  <a:cubicBezTo>
                    <a:pt x="147" y="71"/>
                    <a:pt x="147" y="71"/>
                    <a:pt x="147" y="71"/>
                  </a:cubicBezTo>
                  <a:cubicBezTo>
                    <a:pt x="180" y="71"/>
                    <a:pt x="180" y="71"/>
                    <a:pt x="180" y="71"/>
                  </a:cubicBezTo>
                  <a:cubicBezTo>
                    <a:pt x="180" y="190"/>
                    <a:pt x="180" y="190"/>
                    <a:pt x="180" y="190"/>
                  </a:cubicBezTo>
                  <a:cubicBezTo>
                    <a:pt x="180" y="195"/>
                    <a:pt x="177" y="198"/>
                    <a:pt x="172" y="198"/>
                  </a:cubicBezTo>
                  <a:cubicBezTo>
                    <a:pt x="153" y="198"/>
                    <a:pt x="153" y="198"/>
                    <a:pt x="153" y="198"/>
                  </a:cubicBezTo>
                  <a:cubicBezTo>
                    <a:pt x="160" y="216"/>
                    <a:pt x="160" y="216"/>
                    <a:pt x="160" y="216"/>
                  </a:cubicBezTo>
                  <a:cubicBezTo>
                    <a:pt x="175" y="216"/>
                    <a:pt x="185" y="213"/>
                    <a:pt x="190" y="209"/>
                  </a:cubicBezTo>
                  <a:cubicBezTo>
                    <a:pt x="195" y="204"/>
                    <a:pt x="198" y="197"/>
                    <a:pt x="198" y="187"/>
                  </a:cubicBezTo>
                  <a:cubicBezTo>
                    <a:pt x="198" y="71"/>
                    <a:pt x="198" y="71"/>
                    <a:pt x="198" y="71"/>
                  </a:cubicBezTo>
                  <a:cubicBezTo>
                    <a:pt x="213" y="71"/>
                    <a:pt x="213" y="71"/>
                    <a:pt x="213" y="71"/>
                  </a:cubicBezTo>
                  <a:lnTo>
                    <a:pt x="213" y="54"/>
                  </a:lnTo>
                  <a:close/>
                  <a:moveTo>
                    <a:pt x="68" y="6"/>
                  </a:moveTo>
                  <a:cubicBezTo>
                    <a:pt x="9" y="6"/>
                    <a:pt x="9" y="6"/>
                    <a:pt x="9" y="6"/>
                  </a:cubicBezTo>
                  <a:cubicBezTo>
                    <a:pt x="9" y="23"/>
                    <a:pt x="9" y="23"/>
                    <a:pt x="9" y="23"/>
                  </a:cubicBezTo>
                  <a:cubicBezTo>
                    <a:pt x="68" y="23"/>
                    <a:pt x="68" y="23"/>
                    <a:pt x="68" y="23"/>
                  </a:cubicBezTo>
                  <a:lnTo>
                    <a:pt x="68" y="6"/>
                  </a:lnTo>
                  <a:close/>
                  <a:moveTo>
                    <a:pt x="73" y="38"/>
                  </a:moveTo>
                  <a:cubicBezTo>
                    <a:pt x="0" y="38"/>
                    <a:pt x="0" y="38"/>
                    <a:pt x="0" y="38"/>
                  </a:cubicBezTo>
                  <a:cubicBezTo>
                    <a:pt x="0" y="55"/>
                    <a:pt x="0" y="55"/>
                    <a:pt x="0" y="55"/>
                  </a:cubicBezTo>
                  <a:cubicBezTo>
                    <a:pt x="73" y="55"/>
                    <a:pt x="73" y="55"/>
                    <a:pt x="73" y="55"/>
                  </a:cubicBezTo>
                  <a:lnTo>
                    <a:pt x="73" y="38"/>
                  </a:lnTo>
                  <a:close/>
                  <a:moveTo>
                    <a:pt x="68" y="68"/>
                  </a:moveTo>
                  <a:cubicBezTo>
                    <a:pt x="9" y="68"/>
                    <a:pt x="9" y="68"/>
                    <a:pt x="9" y="68"/>
                  </a:cubicBezTo>
                  <a:cubicBezTo>
                    <a:pt x="9" y="85"/>
                    <a:pt x="9" y="85"/>
                    <a:pt x="9" y="85"/>
                  </a:cubicBezTo>
                  <a:cubicBezTo>
                    <a:pt x="68" y="85"/>
                    <a:pt x="68" y="85"/>
                    <a:pt x="68" y="85"/>
                  </a:cubicBezTo>
                  <a:lnTo>
                    <a:pt x="68" y="68"/>
                  </a:lnTo>
                  <a:close/>
                  <a:moveTo>
                    <a:pt x="68" y="98"/>
                  </a:moveTo>
                  <a:cubicBezTo>
                    <a:pt x="9" y="98"/>
                    <a:pt x="9" y="98"/>
                    <a:pt x="9" y="98"/>
                  </a:cubicBezTo>
                  <a:cubicBezTo>
                    <a:pt x="9" y="116"/>
                    <a:pt x="9" y="116"/>
                    <a:pt x="9" y="116"/>
                  </a:cubicBezTo>
                  <a:cubicBezTo>
                    <a:pt x="68" y="116"/>
                    <a:pt x="68" y="116"/>
                    <a:pt x="68" y="116"/>
                  </a:cubicBezTo>
                  <a:lnTo>
                    <a:pt x="68" y="98"/>
                  </a:lnTo>
                  <a:close/>
                  <a:moveTo>
                    <a:pt x="66" y="132"/>
                  </a:moveTo>
                  <a:cubicBezTo>
                    <a:pt x="11" y="132"/>
                    <a:pt x="11" y="132"/>
                    <a:pt x="11" y="132"/>
                  </a:cubicBezTo>
                  <a:cubicBezTo>
                    <a:pt x="11" y="212"/>
                    <a:pt x="11" y="212"/>
                    <a:pt x="11" y="212"/>
                  </a:cubicBezTo>
                  <a:cubicBezTo>
                    <a:pt x="29" y="212"/>
                    <a:pt x="29" y="212"/>
                    <a:pt x="29" y="212"/>
                  </a:cubicBezTo>
                  <a:cubicBezTo>
                    <a:pt x="29" y="195"/>
                    <a:pt x="29" y="195"/>
                    <a:pt x="29" y="195"/>
                  </a:cubicBezTo>
                  <a:cubicBezTo>
                    <a:pt x="66" y="195"/>
                    <a:pt x="66" y="195"/>
                    <a:pt x="66" y="195"/>
                  </a:cubicBezTo>
                  <a:lnTo>
                    <a:pt x="66" y="132"/>
                  </a:lnTo>
                  <a:close/>
                  <a:moveTo>
                    <a:pt x="29" y="178"/>
                  </a:moveTo>
                  <a:cubicBezTo>
                    <a:pt x="29" y="150"/>
                    <a:pt x="29" y="150"/>
                    <a:pt x="29" y="150"/>
                  </a:cubicBezTo>
                  <a:cubicBezTo>
                    <a:pt x="48" y="150"/>
                    <a:pt x="48" y="150"/>
                    <a:pt x="48" y="150"/>
                  </a:cubicBezTo>
                  <a:cubicBezTo>
                    <a:pt x="48" y="178"/>
                    <a:pt x="48" y="178"/>
                    <a:pt x="48" y="178"/>
                  </a:cubicBezTo>
                  <a:lnTo>
                    <a:pt x="29"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p:cNvSpPr>
              <a:spLocks noEditPoints="1"/>
            </p:cNvSpPr>
            <p:nvPr userDrawn="1"/>
          </p:nvSpPr>
          <p:spPr bwMode="black">
            <a:xfrm>
              <a:off x="8161" y="3754"/>
              <a:ext cx="506" cy="511"/>
            </a:xfrm>
            <a:custGeom>
              <a:avLst/>
              <a:gdLst>
                <a:gd name="T0" fmla="*/ 143 w 214"/>
                <a:gd name="T1" fmla="*/ 87 h 216"/>
                <a:gd name="T2" fmla="*/ 144 w 214"/>
                <a:gd name="T3" fmla="*/ 100 h 216"/>
                <a:gd name="T4" fmla="*/ 141 w 214"/>
                <a:gd name="T5" fmla="*/ 25 h 216"/>
                <a:gd name="T6" fmla="*/ 123 w 214"/>
                <a:gd name="T7" fmla="*/ 6 h 216"/>
                <a:gd name="T8" fmla="*/ 96 w 214"/>
                <a:gd name="T9" fmla="*/ 25 h 216"/>
                <a:gd name="T10" fmla="*/ 77 w 214"/>
                <a:gd name="T11" fmla="*/ 129 h 216"/>
                <a:gd name="T12" fmla="*/ 73 w 214"/>
                <a:gd name="T13" fmla="*/ 147 h 216"/>
                <a:gd name="T14" fmla="*/ 65 w 214"/>
                <a:gd name="T15" fmla="*/ 198 h 216"/>
                <a:gd name="T16" fmla="*/ 123 w 214"/>
                <a:gd name="T17" fmla="*/ 159 h 216"/>
                <a:gd name="T18" fmla="*/ 117 w 214"/>
                <a:gd name="T19" fmla="*/ 198 h 216"/>
                <a:gd name="T20" fmla="*/ 107 w 214"/>
                <a:gd name="T21" fmla="*/ 216 h 216"/>
                <a:gd name="T22" fmla="*/ 138 w 214"/>
                <a:gd name="T23" fmla="*/ 209 h 216"/>
                <a:gd name="T24" fmla="*/ 141 w 214"/>
                <a:gd name="T25" fmla="*/ 130 h 216"/>
                <a:gd name="T26" fmla="*/ 158 w 214"/>
                <a:gd name="T27" fmla="*/ 139 h 216"/>
                <a:gd name="T28" fmla="*/ 158 w 214"/>
                <a:gd name="T29" fmla="*/ 81 h 216"/>
                <a:gd name="T30" fmla="*/ 95 w 214"/>
                <a:gd name="T31" fmla="*/ 43 h 216"/>
                <a:gd name="T32" fmla="*/ 123 w 214"/>
                <a:gd name="T33" fmla="*/ 57 h 216"/>
                <a:gd name="T34" fmla="*/ 95 w 214"/>
                <a:gd name="T35" fmla="*/ 91 h 216"/>
                <a:gd name="T36" fmla="*/ 123 w 214"/>
                <a:gd name="T37" fmla="*/ 74 h 216"/>
                <a:gd name="T38" fmla="*/ 95 w 214"/>
                <a:gd name="T39" fmla="*/ 91 h 216"/>
                <a:gd name="T40" fmla="*/ 95 w 214"/>
                <a:gd name="T41" fmla="*/ 108 h 216"/>
                <a:gd name="T42" fmla="*/ 123 w 214"/>
                <a:gd name="T43" fmla="*/ 124 h 216"/>
                <a:gd name="T44" fmla="*/ 214 w 214"/>
                <a:gd name="T45" fmla="*/ 54 h 216"/>
                <a:gd name="T46" fmla="*/ 198 w 214"/>
                <a:gd name="T47" fmla="*/ 4 h 216"/>
                <a:gd name="T48" fmla="*/ 180 w 214"/>
                <a:gd name="T49" fmla="*/ 54 h 216"/>
                <a:gd name="T50" fmla="*/ 147 w 214"/>
                <a:gd name="T51" fmla="*/ 71 h 216"/>
                <a:gd name="T52" fmla="*/ 180 w 214"/>
                <a:gd name="T53" fmla="*/ 190 h 216"/>
                <a:gd name="T54" fmla="*/ 153 w 214"/>
                <a:gd name="T55" fmla="*/ 198 h 216"/>
                <a:gd name="T56" fmla="*/ 191 w 214"/>
                <a:gd name="T57" fmla="*/ 209 h 216"/>
                <a:gd name="T58" fmla="*/ 198 w 214"/>
                <a:gd name="T59" fmla="*/ 71 h 216"/>
                <a:gd name="T60" fmla="*/ 214 w 214"/>
                <a:gd name="T61" fmla="*/ 54 h 216"/>
                <a:gd name="T62" fmla="*/ 9 w 214"/>
                <a:gd name="T63" fmla="*/ 6 h 216"/>
                <a:gd name="T64" fmla="*/ 68 w 214"/>
                <a:gd name="T65" fmla="*/ 23 h 216"/>
                <a:gd name="T66" fmla="*/ 73 w 214"/>
                <a:gd name="T67" fmla="*/ 38 h 216"/>
                <a:gd name="T68" fmla="*/ 0 w 214"/>
                <a:gd name="T69" fmla="*/ 55 h 216"/>
                <a:gd name="T70" fmla="*/ 73 w 214"/>
                <a:gd name="T71" fmla="*/ 38 h 216"/>
                <a:gd name="T72" fmla="*/ 9 w 214"/>
                <a:gd name="T73" fmla="*/ 68 h 216"/>
                <a:gd name="T74" fmla="*/ 68 w 214"/>
                <a:gd name="T75" fmla="*/ 85 h 216"/>
                <a:gd name="T76" fmla="*/ 68 w 214"/>
                <a:gd name="T77" fmla="*/ 98 h 216"/>
                <a:gd name="T78" fmla="*/ 9 w 214"/>
                <a:gd name="T79" fmla="*/ 116 h 216"/>
                <a:gd name="T80" fmla="*/ 68 w 214"/>
                <a:gd name="T81" fmla="*/ 98 h 216"/>
                <a:gd name="T82" fmla="*/ 12 w 214"/>
                <a:gd name="T83" fmla="*/ 132 h 216"/>
                <a:gd name="T84" fmla="*/ 30 w 214"/>
                <a:gd name="T85" fmla="*/ 212 h 216"/>
                <a:gd name="T86" fmla="*/ 66 w 214"/>
                <a:gd name="T87" fmla="*/ 195 h 216"/>
                <a:gd name="T88" fmla="*/ 30 w 214"/>
                <a:gd name="T89" fmla="*/ 178 h 216"/>
                <a:gd name="T90" fmla="*/ 48 w 214"/>
                <a:gd name="T91" fmla="*/ 150 h 216"/>
                <a:gd name="T92" fmla="*/ 30 w 214"/>
                <a:gd name="T93" fmla="*/ 17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 h="216">
                  <a:moveTo>
                    <a:pt x="158" y="81"/>
                  </a:moveTo>
                  <a:cubicBezTo>
                    <a:pt x="143" y="87"/>
                    <a:pt x="143" y="87"/>
                    <a:pt x="143" y="87"/>
                  </a:cubicBezTo>
                  <a:cubicBezTo>
                    <a:pt x="147" y="93"/>
                    <a:pt x="150" y="100"/>
                    <a:pt x="152" y="107"/>
                  </a:cubicBezTo>
                  <a:cubicBezTo>
                    <a:pt x="144" y="100"/>
                    <a:pt x="144" y="100"/>
                    <a:pt x="144" y="100"/>
                  </a:cubicBezTo>
                  <a:cubicBezTo>
                    <a:pt x="141" y="103"/>
                    <a:pt x="141" y="103"/>
                    <a:pt x="141" y="103"/>
                  </a:cubicBezTo>
                  <a:cubicBezTo>
                    <a:pt x="141" y="25"/>
                    <a:pt x="141" y="25"/>
                    <a:pt x="141" y="25"/>
                  </a:cubicBezTo>
                  <a:cubicBezTo>
                    <a:pt x="115" y="25"/>
                    <a:pt x="115" y="25"/>
                    <a:pt x="115" y="25"/>
                  </a:cubicBezTo>
                  <a:cubicBezTo>
                    <a:pt x="118" y="21"/>
                    <a:pt x="121" y="15"/>
                    <a:pt x="123" y="6"/>
                  </a:cubicBezTo>
                  <a:cubicBezTo>
                    <a:pt x="106" y="0"/>
                    <a:pt x="106" y="0"/>
                    <a:pt x="106" y="0"/>
                  </a:cubicBezTo>
                  <a:cubicBezTo>
                    <a:pt x="103" y="11"/>
                    <a:pt x="99" y="19"/>
                    <a:pt x="96" y="25"/>
                  </a:cubicBezTo>
                  <a:cubicBezTo>
                    <a:pt x="77" y="25"/>
                    <a:pt x="77" y="25"/>
                    <a:pt x="77" y="25"/>
                  </a:cubicBezTo>
                  <a:cubicBezTo>
                    <a:pt x="77" y="129"/>
                    <a:pt x="77" y="129"/>
                    <a:pt x="77" y="129"/>
                  </a:cubicBezTo>
                  <a:cubicBezTo>
                    <a:pt x="68" y="130"/>
                    <a:pt x="68" y="130"/>
                    <a:pt x="68" y="130"/>
                  </a:cubicBezTo>
                  <a:cubicBezTo>
                    <a:pt x="73" y="147"/>
                    <a:pt x="73" y="147"/>
                    <a:pt x="73" y="147"/>
                  </a:cubicBezTo>
                  <a:cubicBezTo>
                    <a:pt x="116" y="141"/>
                    <a:pt x="116" y="141"/>
                    <a:pt x="116" y="141"/>
                  </a:cubicBezTo>
                  <a:cubicBezTo>
                    <a:pt x="97" y="168"/>
                    <a:pt x="80" y="187"/>
                    <a:pt x="65" y="198"/>
                  </a:cubicBezTo>
                  <a:cubicBezTo>
                    <a:pt x="78" y="212"/>
                    <a:pt x="78" y="212"/>
                    <a:pt x="78" y="212"/>
                  </a:cubicBezTo>
                  <a:cubicBezTo>
                    <a:pt x="96" y="196"/>
                    <a:pt x="111" y="178"/>
                    <a:pt x="123" y="159"/>
                  </a:cubicBezTo>
                  <a:cubicBezTo>
                    <a:pt x="123" y="191"/>
                    <a:pt x="123" y="191"/>
                    <a:pt x="123" y="191"/>
                  </a:cubicBezTo>
                  <a:cubicBezTo>
                    <a:pt x="123" y="196"/>
                    <a:pt x="121" y="198"/>
                    <a:pt x="117" y="198"/>
                  </a:cubicBezTo>
                  <a:cubicBezTo>
                    <a:pt x="98" y="198"/>
                    <a:pt x="98" y="198"/>
                    <a:pt x="98" y="198"/>
                  </a:cubicBezTo>
                  <a:cubicBezTo>
                    <a:pt x="107" y="216"/>
                    <a:pt x="107" y="216"/>
                    <a:pt x="107" y="216"/>
                  </a:cubicBezTo>
                  <a:cubicBezTo>
                    <a:pt x="125" y="216"/>
                    <a:pt x="125" y="216"/>
                    <a:pt x="125" y="216"/>
                  </a:cubicBezTo>
                  <a:cubicBezTo>
                    <a:pt x="131" y="216"/>
                    <a:pt x="135" y="214"/>
                    <a:pt x="138" y="209"/>
                  </a:cubicBezTo>
                  <a:cubicBezTo>
                    <a:pt x="140" y="204"/>
                    <a:pt x="141" y="200"/>
                    <a:pt x="141" y="197"/>
                  </a:cubicBezTo>
                  <a:cubicBezTo>
                    <a:pt x="141" y="130"/>
                    <a:pt x="141" y="130"/>
                    <a:pt x="141" y="130"/>
                  </a:cubicBezTo>
                  <a:cubicBezTo>
                    <a:pt x="154" y="112"/>
                    <a:pt x="154" y="112"/>
                    <a:pt x="154" y="112"/>
                  </a:cubicBezTo>
                  <a:cubicBezTo>
                    <a:pt x="157" y="122"/>
                    <a:pt x="158" y="131"/>
                    <a:pt x="158" y="139"/>
                  </a:cubicBezTo>
                  <a:cubicBezTo>
                    <a:pt x="175" y="135"/>
                    <a:pt x="175" y="135"/>
                    <a:pt x="175" y="135"/>
                  </a:cubicBezTo>
                  <a:cubicBezTo>
                    <a:pt x="174" y="114"/>
                    <a:pt x="168" y="96"/>
                    <a:pt x="158" y="81"/>
                  </a:cubicBezTo>
                  <a:close/>
                  <a:moveTo>
                    <a:pt x="95" y="57"/>
                  </a:moveTo>
                  <a:cubicBezTo>
                    <a:pt x="95" y="43"/>
                    <a:pt x="95" y="43"/>
                    <a:pt x="95" y="43"/>
                  </a:cubicBezTo>
                  <a:cubicBezTo>
                    <a:pt x="123" y="43"/>
                    <a:pt x="123" y="43"/>
                    <a:pt x="123" y="43"/>
                  </a:cubicBezTo>
                  <a:cubicBezTo>
                    <a:pt x="123" y="57"/>
                    <a:pt x="123" y="57"/>
                    <a:pt x="123" y="57"/>
                  </a:cubicBezTo>
                  <a:lnTo>
                    <a:pt x="95" y="57"/>
                  </a:lnTo>
                  <a:close/>
                  <a:moveTo>
                    <a:pt x="95" y="91"/>
                  </a:moveTo>
                  <a:cubicBezTo>
                    <a:pt x="95" y="74"/>
                    <a:pt x="95" y="74"/>
                    <a:pt x="95" y="74"/>
                  </a:cubicBezTo>
                  <a:cubicBezTo>
                    <a:pt x="123" y="74"/>
                    <a:pt x="123" y="74"/>
                    <a:pt x="123" y="74"/>
                  </a:cubicBezTo>
                  <a:cubicBezTo>
                    <a:pt x="123" y="91"/>
                    <a:pt x="123" y="91"/>
                    <a:pt x="123" y="91"/>
                  </a:cubicBezTo>
                  <a:lnTo>
                    <a:pt x="95" y="91"/>
                  </a:lnTo>
                  <a:close/>
                  <a:moveTo>
                    <a:pt x="95" y="127"/>
                  </a:moveTo>
                  <a:cubicBezTo>
                    <a:pt x="95" y="108"/>
                    <a:pt x="95" y="108"/>
                    <a:pt x="95" y="108"/>
                  </a:cubicBezTo>
                  <a:cubicBezTo>
                    <a:pt x="123" y="108"/>
                    <a:pt x="123" y="108"/>
                    <a:pt x="123" y="108"/>
                  </a:cubicBezTo>
                  <a:cubicBezTo>
                    <a:pt x="123" y="124"/>
                    <a:pt x="123" y="124"/>
                    <a:pt x="123" y="124"/>
                  </a:cubicBezTo>
                  <a:lnTo>
                    <a:pt x="95" y="127"/>
                  </a:lnTo>
                  <a:close/>
                  <a:moveTo>
                    <a:pt x="214" y="54"/>
                  </a:moveTo>
                  <a:cubicBezTo>
                    <a:pt x="198" y="54"/>
                    <a:pt x="198" y="54"/>
                    <a:pt x="198" y="54"/>
                  </a:cubicBezTo>
                  <a:cubicBezTo>
                    <a:pt x="198" y="4"/>
                    <a:pt x="198" y="4"/>
                    <a:pt x="198" y="4"/>
                  </a:cubicBezTo>
                  <a:cubicBezTo>
                    <a:pt x="180" y="4"/>
                    <a:pt x="180" y="4"/>
                    <a:pt x="180" y="4"/>
                  </a:cubicBezTo>
                  <a:cubicBezTo>
                    <a:pt x="180" y="54"/>
                    <a:pt x="180" y="54"/>
                    <a:pt x="180" y="54"/>
                  </a:cubicBezTo>
                  <a:cubicBezTo>
                    <a:pt x="147" y="54"/>
                    <a:pt x="147" y="54"/>
                    <a:pt x="147" y="54"/>
                  </a:cubicBezTo>
                  <a:cubicBezTo>
                    <a:pt x="147" y="71"/>
                    <a:pt x="147" y="71"/>
                    <a:pt x="147" y="71"/>
                  </a:cubicBezTo>
                  <a:cubicBezTo>
                    <a:pt x="180" y="71"/>
                    <a:pt x="180" y="71"/>
                    <a:pt x="180" y="71"/>
                  </a:cubicBezTo>
                  <a:cubicBezTo>
                    <a:pt x="180" y="190"/>
                    <a:pt x="180" y="190"/>
                    <a:pt x="180" y="190"/>
                  </a:cubicBezTo>
                  <a:cubicBezTo>
                    <a:pt x="180" y="195"/>
                    <a:pt x="177" y="198"/>
                    <a:pt x="172" y="198"/>
                  </a:cubicBezTo>
                  <a:cubicBezTo>
                    <a:pt x="153" y="198"/>
                    <a:pt x="153" y="198"/>
                    <a:pt x="153" y="198"/>
                  </a:cubicBezTo>
                  <a:cubicBezTo>
                    <a:pt x="161" y="216"/>
                    <a:pt x="161" y="216"/>
                    <a:pt x="161" y="216"/>
                  </a:cubicBezTo>
                  <a:cubicBezTo>
                    <a:pt x="176" y="216"/>
                    <a:pt x="186" y="213"/>
                    <a:pt x="191" y="209"/>
                  </a:cubicBezTo>
                  <a:cubicBezTo>
                    <a:pt x="195" y="204"/>
                    <a:pt x="198" y="197"/>
                    <a:pt x="198" y="187"/>
                  </a:cubicBezTo>
                  <a:cubicBezTo>
                    <a:pt x="198" y="71"/>
                    <a:pt x="198" y="71"/>
                    <a:pt x="198" y="71"/>
                  </a:cubicBezTo>
                  <a:cubicBezTo>
                    <a:pt x="214" y="71"/>
                    <a:pt x="214" y="71"/>
                    <a:pt x="214" y="71"/>
                  </a:cubicBezTo>
                  <a:lnTo>
                    <a:pt x="214" y="54"/>
                  </a:lnTo>
                  <a:close/>
                  <a:moveTo>
                    <a:pt x="68" y="6"/>
                  </a:moveTo>
                  <a:cubicBezTo>
                    <a:pt x="9" y="6"/>
                    <a:pt x="9" y="6"/>
                    <a:pt x="9" y="6"/>
                  </a:cubicBezTo>
                  <a:cubicBezTo>
                    <a:pt x="9" y="23"/>
                    <a:pt x="9" y="23"/>
                    <a:pt x="9" y="23"/>
                  </a:cubicBezTo>
                  <a:cubicBezTo>
                    <a:pt x="68" y="23"/>
                    <a:pt x="68" y="23"/>
                    <a:pt x="68" y="23"/>
                  </a:cubicBezTo>
                  <a:lnTo>
                    <a:pt x="68" y="6"/>
                  </a:lnTo>
                  <a:close/>
                  <a:moveTo>
                    <a:pt x="73" y="38"/>
                  </a:moveTo>
                  <a:cubicBezTo>
                    <a:pt x="0" y="38"/>
                    <a:pt x="0" y="38"/>
                    <a:pt x="0" y="38"/>
                  </a:cubicBezTo>
                  <a:cubicBezTo>
                    <a:pt x="0" y="55"/>
                    <a:pt x="0" y="55"/>
                    <a:pt x="0" y="55"/>
                  </a:cubicBezTo>
                  <a:cubicBezTo>
                    <a:pt x="73" y="55"/>
                    <a:pt x="73" y="55"/>
                    <a:pt x="73" y="55"/>
                  </a:cubicBezTo>
                  <a:lnTo>
                    <a:pt x="73" y="38"/>
                  </a:lnTo>
                  <a:close/>
                  <a:moveTo>
                    <a:pt x="68" y="68"/>
                  </a:moveTo>
                  <a:cubicBezTo>
                    <a:pt x="9" y="68"/>
                    <a:pt x="9" y="68"/>
                    <a:pt x="9" y="68"/>
                  </a:cubicBezTo>
                  <a:cubicBezTo>
                    <a:pt x="9" y="85"/>
                    <a:pt x="9" y="85"/>
                    <a:pt x="9" y="85"/>
                  </a:cubicBezTo>
                  <a:cubicBezTo>
                    <a:pt x="68" y="85"/>
                    <a:pt x="68" y="85"/>
                    <a:pt x="68" y="85"/>
                  </a:cubicBezTo>
                  <a:lnTo>
                    <a:pt x="68" y="68"/>
                  </a:lnTo>
                  <a:close/>
                  <a:moveTo>
                    <a:pt x="68" y="98"/>
                  </a:moveTo>
                  <a:cubicBezTo>
                    <a:pt x="9" y="98"/>
                    <a:pt x="9" y="98"/>
                    <a:pt x="9" y="98"/>
                  </a:cubicBezTo>
                  <a:cubicBezTo>
                    <a:pt x="9" y="116"/>
                    <a:pt x="9" y="116"/>
                    <a:pt x="9" y="116"/>
                  </a:cubicBezTo>
                  <a:cubicBezTo>
                    <a:pt x="68" y="116"/>
                    <a:pt x="68" y="116"/>
                    <a:pt x="68" y="116"/>
                  </a:cubicBezTo>
                  <a:lnTo>
                    <a:pt x="68" y="98"/>
                  </a:lnTo>
                  <a:close/>
                  <a:moveTo>
                    <a:pt x="66" y="132"/>
                  </a:moveTo>
                  <a:cubicBezTo>
                    <a:pt x="12" y="132"/>
                    <a:pt x="12" y="132"/>
                    <a:pt x="12" y="132"/>
                  </a:cubicBezTo>
                  <a:cubicBezTo>
                    <a:pt x="12" y="212"/>
                    <a:pt x="12" y="212"/>
                    <a:pt x="12" y="212"/>
                  </a:cubicBezTo>
                  <a:cubicBezTo>
                    <a:pt x="30" y="212"/>
                    <a:pt x="30" y="212"/>
                    <a:pt x="30" y="212"/>
                  </a:cubicBezTo>
                  <a:cubicBezTo>
                    <a:pt x="30" y="195"/>
                    <a:pt x="30" y="195"/>
                    <a:pt x="30" y="195"/>
                  </a:cubicBezTo>
                  <a:cubicBezTo>
                    <a:pt x="66" y="195"/>
                    <a:pt x="66" y="195"/>
                    <a:pt x="66" y="195"/>
                  </a:cubicBezTo>
                  <a:lnTo>
                    <a:pt x="66" y="132"/>
                  </a:lnTo>
                  <a:close/>
                  <a:moveTo>
                    <a:pt x="30" y="178"/>
                  </a:moveTo>
                  <a:cubicBezTo>
                    <a:pt x="30" y="150"/>
                    <a:pt x="30" y="150"/>
                    <a:pt x="30" y="150"/>
                  </a:cubicBezTo>
                  <a:cubicBezTo>
                    <a:pt x="48" y="150"/>
                    <a:pt x="48" y="150"/>
                    <a:pt x="48" y="150"/>
                  </a:cubicBezTo>
                  <a:cubicBezTo>
                    <a:pt x="48" y="178"/>
                    <a:pt x="48" y="178"/>
                    <a:pt x="48" y="178"/>
                  </a:cubicBezTo>
                  <a:lnTo>
                    <a:pt x="3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p:cNvSpPr>
              <a:spLocks/>
            </p:cNvSpPr>
            <p:nvPr userDrawn="1"/>
          </p:nvSpPr>
          <p:spPr bwMode="black">
            <a:xfrm>
              <a:off x="5930" y="1913"/>
              <a:ext cx="437" cy="490"/>
            </a:xfrm>
            <a:custGeom>
              <a:avLst/>
              <a:gdLst>
                <a:gd name="T0" fmla="*/ 159 w 185"/>
                <a:gd name="T1" fmla="*/ 125 h 207"/>
                <a:gd name="T2" fmla="*/ 159 w 185"/>
                <a:gd name="T3" fmla="*/ 162 h 207"/>
                <a:gd name="T4" fmla="*/ 134 w 185"/>
                <a:gd name="T5" fmla="*/ 176 h 207"/>
                <a:gd name="T6" fmla="*/ 101 w 185"/>
                <a:gd name="T7" fmla="*/ 183 h 207"/>
                <a:gd name="T8" fmla="*/ 63 w 185"/>
                <a:gd name="T9" fmla="*/ 174 h 207"/>
                <a:gd name="T10" fmla="*/ 37 w 185"/>
                <a:gd name="T11" fmla="*/ 147 h 207"/>
                <a:gd name="T12" fmla="*/ 27 w 185"/>
                <a:gd name="T13" fmla="*/ 102 h 207"/>
                <a:gd name="T14" fmla="*/ 35 w 185"/>
                <a:gd name="T15" fmla="*/ 62 h 207"/>
                <a:gd name="T16" fmla="*/ 48 w 185"/>
                <a:gd name="T17" fmla="*/ 42 h 207"/>
                <a:gd name="T18" fmla="*/ 69 w 185"/>
                <a:gd name="T19" fmla="*/ 28 h 207"/>
                <a:gd name="T20" fmla="*/ 100 w 185"/>
                <a:gd name="T21" fmla="*/ 22 h 207"/>
                <a:gd name="T22" fmla="*/ 128 w 185"/>
                <a:gd name="T23" fmla="*/ 28 h 207"/>
                <a:gd name="T24" fmla="*/ 147 w 185"/>
                <a:gd name="T25" fmla="*/ 42 h 207"/>
                <a:gd name="T26" fmla="*/ 158 w 185"/>
                <a:gd name="T27" fmla="*/ 66 h 207"/>
                <a:gd name="T28" fmla="*/ 182 w 185"/>
                <a:gd name="T29" fmla="*/ 59 h 207"/>
                <a:gd name="T30" fmla="*/ 167 w 185"/>
                <a:gd name="T31" fmla="*/ 26 h 207"/>
                <a:gd name="T32" fmla="*/ 140 w 185"/>
                <a:gd name="T33" fmla="*/ 7 h 207"/>
                <a:gd name="T34" fmla="*/ 100 w 185"/>
                <a:gd name="T35" fmla="*/ 0 h 207"/>
                <a:gd name="T36" fmla="*/ 47 w 185"/>
                <a:gd name="T37" fmla="*/ 12 h 207"/>
                <a:gd name="T38" fmla="*/ 12 w 185"/>
                <a:gd name="T39" fmla="*/ 49 h 207"/>
                <a:gd name="T40" fmla="*/ 0 w 185"/>
                <a:gd name="T41" fmla="*/ 104 h 207"/>
                <a:gd name="T42" fmla="*/ 12 w 185"/>
                <a:gd name="T43" fmla="*/ 157 h 207"/>
                <a:gd name="T44" fmla="*/ 49 w 185"/>
                <a:gd name="T45" fmla="*/ 194 h 207"/>
                <a:gd name="T46" fmla="*/ 102 w 185"/>
                <a:gd name="T47" fmla="*/ 207 h 207"/>
                <a:gd name="T48" fmla="*/ 145 w 185"/>
                <a:gd name="T49" fmla="*/ 199 h 207"/>
                <a:gd name="T50" fmla="*/ 185 w 185"/>
                <a:gd name="T51" fmla="*/ 175 h 207"/>
                <a:gd name="T52" fmla="*/ 185 w 185"/>
                <a:gd name="T53" fmla="*/ 101 h 207"/>
                <a:gd name="T54" fmla="*/ 100 w 185"/>
                <a:gd name="T55" fmla="*/ 101 h 207"/>
                <a:gd name="T56" fmla="*/ 100 w 185"/>
                <a:gd name="T57" fmla="*/ 125 h 207"/>
                <a:gd name="T58" fmla="*/ 159 w 185"/>
                <a:gd name="T59" fmla="*/ 1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207">
                  <a:moveTo>
                    <a:pt x="159" y="125"/>
                  </a:moveTo>
                  <a:cubicBezTo>
                    <a:pt x="159" y="162"/>
                    <a:pt x="159" y="162"/>
                    <a:pt x="159" y="162"/>
                  </a:cubicBezTo>
                  <a:cubicBezTo>
                    <a:pt x="154" y="167"/>
                    <a:pt x="145" y="172"/>
                    <a:pt x="134" y="176"/>
                  </a:cubicBezTo>
                  <a:cubicBezTo>
                    <a:pt x="123" y="180"/>
                    <a:pt x="112" y="183"/>
                    <a:pt x="101" y="183"/>
                  </a:cubicBezTo>
                  <a:cubicBezTo>
                    <a:pt x="88" y="183"/>
                    <a:pt x="75" y="180"/>
                    <a:pt x="63" y="174"/>
                  </a:cubicBezTo>
                  <a:cubicBezTo>
                    <a:pt x="52" y="168"/>
                    <a:pt x="43" y="159"/>
                    <a:pt x="37" y="147"/>
                  </a:cubicBezTo>
                  <a:cubicBezTo>
                    <a:pt x="30" y="135"/>
                    <a:pt x="27" y="120"/>
                    <a:pt x="27" y="102"/>
                  </a:cubicBezTo>
                  <a:cubicBezTo>
                    <a:pt x="27" y="88"/>
                    <a:pt x="30" y="75"/>
                    <a:pt x="35" y="62"/>
                  </a:cubicBezTo>
                  <a:cubicBezTo>
                    <a:pt x="38" y="55"/>
                    <a:pt x="42" y="48"/>
                    <a:pt x="48" y="42"/>
                  </a:cubicBezTo>
                  <a:cubicBezTo>
                    <a:pt x="53" y="36"/>
                    <a:pt x="60" y="31"/>
                    <a:pt x="69" y="28"/>
                  </a:cubicBezTo>
                  <a:cubicBezTo>
                    <a:pt x="78" y="24"/>
                    <a:pt x="88" y="22"/>
                    <a:pt x="100" y="22"/>
                  </a:cubicBezTo>
                  <a:cubicBezTo>
                    <a:pt x="110" y="22"/>
                    <a:pt x="120" y="24"/>
                    <a:pt x="128" y="28"/>
                  </a:cubicBezTo>
                  <a:cubicBezTo>
                    <a:pt x="136" y="31"/>
                    <a:pt x="143" y="36"/>
                    <a:pt x="147" y="42"/>
                  </a:cubicBezTo>
                  <a:cubicBezTo>
                    <a:pt x="152" y="47"/>
                    <a:pt x="155" y="55"/>
                    <a:pt x="158" y="66"/>
                  </a:cubicBezTo>
                  <a:cubicBezTo>
                    <a:pt x="182" y="59"/>
                    <a:pt x="182" y="59"/>
                    <a:pt x="182" y="59"/>
                  </a:cubicBezTo>
                  <a:cubicBezTo>
                    <a:pt x="179" y="46"/>
                    <a:pt x="174" y="35"/>
                    <a:pt x="167" y="26"/>
                  </a:cubicBezTo>
                  <a:cubicBezTo>
                    <a:pt x="160" y="18"/>
                    <a:pt x="151" y="11"/>
                    <a:pt x="140" y="7"/>
                  </a:cubicBezTo>
                  <a:cubicBezTo>
                    <a:pt x="128" y="2"/>
                    <a:pt x="115" y="0"/>
                    <a:pt x="100" y="0"/>
                  </a:cubicBezTo>
                  <a:cubicBezTo>
                    <a:pt x="80" y="0"/>
                    <a:pt x="63" y="4"/>
                    <a:pt x="47" y="12"/>
                  </a:cubicBezTo>
                  <a:cubicBezTo>
                    <a:pt x="32" y="20"/>
                    <a:pt x="20" y="33"/>
                    <a:pt x="12" y="49"/>
                  </a:cubicBezTo>
                  <a:cubicBezTo>
                    <a:pt x="4" y="66"/>
                    <a:pt x="0" y="85"/>
                    <a:pt x="0" y="104"/>
                  </a:cubicBezTo>
                  <a:cubicBezTo>
                    <a:pt x="0" y="124"/>
                    <a:pt x="4" y="142"/>
                    <a:pt x="12" y="157"/>
                  </a:cubicBezTo>
                  <a:cubicBezTo>
                    <a:pt x="20" y="173"/>
                    <a:pt x="33" y="186"/>
                    <a:pt x="49" y="194"/>
                  </a:cubicBezTo>
                  <a:cubicBezTo>
                    <a:pt x="65" y="202"/>
                    <a:pt x="83" y="207"/>
                    <a:pt x="102" y="207"/>
                  </a:cubicBezTo>
                  <a:cubicBezTo>
                    <a:pt x="117" y="207"/>
                    <a:pt x="131" y="204"/>
                    <a:pt x="145" y="199"/>
                  </a:cubicBezTo>
                  <a:cubicBezTo>
                    <a:pt x="159" y="194"/>
                    <a:pt x="172" y="186"/>
                    <a:pt x="185" y="175"/>
                  </a:cubicBezTo>
                  <a:cubicBezTo>
                    <a:pt x="185" y="101"/>
                    <a:pt x="185" y="101"/>
                    <a:pt x="185" y="101"/>
                  </a:cubicBezTo>
                  <a:cubicBezTo>
                    <a:pt x="100" y="101"/>
                    <a:pt x="100" y="101"/>
                    <a:pt x="100" y="101"/>
                  </a:cubicBezTo>
                  <a:cubicBezTo>
                    <a:pt x="100" y="125"/>
                    <a:pt x="100" y="125"/>
                    <a:pt x="100" y="125"/>
                  </a:cubicBezTo>
                  <a:lnTo>
                    <a:pt x="159" y="1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0"/>
            <p:cNvSpPr>
              <a:spLocks noEditPoints="1"/>
            </p:cNvSpPr>
            <p:nvPr userDrawn="1"/>
          </p:nvSpPr>
          <p:spPr bwMode="black">
            <a:xfrm>
              <a:off x="6455" y="1920"/>
              <a:ext cx="416" cy="473"/>
            </a:xfrm>
            <a:custGeom>
              <a:avLst/>
              <a:gdLst>
                <a:gd name="T0" fmla="*/ 26 w 176"/>
                <a:gd name="T1" fmla="*/ 200 h 200"/>
                <a:gd name="T2" fmla="*/ 26 w 176"/>
                <a:gd name="T3" fmla="*/ 111 h 200"/>
                <a:gd name="T4" fmla="*/ 57 w 176"/>
                <a:gd name="T5" fmla="*/ 111 h 200"/>
                <a:gd name="T6" fmla="*/ 72 w 176"/>
                <a:gd name="T7" fmla="*/ 112 h 200"/>
                <a:gd name="T8" fmla="*/ 84 w 176"/>
                <a:gd name="T9" fmla="*/ 118 h 200"/>
                <a:gd name="T10" fmla="*/ 97 w 176"/>
                <a:gd name="T11" fmla="*/ 131 h 200"/>
                <a:gd name="T12" fmla="*/ 116 w 176"/>
                <a:gd name="T13" fmla="*/ 159 h 200"/>
                <a:gd name="T14" fmla="*/ 143 w 176"/>
                <a:gd name="T15" fmla="*/ 200 h 200"/>
                <a:gd name="T16" fmla="*/ 176 w 176"/>
                <a:gd name="T17" fmla="*/ 200 h 200"/>
                <a:gd name="T18" fmla="*/ 141 w 176"/>
                <a:gd name="T19" fmla="*/ 146 h 200"/>
                <a:gd name="T20" fmla="*/ 119 w 176"/>
                <a:gd name="T21" fmla="*/ 119 h 200"/>
                <a:gd name="T22" fmla="*/ 104 w 176"/>
                <a:gd name="T23" fmla="*/ 109 h 200"/>
                <a:gd name="T24" fmla="*/ 146 w 176"/>
                <a:gd name="T25" fmla="*/ 91 h 200"/>
                <a:gd name="T26" fmla="*/ 160 w 176"/>
                <a:gd name="T27" fmla="*/ 55 h 200"/>
                <a:gd name="T28" fmla="*/ 152 w 176"/>
                <a:gd name="T29" fmla="*/ 24 h 200"/>
                <a:gd name="T30" fmla="*/ 129 w 176"/>
                <a:gd name="T31" fmla="*/ 5 h 200"/>
                <a:gd name="T32" fmla="*/ 89 w 176"/>
                <a:gd name="T33" fmla="*/ 0 h 200"/>
                <a:gd name="T34" fmla="*/ 0 w 176"/>
                <a:gd name="T35" fmla="*/ 0 h 200"/>
                <a:gd name="T36" fmla="*/ 0 w 176"/>
                <a:gd name="T37" fmla="*/ 200 h 200"/>
                <a:gd name="T38" fmla="*/ 26 w 176"/>
                <a:gd name="T39" fmla="*/ 200 h 200"/>
                <a:gd name="T40" fmla="*/ 26 w 176"/>
                <a:gd name="T41" fmla="*/ 22 h 200"/>
                <a:gd name="T42" fmla="*/ 90 w 176"/>
                <a:gd name="T43" fmla="*/ 22 h 200"/>
                <a:gd name="T44" fmla="*/ 122 w 176"/>
                <a:gd name="T45" fmla="*/ 31 h 200"/>
                <a:gd name="T46" fmla="*/ 133 w 176"/>
                <a:gd name="T47" fmla="*/ 55 h 200"/>
                <a:gd name="T48" fmla="*/ 127 w 176"/>
                <a:gd name="T49" fmla="*/ 73 h 200"/>
                <a:gd name="T50" fmla="*/ 112 w 176"/>
                <a:gd name="T51" fmla="*/ 85 h 200"/>
                <a:gd name="T52" fmla="*/ 83 w 176"/>
                <a:gd name="T53" fmla="*/ 88 h 200"/>
                <a:gd name="T54" fmla="*/ 26 w 176"/>
                <a:gd name="T55" fmla="*/ 88 h 200"/>
                <a:gd name="T56" fmla="*/ 26 w 176"/>
                <a:gd name="T57" fmla="*/ 2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200">
                  <a:moveTo>
                    <a:pt x="26" y="200"/>
                  </a:moveTo>
                  <a:cubicBezTo>
                    <a:pt x="26" y="111"/>
                    <a:pt x="26" y="111"/>
                    <a:pt x="26" y="111"/>
                  </a:cubicBezTo>
                  <a:cubicBezTo>
                    <a:pt x="57" y="111"/>
                    <a:pt x="57" y="111"/>
                    <a:pt x="57" y="111"/>
                  </a:cubicBezTo>
                  <a:cubicBezTo>
                    <a:pt x="64" y="111"/>
                    <a:pt x="69" y="112"/>
                    <a:pt x="72" y="112"/>
                  </a:cubicBezTo>
                  <a:cubicBezTo>
                    <a:pt x="76" y="113"/>
                    <a:pt x="80" y="115"/>
                    <a:pt x="84" y="118"/>
                  </a:cubicBezTo>
                  <a:cubicBezTo>
                    <a:pt x="88" y="120"/>
                    <a:pt x="92" y="125"/>
                    <a:pt x="97" y="131"/>
                  </a:cubicBezTo>
                  <a:cubicBezTo>
                    <a:pt x="102" y="137"/>
                    <a:pt x="109" y="147"/>
                    <a:pt x="116" y="159"/>
                  </a:cubicBezTo>
                  <a:cubicBezTo>
                    <a:pt x="143" y="200"/>
                    <a:pt x="143" y="200"/>
                    <a:pt x="143" y="200"/>
                  </a:cubicBezTo>
                  <a:cubicBezTo>
                    <a:pt x="176" y="200"/>
                    <a:pt x="176" y="200"/>
                    <a:pt x="176" y="200"/>
                  </a:cubicBezTo>
                  <a:cubicBezTo>
                    <a:pt x="141" y="146"/>
                    <a:pt x="141" y="146"/>
                    <a:pt x="141" y="146"/>
                  </a:cubicBezTo>
                  <a:cubicBezTo>
                    <a:pt x="135" y="135"/>
                    <a:pt x="127" y="126"/>
                    <a:pt x="119" y="119"/>
                  </a:cubicBezTo>
                  <a:cubicBezTo>
                    <a:pt x="116" y="116"/>
                    <a:pt x="111" y="112"/>
                    <a:pt x="104" y="109"/>
                  </a:cubicBezTo>
                  <a:cubicBezTo>
                    <a:pt x="123" y="106"/>
                    <a:pt x="137" y="100"/>
                    <a:pt x="146" y="91"/>
                  </a:cubicBezTo>
                  <a:cubicBezTo>
                    <a:pt x="155" y="81"/>
                    <a:pt x="160" y="69"/>
                    <a:pt x="160" y="55"/>
                  </a:cubicBezTo>
                  <a:cubicBezTo>
                    <a:pt x="160" y="44"/>
                    <a:pt x="157" y="34"/>
                    <a:pt x="152" y="24"/>
                  </a:cubicBezTo>
                  <a:cubicBezTo>
                    <a:pt x="146" y="15"/>
                    <a:pt x="139" y="9"/>
                    <a:pt x="129" y="5"/>
                  </a:cubicBezTo>
                  <a:cubicBezTo>
                    <a:pt x="120" y="2"/>
                    <a:pt x="106" y="0"/>
                    <a:pt x="89" y="0"/>
                  </a:cubicBezTo>
                  <a:cubicBezTo>
                    <a:pt x="0" y="0"/>
                    <a:pt x="0" y="0"/>
                    <a:pt x="0" y="0"/>
                  </a:cubicBezTo>
                  <a:cubicBezTo>
                    <a:pt x="0" y="200"/>
                    <a:pt x="0" y="200"/>
                    <a:pt x="0" y="200"/>
                  </a:cubicBezTo>
                  <a:lnTo>
                    <a:pt x="26" y="200"/>
                  </a:lnTo>
                  <a:close/>
                  <a:moveTo>
                    <a:pt x="26" y="22"/>
                  </a:moveTo>
                  <a:cubicBezTo>
                    <a:pt x="90" y="22"/>
                    <a:pt x="90" y="22"/>
                    <a:pt x="90" y="22"/>
                  </a:cubicBezTo>
                  <a:cubicBezTo>
                    <a:pt x="105" y="22"/>
                    <a:pt x="115" y="25"/>
                    <a:pt x="122" y="31"/>
                  </a:cubicBezTo>
                  <a:cubicBezTo>
                    <a:pt x="129" y="37"/>
                    <a:pt x="133" y="45"/>
                    <a:pt x="133" y="55"/>
                  </a:cubicBezTo>
                  <a:cubicBezTo>
                    <a:pt x="133" y="61"/>
                    <a:pt x="131" y="67"/>
                    <a:pt x="127" y="73"/>
                  </a:cubicBezTo>
                  <a:cubicBezTo>
                    <a:pt x="124" y="78"/>
                    <a:pt x="119" y="82"/>
                    <a:pt x="112" y="85"/>
                  </a:cubicBezTo>
                  <a:cubicBezTo>
                    <a:pt x="105" y="87"/>
                    <a:pt x="95" y="88"/>
                    <a:pt x="83" y="88"/>
                  </a:cubicBezTo>
                  <a:cubicBezTo>
                    <a:pt x="26" y="88"/>
                    <a:pt x="26" y="88"/>
                    <a:pt x="26" y="88"/>
                  </a:cubicBezTo>
                  <a:lnTo>
                    <a:pt x="26"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1"/>
            <p:cNvSpPr>
              <a:spLocks noEditPoints="1"/>
            </p:cNvSpPr>
            <p:nvPr userDrawn="1"/>
          </p:nvSpPr>
          <p:spPr bwMode="black">
            <a:xfrm>
              <a:off x="6873" y="1920"/>
              <a:ext cx="442" cy="473"/>
            </a:xfrm>
            <a:custGeom>
              <a:avLst/>
              <a:gdLst>
                <a:gd name="T0" fmla="*/ 28 w 187"/>
                <a:gd name="T1" fmla="*/ 200 h 200"/>
                <a:gd name="T2" fmla="*/ 50 w 187"/>
                <a:gd name="T3" fmla="*/ 140 h 200"/>
                <a:gd name="T4" fmla="*/ 133 w 187"/>
                <a:gd name="T5" fmla="*/ 140 h 200"/>
                <a:gd name="T6" fmla="*/ 157 w 187"/>
                <a:gd name="T7" fmla="*/ 200 h 200"/>
                <a:gd name="T8" fmla="*/ 187 w 187"/>
                <a:gd name="T9" fmla="*/ 200 h 200"/>
                <a:gd name="T10" fmla="*/ 105 w 187"/>
                <a:gd name="T11" fmla="*/ 0 h 200"/>
                <a:gd name="T12" fmla="*/ 77 w 187"/>
                <a:gd name="T13" fmla="*/ 0 h 200"/>
                <a:gd name="T14" fmla="*/ 0 w 187"/>
                <a:gd name="T15" fmla="*/ 200 h 200"/>
                <a:gd name="T16" fmla="*/ 28 w 187"/>
                <a:gd name="T17" fmla="*/ 200 h 200"/>
                <a:gd name="T18" fmla="*/ 79 w 187"/>
                <a:gd name="T19" fmla="*/ 59 h 200"/>
                <a:gd name="T20" fmla="*/ 90 w 187"/>
                <a:gd name="T21" fmla="*/ 21 h 200"/>
                <a:gd name="T22" fmla="*/ 104 w 187"/>
                <a:gd name="T23" fmla="*/ 63 h 200"/>
                <a:gd name="T24" fmla="*/ 125 w 187"/>
                <a:gd name="T25" fmla="*/ 118 h 200"/>
                <a:gd name="T26" fmla="*/ 57 w 187"/>
                <a:gd name="T27" fmla="*/ 118 h 200"/>
                <a:gd name="T28" fmla="*/ 79 w 187"/>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00">
                  <a:moveTo>
                    <a:pt x="28" y="200"/>
                  </a:moveTo>
                  <a:cubicBezTo>
                    <a:pt x="50" y="140"/>
                    <a:pt x="50" y="140"/>
                    <a:pt x="50" y="140"/>
                  </a:cubicBezTo>
                  <a:cubicBezTo>
                    <a:pt x="133" y="140"/>
                    <a:pt x="133" y="140"/>
                    <a:pt x="133" y="140"/>
                  </a:cubicBezTo>
                  <a:cubicBezTo>
                    <a:pt x="157" y="200"/>
                    <a:pt x="157" y="200"/>
                    <a:pt x="157" y="200"/>
                  </a:cubicBezTo>
                  <a:cubicBezTo>
                    <a:pt x="187" y="200"/>
                    <a:pt x="187" y="200"/>
                    <a:pt x="187" y="200"/>
                  </a:cubicBezTo>
                  <a:cubicBezTo>
                    <a:pt x="105" y="0"/>
                    <a:pt x="105" y="0"/>
                    <a:pt x="105" y="0"/>
                  </a:cubicBezTo>
                  <a:cubicBezTo>
                    <a:pt x="77" y="0"/>
                    <a:pt x="77" y="0"/>
                    <a:pt x="77" y="0"/>
                  </a:cubicBezTo>
                  <a:cubicBezTo>
                    <a:pt x="0" y="200"/>
                    <a:pt x="0" y="200"/>
                    <a:pt x="0" y="200"/>
                  </a:cubicBezTo>
                  <a:lnTo>
                    <a:pt x="28" y="200"/>
                  </a:lnTo>
                  <a:close/>
                  <a:moveTo>
                    <a:pt x="79" y="59"/>
                  </a:moveTo>
                  <a:cubicBezTo>
                    <a:pt x="84" y="47"/>
                    <a:pt x="88" y="34"/>
                    <a:pt x="90" y="21"/>
                  </a:cubicBezTo>
                  <a:cubicBezTo>
                    <a:pt x="93" y="32"/>
                    <a:pt x="98" y="46"/>
                    <a:pt x="104" y="63"/>
                  </a:cubicBezTo>
                  <a:cubicBezTo>
                    <a:pt x="125" y="118"/>
                    <a:pt x="125" y="118"/>
                    <a:pt x="125" y="118"/>
                  </a:cubicBezTo>
                  <a:cubicBezTo>
                    <a:pt x="57" y="118"/>
                    <a:pt x="57" y="118"/>
                    <a:pt x="57" y="118"/>
                  </a:cubicBezTo>
                  <a:lnTo>
                    <a:pt x="79"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2"/>
            <p:cNvSpPr>
              <a:spLocks/>
            </p:cNvSpPr>
            <p:nvPr userDrawn="1"/>
          </p:nvSpPr>
          <p:spPr bwMode="black">
            <a:xfrm>
              <a:off x="7320" y="1920"/>
              <a:ext cx="376" cy="473"/>
            </a:xfrm>
            <a:custGeom>
              <a:avLst/>
              <a:gdLst>
                <a:gd name="T0" fmla="*/ 159 w 159"/>
                <a:gd name="T1" fmla="*/ 200 h 200"/>
                <a:gd name="T2" fmla="*/ 159 w 159"/>
                <a:gd name="T3" fmla="*/ 177 h 200"/>
                <a:gd name="T4" fmla="*/ 31 w 159"/>
                <a:gd name="T5" fmla="*/ 177 h 200"/>
                <a:gd name="T6" fmla="*/ 43 w 159"/>
                <a:gd name="T7" fmla="*/ 162 h 200"/>
                <a:gd name="T8" fmla="*/ 155 w 159"/>
                <a:gd name="T9" fmla="*/ 24 h 200"/>
                <a:gd name="T10" fmla="*/ 155 w 159"/>
                <a:gd name="T11" fmla="*/ 0 h 200"/>
                <a:gd name="T12" fmla="*/ 12 w 159"/>
                <a:gd name="T13" fmla="*/ 0 h 200"/>
                <a:gd name="T14" fmla="*/ 12 w 159"/>
                <a:gd name="T15" fmla="*/ 24 h 200"/>
                <a:gd name="T16" fmla="*/ 124 w 159"/>
                <a:gd name="T17" fmla="*/ 24 h 200"/>
                <a:gd name="T18" fmla="*/ 103 w 159"/>
                <a:gd name="T19" fmla="*/ 47 h 200"/>
                <a:gd name="T20" fmla="*/ 0 w 159"/>
                <a:gd name="T21" fmla="*/ 176 h 200"/>
                <a:gd name="T22" fmla="*/ 0 w 159"/>
                <a:gd name="T23" fmla="*/ 200 h 200"/>
                <a:gd name="T24" fmla="*/ 159 w 159"/>
                <a:gd name="T2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200">
                  <a:moveTo>
                    <a:pt x="159" y="200"/>
                  </a:moveTo>
                  <a:cubicBezTo>
                    <a:pt x="159" y="177"/>
                    <a:pt x="159" y="177"/>
                    <a:pt x="159" y="177"/>
                  </a:cubicBezTo>
                  <a:cubicBezTo>
                    <a:pt x="31" y="177"/>
                    <a:pt x="31" y="177"/>
                    <a:pt x="31" y="177"/>
                  </a:cubicBezTo>
                  <a:cubicBezTo>
                    <a:pt x="43" y="162"/>
                    <a:pt x="43" y="162"/>
                    <a:pt x="43" y="162"/>
                  </a:cubicBezTo>
                  <a:cubicBezTo>
                    <a:pt x="155" y="24"/>
                    <a:pt x="155" y="24"/>
                    <a:pt x="155" y="24"/>
                  </a:cubicBezTo>
                  <a:cubicBezTo>
                    <a:pt x="155" y="0"/>
                    <a:pt x="155" y="0"/>
                    <a:pt x="155" y="0"/>
                  </a:cubicBezTo>
                  <a:cubicBezTo>
                    <a:pt x="12" y="0"/>
                    <a:pt x="12" y="0"/>
                    <a:pt x="12" y="0"/>
                  </a:cubicBezTo>
                  <a:cubicBezTo>
                    <a:pt x="12" y="24"/>
                    <a:pt x="12" y="24"/>
                    <a:pt x="12" y="24"/>
                  </a:cubicBezTo>
                  <a:cubicBezTo>
                    <a:pt x="124" y="24"/>
                    <a:pt x="124" y="24"/>
                    <a:pt x="124" y="24"/>
                  </a:cubicBezTo>
                  <a:cubicBezTo>
                    <a:pt x="117" y="30"/>
                    <a:pt x="110" y="38"/>
                    <a:pt x="103" y="47"/>
                  </a:cubicBezTo>
                  <a:cubicBezTo>
                    <a:pt x="0" y="176"/>
                    <a:pt x="0" y="176"/>
                    <a:pt x="0" y="176"/>
                  </a:cubicBezTo>
                  <a:cubicBezTo>
                    <a:pt x="0" y="200"/>
                    <a:pt x="0" y="200"/>
                    <a:pt x="0" y="200"/>
                  </a:cubicBezTo>
                  <a:lnTo>
                    <a:pt x="159"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43"/>
            <p:cNvSpPr>
              <a:spLocks noChangeArrowheads="1"/>
            </p:cNvSpPr>
            <p:nvPr userDrawn="1"/>
          </p:nvSpPr>
          <p:spPr bwMode="black">
            <a:xfrm>
              <a:off x="7766" y="1920"/>
              <a:ext cx="62" cy="4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4"/>
            <p:cNvSpPr>
              <a:spLocks noEditPoints="1"/>
            </p:cNvSpPr>
            <p:nvPr userDrawn="1"/>
          </p:nvSpPr>
          <p:spPr bwMode="black">
            <a:xfrm>
              <a:off x="7880" y="1920"/>
              <a:ext cx="444" cy="473"/>
            </a:xfrm>
            <a:custGeom>
              <a:avLst/>
              <a:gdLst>
                <a:gd name="T0" fmla="*/ 28 w 188"/>
                <a:gd name="T1" fmla="*/ 200 h 200"/>
                <a:gd name="T2" fmla="*/ 50 w 188"/>
                <a:gd name="T3" fmla="*/ 140 h 200"/>
                <a:gd name="T4" fmla="*/ 134 w 188"/>
                <a:gd name="T5" fmla="*/ 140 h 200"/>
                <a:gd name="T6" fmla="*/ 157 w 188"/>
                <a:gd name="T7" fmla="*/ 200 h 200"/>
                <a:gd name="T8" fmla="*/ 188 w 188"/>
                <a:gd name="T9" fmla="*/ 200 h 200"/>
                <a:gd name="T10" fmla="*/ 106 w 188"/>
                <a:gd name="T11" fmla="*/ 0 h 200"/>
                <a:gd name="T12" fmla="*/ 77 w 188"/>
                <a:gd name="T13" fmla="*/ 0 h 200"/>
                <a:gd name="T14" fmla="*/ 0 w 188"/>
                <a:gd name="T15" fmla="*/ 200 h 200"/>
                <a:gd name="T16" fmla="*/ 28 w 188"/>
                <a:gd name="T17" fmla="*/ 200 h 200"/>
                <a:gd name="T18" fmla="*/ 80 w 188"/>
                <a:gd name="T19" fmla="*/ 59 h 200"/>
                <a:gd name="T20" fmla="*/ 91 w 188"/>
                <a:gd name="T21" fmla="*/ 21 h 200"/>
                <a:gd name="T22" fmla="*/ 105 w 188"/>
                <a:gd name="T23" fmla="*/ 63 h 200"/>
                <a:gd name="T24" fmla="*/ 126 w 188"/>
                <a:gd name="T25" fmla="*/ 118 h 200"/>
                <a:gd name="T26" fmla="*/ 58 w 188"/>
                <a:gd name="T27" fmla="*/ 118 h 200"/>
                <a:gd name="T28" fmla="*/ 80 w 188"/>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200">
                  <a:moveTo>
                    <a:pt x="28" y="200"/>
                  </a:moveTo>
                  <a:cubicBezTo>
                    <a:pt x="50" y="140"/>
                    <a:pt x="50" y="140"/>
                    <a:pt x="50" y="140"/>
                  </a:cubicBezTo>
                  <a:cubicBezTo>
                    <a:pt x="134" y="140"/>
                    <a:pt x="134" y="140"/>
                    <a:pt x="134" y="140"/>
                  </a:cubicBezTo>
                  <a:cubicBezTo>
                    <a:pt x="157" y="200"/>
                    <a:pt x="157" y="200"/>
                    <a:pt x="157" y="200"/>
                  </a:cubicBezTo>
                  <a:cubicBezTo>
                    <a:pt x="188" y="200"/>
                    <a:pt x="188" y="200"/>
                    <a:pt x="188" y="200"/>
                  </a:cubicBezTo>
                  <a:cubicBezTo>
                    <a:pt x="106" y="0"/>
                    <a:pt x="106" y="0"/>
                    <a:pt x="106" y="0"/>
                  </a:cubicBezTo>
                  <a:cubicBezTo>
                    <a:pt x="77" y="0"/>
                    <a:pt x="77" y="0"/>
                    <a:pt x="77" y="0"/>
                  </a:cubicBezTo>
                  <a:cubicBezTo>
                    <a:pt x="0" y="200"/>
                    <a:pt x="0" y="200"/>
                    <a:pt x="0" y="200"/>
                  </a:cubicBezTo>
                  <a:lnTo>
                    <a:pt x="28" y="200"/>
                  </a:lnTo>
                  <a:close/>
                  <a:moveTo>
                    <a:pt x="80" y="59"/>
                  </a:moveTo>
                  <a:cubicBezTo>
                    <a:pt x="85" y="47"/>
                    <a:pt x="88" y="34"/>
                    <a:pt x="91" y="21"/>
                  </a:cubicBezTo>
                  <a:cubicBezTo>
                    <a:pt x="94" y="32"/>
                    <a:pt x="99" y="46"/>
                    <a:pt x="105" y="63"/>
                  </a:cubicBezTo>
                  <a:cubicBezTo>
                    <a:pt x="126" y="118"/>
                    <a:pt x="126" y="118"/>
                    <a:pt x="126"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45"/>
            <p:cNvSpPr>
              <a:spLocks/>
            </p:cNvSpPr>
            <p:nvPr userDrawn="1"/>
          </p:nvSpPr>
          <p:spPr bwMode="black">
            <a:xfrm>
              <a:off x="8346" y="1913"/>
              <a:ext cx="375" cy="490"/>
            </a:xfrm>
            <a:custGeom>
              <a:avLst/>
              <a:gdLst>
                <a:gd name="T0" fmla="*/ 11 w 159"/>
                <a:gd name="T1" fmla="*/ 175 h 207"/>
                <a:gd name="T2" fmla="*/ 40 w 159"/>
                <a:gd name="T3" fmla="*/ 199 h 207"/>
                <a:gd name="T4" fmla="*/ 85 w 159"/>
                <a:gd name="T5" fmla="*/ 207 h 207"/>
                <a:gd name="T6" fmla="*/ 124 w 159"/>
                <a:gd name="T7" fmla="*/ 199 h 207"/>
                <a:gd name="T8" fmla="*/ 150 w 159"/>
                <a:gd name="T9" fmla="*/ 177 h 207"/>
                <a:gd name="T10" fmla="*/ 159 w 159"/>
                <a:gd name="T11" fmla="*/ 147 h 207"/>
                <a:gd name="T12" fmla="*/ 151 w 159"/>
                <a:gd name="T13" fmla="*/ 118 h 207"/>
                <a:gd name="T14" fmla="*/ 125 w 159"/>
                <a:gd name="T15" fmla="*/ 98 h 207"/>
                <a:gd name="T16" fmla="*/ 81 w 159"/>
                <a:gd name="T17" fmla="*/ 85 h 207"/>
                <a:gd name="T18" fmla="*/ 41 w 159"/>
                <a:gd name="T19" fmla="*/ 71 h 207"/>
                <a:gd name="T20" fmla="*/ 33 w 159"/>
                <a:gd name="T21" fmla="*/ 53 h 207"/>
                <a:gd name="T22" fmla="*/ 44 w 159"/>
                <a:gd name="T23" fmla="*/ 32 h 207"/>
                <a:gd name="T24" fmla="*/ 79 w 159"/>
                <a:gd name="T25" fmla="*/ 23 h 207"/>
                <a:gd name="T26" fmla="*/ 114 w 159"/>
                <a:gd name="T27" fmla="*/ 33 h 207"/>
                <a:gd name="T28" fmla="*/ 128 w 159"/>
                <a:gd name="T29" fmla="*/ 61 h 207"/>
                <a:gd name="T30" fmla="*/ 153 w 159"/>
                <a:gd name="T31" fmla="*/ 59 h 207"/>
                <a:gd name="T32" fmla="*/ 144 w 159"/>
                <a:gd name="T33" fmla="*/ 28 h 207"/>
                <a:gd name="T34" fmla="*/ 117 w 159"/>
                <a:gd name="T35" fmla="*/ 7 h 207"/>
                <a:gd name="T36" fmla="*/ 78 w 159"/>
                <a:gd name="T37" fmla="*/ 0 h 207"/>
                <a:gd name="T38" fmla="*/ 41 w 159"/>
                <a:gd name="T39" fmla="*/ 6 h 207"/>
                <a:gd name="T40" fmla="*/ 16 w 159"/>
                <a:gd name="T41" fmla="*/ 26 h 207"/>
                <a:gd name="T42" fmla="*/ 8 w 159"/>
                <a:gd name="T43" fmla="*/ 55 h 207"/>
                <a:gd name="T44" fmla="*/ 15 w 159"/>
                <a:gd name="T45" fmla="*/ 80 h 207"/>
                <a:gd name="T46" fmla="*/ 36 w 159"/>
                <a:gd name="T47" fmla="*/ 98 h 207"/>
                <a:gd name="T48" fmla="*/ 75 w 159"/>
                <a:gd name="T49" fmla="*/ 111 h 207"/>
                <a:gd name="T50" fmla="*/ 110 w 159"/>
                <a:gd name="T51" fmla="*/ 121 h 207"/>
                <a:gd name="T52" fmla="*/ 128 w 159"/>
                <a:gd name="T53" fmla="*/ 132 h 207"/>
                <a:gd name="T54" fmla="*/ 134 w 159"/>
                <a:gd name="T55" fmla="*/ 149 h 207"/>
                <a:gd name="T56" fmla="*/ 128 w 159"/>
                <a:gd name="T57" fmla="*/ 166 h 207"/>
                <a:gd name="T58" fmla="*/ 111 w 159"/>
                <a:gd name="T59" fmla="*/ 178 h 207"/>
                <a:gd name="T60" fmla="*/ 84 w 159"/>
                <a:gd name="T61" fmla="*/ 183 h 207"/>
                <a:gd name="T62" fmla="*/ 53 w 159"/>
                <a:gd name="T63" fmla="*/ 177 h 207"/>
                <a:gd name="T64" fmla="*/ 33 w 159"/>
                <a:gd name="T65" fmla="*/ 161 h 207"/>
                <a:gd name="T66" fmla="*/ 25 w 159"/>
                <a:gd name="T67" fmla="*/ 137 h 207"/>
                <a:gd name="T68" fmla="*/ 0 w 159"/>
                <a:gd name="T69" fmla="*/ 139 h 207"/>
                <a:gd name="T70" fmla="*/ 11 w 159"/>
                <a:gd name="T71" fmla="*/ 17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207">
                  <a:moveTo>
                    <a:pt x="11" y="175"/>
                  </a:moveTo>
                  <a:cubicBezTo>
                    <a:pt x="18" y="185"/>
                    <a:pt x="28" y="193"/>
                    <a:pt x="40" y="199"/>
                  </a:cubicBezTo>
                  <a:cubicBezTo>
                    <a:pt x="52" y="204"/>
                    <a:pt x="67" y="207"/>
                    <a:pt x="85" y="207"/>
                  </a:cubicBezTo>
                  <a:cubicBezTo>
                    <a:pt x="100" y="207"/>
                    <a:pt x="113" y="204"/>
                    <a:pt x="124" y="199"/>
                  </a:cubicBezTo>
                  <a:cubicBezTo>
                    <a:pt x="135" y="194"/>
                    <a:pt x="144" y="186"/>
                    <a:pt x="150" y="177"/>
                  </a:cubicBezTo>
                  <a:cubicBezTo>
                    <a:pt x="156" y="167"/>
                    <a:pt x="159" y="157"/>
                    <a:pt x="159" y="147"/>
                  </a:cubicBezTo>
                  <a:cubicBezTo>
                    <a:pt x="159" y="136"/>
                    <a:pt x="157" y="126"/>
                    <a:pt x="151" y="118"/>
                  </a:cubicBezTo>
                  <a:cubicBezTo>
                    <a:pt x="146" y="110"/>
                    <a:pt x="137" y="103"/>
                    <a:pt x="125" y="98"/>
                  </a:cubicBezTo>
                  <a:cubicBezTo>
                    <a:pt x="117" y="94"/>
                    <a:pt x="102" y="90"/>
                    <a:pt x="81" y="85"/>
                  </a:cubicBezTo>
                  <a:cubicBezTo>
                    <a:pt x="59" y="80"/>
                    <a:pt x="46" y="75"/>
                    <a:pt x="41" y="71"/>
                  </a:cubicBezTo>
                  <a:cubicBezTo>
                    <a:pt x="36" y="66"/>
                    <a:pt x="33" y="60"/>
                    <a:pt x="33" y="53"/>
                  </a:cubicBezTo>
                  <a:cubicBezTo>
                    <a:pt x="33" y="45"/>
                    <a:pt x="37" y="38"/>
                    <a:pt x="44" y="32"/>
                  </a:cubicBezTo>
                  <a:cubicBezTo>
                    <a:pt x="52" y="26"/>
                    <a:pt x="63" y="23"/>
                    <a:pt x="79" y="23"/>
                  </a:cubicBezTo>
                  <a:cubicBezTo>
                    <a:pt x="95" y="23"/>
                    <a:pt x="106" y="26"/>
                    <a:pt x="114" y="33"/>
                  </a:cubicBezTo>
                  <a:cubicBezTo>
                    <a:pt x="122" y="39"/>
                    <a:pt x="127" y="49"/>
                    <a:pt x="128" y="61"/>
                  </a:cubicBezTo>
                  <a:cubicBezTo>
                    <a:pt x="153" y="59"/>
                    <a:pt x="153" y="59"/>
                    <a:pt x="153" y="59"/>
                  </a:cubicBezTo>
                  <a:cubicBezTo>
                    <a:pt x="153" y="48"/>
                    <a:pt x="150" y="37"/>
                    <a:pt x="144" y="28"/>
                  </a:cubicBezTo>
                  <a:cubicBezTo>
                    <a:pt x="137" y="19"/>
                    <a:pt x="129" y="12"/>
                    <a:pt x="117" y="7"/>
                  </a:cubicBezTo>
                  <a:cubicBezTo>
                    <a:pt x="106" y="2"/>
                    <a:pt x="93" y="0"/>
                    <a:pt x="78" y="0"/>
                  </a:cubicBezTo>
                  <a:cubicBezTo>
                    <a:pt x="65" y="0"/>
                    <a:pt x="52" y="2"/>
                    <a:pt x="41" y="6"/>
                  </a:cubicBezTo>
                  <a:cubicBezTo>
                    <a:pt x="30" y="11"/>
                    <a:pt x="22" y="18"/>
                    <a:pt x="16" y="26"/>
                  </a:cubicBezTo>
                  <a:cubicBezTo>
                    <a:pt x="11" y="35"/>
                    <a:pt x="8" y="45"/>
                    <a:pt x="8" y="55"/>
                  </a:cubicBezTo>
                  <a:cubicBezTo>
                    <a:pt x="8" y="64"/>
                    <a:pt x="10" y="72"/>
                    <a:pt x="15" y="80"/>
                  </a:cubicBezTo>
                  <a:cubicBezTo>
                    <a:pt x="19" y="87"/>
                    <a:pt x="27" y="93"/>
                    <a:pt x="36" y="98"/>
                  </a:cubicBezTo>
                  <a:cubicBezTo>
                    <a:pt x="43" y="102"/>
                    <a:pt x="56" y="106"/>
                    <a:pt x="75" y="111"/>
                  </a:cubicBezTo>
                  <a:cubicBezTo>
                    <a:pt x="93" y="115"/>
                    <a:pt x="105" y="118"/>
                    <a:pt x="110" y="121"/>
                  </a:cubicBezTo>
                  <a:cubicBezTo>
                    <a:pt x="119" y="124"/>
                    <a:pt x="125" y="128"/>
                    <a:pt x="128" y="132"/>
                  </a:cubicBezTo>
                  <a:cubicBezTo>
                    <a:pt x="132" y="137"/>
                    <a:pt x="134" y="143"/>
                    <a:pt x="134" y="149"/>
                  </a:cubicBezTo>
                  <a:cubicBezTo>
                    <a:pt x="134" y="155"/>
                    <a:pt x="132" y="161"/>
                    <a:pt x="128" y="166"/>
                  </a:cubicBezTo>
                  <a:cubicBezTo>
                    <a:pt x="124" y="171"/>
                    <a:pt x="119" y="175"/>
                    <a:pt x="111" y="178"/>
                  </a:cubicBezTo>
                  <a:cubicBezTo>
                    <a:pt x="103" y="181"/>
                    <a:pt x="94" y="183"/>
                    <a:pt x="84" y="183"/>
                  </a:cubicBezTo>
                  <a:cubicBezTo>
                    <a:pt x="73" y="183"/>
                    <a:pt x="63" y="181"/>
                    <a:pt x="53" y="177"/>
                  </a:cubicBezTo>
                  <a:cubicBezTo>
                    <a:pt x="44" y="173"/>
                    <a:pt x="38" y="168"/>
                    <a:pt x="33" y="161"/>
                  </a:cubicBezTo>
                  <a:cubicBezTo>
                    <a:pt x="29" y="155"/>
                    <a:pt x="26" y="147"/>
                    <a:pt x="25" y="137"/>
                  </a:cubicBezTo>
                  <a:cubicBezTo>
                    <a:pt x="0" y="139"/>
                    <a:pt x="0" y="139"/>
                    <a:pt x="0" y="139"/>
                  </a:cubicBezTo>
                  <a:cubicBezTo>
                    <a:pt x="0" y="152"/>
                    <a:pt x="4" y="164"/>
                    <a:pt x="11" y="1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6"/>
            <p:cNvSpPr>
              <a:spLocks noEditPoints="1"/>
            </p:cNvSpPr>
            <p:nvPr userDrawn="1"/>
          </p:nvSpPr>
          <p:spPr bwMode="black">
            <a:xfrm>
              <a:off x="6495" y="2902"/>
              <a:ext cx="392" cy="473"/>
            </a:xfrm>
            <a:custGeom>
              <a:avLst/>
              <a:gdLst>
                <a:gd name="T0" fmla="*/ 72 w 166"/>
                <a:gd name="T1" fmla="*/ 200 h 200"/>
                <a:gd name="T2" fmla="*/ 105 w 166"/>
                <a:gd name="T3" fmla="*/ 196 h 200"/>
                <a:gd name="T4" fmla="*/ 129 w 166"/>
                <a:gd name="T5" fmla="*/ 186 h 200"/>
                <a:gd name="T6" fmla="*/ 147 w 166"/>
                <a:gd name="T7" fmla="*/ 168 h 200"/>
                <a:gd name="T8" fmla="*/ 160 w 166"/>
                <a:gd name="T9" fmla="*/ 139 h 200"/>
                <a:gd name="T10" fmla="*/ 166 w 166"/>
                <a:gd name="T11" fmla="*/ 99 h 200"/>
                <a:gd name="T12" fmla="*/ 158 w 166"/>
                <a:gd name="T13" fmla="*/ 51 h 200"/>
                <a:gd name="T14" fmla="*/ 134 w 166"/>
                <a:gd name="T15" fmla="*/ 17 h 200"/>
                <a:gd name="T16" fmla="*/ 105 w 166"/>
                <a:gd name="T17" fmla="*/ 3 h 200"/>
                <a:gd name="T18" fmla="*/ 69 w 166"/>
                <a:gd name="T19" fmla="*/ 0 h 200"/>
                <a:gd name="T20" fmla="*/ 0 w 166"/>
                <a:gd name="T21" fmla="*/ 0 h 200"/>
                <a:gd name="T22" fmla="*/ 0 w 166"/>
                <a:gd name="T23" fmla="*/ 200 h 200"/>
                <a:gd name="T24" fmla="*/ 72 w 166"/>
                <a:gd name="T25" fmla="*/ 200 h 200"/>
                <a:gd name="T26" fmla="*/ 27 w 166"/>
                <a:gd name="T27" fmla="*/ 23 h 200"/>
                <a:gd name="T28" fmla="*/ 69 w 166"/>
                <a:gd name="T29" fmla="*/ 23 h 200"/>
                <a:gd name="T30" fmla="*/ 103 w 166"/>
                <a:gd name="T31" fmla="*/ 27 h 200"/>
                <a:gd name="T32" fmla="*/ 128 w 166"/>
                <a:gd name="T33" fmla="*/ 50 h 200"/>
                <a:gd name="T34" fmla="*/ 138 w 166"/>
                <a:gd name="T35" fmla="*/ 98 h 200"/>
                <a:gd name="T36" fmla="*/ 133 w 166"/>
                <a:gd name="T37" fmla="*/ 137 h 200"/>
                <a:gd name="T38" fmla="*/ 119 w 166"/>
                <a:gd name="T39" fmla="*/ 162 h 200"/>
                <a:gd name="T40" fmla="*/ 101 w 166"/>
                <a:gd name="T41" fmla="*/ 173 h 200"/>
                <a:gd name="T42" fmla="*/ 69 w 166"/>
                <a:gd name="T43" fmla="*/ 176 h 200"/>
                <a:gd name="T44" fmla="*/ 27 w 166"/>
                <a:gd name="T45" fmla="*/ 176 h 200"/>
                <a:gd name="T46" fmla="*/ 27 w 166"/>
                <a:gd name="T47"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200">
                  <a:moveTo>
                    <a:pt x="72" y="200"/>
                  </a:moveTo>
                  <a:cubicBezTo>
                    <a:pt x="85" y="200"/>
                    <a:pt x="95" y="199"/>
                    <a:pt x="105" y="196"/>
                  </a:cubicBezTo>
                  <a:cubicBezTo>
                    <a:pt x="114" y="194"/>
                    <a:pt x="122" y="191"/>
                    <a:pt x="129" y="186"/>
                  </a:cubicBezTo>
                  <a:cubicBezTo>
                    <a:pt x="135" y="182"/>
                    <a:pt x="141" y="176"/>
                    <a:pt x="147" y="168"/>
                  </a:cubicBezTo>
                  <a:cubicBezTo>
                    <a:pt x="152" y="161"/>
                    <a:pt x="157" y="151"/>
                    <a:pt x="160" y="139"/>
                  </a:cubicBezTo>
                  <a:cubicBezTo>
                    <a:pt x="164" y="127"/>
                    <a:pt x="166" y="114"/>
                    <a:pt x="166" y="99"/>
                  </a:cubicBezTo>
                  <a:cubicBezTo>
                    <a:pt x="166" y="81"/>
                    <a:pt x="163" y="65"/>
                    <a:pt x="158" y="51"/>
                  </a:cubicBezTo>
                  <a:cubicBezTo>
                    <a:pt x="153" y="37"/>
                    <a:pt x="145" y="26"/>
                    <a:pt x="134" y="17"/>
                  </a:cubicBezTo>
                  <a:cubicBezTo>
                    <a:pt x="126" y="10"/>
                    <a:pt x="116" y="5"/>
                    <a:pt x="105" y="3"/>
                  </a:cubicBezTo>
                  <a:cubicBezTo>
                    <a:pt x="97" y="1"/>
                    <a:pt x="85" y="0"/>
                    <a:pt x="69" y="0"/>
                  </a:cubicBezTo>
                  <a:cubicBezTo>
                    <a:pt x="0" y="0"/>
                    <a:pt x="0" y="0"/>
                    <a:pt x="0" y="0"/>
                  </a:cubicBezTo>
                  <a:cubicBezTo>
                    <a:pt x="0" y="200"/>
                    <a:pt x="0" y="200"/>
                    <a:pt x="0" y="200"/>
                  </a:cubicBezTo>
                  <a:lnTo>
                    <a:pt x="72" y="200"/>
                  </a:lnTo>
                  <a:close/>
                  <a:moveTo>
                    <a:pt x="27" y="23"/>
                  </a:moveTo>
                  <a:cubicBezTo>
                    <a:pt x="69" y="23"/>
                    <a:pt x="69" y="23"/>
                    <a:pt x="69" y="23"/>
                  </a:cubicBezTo>
                  <a:cubicBezTo>
                    <a:pt x="85" y="23"/>
                    <a:pt x="96" y="25"/>
                    <a:pt x="103" y="27"/>
                  </a:cubicBezTo>
                  <a:cubicBezTo>
                    <a:pt x="113" y="31"/>
                    <a:pt x="121" y="39"/>
                    <a:pt x="128" y="50"/>
                  </a:cubicBezTo>
                  <a:cubicBezTo>
                    <a:pt x="135" y="61"/>
                    <a:pt x="138" y="77"/>
                    <a:pt x="138" y="98"/>
                  </a:cubicBezTo>
                  <a:cubicBezTo>
                    <a:pt x="138" y="113"/>
                    <a:pt x="137" y="126"/>
                    <a:pt x="133" y="137"/>
                  </a:cubicBezTo>
                  <a:cubicBezTo>
                    <a:pt x="130" y="147"/>
                    <a:pt x="125" y="156"/>
                    <a:pt x="119" y="162"/>
                  </a:cubicBezTo>
                  <a:cubicBezTo>
                    <a:pt x="114" y="167"/>
                    <a:pt x="108" y="170"/>
                    <a:pt x="101" y="173"/>
                  </a:cubicBezTo>
                  <a:cubicBezTo>
                    <a:pt x="93" y="175"/>
                    <a:pt x="83" y="176"/>
                    <a:pt x="69" y="176"/>
                  </a:cubicBezTo>
                  <a:cubicBezTo>
                    <a:pt x="27" y="176"/>
                    <a:pt x="27" y="176"/>
                    <a:pt x="27" y="176"/>
                  </a:cubicBezTo>
                  <a:lnTo>
                    <a:pt x="27" y="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7"/>
            <p:cNvSpPr>
              <a:spLocks noEditPoints="1"/>
            </p:cNvSpPr>
            <p:nvPr userDrawn="1"/>
          </p:nvSpPr>
          <p:spPr bwMode="black">
            <a:xfrm>
              <a:off x="6913" y="2902"/>
              <a:ext cx="444" cy="473"/>
            </a:xfrm>
            <a:custGeom>
              <a:avLst/>
              <a:gdLst>
                <a:gd name="T0" fmla="*/ 29 w 188"/>
                <a:gd name="T1" fmla="*/ 200 h 200"/>
                <a:gd name="T2" fmla="*/ 51 w 188"/>
                <a:gd name="T3" fmla="*/ 139 h 200"/>
                <a:gd name="T4" fmla="*/ 134 w 188"/>
                <a:gd name="T5" fmla="*/ 139 h 200"/>
                <a:gd name="T6" fmla="*/ 158 w 188"/>
                <a:gd name="T7" fmla="*/ 200 h 200"/>
                <a:gd name="T8" fmla="*/ 188 w 188"/>
                <a:gd name="T9" fmla="*/ 200 h 200"/>
                <a:gd name="T10" fmla="*/ 106 w 188"/>
                <a:gd name="T11" fmla="*/ 0 h 200"/>
                <a:gd name="T12" fmla="*/ 77 w 188"/>
                <a:gd name="T13" fmla="*/ 0 h 200"/>
                <a:gd name="T14" fmla="*/ 0 w 188"/>
                <a:gd name="T15" fmla="*/ 200 h 200"/>
                <a:gd name="T16" fmla="*/ 29 w 188"/>
                <a:gd name="T17" fmla="*/ 200 h 200"/>
                <a:gd name="T18" fmla="*/ 80 w 188"/>
                <a:gd name="T19" fmla="*/ 59 h 200"/>
                <a:gd name="T20" fmla="*/ 91 w 188"/>
                <a:gd name="T21" fmla="*/ 21 h 200"/>
                <a:gd name="T22" fmla="*/ 105 w 188"/>
                <a:gd name="T23" fmla="*/ 62 h 200"/>
                <a:gd name="T24" fmla="*/ 126 w 188"/>
                <a:gd name="T25" fmla="*/ 118 h 200"/>
                <a:gd name="T26" fmla="*/ 58 w 188"/>
                <a:gd name="T27" fmla="*/ 118 h 200"/>
                <a:gd name="T28" fmla="*/ 80 w 188"/>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200">
                  <a:moveTo>
                    <a:pt x="29" y="200"/>
                  </a:moveTo>
                  <a:cubicBezTo>
                    <a:pt x="51" y="139"/>
                    <a:pt x="51" y="139"/>
                    <a:pt x="51" y="139"/>
                  </a:cubicBezTo>
                  <a:cubicBezTo>
                    <a:pt x="134" y="139"/>
                    <a:pt x="134" y="139"/>
                    <a:pt x="134" y="139"/>
                  </a:cubicBezTo>
                  <a:cubicBezTo>
                    <a:pt x="158" y="200"/>
                    <a:pt x="158" y="200"/>
                    <a:pt x="158" y="200"/>
                  </a:cubicBezTo>
                  <a:cubicBezTo>
                    <a:pt x="188" y="200"/>
                    <a:pt x="188" y="200"/>
                    <a:pt x="188" y="200"/>
                  </a:cubicBezTo>
                  <a:cubicBezTo>
                    <a:pt x="106" y="0"/>
                    <a:pt x="106" y="0"/>
                    <a:pt x="106" y="0"/>
                  </a:cubicBezTo>
                  <a:cubicBezTo>
                    <a:pt x="77" y="0"/>
                    <a:pt x="77" y="0"/>
                    <a:pt x="77" y="0"/>
                  </a:cubicBezTo>
                  <a:cubicBezTo>
                    <a:pt x="0" y="200"/>
                    <a:pt x="0" y="200"/>
                    <a:pt x="0" y="200"/>
                  </a:cubicBezTo>
                  <a:lnTo>
                    <a:pt x="29" y="200"/>
                  </a:lnTo>
                  <a:close/>
                  <a:moveTo>
                    <a:pt x="80" y="59"/>
                  </a:moveTo>
                  <a:cubicBezTo>
                    <a:pt x="85" y="46"/>
                    <a:pt x="88" y="34"/>
                    <a:pt x="91" y="21"/>
                  </a:cubicBezTo>
                  <a:cubicBezTo>
                    <a:pt x="94" y="32"/>
                    <a:pt x="99" y="45"/>
                    <a:pt x="105" y="62"/>
                  </a:cubicBezTo>
                  <a:cubicBezTo>
                    <a:pt x="126" y="118"/>
                    <a:pt x="126" y="118"/>
                    <a:pt x="126"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8"/>
            <p:cNvSpPr>
              <a:spLocks/>
            </p:cNvSpPr>
            <p:nvPr userDrawn="1"/>
          </p:nvSpPr>
          <p:spPr bwMode="black">
            <a:xfrm>
              <a:off x="7400" y="2902"/>
              <a:ext cx="374" cy="473"/>
            </a:xfrm>
            <a:custGeom>
              <a:avLst/>
              <a:gdLst>
                <a:gd name="T0" fmla="*/ 59 w 374"/>
                <a:gd name="T1" fmla="*/ 473 h 473"/>
                <a:gd name="T2" fmla="*/ 59 w 374"/>
                <a:gd name="T3" fmla="*/ 102 h 473"/>
                <a:gd name="T4" fmla="*/ 307 w 374"/>
                <a:gd name="T5" fmla="*/ 473 h 473"/>
                <a:gd name="T6" fmla="*/ 374 w 374"/>
                <a:gd name="T7" fmla="*/ 473 h 473"/>
                <a:gd name="T8" fmla="*/ 374 w 374"/>
                <a:gd name="T9" fmla="*/ 0 h 473"/>
                <a:gd name="T10" fmla="*/ 312 w 374"/>
                <a:gd name="T11" fmla="*/ 0 h 473"/>
                <a:gd name="T12" fmla="*/ 312 w 374"/>
                <a:gd name="T13" fmla="*/ 371 h 473"/>
                <a:gd name="T14" fmla="*/ 64 w 374"/>
                <a:gd name="T15" fmla="*/ 0 h 473"/>
                <a:gd name="T16" fmla="*/ 0 w 374"/>
                <a:gd name="T17" fmla="*/ 0 h 473"/>
                <a:gd name="T18" fmla="*/ 0 w 374"/>
                <a:gd name="T19" fmla="*/ 473 h 473"/>
                <a:gd name="T20" fmla="*/ 59 w 374"/>
                <a:gd name="T21"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 h="473">
                  <a:moveTo>
                    <a:pt x="59" y="473"/>
                  </a:moveTo>
                  <a:lnTo>
                    <a:pt x="59" y="102"/>
                  </a:lnTo>
                  <a:lnTo>
                    <a:pt x="307" y="473"/>
                  </a:lnTo>
                  <a:lnTo>
                    <a:pt x="374" y="473"/>
                  </a:lnTo>
                  <a:lnTo>
                    <a:pt x="374" y="0"/>
                  </a:lnTo>
                  <a:lnTo>
                    <a:pt x="312" y="0"/>
                  </a:lnTo>
                  <a:lnTo>
                    <a:pt x="312" y="371"/>
                  </a:lnTo>
                  <a:lnTo>
                    <a:pt x="64" y="0"/>
                  </a:lnTo>
                  <a:lnTo>
                    <a:pt x="0" y="0"/>
                  </a:lnTo>
                  <a:lnTo>
                    <a:pt x="0" y="473"/>
                  </a:lnTo>
                  <a:lnTo>
                    <a:pt x="59"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9"/>
            <p:cNvSpPr>
              <a:spLocks/>
            </p:cNvSpPr>
            <p:nvPr userDrawn="1"/>
          </p:nvSpPr>
          <p:spPr bwMode="black">
            <a:xfrm>
              <a:off x="7868" y="2902"/>
              <a:ext cx="392" cy="473"/>
            </a:xfrm>
            <a:custGeom>
              <a:avLst/>
              <a:gdLst>
                <a:gd name="T0" fmla="*/ 64 w 392"/>
                <a:gd name="T1" fmla="*/ 473 h 473"/>
                <a:gd name="T2" fmla="*/ 64 w 392"/>
                <a:gd name="T3" fmla="*/ 310 h 473"/>
                <a:gd name="T4" fmla="*/ 142 w 392"/>
                <a:gd name="T5" fmla="*/ 234 h 473"/>
                <a:gd name="T6" fmla="*/ 310 w 392"/>
                <a:gd name="T7" fmla="*/ 473 h 473"/>
                <a:gd name="T8" fmla="*/ 392 w 392"/>
                <a:gd name="T9" fmla="*/ 473 h 473"/>
                <a:gd name="T10" fmla="*/ 184 w 392"/>
                <a:gd name="T11" fmla="*/ 192 h 473"/>
                <a:gd name="T12" fmla="*/ 383 w 392"/>
                <a:gd name="T13" fmla="*/ 0 h 473"/>
                <a:gd name="T14" fmla="*/ 298 w 392"/>
                <a:gd name="T15" fmla="*/ 0 h 473"/>
                <a:gd name="T16" fmla="*/ 64 w 392"/>
                <a:gd name="T17" fmla="*/ 234 h 473"/>
                <a:gd name="T18" fmla="*/ 64 w 392"/>
                <a:gd name="T19" fmla="*/ 0 h 473"/>
                <a:gd name="T20" fmla="*/ 0 w 392"/>
                <a:gd name="T21" fmla="*/ 0 h 473"/>
                <a:gd name="T22" fmla="*/ 0 w 392"/>
                <a:gd name="T23" fmla="*/ 473 h 473"/>
                <a:gd name="T24" fmla="*/ 64 w 392"/>
                <a:gd name="T25"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73">
                  <a:moveTo>
                    <a:pt x="64" y="473"/>
                  </a:moveTo>
                  <a:lnTo>
                    <a:pt x="64" y="310"/>
                  </a:lnTo>
                  <a:lnTo>
                    <a:pt x="142" y="234"/>
                  </a:lnTo>
                  <a:lnTo>
                    <a:pt x="310" y="473"/>
                  </a:lnTo>
                  <a:lnTo>
                    <a:pt x="392" y="473"/>
                  </a:lnTo>
                  <a:lnTo>
                    <a:pt x="184" y="192"/>
                  </a:lnTo>
                  <a:lnTo>
                    <a:pt x="383" y="0"/>
                  </a:lnTo>
                  <a:lnTo>
                    <a:pt x="298" y="0"/>
                  </a:lnTo>
                  <a:lnTo>
                    <a:pt x="64" y="234"/>
                  </a:lnTo>
                  <a:lnTo>
                    <a:pt x="64" y="0"/>
                  </a:lnTo>
                  <a:lnTo>
                    <a:pt x="0" y="0"/>
                  </a:lnTo>
                  <a:lnTo>
                    <a:pt x="0" y="473"/>
                  </a:lnTo>
                  <a:lnTo>
                    <a:pt x="64"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50"/>
            <p:cNvSpPr>
              <a:spLocks/>
            </p:cNvSpPr>
            <p:nvPr userDrawn="1"/>
          </p:nvSpPr>
          <p:spPr bwMode="black">
            <a:xfrm>
              <a:off x="8308" y="2902"/>
              <a:ext cx="352" cy="473"/>
            </a:xfrm>
            <a:custGeom>
              <a:avLst/>
              <a:gdLst>
                <a:gd name="T0" fmla="*/ 352 w 352"/>
                <a:gd name="T1" fmla="*/ 473 h 473"/>
                <a:gd name="T2" fmla="*/ 352 w 352"/>
                <a:gd name="T3" fmla="*/ 416 h 473"/>
                <a:gd name="T4" fmla="*/ 61 w 352"/>
                <a:gd name="T5" fmla="*/ 416 h 473"/>
                <a:gd name="T6" fmla="*/ 61 w 352"/>
                <a:gd name="T7" fmla="*/ 255 h 473"/>
                <a:gd name="T8" fmla="*/ 324 w 352"/>
                <a:gd name="T9" fmla="*/ 255 h 473"/>
                <a:gd name="T10" fmla="*/ 324 w 352"/>
                <a:gd name="T11" fmla="*/ 201 h 473"/>
                <a:gd name="T12" fmla="*/ 61 w 352"/>
                <a:gd name="T13" fmla="*/ 201 h 473"/>
                <a:gd name="T14" fmla="*/ 61 w 352"/>
                <a:gd name="T15" fmla="*/ 54 h 473"/>
                <a:gd name="T16" fmla="*/ 340 w 352"/>
                <a:gd name="T17" fmla="*/ 54 h 473"/>
                <a:gd name="T18" fmla="*/ 340 w 352"/>
                <a:gd name="T19" fmla="*/ 0 h 473"/>
                <a:gd name="T20" fmla="*/ 0 w 352"/>
                <a:gd name="T21" fmla="*/ 0 h 473"/>
                <a:gd name="T22" fmla="*/ 0 w 352"/>
                <a:gd name="T23" fmla="*/ 473 h 473"/>
                <a:gd name="T24" fmla="*/ 352 w 352"/>
                <a:gd name="T25"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473">
                  <a:moveTo>
                    <a:pt x="352" y="473"/>
                  </a:moveTo>
                  <a:lnTo>
                    <a:pt x="352" y="416"/>
                  </a:lnTo>
                  <a:lnTo>
                    <a:pt x="61" y="416"/>
                  </a:lnTo>
                  <a:lnTo>
                    <a:pt x="61" y="255"/>
                  </a:lnTo>
                  <a:lnTo>
                    <a:pt x="324" y="255"/>
                  </a:lnTo>
                  <a:lnTo>
                    <a:pt x="324" y="201"/>
                  </a:lnTo>
                  <a:lnTo>
                    <a:pt x="61" y="201"/>
                  </a:lnTo>
                  <a:lnTo>
                    <a:pt x="61" y="54"/>
                  </a:lnTo>
                  <a:lnTo>
                    <a:pt x="340" y="54"/>
                  </a:lnTo>
                  <a:lnTo>
                    <a:pt x="340" y="0"/>
                  </a:lnTo>
                  <a:lnTo>
                    <a:pt x="0" y="0"/>
                  </a:lnTo>
                  <a:lnTo>
                    <a:pt x="0" y="473"/>
                  </a:lnTo>
                  <a:lnTo>
                    <a:pt x="352"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1"/>
            <p:cNvSpPr>
              <a:spLocks/>
            </p:cNvSpPr>
            <p:nvPr userDrawn="1"/>
          </p:nvSpPr>
          <p:spPr bwMode="black">
            <a:xfrm>
              <a:off x="-963" y="1037"/>
              <a:ext cx="451" cy="473"/>
            </a:xfrm>
            <a:custGeom>
              <a:avLst/>
              <a:gdLst>
                <a:gd name="T0" fmla="*/ 26 w 191"/>
                <a:gd name="T1" fmla="*/ 200 h 200"/>
                <a:gd name="T2" fmla="*/ 26 w 191"/>
                <a:gd name="T3" fmla="*/ 30 h 200"/>
                <a:gd name="T4" fmla="*/ 83 w 191"/>
                <a:gd name="T5" fmla="*/ 200 h 200"/>
                <a:gd name="T6" fmla="*/ 107 w 191"/>
                <a:gd name="T7" fmla="*/ 200 h 200"/>
                <a:gd name="T8" fmla="*/ 166 w 191"/>
                <a:gd name="T9" fmla="*/ 32 h 200"/>
                <a:gd name="T10" fmla="*/ 166 w 191"/>
                <a:gd name="T11" fmla="*/ 200 h 200"/>
                <a:gd name="T12" fmla="*/ 191 w 191"/>
                <a:gd name="T13" fmla="*/ 200 h 200"/>
                <a:gd name="T14" fmla="*/ 191 w 191"/>
                <a:gd name="T15" fmla="*/ 0 h 200"/>
                <a:gd name="T16" fmla="*/ 155 w 191"/>
                <a:gd name="T17" fmla="*/ 0 h 200"/>
                <a:gd name="T18" fmla="*/ 107 w 191"/>
                <a:gd name="T19" fmla="*/ 139 h 200"/>
                <a:gd name="T20" fmla="*/ 97 w 191"/>
                <a:gd name="T21" fmla="*/ 171 h 200"/>
                <a:gd name="T22" fmla="*/ 87 w 191"/>
                <a:gd name="T23" fmla="*/ 142 h 200"/>
                <a:gd name="T24" fmla="*/ 40 w 191"/>
                <a:gd name="T25" fmla="*/ 0 h 200"/>
                <a:gd name="T26" fmla="*/ 0 w 191"/>
                <a:gd name="T27" fmla="*/ 0 h 200"/>
                <a:gd name="T28" fmla="*/ 0 w 191"/>
                <a:gd name="T29" fmla="*/ 200 h 200"/>
                <a:gd name="T30" fmla="*/ 26 w 191"/>
                <a:gd name="T3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00">
                  <a:moveTo>
                    <a:pt x="26" y="200"/>
                  </a:moveTo>
                  <a:cubicBezTo>
                    <a:pt x="26" y="30"/>
                    <a:pt x="26" y="30"/>
                    <a:pt x="26" y="30"/>
                  </a:cubicBezTo>
                  <a:cubicBezTo>
                    <a:pt x="83" y="200"/>
                    <a:pt x="83" y="200"/>
                    <a:pt x="83" y="200"/>
                  </a:cubicBezTo>
                  <a:cubicBezTo>
                    <a:pt x="107" y="200"/>
                    <a:pt x="107" y="200"/>
                    <a:pt x="107" y="200"/>
                  </a:cubicBezTo>
                  <a:cubicBezTo>
                    <a:pt x="166" y="32"/>
                    <a:pt x="166" y="32"/>
                    <a:pt x="166" y="32"/>
                  </a:cubicBezTo>
                  <a:cubicBezTo>
                    <a:pt x="166" y="200"/>
                    <a:pt x="166" y="200"/>
                    <a:pt x="166" y="200"/>
                  </a:cubicBezTo>
                  <a:cubicBezTo>
                    <a:pt x="191" y="200"/>
                    <a:pt x="191" y="200"/>
                    <a:pt x="191" y="200"/>
                  </a:cubicBezTo>
                  <a:cubicBezTo>
                    <a:pt x="191" y="0"/>
                    <a:pt x="191" y="0"/>
                    <a:pt x="191" y="0"/>
                  </a:cubicBezTo>
                  <a:cubicBezTo>
                    <a:pt x="155" y="0"/>
                    <a:pt x="155" y="0"/>
                    <a:pt x="155" y="0"/>
                  </a:cubicBezTo>
                  <a:cubicBezTo>
                    <a:pt x="107" y="139"/>
                    <a:pt x="107" y="139"/>
                    <a:pt x="107" y="139"/>
                  </a:cubicBezTo>
                  <a:cubicBezTo>
                    <a:pt x="103" y="153"/>
                    <a:pt x="99" y="164"/>
                    <a:pt x="97" y="171"/>
                  </a:cubicBezTo>
                  <a:cubicBezTo>
                    <a:pt x="95" y="165"/>
                    <a:pt x="92" y="155"/>
                    <a:pt x="87" y="142"/>
                  </a:cubicBezTo>
                  <a:cubicBezTo>
                    <a:pt x="40" y="0"/>
                    <a:pt x="40" y="0"/>
                    <a:pt x="40" y="0"/>
                  </a:cubicBezTo>
                  <a:cubicBezTo>
                    <a:pt x="0" y="0"/>
                    <a:pt x="0" y="0"/>
                    <a:pt x="0" y="0"/>
                  </a:cubicBezTo>
                  <a:cubicBezTo>
                    <a:pt x="0" y="200"/>
                    <a:pt x="0" y="200"/>
                    <a:pt x="0" y="200"/>
                  </a:cubicBezTo>
                  <a:lnTo>
                    <a:pt x="26"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2"/>
            <p:cNvSpPr>
              <a:spLocks/>
            </p:cNvSpPr>
            <p:nvPr userDrawn="1"/>
          </p:nvSpPr>
          <p:spPr bwMode="black">
            <a:xfrm>
              <a:off x="-415" y="1037"/>
              <a:ext cx="352" cy="473"/>
            </a:xfrm>
            <a:custGeom>
              <a:avLst/>
              <a:gdLst>
                <a:gd name="T0" fmla="*/ 352 w 352"/>
                <a:gd name="T1" fmla="*/ 473 h 473"/>
                <a:gd name="T2" fmla="*/ 352 w 352"/>
                <a:gd name="T3" fmla="*/ 417 h 473"/>
                <a:gd name="T4" fmla="*/ 62 w 352"/>
                <a:gd name="T5" fmla="*/ 417 h 473"/>
                <a:gd name="T6" fmla="*/ 62 w 352"/>
                <a:gd name="T7" fmla="*/ 256 h 473"/>
                <a:gd name="T8" fmla="*/ 324 w 352"/>
                <a:gd name="T9" fmla="*/ 256 h 473"/>
                <a:gd name="T10" fmla="*/ 324 w 352"/>
                <a:gd name="T11" fmla="*/ 201 h 473"/>
                <a:gd name="T12" fmla="*/ 62 w 352"/>
                <a:gd name="T13" fmla="*/ 201 h 473"/>
                <a:gd name="T14" fmla="*/ 62 w 352"/>
                <a:gd name="T15" fmla="*/ 54 h 473"/>
                <a:gd name="T16" fmla="*/ 341 w 352"/>
                <a:gd name="T17" fmla="*/ 54 h 473"/>
                <a:gd name="T18" fmla="*/ 341 w 352"/>
                <a:gd name="T19" fmla="*/ 0 h 473"/>
                <a:gd name="T20" fmla="*/ 0 w 352"/>
                <a:gd name="T21" fmla="*/ 0 h 473"/>
                <a:gd name="T22" fmla="*/ 0 w 352"/>
                <a:gd name="T23" fmla="*/ 473 h 473"/>
                <a:gd name="T24" fmla="*/ 352 w 352"/>
                <a:gd name="T25"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473">
                  <a:moveTo>
                    <a:pt x="352" y="473"/>
                  </a:moveTo>
                  <a:lnTo>
                    <a:pt x="352" y="417"/>
                  </a:lnTo>
                  <a:lnTo>
                    <a:pt x="62" y="417"/>
                  </a:lnTo>
                  <a:lnTo>
                    <a:pt x="62" y="256"/>
                  </a:lnTo>
                  <a:lnTo>
                    <a:pt x="324" y="256"/>
                  </a:lnTo>
                  <a:lnTo>
                    <a:pt x="324" y="201"/>
                  </a:lnTo>
                  <a:lnTo>
                    <a:pt x="62" y="201"/>
                  </a:lnTo>
                  <a:lnTo>
                    <a:pt x="62" y="54"/>
                  </a:lnTo>
                  <a:lnTo>
                    <a:pt x="341" y="54"/>
                  </a:lnTo>
                  <a:lnTo>
                    <a:pt x="341" y="0"/>
                  </a:lnTo>
                  <a:lnTo>
                    <a:pt x="0" y="0"/>
                  </a:lnTo>
                  <a:lnTo>
                    <a:pt x="0" y="473"/>
                  </a:lnTo>
                  <a:lnTo>
                    <a:pt x="352"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3"/>
            <p:cNvSpPr>
              <a:spLocks noEditPoints="1"/>
            </p:cNvSpPr>
            <p:nvPr userDrawn="1"/>
          </p:nvSpPr>
          <p:spPr bwMode="black">
            <a:xfrm>
              <a:off x="18" y="1037"/>
              <a:ext cx="418" cy="473"/>
            </a:xfrm>
            <a:custGeom>
              <a:avLst/>
              <a:gdLst>
                <a:gd name="T0" fmla="*/ 27 w 177"/>
                <a:gd name="T1" fmla="*/ 200 h 200"/>
                <a:gd name="T2" fmla="*/ 27 w 177"/>
                <a:gd name="T3" fmla="*/ 111 h 200"/>
                <a:gd name="T4" fmla="*/ 57 w 177"/>
                <a:gd name="T5" fmla="*/ 111 h 200"/>
                <a:gd name="T6" fmla="*/ 72 w 177"/>
                <a:gd name="T7" fmla="*/ 112 h 200"/>
                <a:gd name="T8" fmla="*/ 84 w 177"/>
                <a:gd name="T9" fmla="*/ 117 h 200"/>
                <a:gd name="T10" fmla="*/ 98 w 177"/>
                <a:gd name="T11" fmla="*/ 131 h 200"/>
                <a:gd name="T12" fmla="*/ 117 w 177"/>
                <a:gd name="T13" fmla="*/ 158 h 200"/>
                <a:gd name="T14" fmla="*/ 143 w 177"/>
                <a:gd name="T15" fmla="*/ 200 h 200"/>
                <a:gd name="T16" fmla="*/ 177 w 177"/>
                <a:gd name="T17" fmla="*/ 200 h 200"/>
                <a:gd name="T18" fmla="*/ 142 w 177"/>
                <a:gd name="T19" fmla="*/ 145 h 200"/>
                <a:gd name="T20" fmla="*/ 120 w 177"/>
                <a:gd name="T21" fmla="*/ 119 h 200"/>
                <a:gd name="T22" fmla="*/ 104 w 177"/>
                <a:gd name="T23" fmla="*/ 109 h 200"/>
                <a:gd name="T24" fmla="*/ 146 w 177"/>
                <a:gd name="T25" fmla="*/ 90 h 200"/>
                <a:gd name="T26" fmla="*/ 160 w 177"/>
                <a:gd name="T27" fmla="*/ 54 h 200"/>
                <a:gd name="T28" fmla="*/ 152 w 177"/>
                <a:gd name="T29" fmla="*/ 24 h 200"/>
                <a:gd name="T30" fmla="*/ 130 w 177"/>
                <a:gd name="T31" fmla="*/ 5 h 200"/>
                <a:gd name="T32" fmla="*/ 89 w 177"/>
                <a:gd name="T33" fmla="*/ 0 h 200"/>
                <a:gd name="T34" fmla="*/ 0 w 177"/>
                <a:gd name="T35" fmla="*/ 0 h 200"/>
                <a:gd name="T36" fmla="*/ 0 w 177"/>
                <a:gd name="T37" fmla="*/ 200 h 200"/>
                <a:gd name="T38" fmla="*/ 27 w 177"/>
                <a:gd name="T39" fmla="*/ 200 h 200"/>
                <a:gd name="T40" fmla="*/ 27 w 177"/>
                <a:gd name="T41" fmla="*/ 22 h 200"/>
                <a:gd name="T42" fmla="*/ 90 w 177"/>
                <a:gd name="T43" fmla="*/ 22 h 200"/>
                <a:gd name="T44" fmla="*/ 123 w 177"/>
                <a:gd name="T45" fmla="*/ 31 h 200"/>
                <a:gd name="T46" fmla="*/ 133 w 177"/>
                <a:gd name="T47" fmla="*/ 54 h 200"/>
                <a:gd name="T48" fmla="*/ 128 w 177"/>
                <a:gd name="T49" fmla="*/ 72 h 200"/>
                <a:gd name="T50" fmla="*/ 112 w 177"/>
                <a:gd name="T51" fmla="*/ 84 h 200"/>
                <a:gd name="T52" fmla="*/ 84 w 177"/>
                <a:gd name="T53" fmla="*/ 88 h 200"/>
                <a:gd name="T54" fmla="*/ 27 w 177"/>
                <a:gd name="T55" fmla="*/ 88 h 200"/>
                <a:gd name="T56" fmla="*/ 27 w 177"/>
                <a:gd name="T57" fmla="*/ 2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200">
                  <a:moveTo>
                    <a:pt x="27" y="200"/>
                  </a:moveTo>
                  <a:cubicBezTo>
                    <a:pt x="27" y="111"/>
                    <a:pt x="27" y="111"/>
                    <a:pt x="27" y="111"/>
                  </a:cubicBezTo>
                  <a:cubicBezTo>
                    <a:pt x="57" y="111"/>
                    <a:pt x="57" y="111"/>
                    <a:pt x="57" y="111"/>
                  </a:cubicBezTo>
                  <a:cubicBezTo>
                    <a:pt x="64" y="111"/>
                    <a:pt x="69" y="111"/>
                    <a:pt x="72" y="112"/>
                  </a:cubicBezTo>
                  <a:cubicBezTo>
                    <a:pt x="76" y="113"/>
                    <a:pt x="80" y="115"/>
                    <a:pt x="84" y="117"/>
                  </a:cubicBezTo>
                  <a:cubicBezTo>
                    <a:pt x="88" y="120"/>
                    <a:pt x="93" y="124"/>
                    <a:pt x="98" y="131"/>
                  </a:cubicBezTo>
                  <a:cubicBezTo>
                    <a:pt x="103" y="137"/>
                    <a:pt x="109" y="146"/>
                    <a:pt x="117" y="158"/>
                  </a:cubicBezTo>
                  <a:cubicBezTo>
                    <a:pt x="143" y="200"/>
                    <a:pt x="143" y="200"/>
                    <a:pt x="143" y="200"/>
                  </a:cubicBezTo>
                  <a:cubicBezTo>
                    <a:pt x="177" y="200"/>
                    <a:pt x="177" y="200"/>
                    <a:pt x="177" y="200"/>
                  </a:cubicBezTo>
                  <a:cubicBezTo>
                    <a:pt x="142" y="145"/>
                    <a:pt x="142" y="145"/>
                    <a:pt x="142" y="145"/>
                  </a:cubicBezTo>
                  <a:cubicBezTo>
                    <a:pt x="135" y="135"/>
                    <a:pt x="128" y="126"/>
                    <a:pt x="120" y="119"/>
                  </a:cubicBezTo>
                  <a:cubicBezTo>
                    <a:pt x="116" y="116"/>
                    <a:pt x="111" y="112"/>
                    <a:pt x="104" y="109"/>
                  </a:cubicBezTo>
                  <a:cubicBezTo>
                    <a:pt x="123" y="106"/>
                    <a:pt x="137" y="100"/>
                    <a:pt x="146" y="90"/>
                  </a:cubicBezTo>
                  <a:cubicBezTo>
                    <a:pt x="156" y="81"/>
                    <a:pt x="160" y="69"/>
                    <a:pt x="160" y="54"/>
                  </a:cubicBezTo>
                  <a:cubicBezTo>
                    <a:pt x="160" y="43"/>
                    <a:pt x="157" y="33"/>
                    <a:pt x="152" y="24"/>
                  </a:cubicBezTo>
                  <a:cubicBezTo>
                    <a:pt x="146" y="15"/>
                    <a:pt x="139" y="9"/>
                    <a:pt x="130" y="5"/>
                  </a:cubicBezTo>
                  <a:cubicBezTo>
                    <a:pt x="120" y="2"/>
                    <a:pt x="107" y="0"/>
                    <a:pt x="89" y="0"/>
                  </a:cubicBezTo>
                  <a:cubicBezTo>
                    <a:pt x="0" y="0"/>
                    <a:pt x="0" y="0"/>
                    <a:pt x="0" y="0"/>
                  </a:cubicBezTo>
                  <a:cubicBezTo>
                    <a:pt x="0" y="200"/>
                    <a:pt x="0" y="200"/>
                    <a:pt x="0" y="200"/>
                  </a:cubicBezTo>
                  <a:lnTo>
                    <a:pt x="27" y="200"/>
                  </a:lnTo>
                  <a:close/>
                  <a:moveTo>
                    <a:pt x="27" y="22"/>
                  </a:moveTo>
                  <a:cubicBezTo>
                    <a:pt x="90" y="22"/>
                    <a:pt x="90" y="22"/>
                    <a:pt x="90" y="22"/>
                  </a:cubicBezTo>
                  <a:cubicBezTo>
                    <a:pt x="105" y="22"/>
                    <a:pt x="116" y="25"/>
                    <a:pt x="123" y="31"/>
                  </a:cubicBezTo>
                  <a:cubicBezTo>
                    <a:pt x="129" y="37"/>
                    <a:pt x="133" y="45"/>
                    <a:pt x="133" y="54"/>
                  </a:cubicBezTo>
                  <a:cubicBezTo>
                    <a:pt x="133" y="61"/>
                    <a:pt x="131" y="67"/>
                    <a:pt x="128" y="72"/>
                  </a:cubicBezTo>
                  <a:cubicBezTo>
                    <a:pt x="124" y="78"/>
                    <a:pt x="119" y="82"/>
                    <a:pt x="112" y="84"/>
                  </a:cubicBezTo>
                  <a:cubicBezTo>
                    <a:pt x="105" y="87"/>
                    <a:pt x="96" y="88"/>
                    <a:pt x="84" y="88"/>
                  </a:cubicBezTo>
                  <a:cubicBezTo>
                    <a:pt x="27" y="88"/>
                    <a:pt x="27" y="88"/>
                    <a:pt x="27" y="88"/>
                  </a:cubicBezTo>
                  <a:lnTo>
                    <a:pt x="27"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4"/>
            <p:cNvSpPr>
              <a:spLocks/>
            </p:cNvSpPr>
            <p:nvPr userDrawn="1"/>
          </p:nvSpPr>
          <p:spPr bwMode="black">
            <a:xfrm>
              <a:off x="469" y="1028"/>
              <a:ext cx="419" cy="489"/>
            </a:xfrm>
            <a:custGeom>
              <a:avLst/>
              <a:gdLst>
                <a:gd name="T0" fmla="*/ 130 w 177"/>
                <a:gd name="T1" fmla="*/ 172 h 207"/>
                <a:gd name="T2" fmla="*/ 92 w 177"/>
                <a:gd name="T3" fmla="*/ 185 h 207"/>
                <a:gd name="T4" fmla="*/ 58 w 177"/>
                <a:gd name="T5" fmla="*/ 175 h 207"/>
                <a:gd name="T6" fmla="*/ 35 w 177"/>
                <a:gd name="T7" fmla="*/ 147 h 207"/>
                <a:gd name="T8" fmla="*/ 28 w 177"/>
                <a:gd name="T9" fmla="*/ 102 h 207"/>
                <a:gd name="T10" fmla="*/ 34 w 177"/>
                <a:gd name="T11" fmla="*/ 64 h 207"/>
                <a:gd name="T12" fmla="*/ 56 w 177"/>
                <a:gd name="T13" fmla="*/ 34 h 207"/>
                <a:gd name="T14" fmla="*/ 94 w 177"/>
                <a:gd name="T15" fmla="*/ 23 h 207"/>
                <a:gd name="T16" fmla="*/ 128 w 177"/>
                <a:gd name="T17" fmla="*/ 33 h 207"/>
                <a:gd name="T18" fmla="*/ 148 w 177"/>
                <a:gd name="T19" fmla="*/ 65 h 207"/>
                <a:gd name="T20" fmla="*/ 174 w 177"/>
                <a:gd name="T21" fmla="*/ 59 h 207"/>
                <a:gd name="T22" fmla="*/ 145 w 177"/>
                <a:gd name="T23" fmla="*/ 16 h 207"/>
                <a:gd name="T24" fmla="*/ 95 w 177"/>
                <a:gd name="T25" fmla="*/ 0 h 207"/>
                <a:gd name="T26" fmla="*/ 46 w 177"/>
                <a:gd name="T27" fmla="*/ 12 h 207"/>
                <a:gd name="T28" fmla="*/ 12 w 177"/>
                <a:gd name="T29" fmla="*/ 48 h 207"/>
                <a:gd name="T30" fmla="*/ 0 w 177"/>
                <a:gd name="T31" fmla="*/ 102 h 207"/>
                <a:gd name="T32" fmla="*/ 11 w 177"/>
                <a:gd name="T33" fmla="*/ 156 h 207"/>
                <a:gd name="T34" fmla="*/ 42 w 177"/>
                <a:gd name="T35" fmla="*/ 194 h 207"/>
                <a:gd name="T36" fmla="*/ 94 w 177"/>
                <a:gd name="T37" fmla="*/ 207 h 207"/>
                <a:gd name="T38" fmla="*/ 147 w 177"/>
                <a:gd name="T39" fmla="*/ 190 h 207"/>
                <a:gd name="T40" fmla="*/ 177 w 177"/>
                <a:gd name="T41" fmla="*/ 140 h 207"/>
                <a:gd name="T42" fmla="*/ 151 w 177"/>
                <a:gd name="T43" fmla="*/ 134 h 207"/>
                <a:gd name="T44" fmla="*/ 130 w 177"/>
                <a:gd name="T45" fmla="*/ 17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 h="207">
                  <a:moveTo>
                    <a:pt x="130" y="172"/>
                  </a:moveTo>
                  <a:cubicBezTo>
                    <a:pt x="120" y="180"/>
                    <a:pt x="107" y="185"/>
                    <a:pt x="92" y="185"/>
                  </a:cubicBezTo>
                  <a:cubicBezTo>
                    <a:pt x="80" y="185"/>
                    <a:pt x="69" y="182"/>
                    <a:pt x="58" y="175"/>
                  </a:cubicBezTo>
                  <a:cubicBezTo>
                    <a:pt x="48" y="169"/>
                    <a:pt x="40" y="159"/>
                    <a:pt x="35" y="147"/>
                  </a:cubicBezTo>
                  <a:cubicBezTo>
                    <a:pt x="30" y="134"/>
                    <a:pt x="28" y="119"/>
                    <a:pt x="28" y="102"/>
                  </a:cubicBezTo>
                  <a:cubicBezTo>
                    <a:pt x="28" y="89"/>
                    <a:pt x="30" y="76"/>
                    <a:pt x="34" y="64"/>
                  </a:cubicBezTo>
                  <a:cubicBezTo>
                    <a:pt x="38" y="51"/>
                    <a:pt x="45" y="41"/>
                    <a:pt x="56" y="34"/>
                  </a:cubicBezTo>
                  <a:cubicBezTo>
                    <a:pt x="66" y="27"/>
                    <a:pt x="79" y="23"/>
                    <a:pt x="94" y="23"/>
                  </a:cubicBezTo>
                  <a:cubicBezTo>
                    <a:pt x="108" y="23"/>
                    <a:pt x="119" y="26"/>
                    <a:pt x="128" y="33"/>
                  </a:cubicBezTo>
                  <a:cubicBezTo>
                    <a:pt x="136" y="40"/>
                    <a:pt x="143" y="50"/>
                    <a:pt x="148" y="65"/>
                  </a:cubicBezTo>
                  <a:cubicBezTo>
                    <a:pt x="174" y="59"/>
                    <a:pt x="174" y="59"/>
                    <a:pt x="174" y="59"/>
                  </a:cubicBezTo>
                  <a:cubicBezTo>
                    <a:pt x="168" y="40"/>
                    <a:pt x="159" y="26"/>
                    <a:pt x="145" y="16"/>
                  </a:cubicBezTo>
                  <a:cubicBezTo>
                    <a:pt x="132" y="5"/>
                    <a:pt x="115" y="0"/>
                    <a:pt x="95" y="0"/>
                  </a:cubicBezTo>
                  <a:cubicBezTo>
                    <a:pt x="77" y="0"/>
                    <a:pt x="61" y="4"/>
                    <a:pt x="46" y="12"/>
                  </a:cubicBezTo>
                  <a:cubicBezTo>
                    <a:pt x="32" y="20"/>
                    <a:pt x="20" y="32"/>
                    <a:pt x="12" y="48"/>
                  </a:cubicBezTo>
                  <a:cubicBezTo>
                    <a:pt x="4" y="63"/>
                    <a:pt x="0" y="82"/>
                    <a:pt x="0" y="102"/>
                  </a:cubicBezTo>
                  <a:cubicBezTo>
                    <a:pt x="0" y="121"/>
                    <a:pt x="4" y="139"/>
                    <a:pt x="11" y="156"/>
                  </a:cubicBezTo>
                  <a:cubicBezTo>
                    <a:pt x="18" y="173"/>
                    <a:pt x="28" y="185"/>
                    <a:pt x="42" y="194"/>
                  </a:cubicBezTo>
                  <a:cubicBezTo>
                    <a:pt x="55" y="203"/>
                    <a:pt x="73" y="207"/>
                    <a:pt x="94" y="207"/>
                  </a:cubicBezTo>
                  <a:cubicBezTo>
                    <a:pt x="115" y="207"/>
                    <a:pt x="133" y="202"/>
                    <a:pt x="147" y="190"/>
                  </a:cubicBezTo>
                  <a:cubicBezTo>
                    <a:pt x="162" y="179"/>
                    <a:pt x="172" y="162"/>
                    <a:pt x="177" y="140"/>
                  </a:cubicBezTo>
                  <a:cubicBezTo>
                    <a:pt x="151" y="134"/>
                    <a:pt x="151" y="134"/>
                    <a:pt x="151" y="134"/>
                  </a:cubicBezTo>
                  <a:cubicBezTo>
                    <a:pt x="147" y="151"/>
                    <a:pt x="140" y="163"/>
                    <a:pt x="130" y="1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55"/>
            <p:cNvSpPr>
              <a:spLocks noChangeArrowheads="1"/>
            </p:cNvSpPr>
            <p:nvPr userDrawn="1"/>
          </p:nvSpPr>
          <p:spPr bwMode="black">
            <a:xfrm>
              <a:off x="970" y="1037"/>
              <a:ext cx="62" cy="4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6"/>
            <p:cNvSpPr>
              <a:spLocks noEditPoints="1"/>
            </p:cNvSpPr>
            <p:nvPr userDrawn="1"/>
          </p:nvSpPr>
          <p:spPr bwMode="black">
            <a:xfrm>
              <a:off x="-973" y="74"/>
              <a:ext cx="393" cy="473"/>
            </a:xfrm>
            <a:custGeom>
              <a:avLst/>
              <a:gdLst>
                <a:gd name="T0" fmla="*/ 72 w 166"/>
                <a:gd name="T1" fmla="*/ 200 h 200"/>
                <a:gd name="T2" fmla="*/ 105 w 166"/>
                <a:gd name="T3" fmla="*/ 197 h 200"/>
                <a:gd name="T4" fmla="*/ 129 w 166"/>
                <a:gd name="T5" fmla="*/ 187 h 200"/>
                <a:gd name="T6" fmla="*/ 147 w 166"/>
                <a:gd name="T7" fmla="*/ 169 h 200"/>
                <a:gd name="T8" fmla="*/ 160 w 166"/>
                <a:gd name="T9" fmla="*/ 140 h 200"/>
                <a:gd name="T10" fmla="*/ 166 w 166"/>
                <a:gd name="T11" fmla="*/ 99 h 200"/>
                <a:gd name="T12" fmla="*/ 158 w 166"/>
                <a:gd name="T13" fmla="*/ 52 h 200"/>
                <a:gd name="T14" fmla="*/ 134 w 166"/>
                <a:gd name="T15" fmla="*/ 17 h 200"/>
                <a:gd name="T16" fmla="*/ 105 w 166"/>
                <a:gd name="T17" fmla="*/ 3 h 200"/>
                <a:gd name="T18" fmla="*/ 69 w 166"/>
                <a:gd name="T19" fmla="*/ 0 h 200"/>
                <a:gd name="T20" fmla="*/ 0 w 166"/>
                <a:gd name="T21" fmla="*/ 0 h 200"/>
                <a:gd name="T22" fmla="*/ 0 w 166"/>
                <a:gd name="T23" fmla="*/ 200 h 200"/>
                <a:gd name="T24" fmla="*/ 72 w 166"/>
                <a:gd name="T25" fmla="*/ 200 h 200"/>
                <a:gd name="T26" fmla="*/ 27 w 166"/>
                <a:gd name="T27" fmla="*/ 24 h 200"/>
                <a:gd name="T28" fmla="*/ 69 w 166"/>
                <a:gd name="T29" fmla="*/ 24 h 200"/>
                <a:gd name="T30" fmla="*/ 103 w 166"/>
                <a:gd name="T31" fmla="*/ 28 h 200"/>
                <a:gd name="T32" fmla="*/ 128 w 166"/>
                <a:gd name="T33" fmla="*/ 51 h 200"/>
                <a:gd name="T34" fmla="*/ 138 w 166"/>
                <a:gd name="T35" fmla="*/ 99 h 200"/>
                <a:gd name="T36" fmla="*/ 133 w 166"/>
                <a:gd name="T37" fmla="*/ 137 h 200"/>
                <a:gd name="T38" fmla="*/ 118 w 166"/>
                <a:gd name="T39" fmla="*/ 163 h 200"/>
                <a:gd name="T40" fmla="*/ 101 w 166"/>
                <a:gd name="T41" fmla="*/ 173 h 200"/>
                <a:gd name="T42" fmla="*/ 69 w 166"/>
                <a:gd name="T43" fmla="*/ 177 h 200"/>
                <a:gd name="T44" fmla="*/ 27 w 166"/>
                <a:gd name="T45" fmla="*/ 177 h 200"/>
                <a:gd name="T46" fmla="*/ 27 w 166"/>
                <a:gd name="T47"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200">
                  <a:moveTo>
                    <a:pt x="72" y="200"/>
                  </a:moveTo>
                  <a:cubicBezTo>
                    <a:pt x="85" y="200"/>
                    <a:pt x="95" y="199"/>
                    <a:pt x="105" y="197"/>
                  </a:cubicBezTo>
                  <a:cubicBezTo>
                    <a:pt x="114" y="195"/>
                    <a:pt x="122" y="191"/>
                    <a:pt x="129" y="187"/>
                  </a:cubicBezTo>
                  <a:cubicBezTo>
                    <a:pt x="135" y="183"/>
                    <a:pt x="141" y="176"/>
                    <a:pt x="147" y="169"/>
                  </a:cubicBezTo>
                  <a:cubicBezTo>
                    <a:pt x="152" y="161"/>
                    <a:pt x="157" y="151"/>
                    <a:pt x="160" y="140"/>
                  </a:cubicBezTo>
                  <a:cubicBezTo>
                    <a:pt x="164" y="128"/>
                    <a:pt x="166" y="114"/>
                    <a:pt x="166" y="99"/>
                  </a:cubicBezTo>
                  <a:cubicBezTo>
                    <a:pt x="166" y="81"/>
                    <a:pt x="163" y="66"/>
                    <a:pt x="158" y="52"/>
                  </a:cubicBezTo>
                  <a:cubicBezTo>
                    <a:pt x="153" y="38"/>
                    <a:pt x="145" y="26"/>
                    <a:pt x="134" y="17"/>
                  </a:cubicBezTo>
                  <a:cubicBezTo>
                    <a:pt x="126" y="11"/>
                    <a:pt x="116" y="6"/>
                    <a:pt x="105" y="3"/>
                  </a:cubicBezTo>
                  <a:cubicBezTo>
                    <a:pt x="97" y="1"/>
                    <a:pt x="85" y="0"/>
                    <a:pt x="69" y="0"/>
                  </a:cubicBezTo>
                  <a:cubicBezTo>
                    <a:pt x="0" y="0"/>
                    <a:pt x="0" y="0"/>
                    <a:pt x="0" y="0"/>
                  </a:cubicBezTo>
                  <a:cubicBezTo>
                    <a:pt x="0" y="200"/>
                    <a:pt x="0" y="200"/>
                    <a:pt x="0" y="200"/>
                  </a:cubicBezTo>
                  <a:lnTo>
                    <a:pt x="72" y="200"/>
                  </a:lnTo>
                  <a:close/>
                  <a:moveTo>
                    <a:pt x="27" y="24"/>
                  </a:moveTo>
                  <a:cubicBezTo>
                    <a:pt x="69" y="24"/>
                    <a:pt x="69" y="24"/>
                    <a:pt x="69" y="24"/>
                  </a:cubicBezTo>
                  <a:cubicBezTo>
                    <a:pt x="85" y="24"/>
                    <a:pt x="96" y="25"/>
                    <a:pt x="103" y="28"/>
                  </a:cubicBezTo>
                  <a:cubicBezTo>
                    <a:pt x="113" y="32"/>
                    <a:pt x="121" y="39"/>
                    <a:pt x="128" y="51"/>
                  </a:cubicBezTo>
                  <a:cubicBezTo>
                    <a:pt x="135" y="62"/>
                    <a:pt x="138" y="78"/>
                    <a:pt x="138" y="99"/>
                  </a:cubicBezTo>
                  <a:cubicBezTo>
                    <a:pt x="138" y="114"/>
                    <a:pt x="137" y="127"/>
                    <a:pt x="133" y="137"/>
                  </a:cubicBezTo>
                  <a:cubicBezTo>
                    <a:pt x="130" y="148"/>
                    <a:pt x="125" y="156"/>
                    <a:pt x="118" y="163"/>
                  </a:cubicBezTo>
                  <a:cubicBezTo>
                    <a:pt x="114" y="167"/>
                    <a:pt x="108" y="171"/>
                    <a:pt x="101" y="173"/>
                  </a:cubicBezTo>
                  <a:cubicBezTo>
                    <a:pt x="93" y="176"/>
                    <a:pt x="83" y="177"/>
                    <a:pt x="69" y="177"/>
                  </a:cubicBezTo>
                  <a:cubicBezTo>
                    <a:pt x="27" y="177"/>
                    <a:pt x="27" y="177"/>
                    <a:pt x="27" y="177"/>
                  </a:cubicBezTo>
                  <a:lnTo>
                    <a:pt x="27"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7"/>
            <p:cNvSpPr>
              <a:spLocks noEditPoints="1"/>
            </p:cNvSpPr>
            <p:nvPr userDrawn="1"/>
          </p:nvSpPr>
          <p:spPr bwMode="black">
            <a:xfrm>
              <a:off x="-554" y="74"/>
              <a:ext cx="444" cy="473"/>
            </a:xfrm>
            <a:custGeom>
              <a:avLst/>
              <a:gdLst>
                <a:gd name="T0" fmla="*/ 29 w 188"/>
                <a:gd name="T1" fmla="*/ 200 h 200"/>
                <a:gd name="T2" fmla="*/ 51 w 188"/>
                <a:gd name="T3" fmla="*/ 140 h 200"/>
                <a:gd name="T4" fmla="*/ 134 w 188"/>
                <a:gd name="T5" fmla="*/ 140 h 200"/>
                <a:gd name="T6" fmla="*/ 158 w 188"/>
                <a:gd name="T7" fmla="*/ 200 h 200"/>
                <a:gd name="T8" fmla="*/ 188 w 188"/>
                <a:gd name="T9" fmla="*/ 200 h 200"/>
                <a:gd name="T10" fmla="*/ 106 w 188"/>
                <a:gd name="T11" fmla="*/ 0 h 200"/>
                <a:gd name="T12" fmla="*/ 77 w 188"/>
                <a:gd name="T13" fmla="*/ 0 h 200"/>
                <a:gd name="T14" fmla="*/ 0 w 188"/>
                <a:gd name="T15" fmla="*/ 200 h 200"/>
                <a:gd name="T16" fmla="*/ 29 w 188"/>
                <a:gd name="T17" fmla="*/ 200 h 200"/>
                <a:gd name="T18" fmla="*/ 80 w 188"/>
                <a:gd name="T19" fmla="*/ 59 h 200"/>
                <a:gd name="T20" fmla="*/ 91 w 188"/>
                <a:gd name="T21" fmla="*/ 21 h 200"/>
                <a:gd name="T22" fmla="*/ 105 w 188"/>
                <a:gd name="T23" fmla="*/ 63 h 200"/>
                <a:gd name="T24" fmla="*/ 126 w 188"/>
                <a:gd name="T25" fmla="*/ 118 h 200"/>
                <a:gd name="T26" fmla="*/ 58 w 188"/>
                <a:gd name="T27" fmla="*/ 118 h 200"/>
                <a:gd name="T28" fmla="*/ 80 w 188"/>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200">
                  <a:moveTo>
                    <a:pt x="29" y="200"/>
                  </a:moveTo>
                  <a:cubicBezTo>
                    <a:pt x="51" y="140"/>
                    <a:pt x="51" y="140"/>
                    <a:pt x="51" y="140"/>
                  </a:cubicBezTo>
                  <a:cubicBezTo>
                    <a:pt x="134" y="140"/>
                    <a:pt x="134" y="140"/>
                    <a:pt x="134" y="140"/>
                  </a:cubicBezTo>
                  <a:cubicBezTo>
                    <a:pt x="158" y="200"/>
                    <a:pt x="158" y="200"/>
                    <a:pt x="158" y="200"/>
                  </a:cubicBezTo>
                  <a:cubicBezTo>
                    <a:pt x="188" y="200"/>
                    <a:pt x="188" y="200"/>
                    <a:pt x="188" y="200"/>
                  </a:cubicBezTo>
                  <a:cubicBezTo>
                    <a:pt x="106" y="0"/>
                    <a:pt x="106" y="0"/>
                    <a:pt x="106" y="0"/>
                  </a:cubicBezTo>
                  <a:cubicBezTo>
                    <a:pt x="77" y="0"/>
                    <a:pt x="77" y="0"/>
                    <a:pt x="77" y="0"/>
                  </a:cubicBezTo>
                  <a:cubicBezTo>
                    <a:pt x="0" y="200"/>
                    <a:pt x="0" y="200"/>
                    <a:pt x="0" y="200"/>
                  </a:cubicBezTo>
                  <a:lnTo>
                    <a:pt x="29" y="200"/>
                  </a:lnTo>
                  <a:close/>
                  <a:moveTo>
                    <a:pt x="80" y="59"/>
                  </a:moveTo>
                  <a:cubicBezTo>
                    <a:pt x="85" y="47"/>
                    <a:pt x="88" y="34"/>
                    <a:pt x="91" y="21"/>
                  </a:cubicBezTo>
                  <a:cubicBezTo>
                    <a:pt x="94" y="32"/>
                    <a:pt x="99" y="46"/>
                    <a:pt x="105" y="63"/>
                  </a:cubicBezTo>
                  <a:cubicBezTo>
                    <a:pt x="126" y="118"/>
                    <a:pt x="126" y="118"/>
                    <a:pt x="126"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8"/>
            <p:cNvSpPr>
              <a:spLocks/>
            </p:cNvSpPr>
            <p:nvPr userDrawn="1"/>
          </p:nvSpPr>
          <p:spPr bwMode="black">
            <a:xfrm>
              <a:off x="-70" y="74"/>
              <a:ext cx="393" cy="473"/>
            </a:xfrm>
            <a:custGeom>
              <a:avLst/>
              <a:gdLst>
                <a:gd name="T0" fmla="*/ 64 w 393"/>
                <a:gd name="T1" fmla="*/ 473 h 473"/>
                <a:gd name="T2" fmla="*/ 64 w 393"/>
                <a:gd name="T3" fmla="*/ 310 h 473"/>
                <a:gd name="T4" fmla="*/ 140 w 393"/>
                <a:gd name="T5" fmla="*/ 234 h 473"/>
                <a:gd name="T6" fmla="*/ 310 w 393"/>
                <a:gd name="T7" fmla="*/ 473 h 473"/>
                <a:gd name="T8" fmla="*/ 393 w 393"/>
                <a:gd name="T9" fmla="*/ 473 h 473"/>
                <a:gd name="T10" fmla="*/ 185 w 393"/>
                <a:gd name="T11" fmla="*/ 192 h 473"/>
                <a:gd name="T12" fmla="*/ 383 w 393"/>
                <a:gd name="T13" fmla="*/ 0 h 473"/>
                <a:gd name="T14" fmla="*/ 298 w 393"/>
                <a:gd name="T15" fmla="*/ 0 h 473"/>
                <a:gd name="T16" fmla="*/ 64 w 393"/>
                <a:gd name="T17" fmla="*/ 234 h 473"/>
                <a:gd name="T18" fmla="*/ 64 w 393"/>
                <a:gd name="T19" fmla="*/ 0 h 473"/>
                <a:gd name="T20" fmla="*/ 0 w 393"/>
                <a:gd name="T21" fmla="*/ 0 h 473"/>
                <a:gd name="T22" fmla="*/ 0 w 393"/>
                <a:gd name="T23" fmla="*/ 473 h 473"/>
                <a:gd name="T24" fmla="*/ 64 w 393"/>
                <a:gd name="T25"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73">
                  <a:moveTo>
                    <a:pt x="64" y="473"/>
                  </a:moveTo>
                  <a:lnTo>
                    <a:pt x="64" y="310"/>
                  </a:lnTo>
                  <a:lnTo>
                    <a:pt x="140" y="234"/>
                  </a:lnTo>
                  <a:lnTo>
                    <a:pt x="310" y="473"/>
                  </a:lnTo>
                  <a:lnTo>
                    <a:pt x="393" y="473"/>
                  </a:lnTo>
                  <a:lnTo>
                    <a:pt x="185" y="192"/>
                  </a:lnTo>
                  <a:lnTo>
                    <a:pt x="383" y="0"/>
                  </a:lnTo>
                  <a:lnTo>
                    <a:pt x="298" y="0"/>
                  </a:lnTo>
                  <a:lnTo>
                    <a:pt x="64" y="234"/>
                  </a:lnTo>
                  <a:lnTo>
                    <a:pt x="64" y="0"/>
                  </a:lnTo>
                  <a:lnTo>
                    <a:pt x="0" y="0"/>
                  </a:lnTo>
                  <a:lnTo>
                    <a:pt x="0" y="473"/>
                  </a:lnTo>
                  <a:lnTo>
                    <a:pt x="64"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9"/>
            <p:cNvSpPr>
              <a:spLocks/>
            </p:cNvSpPr>
            <p:nvPr userDrawn="1"/>
          </p:nvSpPr>
          <p:spPr bwMode="black">
            <a:xfrm>
              <a:off x="368" y="74"/>
              <a:ext cx="373" cy="483"/>
            </a:xfrm>
            <a:custGeom>
              <a:avLst/>
              <a:gdLst>
                <a:gd name="T0" fmla="*/ 131 w 158"/>
                <a:gd name="T1" fmla="*/ 116 h 204"/>
                <a:gd name="T2" fmla="*/ 119 w 158"/>
                <a:gd name="T3" fmla="*/ 167 h 204"/>
                <a:gd name="T4" fmla="*/ 77 w 158"/>
                <a:gd name="T5" fmla="*/ 180 h 204"/>
                <a:gd name="T6" fmla="*/ 48 w 158"/>
                <a:gd name="T7" fmla="*/ 173 h 204"/>
                <a:gd name="T8" fmla="*/ 32 w 158"/>
                <a:gd name="T9" fmla="*/ 154 h 204"/>
                <a:gd name="T10" fmla="*/ 27 w 158"/>
                <a:gd name="T11" fmla="*/ 116 h 204"/>
                <a:gd name="T12" fmla="*/ 27 w 158"/>
                <a:gd name="T13" fmla="*/ 0 h 204"/>
                <a:gd name="T14" fmla="*/ 0 w 158"/>
                <a:gd name="T15" fmla="*/ 0 h 204"/>
                <a:gd name="T16" fmla="*/ 0 w 158"/>
                <a:gd name="T17" fmla="*/ 116 h 204"/>
                <a:gd name="T18" fmla="*/ 8 w 158"/>
                <a:gd name="T19" fmla="*/ 166 h 204"/>
                <a:gd name="T20" fmla="*/ 33 w 158"/>
                <a:gd name="T21" fmla="*/ 194 h 204"/>
                <a:gd name="T22" fmla="*/ 79 w 158"/>
                <a:gd name="T23" fmla="*/ 204 h 204"/>
                <a:gd name="T24" fmla="*/ 126 w 158"/>
                <a:gd name="T25" fmla="*/ 193 h 204"/>
                <a:gd name="T26" fmla="*/ 151 w 158"/>
                <a:gd name="T27" fmla="*/ 164 h 204"/>
                <a:gd name="T28" fmla="*/ 158 w 158"/>
                <a:gd name="T29" fmla="*/ 116 h 204"/>
                <a:gd name="T30" fmla="*/ 158 w 158"/>
                <a:gd name="T31" fmla="*/ 0 h 204"/>
                <a:gd name="T32" fmla="*/ 131 w 158"/>
                <a:gd name="T33" fmla="*/ 0 h 204"/>
                <a:gd name="T34" fmla="*/ 131 w 158"/>
                <a:gd name="T35" fmla="*/ 11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204">
                  <a:moveTo>
                    <a:pt x="131" y="116"/>
                  </a:moveTo>
                  <a:cubicBezTo>
                    <a:pt x="131" y="141"/>
                    <a:pt x="127" y="158"/>
                    <a:pt x="119" y="167"/>
                  </a:cubicBezTo>
                  <a:cubicBezTo>
                    <a:pt x="111" y="176"/>
                    <a:pt x="97" y="180"/>
                    <a:pt x="77" y="180"/>
                  </a:cubicBezTo>
                  <a:cubicBezTo>
                    <a:pt x="66" y="180"/>
                    <a:pt x="56" y="178"/>
                    <a:pt x="48" y="173"/>
                  </a:cubicBezTo>
                  <a:cubicBezTo>
                    <a:pt x="40" y="169"/>
                    <a:pt x="35" y="162"/>
                    <a:pt x="32" y="154"/>
                  </a:cubicBezTo>
                  <a:cubicBezTo>
                    <a:pt x="28" y="146"/>
                    <a:pt x="27" y="133"/>
                    <a:pt x="27" y="116"/>
                  </a:cubicBezTo>
                  <a:cubicBezTo>
                    <a:pt x="27" y="0"/>
                    <a:pt x="27" y="0"/>
                    <a:pt x="27" y="0"/>
                  </a:cubicBezTo>
                  <a:cubicBezTo>
                    <a:pt x="0" y="0"/>
                    <a:pt x="0" y="0"/>
                    <a:pt x="0" y="0"/>
                  </a:cubicBezTo>
                  <a:cubicBezTo>
                    <a:pt x="0" y="116"/>
                    <a:pt x="0" y="116"/>
                    <a:pt x="0" y="116"/>
                  </a:cubicBezTo>
                  <a:cubicBezTo>
                    <a:pt x="0" y="137"/>
                    <a:pt x="3" y="154"/>
                    <a:pt x="8" y="166"/>
                  </a:cubicBezTo>
                  <a:cubicBezTo>
                    <a:pt x="13" y="178"/>
                    <a:pt x="22" y="188"/>
                    <a:pt x="33" y="194"/>
                  </a:cubicBezTo>
                  <a:cubicBezTo>
                    <a:pt x="45" y="201"/>
                    <a:pt x="61" y="204"/>
                    <a:pt x="79" y="204"/>
                  </a:cubicBezTo>
                  <a:cubicBezTo>
                    <a:pt x="99" y="204"/>
                    <a:pt x="114" y="200"/>
                    <a:pt x="126" y="193"/>
                  </a:cubicBezTo>
                  <a:cubicBezTo>
                    <a:pt x="138" y="185"/>
                    <a:pt x="146" y="176"/>
                    <a:pt x="151" y="164"/>
                  </a:cubicBezTo>
                  <a:cubicBezTo>
                    <a:pt x="155" y="152"/>
                    <a:pt x="158" y="136"/>
                    <a:pt x="158" y="116"/>
                  </a:cubicBezTo>
                  <a:cubicBezTo>
                    <a:pt x="158" y="0"/>
                    <a:pt x="158" y="0"/>
                    <a:pt x="158" y="0"/>
                  </a:cubicBezTo>
                  <a:cubicBezTo>
                    <a:pt x="131" y="0"/>
                    <a:pt x="131" y="0"/>
                    <a:pt x="131" y="0"/>
                  </a:cubicBezTo>
                  <a:lnTo>
                    <a:pt x="131"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60"/>
            <p:cNvSpPr>
              <a:spLocks/>
            </p:cNvSpPr>
            <p:nvPr userDrawn="1"/>
          </p:nvSpPr>
          <p:spPr bwMode="black">
            <a:xfrm>
              <a:off x="805" y="74"/>
              <a:ext cx="262" cy="483"/>
            </a:xfrm>
            <a:custGeom>
              <a:avLst/>
              <a:gdLst>
                <a:gd name="T0" fmla="*/ 14 w 111"/>
                <a:gd name="T1" fmla="*/ 189 h 204"/>
                <a:gd name="T2" fmla="*/ 54 w 111"/>
                <a:gd name="T3" fmla="*/ 204 h 204"/>
                <a:gd name="T4" fmla="*/ 85 w 111"/>
                <a:gd name="T5" fmla="*/ 197 h 204"/>
                <a:gd name="T6" fmla="*/ 105 w 111"/>
                <a:gd name="T7" fmla="*/ 176 h 204"/>
                <a:gd name="T8" fmla="*/ 111 w 111"/>
                <a:gd name="T9" fmla="*/ 137 h 204"/>
                <a:gd name="T10" fmla="*/ 111 w 111"/>
                <a:gd name="T11" fmla="*/ 0 h 204"/>
                <a:gd name="T12" fmla="*/ 84 w 111"/>
                <a:gd name="T13" fmla="*/ 0 h 204"/>
                <a:gd name="T14" fmla="*/ 84 w 111"/>
                <a:gd name="T15" fmla="*/ 138 h 204"/>
                <a:gd name="T16" fmla="*/ 81 w 111"/>
                <a:gd name="T17" fmla="*/ 163 h 204"/>
                <a:gd name="T18" fmla="*/ 71 w 111"/>
                <a:gd name="T19" fmla="*/ 176 h 204"/>
                <a:gd name="T20" fmla="*/ 54 w 111"/>
                <a:gd name="T21" fmla="*/ 180 h 204"/>
                <a:gd name="T22" fmla="*/ 33 w 111"/>
                <a:gd name="T23" fmla="*/ 172 h 204"/>
                <a:gd name="T24" fmla="*/ 24 w 111"/>
                <a:gd name="T25" fmla="*/ 140 h 204"/>
                <a:gd name="T26" fmla="*/ 1 w 111"/>
                <a:gd name="T27" fmla="*/ 144 h 204"/>
                <a:gd name="T28" fmla="*/ 14 w 111"/>
                <a:gd name="T29" fmla="*/ 18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204">
                  <a:moveTo>
                    <a:pt x="14" y="189"/>
                  </a:moveTo>
                  <a:cubicBezTo>
                    <a:pt x="23" y="199"/>
                    <a:pt x="37" y="204"/>
                    <a:pt x="54" y="204"/>
                  </a:cubicBezTo>
                  <a:cubicBezTo>
                    <a:pt x="66" y="204"/>
                    <a:pt x="76" y="201"/>
                    <a:pt x="85" y="197"/>
                  </a:cubicBezTo>
                  <a:cubicBezTo>
                    <a:pt x="94" y="192"/>
                    <a:pt x="100" y="185"/>
                    <a:pt x="105" y="176"/>
                  </a:cubicBezTo>
                  <a:cubicBezTo>
                    <a:pt x="109" y="166"/>
                    <a:pt x="111" y="153"/>
                    <a:pt x="111" y="137"/>
                  </a:cubicBezTo>
                  <a:cubicBezTo>
                    <a:pt x="111" y="0"/>
                    <a:pt x="111" y="0"/>
                    <a:pt x="111" y="0"/>
                  </a:cubicBezTo>
                  <a:cubicBezTo>
                    <a:pt x="84" y="0"/>
                    <a:pt x="84" y="0"/>
                    <a:pt x="84" y="0"/>
                  </a:cubicBezTo>
                  <a:cubicBezTo>
                    <a:pt x="84" y="138"/>
                    <a:pt x="84" y="138"/>
                    <a:pt x="84" y="138"/>
                  </a:cubicBezTo>
                  <a:cubicBezTo>
                    <a:pt x="84" y="150"/>
                    <a:pt x="83" y="158"/>
                    <a:pt x="81" y="163"/>
                  </a:cubicBezTo>
                  <a:cubicBezTo>
                    <a:pt x="80" y="168"/>
                    <a:pt x="76" y="173"/>
                    <a:pt x="71" y="176"/>
                  </a:cubicBezTo>
                  <a:cubicBezTo>
                    <a:pt x="67" y="179"/>
                    <a:pt x="61" y="180"/>
                    <a:pt x="54" y="180"/>
                  </a:cubicBezTo>
                  <a:cubicBezTo>
                    <a:pt x="45" y="180"/>
                    <a:pt x="38" y="177"/>
                    <a:pt x="33" y="172"/>
                  </a:cubicBezTo>
                  <a:cubicBezTo>
                    <a:pt x="28" y="166"/>
                    <a:pt x="25" y="156"/>
                    <a:pt x="24" y="140"/>
                  </a:cubicBezTo>
                  <a:cubicBezTo>
                    <a:pt x="1" y="144"/>
                    <a:pt x="1" y="144"/>
                    <a:pt x="1" y="144"/>
                  </a:cubicBezTo>
                  <a:cubicBezTo>
                    <a:pt x="0" y="164"/>
                    <a:pt x="5" y="179"/>
                    <a:pt x="14" y="1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61"/>
            <p:cNvSpPr>
              <a:spLocks/>
            </p:cNvSpPr>
            <p:nvPr userDrawn="1"/>
          </p:nvSpPr>
          <p:spPr bwMode="black">
            <a:xfrm>
              <a:off x="1164" y="74"/>
              <a:ext cx="352" cy="473"/>
            </a:xfrm>
            <a:custGeom>
              <a:avLst/>
              <a:gdLst>
                <a:gd name="T0" fmla="*/ 352 w 352"/>
                <a:gd name="T1" fmla="*/ 473 h 473"/>
                <a:gd name="T2" fmla="*/ 352 w 352"/>
                <a:gd name="T3" fmla="*/ 419 h 473"/>
                <a:gd name="T4" fmla="*/ 62 w 352"/>
                <a:gd name="T5" fmla="*/ 419 h 473"/>
                <a:gd name="T6" fmla="*/ 62 w 352"/>
                <a:gd name="T7" fmla="*/ 258 h 473"/>
                <a:gd name="T8" fmla="*/ 324 w 352"/>
                <a:gd name="T9" fmla="*/ 258 h 473"/>
                <a:gd name="T10" fmla="*/ 324 w 352"/>
                <a:gd name="T11" fmla="*/ 201 h 473"/>
                <a:gd name="T12" fmla="*/ 62 w 352"/>
                <a:gd name="T13" fmla="*/ 201 h 473"/>
                <a:gd name="T14" fmla="*/ 62 w 352"/>
                <a:gd name="T15" fmla="*/ 57 h 473"/>
                <a:gd name="T16" fmla="*/ 341 w 352"/>
                <a:gd name="T17" fmla="*/ 57 h 473"/>
                <a:gd name="T18" fmla="*/ 341 w 352"/>
                <a:gd name="T19" fmla="*/ 0 h 473"/>
                <a:gd name="T20" fmla="*/ 0 w 352"/>
                <a:gd name="T21" fmla="*/ 0 h 473"/>
                <a:gd name="T22" fmla="*/ 0 w 352"/>
                <a:gd name="T23" fmla="*/ 473 h 473"/>
                <a:gd name="T24" fmla="*/ 352 w 352"/>
                <a:gd name="T25"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473">
                  <a:moveTo>
                    <a:pt x="352" y="473"/>
                  </a:moveTo>
                  <a:lnTo>
                    <a:pt x="352" y="419"/>
                  </a:lnTo>
                  <a:lnTo>
                    <a:pt x="62" y="419"/>
                  </a:lnTo>
                  <a:lnTo>
                    <a:pt x="62" y="258"/>
                  </a:lnTo>
                  <a:lnTo>
                    <a:pt x="324" y="258"/>
                  </a:lnTo>
                  <a:lnTo>
                    <a:pt x="324" y="201"/>
                  </a:lnTo>
                  <a:lnTo>
                    <a:pt x="62" y="201"/>
                  </a:lnTo>
                  <a:lnTo>
                    <a:pt x="62" y="57"/>
                  </a:lnTo>
                  <a:lnTo>
                    <a:pt x="341" y="57"/>
                  </a:lnTo>
                  <a:lnTo>
                    <a:pt x="341" y="0"/>
                  </a:lnTo>
                  <a:lnTo>
                    <a:pt x="0" y="0"/>
                  </a:lnTo>
                  <a:lnTo>
                    <a:pt x="0" y="473"/>
                  </a:lnTo>
                  <a:lnTo>
                    <a:pt x="352"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62"/>
            <p:cNvSpPr>
              <a:spLocks/>
            </p:cNvSpPr>
            <p:nvPr userDrawn="1"/>
          </p:nvSpPr>
          <p:spPr bwMode="black">
            <a:xfrm>
              <a:off x="1594" y="74"/>
              <a:ext cx="452" cy="473"/>
            </a:xfrm>
            <a:custGeom>
              <a:avLst/>
              <a:gdLst>
                <a:gd name="T0" fmla="*/ 26 w 191"/>
                <a:gd name="T1" fmla="*/ 200 h 200"/>
                <a:gd name="T2" fmla="*/ 26 w 191"/>
                <a:gd name="T3" fmla="*/ 30 h 200"/>
                <a:gd name="T4" fmla="*/ 83 w 191"/>
                <a:gd name="T5" fmla="*/ 200 h 200"/>
                <a:gd name="T6" fmla="*/ 107 w 191"/>
                <a:gd name="T7" fmla="*/ 200 h 200"/>
                <a:gd name="T8" fmla="*/ 165 w 191"/>
                <a:gd name="T9" fmla="*/ 33 h 200"/>
                <a:gd name="T10" fmla="*/ 165 w 191"/>
                <a:gd name="T11" fmla="*/ 200 h 200"/>
                <a:gd name="T12" fmla="*/ 191 w 191"/>
                <a:gd name="T13" fmla="*/ 200 h 200"/>
                <a:gd name="T14" fmla="*/ 191 w 191"/>
                <a:gd name="T15" fmla="*/ 0 h 200"/>
                <a:gd name="T16" fmla="*/ 155 w 191"/>
                <a:gd name="T17" fmla="*/ 0 h 200"/>
                <a:gd name="T18" fmla="*/ 107 w 191"/>
                <a:gd name="T19" fmla="*/ 140 h 200"/>
                <a:gd name="T20" fmla="*/ 97 w 191"/>
                <a:gd name="T21" fmla="*/ 172 h 200"/>
                <a:gd name="T22" fmla="*/ 87 w 191"/>
                <a:gd name="T23" fmla="*/ 142 h 200"/>
                <a:gd name="T24" fmla="*/ 40 w 191"/>
                <a:gd name="T25" fmla="*/ 0 h 200"/>
                <a:gd name="T26" fmla="*/ 0 w 191"/>
                <a:gd name="T27" fmla="*/ 0 h 200"/>
                <a:gd name="T28" fmla="*/ 0 w 191"/>
                <a:gd name="T29" fmla="*/ 200 h 200"/>
                <a:gd name="T30" fmla="*/ 26 w 191"/>
                <a:gd name="T3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00">
                  <a:moveTo>
                    <a:pt x="26" y="200"/>
                  </a:moveTo>
                  <a:cubicBezTo>
                    <a:pt x="26" y="30"/>
                    <a:pt x="26" y="30"/>
                    <a:pt x="26" y="30"/>
                  </a:cubicBezTo>
                  <a:cubicBezTo>
                    <a:pt x="83" y="200"/>
                    <a:pt x="83" y="200"/>
                    <a:pt x="83" y="200"/>
                  </a:cubicBezTo>
                  <a:cubicBezTo>
                    <a:pt x="107" y="200"/>
                    <a:pt x="107" y="200"/>
                    <a:pt x="107" y="200"/>
                  </a:cubicBezTo>
                  <a:cubicBezTo>
                    <a:pt x="165" y="33"/>
                    <a:pt x="165" y="33"/>
                    <a:pt x="165" y="33"/>
                  </a:cubicBezTo>
                  <a:cubicBezTo>
                    <a:pt x="165" y="200"/>
                    <a:pt x="165" y="200"/>
                    <a:pt x="165" y="200"/>
                  </a:cubicBezTo>
                  <a:cubicBezTo>
                    <a:pt x="191" y="200"/>
                    <a:pt x="191" y="200"/>
                    <a:pt x="191" y="200"/>
                  </a:cubicBezTo>
                  <a:cubicBezTo>
                    <a:pt x="191" y="0"/>
                    <a:pt x="191" y="0"/>
                    <a:pt x="191" y="0"/>
                  </a:cubicBezTo>
                  <a:cubicBezTo>
                    <a:pt x="155" y="0"/>
                    <a:pt x="155" y="0"/>
                    <a:pt x="155" y="0"/>
                  </a:cubicBezTo>
                  <a:cubicBezTo>
                    <a:pt x="107" y="140"/>
                    <a:pt x="107" y="140"/>
                    <a:pt x="107" y="140"/>
                  </a:cubicBezTo>
                  <a:cubicBezTo>
                    <a:pt x="103" y="154"/>
                    <a:pt x="99" y="164"/>
                    <a:pt x="97" y="172"/>
                  </a:cubicBezTo>
                  <a:cubicBezTo>
                    <a:pt x="95" y="165"/>
                    <a:pt x="92" y="155"/>
                    <a:pt x="87" y="142"/>
                  </a:cubicBezTo>
                  <a:cubicBezTo>
                    <a:pt x="40" y="0"/>
                    <a:pt x="40" y="0"/>
                    <a:pt x="40" y="0"/>
                  </a:cubicBezTo>
                  <a:cubicBezTo>
                    <a:pt x="0" y="0"/>
                    <a:pt x="0" y="0"/>
                    <a:pt x="0" y="0"/>
                  </a:cubicBezTo>
                  <a:cubicBezTo>
                    <a:pt x="0" y="200"/>
                    <a:pt x="0" y="200"/>
                    <a:pt x="0" y="200"/>
                  </a:cubicBezTo>
                  <a:lnTo>
                    <a:pt x="26"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3"/>
            <p:cNvSpPr>
              <a:spLocks noEditPoints="1"/>
            </p:cNvSpPr>
            <p:nvPr userDrawn="1"/>
          </p:nvSpPr>
          <p:spPr bwMode="black">
            <a:xfrm>
              <a:off x="2162" y="1018"/>
              <a:ext cx="357" cy="473"/>
            </a:xfrm>
            <a:custGeom>
              <a:avLst/>
              <a:gdLst>
                <a:gd name="T0" fmla="*/ 0 w 151"/>
                <a:gd name="T1" fmla="*/ 200 h 200"/>
                <a:gd name="T2" fmla="*/ 78 w 151"/>
                <a:gd name="T3" fmla="*/ 200 h 200"/>
                <a:gd name="T4" fmla="*/ 124 w 151"/>
                <a:gd name="T5" fmla="*/ 192 h 200"/>
                <a:gd name="T6" fmla="*/ 144 w 151"/>
                <a:gd name="T7" fmla="*/ 170 h 200"/>
                <a:gd name="T8" fmla="*/ 151 w 151"/>
                <a:gd name="T9" fmla="*/ 142 h 200"/>
                <a:gd name="T10" fmla="*/ 141 w 151"/>
                <a:gd name="T11" fmla="*/ 109 h 200"/>
                <a:gd name="T12" fmla="*/ 116 w 151"/>
                <a:gd name="T13" fmla="*/ 90 h 200"/>
                <a:gd name="T14" fmla="*/ 74 w 151"/>
                <a:gd name="T15" fmla="*/ 85 h 200"/>
                <a:gd name="T16" fmla="*/ 26 w 151"/>
                <a:gd name="T17" fmla="*/ 85 h 200"/>
                <a:gd name="T18" fmla="*/ 26 w 151"/>
                <a:gd name="T19" fmla="*/ 24 h 200"/>
                <a:gd name="T20" fmla="*/ 130 w 151"/>
                <a:gd name="T21" fmla="*/ 24 h 200"/>
                <a:gd name="T22" fmla="*/ 130 w 151"/>
                <a:gd name="T23" fmla="*/ 0 h 200"/>
                <a:gd name="T24" fmla="*/ 0 w 151"/>
                <a:gd name="T25" fmla="*/ 0 h 200"/>
                <a:gd name="T26" fmla="*/ 0 w 151"/>
                <a:gd name="T27" fmla="*/ 200 h 200"/>
                <a:gd name="T28" fmla="*/ 26 w 151"/>
                <a:gd name="T29" fmla="*/ 108 h 200"/>
                <a:gd name="T30" fmla="*/ 62 w 151"/>
                <a:gd name="T31" fmla="*/ 108 h 200"/>
                <a:gd name="T32" fmla="*/ 99 w 151"/>
                <a:gd name="T33" fmla="*/ 111 h 200"/>
                <a:gd name="T34" fmla="*/ 116 w 151"/>
                <a:gd name="T35" fmla="*/ 122 h 200"/>
                <a:gd name="T36" fmla="*/ 122 w 151"/>
                <a:gd name="T37" fmla="*/ 143 h 200"/>
                <a:gd name="T38" fmla="*/ 111 w 151"/>
                <a:gd name="T39" fmla="*/ 169 h 200"/>
                <a:gd name="T40" fmla="*/ 79 w 151"/>
                <a:gd name="T41" fmla="*/ 178 h 200"/>
                <a:gd name="T42" fmla="*/ 26 w 151"/>
                <a:gd name="T43" fmla="*/ 178 h 200"/>
                <a:gd name="T44" fmla="*/ 26 w 151"/>
                <a:gd name="T45" fmla="*/ 10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200">
                  <a:moveTo>
                    <a:pt x="0" y="200"/>
                  </a:moveTo>
                  <a:cubicBezTo>
                    <a:pt x="78" y="200"/>
                    <a:pt x="78" y="200"/>
                    <a:pt x="78" y="200"/>
                  </a:cubicBezTo>
                  <a:cubicBezTo>
                    <a:pt x="100" y="200"/>
                    <a:pt x="115" y="197"/>
                    <a:pt x="124" y="192"/>
                  </a:cubicBezTo>
                  <a:cubicBezTo>
                    <a:pt x="133" y="186"/>
                    <a:pt x="139" y="179"/>
                    <a:pt x="144" y="170"/>
                  </a:cubicBezTo>
                  <a:cubicBezTo>
                    <a:pt x="148" y="162"/>
                    <a:pt x="151" y="152"/>
                    <a:pt x="151" y="142"/>
                  </a:cubicBezTo>
                  <a:cubicBezTo>
                    <a:pt x="151" y="130"/>
                    <a:pt x="148" y="119"/>
                    <a:pt x="141" y="109"/>
                  </a:cubicBezTo>
                  <a:cubicBezTo>
                    <a:pt x="135" y="100"/>
                    <a:pt x="127" y="94"/>
                    <a:pt x="116" y="90"/>
                  </a:cubicBezTo>
                  <a:cubicBezTo>
                    <a:pt x="106" y="87"/>
                    <a:pt x="92" y="85"/>
                    <a:pt x="74" y="85"/>
                  </a:cubicBezTo>
                  <a:cubicBezTo>
                    <a:pt x="26" y="85"/>
                    <a:pt x="26" y="85"/>
                    <a:pt x="26" y="85"/>
                  </a:cubicBezTo>
                  <a:cubicBezTo>
                    <a:pt x="26" y="24"/>
                    <a:pt x="26" y="24"/>
                    <a:pt x="26" y="24"/>
                  </a:cubicBezTo>
                  <a:cubicBezTo>
                    <a:pt x="130" y="24"/>
                    <a:pt x="130" y="24"/>
                    <a:pt x="130" y="24"/>
                  </a:cubicBezTo>
                  <a:cubicBezTo>
                    <a:pt x="130" y="0"/>
                    <a:pt x="130" y="0"/>
                    <a:pt x="130" y="0"/>
                  </a:cubicBezTo>
                  <a:cubicBezTo>
                    <a:pt x="0" y="0"/>
                    <a:pt x="0" y="0"/>
                    <a:pt x="0" y="0"/>
                  </a:cubicBezTo>
                  <a:lnTo>
                    <a:pt x="0" y="200"/>
                  </a:lnTo>
                  <a:close/>
                  <a:moveTo>
                    <a:pt x="26" y="108"/>
                  </a:moveTo>
                  <a:cubicBezTo>
                    <a:pt x="62" y="108"/>
                    <a:pt x="62" y="108"/>
                    <a:pt x="62" y="108"/>
                  </a:cubicBezTo>
                  <a:cubicBezTo>
                    <a:pt x="79" y="108"/>
                    <a:pt x="92" y="109"/>
                    <a:pt x="99" y="111"/>
                  </a:cubicBezTo>
                  <a:cubicBezTo>
                    <a:pt x="106" y="113"/>
                    <a:pt x="112" y="116"/>
                    <a:pt x="116" y="122"/>
                  </a:cubicBezTo>
                  <a:cubicBezTo>
                    <a:pt x="120" y="128"/>
                    <a:pt x="122" y="134"/>
                    <a:pt x="122" y="143"/>
                  </a:cubicBezTo>
                  <a:cubicBezTo>
                    <a:pt x="122" y="154"/>
                    <a:pt x="119" y="163"/>
                    <a:pt x="111" y="169"/>
                  </a:cubicBezTo>
                  <a:cubicBezTo>
                    <a:pt x="104" y="175"/>
                    <a:pt x="94" y="178"/>
                    <a:pt x="79" y="178"/>
                  </a:cubicBezTo>
                  <a:cubicBezTo>
                    <a:pt x="26" y="178"/>
                    <a:pt x="26" y="178"/>
                    <a:pt x="26" y="178"/>
                  </a:cubicBezTo>
                  <a:lnTo>
                    <a:pt x="26" y="1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4"/>
            <p:cNvSpPr>
              <a:spLocks/>
            </p:cNvSpPr>
            <p:nvPr userDrawn="1"/>
          </p:nvSpPr>
          <p:spPr bwMode="black">
            <a:xfrm>
              <a:off x="2540" y="1018"/>
              <a:ext cx="376" cy="483"/>
            </a:xfrm>
            <a:custGeom>
              <a:avLst/>
              <a:gdLst>
                <a:gd name="T0" fmla="*/ 34 w 159"/>
                <a:gd name="T1" fmla="*/ 141 h 204"/>
                <a:gd name="T2" fmla="*/ 29 w 159"/>
                <a:gd name="T3" fmla="*/ 173 h 204"/>
                <a:gd name="T4" fmla="*/ 16 w 159"/>
                <a:gd name="T5" fmla="*/ 180 h 204"/>
                <a:gd name="T6" fmla="*/ 5 w 159"/>
                <a:gd name="T7" fmla="*/ 177 h 204"/>
                <a:gd name="T8" fmla="*/ 0 w 159"/>
                <a:gd name="T9" fmla="*/ 200 h 204"/>
                <a:gd name="T10" fmla="*/ 21 w 159"/>
                <a:gd name="T11" fmla="*/ 204 h 204"/>
                <a:gd name="T12" fmla="*/ 45 w 159"/>
                <a:gd name="T13" fmla="*/ 196 h 204"/>
                <a:gd name="T14" fmla="*/ 58 w 159"/>
                <a:gd name="T15" fmla="*/ 173 h 204"/>
                <a:gd name="T16" fmla="*/ 60 w 159"/>
                <a:gd name="T17" fmla="*/ 127 h 204"/>
                <a:gd name="T18" fmla="*/ 60 w 159"/>
                <a:gd name="T19" fmla="*/ 24 h 204"/>
                <a:gd name="T20" fmla="*/ 133 w 159"/>
                <a:gd name="T21" fmla="*/ 24 h 204"/>
                <a:gd name="T22" fmla="*/ 133 w 159"/>
                <a:gd name="T23" fmla="*/ 200 h 204"/>
                <a:gd name="T24" fmla="*/ 159 w 159"/>
                <a:gd name="T25" fmla="*/ 200 h 204"/>
                <a:gd name="T26" fmla="*/ 159 w 159"/>
                <a:gd name="T27" fmla="*/ 0 h 204"/>
                <a:gd name="T28" fmla="*/ 34 w 159"/>
                <a:gd name="T29" fmla="*/ 0 h 204"/>
                <a:gd name="T30" fmla="*/ 34 w 159"/>
                <a:gd name="T31" fmla="*/ 14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204">
                  <a:moveTo>
                    <a:pt x="34" y="141"/>
                  </a:moveTo>
                  <a:cubicBezTo>
                    <a:pt x="34" y="158"/>
                    <a:pt x="32" y="168"/>
                    <a:pt x="29" y="173"/>
                  </a:cubicBezTo>
                  <a:cubicBezTo>
                    <a:pt x="26" y="177"/>
                    <a:pt x="22" y="180"/>
                    <a:pt x="16" y="180"/>
                  </a:cubicBezTo>
                  <a:cubicBezTo>
                    <a:pt x="13" y="180"/>
                    <a:pt x="9" y="179"/>
                    <a:pt x="5" y="177"/>
                  </a:cubicBezTo>
                  <a:cubicBezTo>
                    <a:pt x="0" y="200"/>
                    <a:pt x="0" y="200"/>
                    <a:pt x="0" y="200"/>
                  </a:cubicBezTo>
                  <a:cubicBezTo>
                    <a:pt x="8" y="203"/>
                    <a:pt x="15" y="204"/>
                    <a:pt x="21" y="204"/>
                  </a:cubicBezTo>
                  <a:cubicBezTo>
                    <a:pt x="31" y="204"/>
                    <a:pt x="39" y="201"/>
                    <a:pt x="45" y="196"/>
                  </a:cubicBezTo>
                  <a:cubicBezTo>
                    <a:pt x="51" y="190"/>
                    <a:pt x="56" y="183"/>
                    <a:pt x="58" y="173"/>
                  </a:cubicBezTo>
                  <a:cubicBezTo>
                    <a:pt x="59" y="163"/>
                    <a:pt x="60" y="148"/>
                    <a:pt x="60" y="127"/>
                  </a:cubicBezTo>
                  <a:cubicBezTo>
                    <a:pt x="60" y="24"/>
                    <a:pt x="60" y="24"/>
                    <a:pt x="60" y="24"/>
                  </a:cubicBezTo>
                  <a:cubicBezTo>
                    <a:pt x="133" y="24"/>
                    <a:pt x="133" y="24"/>
                    <a:pt x="133" y="24"/>
                  </a:cubicBezTo>
                  <a:cubicBezTo>
                    <a:pt x="133" y="200"/>
                    <a:pt x="133" y="200"/>
                    <a:pt x="133" y="200"/>
                  </a:cubicBezTo>
                  <a:cubicBezTo>
                    <a:pt x="159" y="200"/>
                    <a:pt x="159" y="200"/>
                    <a:pt x="159" y="200"/>
                  </a:cubicBezTo>
                  <a:cubicBezTo>
                    <a:pt x="159" y="0"/>
                    <a:pt x="159" y="0"/>
                    <a:pt x="159" y="0"/>
                  </a:cubicBezTo>
                  <a:cubicBezTo>
                    <a:pt x="34" y="0"/>
                    <a:pt x="34" y="0"/>
                    <a:pt x="34" y="0"/>
                  </a:cubicBezTo>
                  <a:lnTo>
                    <a:pt x="34" y="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5"/>
            <p:cNvSpPr>
              <a:spLocks noEditPoints="1"/>
            </p:cNvSpPr>
            <p:nvPr userDrawn="1"/>
          </p:nvSpPr>
          <p:spPr bwMode="black">
            <a:xfrm>
              <a:off x="2961" y="1018"/>
              <a:ext cx="442" cy="473"/>
            </a:xfrm>
            <a:custGeom>
              <a:avLst/>
              <a:gdLst>
                <a:gd name="T0" fmla="*/ 28 w 187"/>
                <a:gd name="T1" fmla="*/ 200 h 200"/>
                <a:gd name="T2" fmla="*/ 50 w 187"/>
                <a:gd name="T3" fmla="*/ 140 h 200"/>
                <a:gd name="T4" fmla="*/ 134 w 187"/>
                <a:gd name="T5" fmla="*/ 140 h 200"/>
                <a:gd name="T6" fmla="*/ 157 w 187"/>
                <a:gd name="T7" fmla="*/ 200 h 200"/>
                <a:gd name="T8" fmla="*/ 187 w 187"/>
                <a:gd name="T9" fmla="*/ 200 h 200"/>
                <a:gd name="T10" fmla="*/ 106 w 187"/>
                <a:gd name="T11" fmla="*/ 0 h 200"/>
                <a:gd name="T12" fmla="*/ 77 w 187"/>
                <a:gd name="T13" fmla="*/ 0 h 200"/>
                <a:gd name="T14" fmla="*/ 0 w 187"/>
                <a:gd name="T15" fmla="*/ 200 h 200"/>
                <a:gd name="T16" fmla="*/ 28 w 187"/>
                <a:gd name="T17" fmla="*/ 200 h 200"/>
                <a:gd name="T18" fmla="*/ 80 w 187"/>
                <a:gd name="T19" fmla="*/ 59 h 200"/>
                <a:gd name="T20" fmla="*/ 91 w 187"/>
                <a:gd name="T21" fmla="*/ 21 h 200"/>
                <a:gd name="T22" fmla="*/ 105 w 187"/>
                <a:gd name="T23" fmla="*/ 63 h 200"/>
                <a:gd name="T24" fmla="*/ 126 w 187"/>
                <a:gd name="T25" fmla="*/ 118 h 200"/>
                <a:gd name="T26" fmla="*/ 58 w 187"/>
                <a:gd name="T27" fmla="*/ 118 h 200"/>
                <a:gd name="T28" fmla="*/ 80 w 187"/>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00">
                  <a:moveTo>
                    <a:pt x="28" y="200"/>
                  </a:moveTo>
                  <a:cubicBezTo>
                    <a:pt x="50" y="140"/>
                    <a:pt x="50" y="140"/>
                    <a:pt x="50" y="140"/>
                  </a:cubicBezTo>
                  <a:cubicBezTo>
                    <a:pt x="134" y="140"/>
                    <a:pt x="134" y="140"/>
                    <a:pt x="134" y="140"/>
                  </a:cubicBezTo>
                  <a:cubicBezTo>
                    <a:pt x="157" y="200"/>
                    <a:pt x="157" y="200"/>
                    <a:pt x="157" y="200"/>
                  </a:cubicBezTo>
                  <a:cubicBezTo>
                    <a:pt x="187" y="200"/>
                    <a:pt x="187" y="200"/>
                    <a:pt x="187" y="200"/>
                  </a:cubicBezTo>
                  <a:cubicBezTo>
                    <a:pt x="106" y="0"/>
                    <a:pt x="106" y="0"/>
                    <a:pt x="106" y="0"/>
                  </a:cubicBezTo>
                  <a:cubicBezTo>
                    <a:pt x="77" y="0"/>
                    <a:pt x="77" y="0"/>
                    <a:pt x="77" y="0"/>
                  </a:cubicBezTo>
                  <a:cubicBezTo>
                    <a:pt x="0" y="200"/>
                    <a:pt x="0" y="200"/>
                    <a:pt x="0" y="200"/>
                  </a:cubicBezTo>
                  <a:lnTo>
                    <a:pt x="28" y="200"/>
                  </a:lnTo>
                  <a:close/>
                  <a:moveTo>
                    <a:pt x="80" y="59"/>
                  </a:moveTo>
                  <a:cubicBezTo>
                    <a:pt x="85" y="47"/>
                    <a:pt x="88" y="34"/>
                    <a:pt x="91" y="21"/>
                  </a:cubicBezTo>
                  <a:cubicBezTo>
                    <a:pt x="94" y="32"/>
                    <a:pt x="98" y="46"/>
                    <a:pt x="105" y="63"/>
                  </a:cubicBezTo>
                  <a:cubicBezTo>
                    <a:pt x="126" y="118"/>
                    <a:pt x="126" y="118"/>
                    <a:pt x="126"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66"/>
            <p:cNvSpPr>
              <a:spLocks/>
            </p:cNvSpPr>
            <p:nvPr userDrawn="1"/>
          </p:nvSpPr>
          <p:spPr bwMode="black">
            <a:xfrm>
              <a:off x="3448" y="1018"/>
              <a:ext cx="307" cy="473"/>
            </a:xfrm>
            <a:custGeom>
              <a:avLst/>
              <a:gdLst>
                <a:gd name="T0" fmla="*/ 0 w 307"/>
                <a:gd name="T1" fmla="*/ 473 h 473"/>
                <a:gd name="T2" fmla="*/ 64 w 307"/>
                <a:gd name="T3" fmla="*/ 473 h 473"/>
                <a:gd name="T4" fmla="*/ 64 w 307"/>
                <a:gd name="T5" fmla="*/ 57 h 473"/>
                <a:gd name="T6" fmla="*/ 307 w 307"/>
                <a:gd name="T7" fmla="*/ 57 h 473"/>
                <a:gd name="T8" fmla="*/ 307 w 307"/>
                <a:gd name="T9" fmla="*/ 0 h 473"/>
                <a:gd name="T10" fmla="*/ 0 w 307"/>
                <a:gd name="T11" fmla="*/ 0 h 473"/>
                <a:gd name="T12" fmla="*/ 0 w 307"/>
                <a:gd name="T13" fmla="*/ 473 h 473"/>
              </a:gdLst>
              <a:ahLst/>
              <a:cxnLst>
                <a:cxn ang="0">
                  <a:pos x="T0" y="T1"/>
                </a:cxn>
                <a:cxn ang="0">
                  <a:pos x="T2" y="T3"/>
                </a:cxn>
                <a:cxn ang="0">
                  <a:pos x="T4" y="T5"/>
                </a:cxn>
                <a:cxn ang="0">
                  <a:pos x="T6" y="T7"/>
                </a:cxn>
                <a:cxn ang="0">
                  <a:pos x="T8" y="T9"/>
                </a:cxn>
                <a:cxn ang="0">
                  <a:pos x="T10" y="T11"/>
                </a:cxn>
                <a:cxn ang="0">
                  <a:pos x="T12" y="T13"/>
                </a:cxn>
              </a:cxnLst>
              <a:rect l="0" t="0" r="r" b="b"/>
              <a:pathLst>
                <a:path w="307" h="473">
                  <a:moveTo>
                    <a:pt x="0" y="473"/>
                  </a:moveTo>
                  <a:lnTo>
                    <a:pt x="64" y="473"/>
                  </a:lnTo>
                  <a:lnTo>
                    <a:pt x="64" y="57"/>
                  </a:lnTo>
                  <a:lnTo>
                    <a:pt x="307" y="57"/>
                  </a:lnTo>
                  <a:lnTo>
                    <a:pt x="307" y="0"/>
                  </a:lnTo>
                  <a:lnTo>
                    <a:pt x="0" y="0"/>
                  </a:lnTo>
                  <a:lnTo>
                    <a:pt x="0"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67"/>
            <p:cNvSpPr>
              <a:spLocks noEditPoints="1"/>
            </p:cNvSpPr>
            <p:nvPr userDrawn="1"/>
          </p:nvSpPr>
          <p:spPr bwMode="black">
            <a:xfrm>
              <a:off x="3743" y="1009"/>
              <a:ext cx="452" cy="492"/>
            </a:xfrm>
            <a:custGeom>
              <a:avLst/>
              <a:gdLst>
                <a:gd name="T0" fmla="*/ 11 w 191"/>
                <a:gd name="T1" fmla="*/ 157 h 208"/>
                <a:gd name="T2" fmla="*/ 45 w 191"/>
                <a:gd name="T3" fmla="*/ 194 h 208"/>
                <a:gd name="T4" fmla="*/ 95 w 191"/>
                <a:gd name="T5" fmla="*/ 208 h 208"/>
                <a:gd name="T6" fmla="*/ 144 w 191"/>
                <a:gd name="T7" fmla="*/ 195 h 208"/>
                <a:gd name="T8" fmla="*/ 179 w 191"/>
                <a:gd name="T9" fmla="*/ 159 h 208"/>
                <a:gd name="T10" fmla="*/ 191 w 191"/>
                <a:gd name="T11" fmla="*/ 104 h 208"/>
                <a:gd name="T12" fmla="*/ 179 w 191"/>
                <a:gd name="T13" fmla="*/ 51 h 208"/>
                <a:gd name="T14" fmla="*/ 146 w 191"/>
                <a:gd name="T15" fmla="*/ 14 h 208"/>
                <a:gd name="T16" fmla="*/ 96 w 191"/>
                <a:gd name="T17" fmla="*/ 0 h 208"/>
                <a:gd name="T18" fmla="*/ 26 w 191"/>
                <a:gd name="T19" fmla="*/ 29 h 208"/>
                <a:gd name="T20" fmla="*/ 0 w 191"/>
                <a:gd name="T21" fmla="*/ 107 h 208"/>
                <a:gd name="T22" fmla="*/ 11 w 191"/>
                <a:gd name="T23" fmla="*/ 157 h 208"/>
                <a:gd name="T24" fmla="*/ 47 w 191"/>
                <a:gd name="T25" fmla="*/ 43 h 208"/>
                <a:gd name="T26" fmla="*/ 96 w 191"/>
                <a:gd name="T27" fmla="*/ 23 h 208"/>
                <a:gd name="T28" fmla="*/ 131 w 191"/>
                <a:gd name="T29" fmla="*/ 33 h 208"/>
                <a:gd name="T30" fmla="*/ 156 w 191"/>
                <a:gd name="T31" fmla="*/ 62 h 208"/>
                <a:gd name="T32" fmla="*/ 164 w 191"/>
                <a:gd name="T33" fmla="*/ 104 h 208"/>
                <a:gd name="T34" fmla="*/ 145 w 191"/>
                <a:gd name="T35" fmla="*/ 164 h 208"/>
                <a:gd name="T36" fmla="*/ 95 w 191"/>
                <a:gd name="T37" fmla="*/ 185 h 208"/>
                <a:gd name="T38" fmla="*/ 46 w 191"/>
                <a:gd name="T39" fmla="*/ 164 h 208"/>
                <a:gd name="T40" fmla="*/ 27 w 191"/>
                <a:gd name="T41" fmla="*/ 107 h 208"/>
                <a:gd name="T42" fmla="*/ 47 w 191"/>
                <a:gd name="T43" fmla="*/ 4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208">
                  <a:moveTo>
                    <a:pt x="11" y="157"/>
                  </a:moveTo>
                  <a:cubicBezTo>
                    <a:pt x="19" y="172"/>
                    <a:pt x="30" y="185"/>
                    <a:pt x="45" y="194"/>
                  </a:cubicBezTo>
                  <a:cubicBezTo>
                    <a:pt x="60" y="203"/>
                    <a:pt x="77" y="208"/>
                    <a:pt x="95" y="208"/>
                  </a:cubicBezTo>
                  <a:cubicBezTo>
                    <a:pt x="113" y="208"/>
                    <a:pt x="129" y="204"/>
                    <a:pt x="144" y="195"/>
                  </a:cubicBezTo>
                  <a:cubicBezTo>
                    <a:pt x="159" y="187"/>
                    <a:pt x="171" y="175"/>
                    <a:pt x="179" y="159"/>
                  </a:cubicBezTo>
                  <a:cubicBezTo>
                    <a:pt x="187" y="143"/>
                    <a:pt x="191" y="125"/>
                    <a:pt x="191" y="104"/>
                  </a:cubicBezTo>
                  <a:cubicBezTo>
                    <a:pt x="191" y="84"/>
                    <a:pt x="187" y="66"/>
                    <a:pt x="179" y="51"/>
                  </a:cubicBezTo>
                  <a:cubicBezTo>
                    <a:pt x="172" y="35"/>
                    <a:pt x="160" y="23"/>
                    <a:pt x="146" y="14"/>
                  </a:cubicBezTo>
                  <a:cubicBezTo>
                    <a:pt x="131" y="5"/>
                    <a:pt x="114" y="0"/>
                    <a:pt x="96" y="0"/>
                  </a:cubicBezTo>
                  <a:cubicBezTo>
                    <a:pt x="67" y="0"/>
                    <a:pt x="44" y="10"/>
                    <a:pt x="26" y="29"/>
                  </a:cubicBezTo>
                  <a:cubicBezTo>
                    <a:pt x="9" y="47"/>
                    <a:pt x="0" y="74"/>
                    <a:pt x="0" y="107"/>
                  </a:cubicBezTo>
                  <a:cubicBezTo>
                    <a:pt x="0" y="124"/>
                    <a:pt x="4" y="141"/>
                    <a:pt x="11" y="157"/>
                  </a:cubicBezTo>
                  <a:close/>
                  <a:moveTo>
                    <a:pt x="47" y="43"/>
                  </a:moveTo>
                  <a:cubicBezTo>
                    <a:pt x="61" y="30"/>
                    <a:pt x="77" y="23"/>
                    <a:pt x="96" y="23"/>
                  </a:cubicBezTo>
                  <a:cubicBezTo>
                    <a:pt x="109" y="23"/>
                    <a:pt x="121" y="27"/>
                    <a:pt x="131" y="33"/>
                  </a:cubicBezTo>
                  <a:cubicBezTo>
                    <a:pt x="142" y="40"/>
                    <a:pt x="150" y="49"/>
                    <a:pt x="156" y="62"/>
                  </a:cubicBezTo>
                  <a:cubicBezTo>
                    <a:pt x="161" y="74"/>
                    <a:pt x="164" y="88"/>
                    <a:pt x="164" y="104"/>
                  </a:cubicBezTo>
                  <a:cubicBezTo>
                    <a:pt x="164" y="130"/>
                    <a:pt x="157" y="150"/>
                    <a:pt x="145" y="164"/>
                  </a:cubicBezTo>
                  <a:cubicBezTo>
                    <a:pt x="132" y="178"/>
                    <a:pt x="115" y="185"/>
                    <a:pt x="95" y="185"/>
                  </a:cubicBezTo>
                  <a:cubicBezTo>
                    <a:pt x="76" y="185"/>
                    <a:pt x="59" y="178"/>
                    <a:pt x="46" y="164"/>
                  </a:cubicBezTo>
                  <a:cubicBezTo>
                    <a:pt x="34" y="150"/>
                    <a:pt x="27" y="131"/>
                    <a:pt x="27" y="107"/>
                  </a:cubicBezTo>
                  <a:cubicBezTo>
                    <a:pt x="27" y="77"/>
                    <a:pt x="34" y="55"/>
                    <a:pt x="47"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68"/>
            <p:cNvSpPr>
              <a:spLocks noEditPoints="1"/>
            </p:cNvSpPr>
            <p:nvPr userDrawn="1"/>
          </p:nvSpPr>
          <p:spPr bwMode="black">
            <a:xfrm>
              <a:off x="4204" y="1018"/>
              <a:ext cx="423" cy="585"/>
            </a:xfrm>
            <a:custGeom>
              <a:avLst/>
              <a:gdLst>
                <a:gd name="T0" fmla="*/ 40 w 179"/>
                <a:gd name="T1" fmla="*/ 29 h 247"/>
                <a:gd name="T2" fmla="*/ 15 w 179"/>
                <a:gd name="T3" fmla="*/ 177 h 247"/>
                <a:gd name="T4" fmla="*/ 0 w 179"/>
                <a:gd name="T5" fmla="*/ 177 h 247"/>
                <a:gd name="T6" fmla="*/ 0 w 179"/>
                <a:gd name="T7" fmla="*/ 247 h 247"/>
                <a:gd name="T8" fmla="*/ 23 w 179"/>
                <a:gd name="T9" fmla="*/ 247 h 247"/>
                <a:gd name="T10" fmla="*/ 23 w 179"/>
                <a:gd name="T11" fmla="*/ 200 h 247"/>
                <a:gd name="T12" fmla="*/ 156 w 179"/>
                <a:gd name="T13" fmla="*/ 200 h 247"/>
                <a:gd name="T14" fmla="*/ 156 w 179"/>
                <a:gd name="T15" fmla="*/ 247 h 247"/>
                <a:gd name="T16" fmla="*/ 179 w 179"/>
                <a:gd name="T17" fmla="*/ 247 h 247"/>
                <a:gd name="T18" fmla="*/ 179 w 179"/>
                <a:gd name="T19" fmla="*/ 177 h 247"/>
                <a:gd name="T20" fmla="*/ 161 w 179"/>
                <a:gd name="T21" fmla="*/ 177 h 247"/>
                <a:gd name="T22" fmla="*/ 161 w 179"/>
                <a:gd name="T23" fmla="*/ 0 h 247"/>
                <a:gd name="T24" fmla="*/ 40 w 179"/>
                <a:gd name="T25" fmla="*/ 0 h 247"/>
                <a:gd name="T26" fmla="*/ 40 w 179"/>
                <a:gd name="T27" fmla="*/ 29 h 247"/>
                <a:gd name="T28" fmla="*/ 135 w 179"/>
                <a:gd name="T29" fmla="*/ 177 h 247"/>
                <a:gd name="T30" fmla="*/ 43 w 179"/>
                <a:gd name="T31" fmla="*/ 177 h 247"/>
                <a:gd name="T32" fmla="*/ 60 w 179"/>
                <a:gd name="T33" fmla="*/ 104 h 247"/>
                <a:gd name="T34" fmla="*/ 65 w 179"/>
                <a:gd name="T35" fmla="*/ 34 h 247"/>
                <a:gd name="T36" fmla="*/ 65 w 179"/>
                <a:gd name="T37" fmla="*/ 24 h 247"/>
                <a:gd name="T38" fmla="*/ 135 w 179"/>
                <a:gd name="T39" fmla="*/ 24 h 247"/>
                <a:gd name="T40" fmla="*/ 135 w 179"/>
                <a:gd name="T41" fmla="*/ 17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247">
                  <a:moveTo>
                    <a:pt x="40" y="29"/>
                  </a:moveTo>
                  <a:cubicBezTo>
                    <a:pt x="40" y="103"/>
                    <a:pt x="31" y="152"/>
                    <a:pt x="15" y="177"/>
                  </a:cubicBezTo>
                  <a:cubicBezTo>
                    <a:pt x="0" y="177"/>
                    <a:pt x="0" y="177"/>
                    <a:pt x="0" y="177"/>
                  </a:cubicBezTo>
                  <a:cubicBezTo>
                    <a:pt x="0" y="247"/>
                    <a:pt x="0" y="247"/>
                    <a:pt x="0" y="247"/>
                  </a:cubicBezTo>
                  <a:cubicBezTo>
                    <a:pt x="23" y="247"/>
                    <a:pt x="23" y="247"/>
                    <a:pt x="23" y="247"/>
                  </a:cubicBezTo>
                  <a:cubicBezTo>
                    <a:pt x="23" y="200"/>
                    <a:pt x="23" y="200"/>
                    <a:pt x="23" y="200"/>
                  </a:cubicBezTo>
                  <a:cubicBezTo>
                    <a:pt x="156" y="200"/>
                    <a:pt x="156" y="200"/>
                    <a:pt x="156" y="200"/>
                  </a:cubicBezTo>
                  <a:cubicBezTo>
                    <a:pt x="156" y="247"/>
                    <a:pt x="156" y="247"/>
                    <a:pt x="156" y="247"/>
                  </a:cubicBezTo>
                  <a:cubicBezTo>
                    <a:pt x="179" y="247"/>
                    <a:pt x="179" y="247"/>
                    <a:pt x="179" y="247"/>
                  </a:cubicBezTo>
                  <a:cubicBezTo>
                    <a:pt x="179" y="177"/>
                    <a:pt x="179" y="177"/>
                    <a:pt x="179" y="177"/>
                  </a:cubicBezTo>
                  <a:cubicBezTo>
                    <a:pt x="161" y="177"/>
                    <a:pt x="161" y="177"/>
                    <a:pt x="161" y="177"/>
                  </a:cubicBezTo>
                  <a:cubicBezTo>
                    <a:pt x="161" y="0"/>
                    <a:pt x="161" y="0"/>
                    <a:pt x="161" y="0"/>
                  </a:cubicBezTo>
                  <a:cubicBezTo>
                    <a:pt x="40" y="0"/>
                    <a:pt x="40" y="0"/>
                    <a:pt x="40" y="0"/>
                  </a:cubicBezTo>
                  <a:lnTo>
                    <a:pt x="40" y="29"/>
                  </a:lnTo>
                  <a:close/>
                  <a:moveTo>
                    <a:pt x="135" y="177"/>
                  </a:moveTo>
                  <a:cubicBezTo>
                    <a:pt x="43" y="177"/>
                    <a:pt x="43" y="177"/>
                    <a:pt x="43" y="177"/>
                  </a:cubicBezTo>
                  <a:cubicBezTo>
                    <a:pt x="51" y="158"/>
                    <a:pt x="57" y="133"/>
                    <a:pt x="60" y="104"/>
                  </a:cubicBezTo>
                  <a:cubicBezTo>
                    <a:pt x="64" y="74"/>
                    <a:pt x="65" y="51"/>
                    <a:pt x="65" y="34"/>
                  </a:cubicBezTo>
                  <a:cubicBezTo>
                    <a:pt x="65" y="24"/>
                    <a:pt x="65" y="24"/>
                    <a:pt x="65" y="24"/>
                  </a:cubicBezTo>
                  <a:cubicBezTo>
                    <a:pt x="135" y="24"/>
                    <a:pt x="135" y="24"/>
                    <a:pt x="135" y="24"/>
                  </a:cubicBezTo>
                  <a:lnTo>
                    <a:pt x="135" y="1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69"/>
            <p:cNvSpPr>
              <a:spLocks noEditPoints="1"/>
            </p:cNvSpPr>
            <p:nvPr userDrawn="1"/>
          </p:nvSpPr>
          <p:spPr bwMode="black">
            <a:xfrm>
              <a:off x="4644" y="1018"/>
              <a:ext cx="442" cy="473"/>
            </a:xfrm>
            <a:custGeom>
              <a:avLst/>
              <a:gdLst>
                <a:gd name="T0" fmla="*/ 28 w 187"/>
                <a:gd name="T1" fmla="*/ 200 h 200"/>
                <a:gd name="T2" fmla="*/ 50 w 187"/>
                <a:gd name="T3" fmla="*/ 140 h 200"/>
                <a:gd name="T4" fmla="*/ 134 w 187"/>
                <a:gd name="T5" fmla="*/ 140 h 200"/>
                <a:gd name="T6" fmla="*/ 157 w 187"/>
                <a:gd name="T7" fmla="*/ 200 h 200"/>
                <a:gd name="T8" fmla="*/ 187 w 187"/>
                <a:gd name="T9" fmla="*/ 200 h 200"/>
                <a:gd name="T10" fmla="*/ 105 w 187"/>
                <a:gd name="T11" fmla="*/ 0 h 200"/>
                <a:gd name="T12" fmla="*/ 77 w 187"/>
                <a:gd name="T13" fmla="*/ 0 h 200"/>
                <a:gd name="T14" fmla="*/ 0 w 187"/>
                <a:gd name="T15" fmla="*/ 200 h 200"/>
                <a:gd name="T16" fmla="*/ 28 w 187"/>
                <a:gd name="T17" fmla="*/ 200 h 200"/>
                <a:gd name="T18" fmla="*/ 80 w 187"/>
                <a:gd name="T19" fmla="*/ 59 h 200"/>
                <a:gd name="T20" fmla="*/ 91 w 187"/>
                <a:gd name="T21" fmla="*/ 21 h 200"/>
                <a:gd name="T22" fmla="*/ 105 w 187"/>
                <a:gd name="T23" fmla="*/ 63 h 200"/>
                <a:gd name="T24" fmla="*/ 126 w 187"/>
                <a:gd name="T25" fmla="*/ 118 h 200"/>
                <a:gd name="T26" fmla="*/ 58 w 187"/>
                <a:gd name="T27" fmla="*/ 118 h 200"/>
                <a:gd name="T28" fmla="*/ 80 w 187"/>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00">
                  <a:moveTo>
                    <a:pt x="28" y="200"/>
                  </a:moveTo>
                  <a:cubicBezTo>
                    <a:pt x="50" y="140"/>
                    <a:pt x="50" y="140"/>
                    <a:pt x="50" y="140"/>
                  </a:cubicBezTo>
                  <a:cubicBezTo>
                    <a:pt x="134" y="140"/>
                    <a:pt x="134" y="140"/>
                    <a:pt x="134" y="140"/>
                  </a:cubicBezTo>
                  <a:cubicBezTo>
                    <a:pt x="157" y="200"/>
                    <a:pt x="157" y="200"/>
                    <a:pt x="157" y="200"/>
                  </a:cubicBezTo>
                  <a:cubicBezTo>
                    <a:pt x="187" y="200"/>
                    <a:pt x="187" y="200"/>
                    <a:pt x="187" y="200"/>
                  </a:cubicBezTo>
                  <a:cubicBezTo>
                    <a:pt x="105" y="0"/>
                    <a:pt x="105" y="0"/>
                    <a:pt x="105" y="0"/>
                  </a:cubicBezTo>
                  <a:cubicBezTo>
                    <a:pt x="77" y="0"/>
                    <a:pt x="77" y="0"/>
                    <a:pt x="77" y="0"/>
                  </a:cubicBezTo>
                  <a:cubicBezTo>
                    <a:pt x="0" y="200"/>
                    <a:pt x="0" y="200"/>
                    <a:pt x="0" y="200"/>
                  </a:cubicBezTo>
                  <a:lnTo>
                    <a:pt x="28" y="200"/>
                  </a:lnTo>
                  <a:close/>
                  <a:moveTo>
                    <a:pt x="80" y="59"/>
                  </a:moveTo>
                  <a:cubicBezTo>
                    <a:pt x="84" y="47"/>
                    <a:pt x="88" y="34"/>
                    <a:pt x="91" y="21"/>
                  </a:cubicBezTo>
                  <a:cubicBezTo>
                    <a:pt x="94" y="32"/>
                    <a:pt x="98" y="46"/>
                    <a:pt x="105" y="63"/>
                  </a:cubicBezTo>
                  <a:cubicBezTo>
                    <a:pt x="126" y="118"/>
                    <a:pt x="126" y="118"/>
                    <a:pt x="126"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70"/>
            <p:cNvSpPr>
              <a:spLocks noEditPoints="1"/>
            </p:cNvSpPr>
            <p:nvPr userDrawn="1"/>
          </p:nvSpPr>
          <p:spPr bwMode="black">
            <a:xfrm>
              <a:off x="5131" y="1018"/>
              <a:ext cx="361" cy="473"/>
            </a:xfrm>
            <a:custGeom>
              <a:avLst/>
              <a:gdLst>
                <a:gd name="T0" fmla="*/ 26 w 153"/>
                <a:gd name="T1" fmla="*/ 200 h 200"/>
                <a:gd name="T2" fmla="*/ 26 w 153"/>
                <a:gd name="T3" fmla="*/ 119 h 200"/>
                <a:gd name="T4" fmla="*/ 78 w 153"/>
                <a:gd name="T5" fmla="*/ 119 h 200"/>
                <a:gd name="T6" fmla="*/ 136 w 153"/>
                <a:gd name="T7" fmla="*/ 101 h 200"/>
                <a:gd name="T8" fmla="*/ 153 w 153"/>
                <a:gd name="T9" fmla="*/ 58 h 200"/>
                <a:gd name="T10" fmla="*/ 146 w 153"/>
                <a:gd name="T11" fmla="*/ 31 h 200"/>
                <a:gd name="T12" fmla="*/ 130 w 153"/>
                <a:gd name="T13" fmla="*/ 11 h 200"/>
                <a:gd name="T14" fmla="*/ 106 w 153"/>
                <a:gd name="T15" fmla="*/ 2 h 200"/>
                <a:gd name="T16" fmla="*/ 75 w 153"/>
                <a:gd name="T17" fmla="*/ 0 h 200"/>
                <a:gd name="T18" fmla="*/ 0 w 153"/>
                <a:gd name="T19" fmla="*/ 0 h 200"/>
                <a:gd name="T20" fmla="*/ 0 w 153"/>
                <a:gd name="T21" fmla="*/ 200 h 200"/>
                <a:gd name="T22" fmla="*/ 26 w 153"/>
                <a:gd name="T23" fmla="*/ 200 h 200"/>
                <a:gd name="T24" fmla="*/ 26 w 153"/>
                <a:gd name="T25" fmla="*/ 24 h 200"/>
                <a:gd name="T26" fmla="*/ 77 w 153"/>
                <a:gd name="T27" fmla="*/ 24 h 200"/>
                <a:gd name="T28" fmla="*/ 102 w 153"/>
                <a:gd name="T29" fmla="*/ 25 h 200"/>
                <a:gd name="T30" fmla="*/ 119 w 153"/>
                <a:gd name="T31" fmla="*/ 37 h 200"/>
                <a:gd name="T32" fmla="*/ 125 w 153"/>
                <a:gd name="T33" fmla="*/ 59 h 200"/>
                <a:gd name="T34" fmla="*/ 114 w 153"/>
                <a:gd name="T35" fmla="*/ 86 h 200"/>
                <a:gd name="T36" fmla="*/ 78 w 153"/>
                <a:gd name="T37" fmla="*/ 95 h 200"/>
                <a:gd name="T38" fmla="*/ 26 w 153"/>
                <a:gd name="T39" fmla="*/ 95 h 200"/>
                <a:gd name="T40" fmla="*/ 26 w 153"/>
                <a:gd name="T41"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200">
                  <a:moveTo>
                    <a:pt x="26" y="200"/>
                  </a:moveTo>
                  <a:cubicBezTo>
                    <a:pt x="26" y="119"/>
                    <a:pt x="26" y="119"/>
                    <a:pt x="26" y="119"/>
                  </a:cubicBezTo>
                  <a:cubicBezTo>
                    <a:pt x="78" y="119"/>
                    <a:pt x="78" y="119"/>
                    <a:pt x="78" y="119"/>
                  </a:cubicBezTo>
                  <a:cubicBezTo>
                    <a:pt x="106" y="119"/>
                    <a:pt x="125" y="113"/>
                    <a:pt x="136" y="101"/>
                  </a:cubicBezTo>
                  <a:cubicBezTo>
                    <a:pt x="147" y="89"/>
                    <a:pt x="153" y="75"/>
                    <a:pt x="153" y="58"/>
                  </a:cubicBezTo>
                  <a:cubicBezTo>
                    <a:pt x="153" y="48"/>
                    <a:pt x="150" y="39"/>
                    <a:pt x="146" y="31"/>
                  </a:cubicBezTo>
                  <a:cubicBezTo>
                    <a:pt x="142" y="22"/>
                    <a:pt x="137" y="16"/>
                    <a:pt x="130" y="11"/>
                  </a:cubicBezTo>
                  <a:cubicBezTo>
                    <a:pt x="124" y="7"/>
                    <a:pt x="116" y="4"/>
                    <a:pt x="106" y="2"/>
                  </a:cubicBezTo>
                  <a:cubicBezTo>
                    <a:pt x="99" y="1"/>
                    <a:pt x="89" y="0"/>
                    <a:pt x="75" y="0"/>
                  </a:cubicBezTo>
                  <a:cubicBezTo>
                    <a:pt x="0" y="0"/>
                    <a:pt x="0" y="0"/>
                    <a:pt x="0" y="0"/>
                  </a:cubicBezTo>
                  <a:cubicBezTo>
                    <a:pt x="0" y="200"/>
                    <a:pt x="0" y="200"/>
                    <a:pt x="0" y="200"/>
                  </a:cubicBezTo>
                  <a:lnTo>
                    <a:pt x="26" y="200"/>
                  </a:lnTo>
                  <a:close/>
                  <a:moveTo>
                    <a:pt x="26" y="24"/>
                  </a:moveTo>
                  <a:cubicBezTo>
                    <a:pt x="77" y="24"/>
                    <a:pt x="77" y="24"/>
                    <a:pt x="77" y="24"/>
                  </a:cubicBezTo>
                  <a:cubicBezTo>
                    <a:pt x="89" y="24"/>
                    <a:pt x="98" y="24"/>
                    <a:pt x="102" y="25"/>
                  </a:cubicBezTo>
                  <a:cubicBezTo>
                    <a:pt x="109" y="27"/>
                    <a:pt x="115" y="31"/>
                    <a:pt x="119" y="37"/>
                  </a:cubicBezTo>
                  <a:cubicBezTo>
                    <a:pt x="123" y="43"/>
                    <a:pt x="125" y="50"/>
                    <a:pt x="125" y="59"/>
                  </a:cubicBezTo>
                  <a:cubicBezTo>
                    <a:pt x="125" y="70"/>
                    <a:pt x="122" y="79"/>
                    <a:pt x="114" y="86"/>
                  </a:cubicBezTo>
                  <a:cubicBezTo>
                    <a:pt x="107" y="92"/>
                    <a:pt x="95" y="95"/>
                    <a:pt x="78" y="95"/>
                  </a:cubicBezTo>
                  <a:cubicBezTo>
                    <a:pt x="26" y="95"/>
                    <a:pt x="26" y="95"/>
                    <a:pt x="26" y="95"/>
                  </a:cubicBezTo>
                  <a:lnTo>
                    <a:pt x="26"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1"/>
            <p:cNvSpPr>
              <a:spLocks noEditPoints="1"/>
            </p:cNvSpPr>
            <p:nvPr userDrawn="1"/>
          </p:nvSpPr>
          <p:spPr bwMode="black">
            <a:xfrm>
              <a:off x="5507" y="1018"/>
              <a:ext cx="418" cy="473"/>
            </a:xfrm>
            <a:custGeom>
              <a:avLst/>
              <a:gdLst>
                <a:gd name="T0" fmla="*/ 150 w 177"/>
                <a:gd name="T1" fmla="*/ 200 h 200"/>
                <a:gd name="T2" fmla="*/ 150 w 177"/>
                <a:gd name="T3" fmla="*/ 111 h 200"/>
                <a:gd name="T4" fmla="*/ 120 w 177"/>
                <a:gd name="T5" fmla="*/ 111 h 200"/>
                <a:gd name="T6" fmla="*/ 105 w 177"/>
                <a:gd name="T7" fmla="*/ 112 h 200"/>
                <a:gd name="T8" fmla="*/ 93 w 177"/>
                <a:gd name="T9" fmla="*/ 118 h 200"/>
                <a:gd name="T10" fmla="*/ 79 w 177"/>
                <a:gd name="T11" fmla="*/ 131 h 200"/>
                <a:gd name="T12" fmla="*/ 60 w 177"/>
                <a:gd name="T13" fmla="*/ 159 h 200"/>
                <a:gd name="T14" fmla="*/ 34 w 177"/>
                <a:gd name="T15" fmla="*/ 200 h 200"/>
                <a:gd name="T16" fmla="*/ 0 w 177"/>
                <a:gd name="T17" fmla="*/ 200 h 200"/>
                <a:gd name="T18" fmla="*/ 35 w 177"/>
                <a:gd name="T19" fmla="*/ 146 h 200"/>
                <a:gd name="T20" fmla="*/ 57 w 177"/>
                <a:gd name="T21" fmla="*/ 119 h 200"/>
                <a:gd name="T22" fmla="*/ 73 w 177"/>
                <a:gd name="T23" fmla="*/ 109 h 200"/>
                <a:gd name="T24" fmla="*/ 30 w 177"/>
                <a:gd name="T25" fmla="*/ 91 h 200"/>
                <a:gd name="T26" fmla="*/ 17 w 177"/>
                <a:gd name="T27" fmla="*/ 55 h 200"/>
                <a:gd name="T28" fmla="*/ 25 w 177"/>
                <a:gd name="T29" fmla="*/ 24 h 200"/>
                <a:gd name="T30" fmla="*/ 47 w 177"/>
                <a:gd name="T31" fmla="*/ 5 h 200"/>
                <a:gd name="T32" fmla="*/ 88 w 177"/>
                <a:gd name="T33" fmla="*/ 0 h 200"/>
                <a:gd name="T34" fmla="*/ 177 w 177"/>
                <a:gd name="T35" fmla="*/ 0 h 200"/>
                <a:gd name="T36" fmla="*/ 177 w 177"/>
                <a:gd name="T37" fmla="*/ 200 h 200"/>
                <a:gd name="T38" fmla="*/ 150 w 177"/>
                <a:gd name="T39" fmla="*/ 200 h 200"/>
                <a:gd name="T40" fmla="*/ 150 w 177"/>
                <a:gd name="T41" fmla="*/ 22 h 200"/>
                <a:gd name="T42" fmla="*/ 87 w 177"/>
                <a:gd name="T43" fmla="*/ 22 h 200"/>
                <a:gd name="T44" fmla="*/ 54 w 177"/>
                <a:gd name="T45" fmla="*/ 31 h 200"/>
                <a:gd name="T46" fmla="*/ 44 w 177"/>
                <a:gd name="T47" fmla="*/ 55 h 200"/>
                <a:gd name="T48" fmla="*/ 49 w 177"/>
                <a:gd name="T49" fmla="*/ 73 h 200"/>
                <a:gd name="T50" fmla="*/ 65 w 177"/>
                <a:gd name="T51" fmla="*/ 85 h 200"/>
                <a:gd name="T52" fmla="*/ 93 w 177"/>
                <a:gd name="T53" fmla="*/ 88 h 200"/>
                <a:gd name="T54" fmla="*/ 150 w 177"/>
                <a:gd name="T55" fmla="*/ 88 h 200"/>
                <a:gd name="T56" fmla="*/ 150 w 177"/>
                <a:gd name="T57" fmla="*/ 2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200">
                  <a:moveTo>
                    <a:pt x="150" y="200"/>
                  </a:moveTo>
                  <a:cubicBezTo>
                    <a:pt x="150" y="111"/>
                    <a:pt x="150" y="111"/>
                    <a:pt x="150" y="111"/>
                  </a:cubicBezTo>
                  <a:cubicBezTo>
                    <a:pt x="120" y="111"/>
                    <a:pt x="120" y="111"/>
                    <a:pt x="120" y="111"/>
                  </a:cubicBezTo>
                  <a:cubicBezTo>
                    <a:pt x="113" y="111"/>
                    <a:pt x="108" y="112"/>
                    <a:pt x="105" y="112"/>
                  </a:cubicBezTo>
                  <a:cubicBezTo>
                    <a:pt x="101" y="113"/>
                    <a:pt x="97" y="115"/>
                    <a:pt x="93" y="118"/>
                  </a:cubicBezTo>
                  <a:cubicBezTo>
                    <a:pt x="89" y="120"/>
                    <a:pt x="84" y="125"/>
                    <a:pt x="79" y="131"/>
                  </a:cubicBezTo>
                  <a:cubicBezTo>
                    <a:pt x="74" y="137"/>
                    <a:pt x="68" y="147"/>
                    <a:pt x="60" y="159"/>
                  </a:cubicBezTo>
                  <a:cubicBezTo>
                    <a:pt x="34" y="200"/>
                    <a:pt x="34" y="200"/>
                    <a:pt x="34" y="200"/>
                  </a:cubicBezTo>
                  <a:cubicBezTo>
                    <a:pt x="0" y="200"/>
                    <a:pt x="0" y="200"/>
                    <a:pt x="0" y="200"/>
                  </a:cubicBezTo>
                  <a:cubicBezTo>
                    <a:pt x="35" y="146"/>
                    <a:pt x="35" y="146"/>
                    <a:pt x="35" y="146"/>
                  </a:cubicBezTo>
                  <a:cubicBezTo>
                    <a:pt x="42" y="135"/>
                    <a:pt x="49" y="126"/>
                    <a:pt x="57" y="119"/>
                  </a:cubicBezTo>
                  <a:cubicBezTo>
                    <a:pt x="61" y="116"/>
                    <a:pt x="66" y="113"/>
                    <a:pt x="73" y="109"/>
                  </a:cubicBezTo>
                  <a:cubicBezTo>
                    <a:pt x="54" y="107"/>
                    <a:pt x="40" y="100"/>
                    <a:pt x="30" y="91"/>
                  </a:cubicBezTo>
                  <a:cubicBezTo>
                    <a:pt x="21" y="81"/>
                    <a:pt x="17" y="69"/>
                    <a:pt x="17" y="55"/>
                  </a:cubicBezTo>
                  <a:cubicBezTo>
                    <a:pt x="17" y="44"/>
                    <a:pt x="19" y="34"/>
                    <a:pt x="25" y="24"/>
                  </a:cubicBezTo>
                  <a:cubicBezTo>
                    <a:pt x="31" y="15"/>
                    <a:pt x="38" y="9"/>
                    <a:pt x="47" y="5"/>
                  </a:cubicBezTo>
                  <a:cubicBezTo>
                    <a:pt x="57" y="2"/>
                    <a:pt x="70" y="0"/>
                    <a:pt x="88" y="0"/>
                  </a:cubicBezTo>
                  <a:cubicBezTo>
                    <a:pt x="177" y="0"/>
                    <a:pt x="177" y="0"/>
                    <a:pt x="177" y="0"/>
                  </a:cubicBezTo>
                  <a:cubicBezTo>
                    <a:pt x="177" y="200"/>
                    <a:pt x="177" y="200"/>
                    <a:pt x="177" y="200"/>
                  </a:cubicBezTo>
                  <a:lnTo>
                    <a:pt x="150" y="200"/>
                  </a:lnTo>
                  <a:close/>
                  <a:moveTo>
                    <a:pt x="150" y="22"/>
                  </a:moveTo>
                  <a:cubicBezTo>
                    <a:pt x="87" y="22"/>
                    <a:pt x="87" y="22"/>
                    <a:pt x="87" y="22"/>
                  </a:cubicBezTo>
                  <a:cubicBezTo>
                    <a:pt x="72" y="22"/>
                    <a:pt x="61" y="25"/>
                    <a:pt x="54" y="31"/>
                  </a:cubicBezTo>
                  <a:cubicBezTo>
                    <a:pt x="47" y="37"/>
                    <a:pt x="44" y="45"/>
                    <a:pt x="44" y="55"/>
                  </a:cubicBezTo>
                  <a:cubicBezTo>
                    <a:pt x="44" y="61"/>
                    <a:pt x="46" y="67"/>
                    <a:pt x="49" y="73"/>
                  </a:cubicBezTo>
                  <a:cubicBezTo>
                    <a:pt x="53" y="78"/>
                    <a:pt x="58" y="82"/>
                    <a:pt x="65" y="85"/>
                  </a:cubicBezTo>
                  <a:cubicBezTo>
                    <a:pt x="72" y="87"/>
                    <a:pt x="81" y="88"/>
                    <a:pt x="93" y="88"/>
                  </a:cubicBezTo>
                  <a:cubicBezTo>
                    <a:pt x="150" y="88"/>
                    <a:pt x="150" y="88"/>
                    <a:pt x="150" y="88"/>
                  </a:cubicBezTo>
                  <a:lnTo>
                    <a:pt x="15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2"/>
            <p:cNvSpPr>
              <a:spLocks noEditPoints="1"/>
            </p:cNvSpPr>
            <p:nvPr userDrawn="1"/>
          </p:nvSpPr>
          <p:spPr bwMode="black">
            <a:xfrm>
              <a:off x="5745" y="57"/>
              <a:ext cx="357" cy="474"/>
            </a:xfrm>
            <a:custGeom>
              <a:avLst/>
              <a:gdLst>
                <a:gd name="T0" fmla="*/ 77 w 151"/>
                <a:gd name="T1" fmla="*/ 200 h 200"/>
                <a:gd name="T2" fmla="*/ 109 w 151"/>
                <a:gd name="T3" fmla="*/ 197 h 200"/>
                <a:gd name="T4" fmla="*/ 131 w 151"/>
                <a:gd name="T5" fmla="*/ 187 h 200"/>
                <a:gd name="T6" fmla="*/ 145 w 151"/>
                <a:gd name="T7" fmla="*/ 168 h 200"/>
                <a:gd name="T8" fmla="*/ 151 w 151"/>
                <a:gd name="T9" fmla="*/ 142 h 200"/>
                <a:gd name="T10" fmla="*/ 142 w 151"/>
                <a:gd name="T11" fmla="*/ 112 h 200"/>
                <a:gd name="T12" fmla="*/ 114 w 151"/>
                <a:gd name="T13" fmla="*/ 94 h 200"/>
                <a:gd name="T14" fmla="*/ 135 w 151"/>
                <a:gd name="T15" fmla="*/ 75 h 200"/>
                <a:gd name="T16" fmla="*/ 142 w 151"/>
                <a:gd name="T17" fmla="*/ 51 h 200"/>
                <a:gd name="T18" fmla="*/ 134 w 151"/>
                <a:gd name="T19" fmla="*/ 25 h 200"/>
                <a:gd name="T20" fmla="*/ 112 w 151"/>
                <a:gd name="T21" fmla="*/ 6 h 200"/>
                <a:gd name="T22" fmla="*/ 75 w 151"/>
                <a:gd name="T23" fmla="*/ 0 h 200"/>
                <a:gd name="T24" fmla="*/ 0 w 151"/>
                <a:gd name="T25" fmla="*/ 0 h 200"/>
                <a:gd name="T26" fmla="*/ 0 w 151"/>
                <a:gd name="T27" fmla="*/ 200 h 200"/>
                <a:gd name="T28" fmla="*/ 77 w 151"/>
                <a:gd name="T29" fmla="*/ 200 h 200"/>
                <a:gd name="T30" fmla="*/ 27 w 151"/>
                <a:gd name="T31" fmla="*/ 23 h 200"/>
                <a:gd name="T32" fmla="*/ 67 w 151"/>
                <a:gd name="T33" fmla="*/ 23 h 200"/>
                <a:gd name="T34" fmla="*/ 97 w 151"/>
                <a:gd name="T35" fmla="*/ 26 h 200"/>
                <a:gd name="T36" fmla="*/ 111 w 151"/>
                <a:gd name="T37" fmla="*/ 37 h 200"/>
                <a:gd name="T38" fmla="*/ 116 w 151"/>
                <a:gd name="T39" fmla="*/ 54 h 200"/>
                <a:gd name="T40" fmla="*/ 110 w 151"/>
                <a:gd name="T41" fmla="*/ 72 h 200"/>
                <a:gd name="T42" fmla="*/ 95 w 151"/>
                <a:gd name="T43" fmla="*/ 82 h 200"/>
                <a:gd name="T44" fmla="*/ 70 w 151"/>
                <a:gd name="T45" fmla="*/ 84 h 200"/>
                <a:gd name="T46" fmla="*/ 27 w 151"/>
                <a:gd name="T47" fmla="*/ 84 h 200"/>
                <a:gd name="T48" fmla="*/ 27 w 151"/>
                <a:gd name="T49" fmla="*/ 23 h 200"/>
                <a:gd name="T50" fmla="*/ 27 w 151"/>
                <a:gd name="T51" fmla="*/ 108 h 200"/>
                <a:gd name="T52" fmla="*/ 73 w 151"/>
                <a:gd name="T53" fmla="*/ 108 h 200"/>
                <a:gd name="T54" fmla="*/ 102 w 151"/>
                <a:gd name="T55" fmla="*/ 111 h 200"/>
                <a:gd name="T56" fmla="*/ 118 w 151"/>
                <a:gd name="T57" fmla="*/ 123 h 200"/>
                <a:gd name="T58" fmla="*/ 124 w 151"/>
                <a:gd name="T59" fmla="*/ 142 h 200"/>
                <a:gd name="T60" fmla="*/ 120 w 151"/>
                <a:gd name="T61" fmla="*/ 159 h 200"/>
                <a:gd name="T62" fmla="*/ 110 w 151"/>
                <a:gd name="T63" fmla="*/ 170 h 200"/>
                <a:gd name="T64" fmla="*/ 95 w 151"/>
                <a:gd name="T65" fmla="*/ 175 h 200"/>
                <a:gd name="T66" fmla="*/ 77 w 151"/>
                <a:gd name="T67" fmla="*/ 176 h 200"/>
                <a:gd name="T68" fmla="*/ 27 w 151"/>
                <a:gd name="T69" fmla="*/ 176 h 200"/>
                <a:gd name="T70" fmla="*/ 27 w 151"/>
                <a:gd name="T71" fmla="*/ 10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200">
                  <a:moveTo>
                    <a:pt x="77" y="200"/>
                  </a:moveTo>
                  <a:cubicBezTo>
                    <a:pt x="89" y="200"/>
                    <a:pt x="100" y="199"/>
                    <a:pt x="109" y="197"/>
                  </a:cubicBezTo>
                  <a:cubicBezTo>
                    <a:pt x="118" y="194"/>
                    <a:pt x="125" y="191"/>
                    <a:pt x="131" y="187"/>
                  </a:cubicBezTo>
                  <a:cubicBezTo>
                    <a:pt x="137" y="182"/>
                    <a:pt x="141" y="176"/>
                    <a:pt x="145" y="168"/>
                  </a:cubicBezTo>
                  <a:cubicBezTo>
                    <a:pt x="149" y="160"/>
                    <a:pt x="151" y="151"/>
                    <a:pt x="151" y="142"/>
                  </a:cubicBezTo>
                  <a:cubicBezTo>
                    <a:pt x="151" y="130"/>
                    <a:pt x="148" y="120"/>
                    <a:pt x="142" y="112"/>
                  </a:cubicBezTo>
                  <a:cubicBezTo>
                    <a:pt x="135" y="103"/>
                    <a:pt x="126" y="97"/>
                    <a:pt x="114" y="94"/>
                  </a:cubicBezTo>
                  <a:cubicBezTo>
                    <a:pt x="123" y="89"/>
                    <a:pt x="130" y="83"/>
                    <a:pt x="135" y="75"/>
                  </a:cubicBezTo>
                  <a:cubicBezTo>
                    <a:pt x="139" y="68"/>
                    <a:pt x="142" y="60"/>
                    <a:pt x="142" y="51"/>
                  </a:cubicBezTo>
                  <a:cubicBezTo>
                    <a:pt x="142" y="42"/>
                    <a:pt x="139" y="33"/>
                    <a:pt x="134" y="25"/>
                  </a:cubicBezTo>
                  <a:cubicBezTo>
                    <a:pt x="129" y="16"/>
                    <a:pt x="121" y="10"/>
                    <a:pt x="112" y="6"/>
                  </a:cubicBezTo>
                  <a:cubicBezTo>
                    <a:pt x="103" y="2"/>
                    <a:pt x="91" y="0"/>
                    <a:pt x="75" y="0"/>
                  </a:cubicBezTo>
                  <a:cubicBezTo>
                    <a:pt x="0" y="0"/>
                    <a:pt x="0" y="0"/>
                    <a:pt x="0" y="0"/>
                  </a:cubicBezTo>
                  <a:cubicBezTo>
                    <a:pt x="0" y="200"/>
                    <a:pt x="0" y="200"/>
                    <a:pt x="0" y="200"/>
                  </a:cubicBezTo>
                  <a:lnTo>
                    <a:pt x="77" y="200"/>
                  </a:lnTo>
                  <a:close/>
                  <a:moveTo>
                    <a:pt x="27" y="23"/>
                  </a:moveTo>
                  <a:cubicBezTo>
                    <a:pt x="67" y="23"/>
                    <a:pt x="67" y="23"/>
                    <a:pt x="67" y="23"/>
                  </a:cubicBezTo>
                  <a:cubicBezTo>
                    <a:pt x="81" y="23"/>
                    <a:pt x="91" y="24"/>
                    <a:pt x="97" y="26"/>
                  </a:cubicBezTo>
                  <a:cubicBezTo>
                    <a:pt x="103" y="28"/>
                    <a:pt x="108" y="32"/>
                    <a:pt x="111" y="37"/>
                  </a:cubicBezTo>
                  <a:cubicBezTo>
                    <a:pt x="114" y="42"/>
                    <a:pt x="116" y="48"/>
                    <a:pt x="116" y="54"/>
                  </a:cubicBezTo>
                  <a:cubicBezTo>
                    <a:pt x="116" y="61"/>
                    <a:pt x="114" y="67"/>
                    <a:pt x="110" y="72"/>
                  </a:cubicBezTo>
                  <a:cubicBezTo>
                    <a:pt x="107" y="76"/>
                    <a:pt x="102" y="80"/>
                    <a:pt x="95" y="82"/>
                  </a:cubicBezTo>
                  <a:cubicBezTo>
                    <a:pt x="90" y="83"/>
                    <a:pt x="82" y="84"/>
                    <a:pt x="70" y="84"/>
                  </a:cubicBezTo>
                  <a:cubicBezTo>
                    <a:pt x="27" y="84"/>
                    <a:pt x="27" y="84"/>
                    <a:pt x="27" y="84"/>
                  </a:cubicBezTo>
                  <a:lnTo>
                    <a:pt x="27" y="23"/>
                  </a:lnTo>
                  <a:close/>
                  <a:moveTo>
                    <a:pt x="27" y="108"/>
                  </a:moveTo>
                  <a:cubicBezTo>
                    <a:pt x="73" y="108"/>
                    <a:pt x="73" y="108"/>
                    <a:pt x="73" y="108"/>
                  </a:cubicBezTo>
                  <a:cubicBezTo>
                    <a:pt x="86" y="108"/>
                    <a:pt x="95" y="109"/>
                    <a:pt x="102" y="111"/>
                  </a:cubicBezTo>
                  <a:cubicBezTo>
                    <a:pt x="109" y="113"/>
                    <a:pt x="114" y="117"/>
                    <a:pt x="118" y="123"/>
                  </a:cubicBezTo>
                  <a:cubicBezTo>
                    <a:pt x="122" y="128"/>
                    <a:pt x="124" y="135"/>
                    <a:pt x="124" y="142"/>
                  </a:cubicBezTo>
                  <a:cubicBezTo>
                    <a:pt x="124" y="148"/>
                    <a:pt x="123" y="154"/>
                    <a:pt x="120" y="159"/>
                  </a:cubicBezTo>
                  <a:cubicBezTo>
                    <a:pt x="117" y="164"/>
                    <a:pt x="114" y="167"/>
                    <a:pt x="110" y="170"/>
                  </a:cubicBezTo>
                  <a:cubicBezTo>
                    <a:pt x="106" y="173"/>
                    <a:pt x="101" y="174"/>
                    <a:pt x="95" y="175"/>
                  </a:cubicBezTo>
                  <a:cubicBezTo>
                    <a:pt x="91" y="176"/>
                    <a:pt x="85" y="176"/>
                    <a:pt x="77" y="176"/>
                  </a:cubicBezTo>
                  <a:cubicBezTo>
                    <a:pt x="27" y="176"/>
                    <a:pt x="27" y="176"/>
                    <a:pt x="27" y="176"/>
                  </a:cubicBezTo>
                  <a:lnTo>
                    <a:pt x="27" y="1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73"/>
            <p:cNvSpPr>
              <a:spLocks/>
            </p:cNvSpPr>
            <p:nvPr userDrawn="1"/>
          </p:nvSpPr>
          <p:spPr bwMode="black">
            <a:xfrm>
              <a:off x="6185" y="57"/>
              <a:ext cx="352" cy="474"/>
            </a:xfrm>
            <a:custGeom>
              <a:avLst/>
              <a:gdLst>
                <a:gd name="T0" fmla="*/ 352 w 352"/>
                <a:gd name="T1" fmla="*/ 474 h 474"/>
                <a:gd name="T2" fmla="*/ 352 w 352"/>
                <a:gd name="T3" fmla="*/ 417 h 474"/>
                <a:gd name="T4" fmla="*/ 61 w 352"/>
                <a:gd name="T5" fmla="*/ 417 h 474"/>
                <a:gd name="T6" fmla="*/ 61 w 352"/>
                <a:gd name="T7" fmla="*/ 256 h 474"/>
                <a:gd name="T8" fmla="*/ 324 w 352"/>
                <a:gd name="T9" fmla="*/ 256 h 474"/>
                <a:gd name="T10" fmla="*/ 324 w 352"/>
                <a:gd name="T11" fmla="*/ 201 h 474"/>
                <a:gd name="T12" fmla="*/ 61 w 352"/>
                <a:gd name="T13" fmla="*/ 201 h 474"/>
                <a:gd name="T14" fmla="*/ 61 w 352"/>
                <a:gd name="T15" fmla="*/ 55 h 474"/>
                <a:gd name="T16" fmla="*/ 340 w 352"/>
                <a:gd name="T17" fmla="*/ 55 h 474"/>
                <a:gd name="T18" fmla="*/ 340 w 352"/>
                <a:gd name="T19" fmla="*/ 0 h 474"/>
                <a:gd name="T20" fmla="*/ 0 w 352"/>
                <a:gd name="T21" fmla="*/ 0 h 474"/>
                <a:gd name="T22" fmla="*/ 0 w 352"/>
                <a:gd name="T23" fmla="*/ 474 h 474"/>
                <a:gd name="T24" fmla="*/ 352 w 352"/>
                <a:gd name="T2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474">
                  <a:moveTo>
                    <a:pt x="352" y="474"/>
                  </a:moveTo>
                  <a:lnTo>
                    <a:pt x="352" y="417"/>
                  </a:lnTo>
                  <a:lnTo>
                    <a:pt x="61" y="417"/>
                  </a:lnTo>
                  <a:lnTo>
                    <a:pt x="61" y="256"/>
                  </a:lnTo>
                  <a:lnTo>
                    <a:pt x="324" y="256"/>
                  </a:lnTo>
                  <a:lnTo>
                    <a:pt x="324" y="201"/>
                  </a:lnTo>
                  <a:lnTo>
                    <a:pt x="61" y="201"/>
                  </a:lnTo>
                  <a:lnTo>
                    <a:pt x="61" y="55"/>
                  </a:lnTo>
                  <a:lnTo>
                    <a:pt x="340" y="55"/>
                  </a:lnTo>
                  <a:lnTo>
                    <a:pt x="340" y="0"/>
                  </a:lnTo>
                  <a:lnTo>
                    <a:pt x="0" y="0"/>
                  </a:lnTo>
                  <a:lnTo>
                    <a:pt x="0" y="474"/>
                  </a:lnTo>
                  <a:lnTo>
                    <a:pt x="352" y="4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74"/>
            <p:cNvSpPr>
              <a:spLocks noEditPoints="1"/>
            </p:cNvSpPr>
            <p:nvPr userDrawn="1"/>
          </p:nvSpPr>
          <p:spPr bwMode="black">
            <a:xfrm>
              <a:off x="6603" y="57"/>
              <a:ext cx="393" cy="474"/>
            </a:xfrm>
            <a:custGeom>
              <a:avLst/>
              <a:gdLst>
                <a:gd name="T0" fmla="*/ 72 w 166"/>
                <a:gd name="T1" fmla="*/ 200 h 200"/>
                <a:gd name="T2" fmla="*/ 105 w 166"/>
                <a:gd name="T3" fmla="*/ 197 h 200"/>
                <a:gd name="T4" fmla="*/ 128 w 166"/>
                <a:gd name="T5" fmla="*/ 187 h 200"/>
                <a:gd name="T6" fmla="*/ 147 w 166"/>
                <a:gd name="T7" fmla="*/ 168 h 200"/>
                <a:gd name="T8" fmla="*/ 160 w 166"/>
                <a:gd name="T9" fmla="*/ 139 h 200"/>
                <a:gd name="T10" fmla="*/ 166 w 166"/>
                <a:gd name="T11" fmla="*/ 99 h 200"/>
                <a:gd name="T12" fmla="*/ 158 w 166"/>
                <a:gd name="T13" fmla="*/ 51 h 200"/>
                <a:gd name="T14" fmla="*/ 134 w 166"/>
                <a:gd name="T15" fmla="*/ 17 h 200"/>
                <a:gd name="T16" fmla="*/ 105 w 166"/>
                <a:gd name="T17" fmla="*/ 3 h 200"/>
                <a:gd name="T18" fmla="*/ 69 w 166"/>
                <a:gd name="T19" fmla="*/ 0 h 200"/>
                <a:gd name="T20" fmla="*/ 0 w 166"/>
                <a:gd name="T21" fmla="*/ 0 h 200"/>
                <a:gd name="T22" fmla="*/ 0 w 166"/>
                <a:gd name="T23" fmla="*/ 200 h 200"/>
                <a:gd name="T24" fmla="*/ 72 w 166"/>
                <a:gd name="T25" fmla="*/ 200 h 200"/>
                <a:gd name="T26" fmla="*/ 27 w 166"/>
                <a:gd name="T27" fmla="*/ 23 h 200"/>
                <a:gd name="T28" fmla="*/ 69 w 166"/>
                <a:gd name="T29" fmla="*/ 23 h 200"/>
                <a:gd name="T30" fmla="*/ 103 w 166"/>
                <a:gd name="T31" fmla="*/ 28 h 200"/>
                <a:gd name="T32" fmla="*/ 128 w 166"/>
                <a:gd name="T33" fmla="*/ 50 h 200"/>
                <a:gd name="T34" fmla="*/ 138 w 166"/>
                <a:gd name="T35" fmla="*/ 98 h 200"/>
                <a:gd name="T36" fmla="*/ 133 w 166"/>
                <a:gd name="T37" fmla="*/ 137 h 200"/>
                <a:gd name="T38" fmla="*/ 118 w 166"/>
                <a:gd name="T39" fmla="*/ 162 h 200"/>
                <a:gd name="T40" fmla="*/ 100 w 166"/>
                <a:gd name="T41" fmla="*/ 173 h 200"/>
                <a:gd name="T42" fmla="*/ 69 w 166"/>
                <a:gd name="T43" fmla="*/ 176 h 200"/>
                <a:gd name="T44" fmla="*/ 27 w 166"/>
                <a:gd name="T45" fmla="*/ 176 h 200"/>
                <a:gd name="T46" fmla="*/ 27 w 166"/>
                <a:gd name="T47"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200">
                  <a:moveTo>
                    <a:pt x="72" y="200"/>
                  </a:moveTo>
                  <a:cubicBezTo>
                    <a:pt x="85" y="200"/>
                    <a:pt x="95" y="199"/>
                    <a:pt x="105" y="197"/>
                  </a:cubicBezTo>
                  <a:cubicBezTo>
                    <a:pt x="114" y="194"/>
                    <a:pt x="122" y="191"/>
                    <a:pt x="128" y="187"/>
                  </a:cubicBezTo>
                  <a:cubicBezTo>
                    <a:pt x="135" y="182"/>
                    <a:pt x="141" y="176"/>
                    <a:pt x="147" y="168"/>
                  </a:cubicBezTo>
                  <a:cubicBezTo>
                    <a:pt x="152" y="161"/>
                    <a:pt x="157" y="151"/>
                    <a:pt x="160" y="139"/>
                  </a:cubicBezTo>
                  <a:cubicBezTo>
                    <a:pt x="164" y="128"/>
                    <a:pt x="166" y="114"/>
                    <a:pt x="166" y="99"/>
                  </a:cubicBezTo>
                  <a:cubicBezTo>
                    <a:pt x="166" y="81"/>
                    <a:pt x="163" y="65"/>
                    <a:pt x="158" y="51"/>
                  </a:cubicBezTo>
                  <a:cubicBezTo>
                    <a:pt x="153" y="37"/>
                    <a:pt x="145" y="26"/>
                    <a:pt x="134" y="17"/>
                  </a:cubicBezTo>
                  <a:cubicBezTo>
                    <a:pt x="126" y="10"/>
                    <a:pt x="116" y="5"/>
                    <a:pt x="105" y="3"/>
                  </a:cubicBezTo>
                  <a:cubicBezTo>
                    <a:pt x="97" y="1"/>
                    <a:pt x="85" y="0"/>
                    <a:pt x="69" y="0"/>
                  </a:cubicBezTo>
                  <a:cubicBezTo>
                    <a:pt x="0" y="0"/>
                    <a:pt x="0" y="0"/>
                    <a:pt x="0" y="0"/>
                  </a:cubicBezTo>
                  <a:cubicBezTo>
                    <a:pt x="0" y="200"/>
                    <a:pt x="0" y="200"/>
                    <a:pt x="0" y="200"/>
                  </a:cubicBezTo>
                  <a:lnTo>
                    <a:pt x="72" y="200"/>
                  </a:lnTo>
                  <a:close/>
                  <a:moveTo>
                    <a:pt x="27" y="23"/>
                  </a:moveTo>
                  <a:cubicBezTo>
                    <a:pt x="69" y="23"/>
                    <a:pt x="69" y="23"/>
                    <a:pt x="69" y="23"/>
                  </a:cubicBezTo>
                  <a:cubicBezTo>
                    <a:pt x="84" y="23"/>
                    <a:pt x="96" y="25"/>
                    <a:pt x="103" y="28"/>
                  </a:cubicBezTo>
                  <a:cubicBezTo>
                    <a:pt x="113" y="31"/>
                    <a:pt x="121" y="39"/>
                    <a:pt x="128" y="50"/>
                  </a:cubicBezTo>
                  <a:cubicBezTo>
                    <a:pt x="135" y="61"/>
                    <a:pt x="138" y="78"/>
                    <a:pt x="138" y="98"/>
                  </a:cubicBezTo>
                  <a:cubicBezTo>
                    <a:pt x="138" y="114"/>
                    <a:pt x="137" y="126"/>
                    <a:pt x="133" y="137"/>
                  </a:cubicBezTo>
                  <a:cubicBezTo>
                    <a:pt x="130" y="148"/>
                    <a:pt x="125" y="156"/>
                    <a:pt x="118" y="162"/>
                  </a:cubicBezTo>
                  <a:cubicBezTo>
                    <a:pt x="114" y="167"/>
                    <a:pt x="108" y="170"/>
                    <a:pt x="100" y="173"/>
                  </a:cubicBezTo>
                  <a:cubicBezTo>
                    <a:pt x="93" y="175"/>
                    <a:pt x="83" y="176"/>
                    <a:pt x="69" y="176"/>
                  </a:cubicBezTo>
                  <a:cubicBezTo>
                    <a:pt x="27" y="176"/>
                    <a:pt x="27" y="176"/>
                    <a:pt x="27" y="176"/>
                  </a:cubicBezTo>
                  <a:lnTo>
                    <a:pt x="27" y="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75"/>
            <p:cNvSpPr>
              <a:spLocks noEditPoints="1"/>
            </p:cNvSpPr>
            <p:nvPr userDrawn="1"/>
          </p:nvSpPr>
          <p:spPr bwMode="black">
            <a:xfrm>
              <a:off x="7001" y="57"/>
              <a:ext cx="442" cy="474"/>
            </a:xfrm>
            <a:custGeom>
              <a:avLst/>
              <a:gdLst>
                <a:gd name="T0" fmla="*/ 28 w 187"/>
                <a:gd name="T1" fmla="*/ 200 h 200"/>
                <a:gd name="T2" fmla="*/ 50 w 187"/>
                <a:gd name="T3" fmla="*/ 139 h 200"/>
                <a:gd name="T4" fmla="*/ 134 w 187"/>
                <a:gd name="T5" fmla="*/ 139 h 200"/>
                <a:gd name="T6" fmla="*/ 157 w 187"/>
                <a:gd name="T7" fmla="*/ 200 h 200"/>
                <a:gd name="T8" fmla="*/ 187 w 187"/>
                <a:gd name="T9" fmla="*/ 200 h 200"/>
                <a:gd name="T10" fmla="*/ 105 w 187"/>
                <a:gd name="T11" fmla="*/ 0 h 200"/>
                <a:gd name="T12" fmla="*/ 77 w 187"/>
                <a:gd name="T13" fmla="*/ 0 h 200"/>
                <a:gd name="T14" fmla="*/ 0 w 187"/>
                <a:gd name="T15" fmla="*/ 200 h 200"/>
                <a:gd name="T16" fmla="*/ 28 w 187"/>
                <a:gd name="T17" fmla="*/ 200 h 200"/>
                <a:gd name="T18" fmla="*/ 80 w 187"/>
                <a:gd name="T19" fmla="*/ 59 h 200"/>
                <a:gd name="T20" fmla="*/ 90 w 187"/>
                <a:gd name="T21" fmla="*/ 21 h 200"/>
                <a:gd name="T22" fmla="*/ 105 w 187"/>
                <a:gd name="T23" fmla="*/ 62 h 200"/>
                <a:gd name="T24" fmla="*/ 125 w 187"/>
                <a:gd name="T25" fmla="*/ 118 h 200"/>
                <a:gd name="T26" fmla="*/ 58 w 187"/>
                <a:gd name="T27" fmla="*/ 118 h 200"/>
                <a:gd name="T28" fmla="*/ 80 w 187"/>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00">
                  <a:moveTo>
                    <a:pt x="28" y="200"/>
                  </a:moveTo>
                  <a:cubicBezTo>
                    <a:pt x="50" y="139"/>
                    <a:pt x="50" y="139"/>
                    <a:pt x="50" y="139"/>
                  </a:cubicBezTo>
                  <a:cubicBezTo>
                    <a:pt x="134" y="139"/>
                    <a:pt x="134" y="139"/>
                    <a:pt x="134" y="139"/>
                  </a:cubicBezTo>
                  <a:cubicBezTo>
                    <a:pt x="157" y="200"/>
                    <a:pt x="157" y="200"/>
                    <a:pt x="157" y="200"/>
                  </a:cubicBezTo>
                  <a:cubicBezTo>
                    <a:pt x="187" y="200"/>
                    <a:pt x="187" y="200"/>
                    <a:pt x="187" y="200"/>
                  </a:cubicBezTo>
                  <a:cubicBezTo>
                    <a:pt x="105" y="0"/>
                    <a:pt x="105" y="0"/>
                    <a:pt x="105" y="0"/>
                  </a:cubicBezTo>
                  <a:cubicBezTo>
                    <a:pt x="77" y="0"/>
                    <a:pt x="77" y="0"/>
                    <a:pt x="77" y="0"/>
                  </a:cubicBezTo>
                  <a:cubicBezTo>
                    <a:pt x="0" y="200"/>
                    <a:pt x="0" y="200"/>
                    <a:pt x="0" y="200"/>
                  </a:cubicBezTo>
                  <a:lnTo>
                    <a:pt x="28" y="200"/>
                  </a:lnTo>
                  <a:close/>
                  <a:moveTo>
                    <a:pt x="80" y="59"/>
                  </a:moveTo>
                  <a:cubicBezTo>
                    <a:pt x="84" y="46"/>
                    <a:pt x="88" y="34"/>
                    <a:pt x="90" y="21"/>
                  </a:cubicBezTo>
                  <a:cubicBezTo>
                    <a:pt x="93" y="32"/>
                    <a:pt x="98" y="46"/>
                    <a:pt x="105" y="62"/>
                  </a:cubicBezTo>
                  <a:cubicBezTo>
                    <a:pt x="125" y="118"/>
                    <a:pt x="125" y="118"/>
                    <a:pt x="125"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76"/>
            <p:cNvSpPr>
              <a:spLocks/>
            </p:cNvSpPr>
            <p:nvPr userDrawn="1"/>
          </p:nvSpPr>
          <p:spPr bwMode="black">
            <a:xfrm>
              <a:off x="7485" y="57"/>
              <a:ext cx="374" cy="474"/>
            </a:xfrm>
            <a:custGeom>
              <a:avLst/>
              <a:gdLst>
                <a:gd name="T0" fmla="*/ 62 w 374"/>
                <a:gd name="T1" fmla="*/ 474 h 474"/>
                <a:gd name="T2" fmla="*/ 62 w 374"/>
                <a:gd name="T3" fmla="*/ 102 h 474"/>
                <a:gd name="T4" fmla="*/ 310 w 374"/>
                <a:gd name="T5" fmla="*/ 474 h 474"/>
                <a:gd name="T6" fmla="*/ 374 w 374"/>
                <a:gd name="T7" fmla="*/ 474 h 474"/>
                <a:gd name="T8" fmla="*/ 374 w 374"/>
                <a:gd name="T9" fmla="*/ 0 h 474"/>
                <a:gd name="T10" fmla="*/ 315 w 374"/>
                <a:gd name="T11" fmla="*/ 0 h 474"/>
                <a:gd name="T12" fmla="*/ 315 w 374"/>
                <a:gd name="T13" fmla="*/ 372 h 474"/>
                <a:gd name="T14" fmla="*/ 64 w 374"/>
                <a:gd name="T15" fmla="*/ 0 h 474"/>
                <a:gd name="T16" fmla="*/ 0 w 374"/>
                <a:gd name="T17" fmla="*/ 0 h 474"/>
                <a:gd name="T18" fmla="*/ 0 w 374"/>
                <a:gd name="T19" fmla="*/ 474 h 474"/>
                <a:gd name="T20" fmla="*/ 62 w 374"/>
                <a:gd name="T21"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 h="474">
                  <a:moveTo>
                    <a:pt x="62" y="474"/>
                  </a:moveTo>
                  <a:lnTo>
                    <a:pt x="62" y="102"/>
                  </a:lnTo>
                  <a:lnTo>
                    <a:pt x="310" y="474"/>
                  </a:lnTo>
                  <a:lnTo>
                    <a:pt x="374" y="474"/>
                  </a:lnTo>
                  <a:lnTo>
                    <a:pt x="374" y="0"/>
                  </a:lnTo>
                  <a:lnTo>
                    <a:pt x="315" y="0"/>
                  </a:lnTo>
                  <a:lnTo>
                    <a:pt x="315" y="372"/>
                  </a:lnTo>
                  <a:lnTo>
                    <a:pt x="64" y="0"/>
                  </a:lnTo>
                  <a:lnTo>
                    <a:pt x="0" y="0"/>
                  </a:lnTo>
                  <a:lnTo>
                    <a:pt x="0" y="474"/>
                  </a:lnTo>
                  <a:lnTo>
                    <a:pt x="62" y="4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77"/>
            <p:cNvSpPr>
              <a:spLocks/>
            </p:cNvSpPr>
            <p:nvPr userDrawn="1"/>
          </p:nvSpPr>
          <p:spPr bwMode="black">
            <a:xfrm>
              <a:off x="7941" y="57"/>
              <a:ext cx="393" cy="474"/>
            </a:xfrm>
            <a:custGeom>
              <a:avLst/>
              <a:gdLst>
                <a:gd name="T0" fmla="*/ 64 w 393"/>
                <a:gd name="T1" fmla="*/ 474 h 474"/>
                <a:gd name="T2" fmla="*/ 64 w 393"/>
                <a:gd name="T3" fmla="*/ 310 h 474"/>
                <a:gd name="T4" fmla="*/ 140 w 393"/>
                <a:gd name="T5" fmla="*/ 235 h 474"/>
                <a:gd name="T6" fmla="*/ 310 w 393"/>
                <a:gd name="T7" fmla="*/ 474 h 474"/>
                <a:gd name="T8" fmla="*/ 393 w 393"/>
                <a:gd name="T9" fmla="*/ 474 h 474"/>
                <a:gd name="T10" fmla="*/ 185 w 393"/>
                <a:gd name="T11" fmla="*/ 192 h 474"/>
                <a:gd name="T12" fmla="*/ 383 w 393"/>
                <a:gd name="T13" fmla="*/ 0 h 474"/>
                <a:gd name="T14" fmla="*/ 298 w 393"/>
                <a:gd name="T15" fmla="*/ 0 h 474"/>
                <a:gd name="T16" fmla="*/ 64 w 393"/>
                <a:gd name="T17" fmla="*/ 235 h 474"/>
                <a:gd name="T18" fmla="*/ 64 w 393"/>
                <a:gd name="T19" fmla="*/ 0 h 474"/>
                <a:gd name="T20" fmla="*/ 0 w 393"/>
                <a:gd name="T21" fmla="*/ 0 h 474"/>
                <a:gd name="T22" fmla="*/ 0 w 393"/>
                <a:gd name="T23" fmla="*/ 474 h 474"/>
                <a:gd name="T24" fmla="*/ 64 w 393"/>
                <a:gd name="T2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74">
                  <a:moveTo>
                    <a:pt x="64" y="474"/>
                  </a:moveTo>
                  <a:lnTo>
                    <a:pt x="64" y="310"/>
                  </a:lnTo>
                  <a:lnTo>
                    <a:pt x="140" y="235"/>
                  </a:lnTo>
                  <a:lnTo>
                    <a:pt x="310" y="474"/>
                  </a:lnTo>
                  <a:lnTo>
                    <a:pt x="393" y="474"/>
                  </a:lnTo>
                  <a:lnTo>
                    <a:pt x="185" y="192"/>
                  </a:lnTo>
                  <a:lnTo>
                    <a:pt x="383" y="0"/>
                  </a:lnTo>
                  <a:lnTo>
                    <a:pt x="298" y="0"/>
                  </a:lnTo>
                  <a:lnTo>
                    <a:pt x="64" y="235"/>
                  </a:lnTo>
                  <a:lnTo>
                    <a:pt x="64" y="0"/>
                  </a:lnTo>
                  <a:lnTo>
                    <a:pt x="0" y="0"/>
                  </a:lnTo>
                  <a:lnTo>
                    <a:pt x="0" y="474"/>
                  </a:lnTo>
                  <a:lnTo>
                    <a:pt x="64" y="4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78"/>
            <p:cNvSpPr>
              <a:spLocks/>
            </p:cNvSpPr>
            <p:nvPr userDrawn="1"/>
          </p:nvSpPr>
          <p:spPr bwMode="black">
            <a:xfrm>
              <a:off x="8343" y="57"/>
              <a:ext cx="376" cy="474"/>
            </a:xfrm>
            <a:custGeom>
              <a:avLst/>
              <a:gdLst>
                <a:gd name="T0" fmla="*/ 218 w 376"/>
                <a:gd name="T1" fmla="*/ 474 h 474"/>
                <a:gd name="T2" fmla="*/ 218 w 376"/>
                <a:gd name="T3" fmla="*/ 55 h 474"/>
                <a:gd name="T4" fmla="*/ 376 w 376"/>
                <a:gd name="T5" fmla="*/ 55 h 474"/>
                <a:gd name="T6" fmla="*/ 376 w 376"/>
                <a:gd name="T7" fmla="*/ 0 h 474"/>
                <a:gd name="T8" fmla="*/ 0 w 376"/>
                <a:gd name="T9" fmla="*/ 0 h 474"/>
                <a:gd name="T10" fmla="*/ 0 w 376"/>
                <a:gd name="T11" fmla="*/ 55 h 474"/>
                <a:gd name="T12" fmla="*/ 156 w 376"/>
                <a:gd name="T13" fmla="*/ 55 h 474"/>
                <a:gd name="T14" fmla="*/ 156 w 376"/>
                <a:gd name="T15" fmla="*/ 474 h 474"/>
                <a:gd name="T16" fmla="*/ 218 w 376"/>
                <a:gd name="T17"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474">
                  <a:moveTo>
                    <a:pt x="218" y="474"/>
                  </a:moveTo>
                  <a:lnTo>
                    <a:pt x="218" y="55"/>
                  </a:lnTo>
                  <a:lnTo>
                    <a:pt x="376" y="55"/>
                  </a:lnTo>
                  <a:lnTo>
                    <a:pt x="376" y="0"/>
                  </a:lnTo>
                  <a:lnTo>
                    <a:pt x="0" y="0"/>
                  </a:lnTo>
                  <a:lnTo>
                    <a:pt x="0" y="55"/>
                  </a:lnTo>
                  <a:lnTo>
                    <a:pt x="156" y="55"/>
                  </a:lnTo>
                  <a:lnTo>
                    <a:pt x="156" y="474"/>
                  </a:lnTo>
                  <a:lnTo>
                    <a:pt x="218" y="4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79"/>
            <p:cNvSpPr>
              <a:spLocks/>
            </p:cNvSpPr>
            <p:nvPr userDrawn="1"/>
          </p:nvSpPr>
          <p:spPr bwMode="black">
            <a:xfrm>
              <a:off x="7041" y="1025"/>
              <a:ext cx="376" cy="476"/>
            </a:xfrm>
            <a:custGeom>
              <a:avLst/>
              <a:gdLst>
                <a:gd name="T0" fmla="*/ 220 w 376"/>
                <a:gd name="T1" fmla="*/ 476 h 476"/>
                <a:gd name="T2" fmla="*/ 220 w 376"/>
                <a:gd name="T3" fmla="*/ 57 h 476"/>
                <a:gd name="T4" fmla="*/ 376 w 376"/>
                <a:gd name="T5" fmla="*/ 57 h 476"/>
                <a:gd name="T6" fmla="*/ 376 w 376"/>
                <a:gd name="T7" fmla="*/ 0 h 476"/>
                <a:gd name="T8" fmla="*/ 0 w 376"/>
                <a:gd name="T9" fmla="*/ 0 h 476"/>
                <a:gd name="T10" fmla="*/ 0 w 376"/>
                <a:gd name="T11" fmla="*/ 57 h 476"/>
                <a:gd name="T12" fmla="*/ 156 w 376"/>
                <a:gd name="T13" fmla="*/ 57 h 476"/>
                <a:gd name="T14" fmla="*/ 156 w 376"/>
                <a:gd name="T15" fmla="*/ 476 h 476"/>
                <a:gd name="T16" fmla="*/ 220 w 376"/>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476">
                  <a:moveTo>
                    <a:pt x="220" y="476"/>
                  </a:moveTo>
                  <a:lnTo>
                    <a:pt x="220" y="57"/>
                  </a:lnTo>
                  <a:lnTo>
                    <a:pt x="376" y="57"/>
                  </a:lnTo>
                  <a:lnTo>
                    <a:pt x="376" y="0"/>
                  </a:lnTo>
                  <a:lnTo>
                    <a:pt x="0" y="0"/>
                  </a:lnTo>
                  <a:lnTo>
                    <a:pt x="0" y="57"/>
                  </a:lnTo>
                  <a:lnTo>
                    <a:pt x="156" y="57"/>
                  </a:lnTo>
                  <a:lnTo>
                    <a:pt x="156" y="476"/>
                  </a:lnTo>
                  <a:lnTo>
                    <a:pt x="220"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80"/>
            <p:cNvSpPr>
              <a:spLocks noEditPoints="1"/>
            </p:cNvSpPr>
            <p:nvPr userDrawn="1"/>
          </p:nvSpPr>
          <p:spPr bwMode="black">
            <a:xfrm>
              <a:off x="7372" y="1025"/>
              <a:ext cx="444" cy="476"/>
            </a:xfrm>
            <a:custGeom>
              <a:avLst/>
              <a:gdLst>
                <a:gd name="T0" fmla="*/ 29 w 188"/>
                <a:gd name="T1" fmla="*/ 201 h 201"/>
                <a:gd name="T2" fmla="*/ 51 w 188"/>
                <a:gd name="T3" fmla="*/ 140 h 201"/>
                <a:gd name="T4" fmla="*/ 134 w 188"/>
                <a:gd name="T5" fmla="*/ 140 h 201"/>
                <a:gd name="T6" fmla="*/ 158 w 188"/>
                <a:gd name="T7" fmla="*/ 201 h 201"/>
                <a:gd name="T8" fmla="*/ 188 w 188"/>
                <a:gd name="T9" fmla="*/ 201 h 201"/>
                <a:gd name="T10" fmla="*/ 106 w 188"/>
                <a:gd name="T11" fmla="*/ 0 h 201"/>
                <a:gd name="T12" fmla="*/ 77 w 188"/>
                <a:gd name="T13" fmla="*/ 0 h 201"/>
                <a:gd name="T14" fmla="*/ 0 w 188"/>
                <a:gd name="T15" fmla="*/ 201 h 201"/>
                <a:gd name="T16" fmla="*/ 29 w 188"/>
                <a:gd name="T17" fmla="*/ 201 h 201"/>
                <a:gd name="T18" fmla="*/ 80 w 188"/>
                <a:gd name="T19" fmla="*/ 60 h 201"/>
                <a:gd name="T20" fmla="*/ 91 w 188"/>
                <a:gd name="T21" fmla="*/ 21 h 201"/>
                <a:gd name="T22" fmla="*/ 105 w 188"/>
                <a:gd name="T23" fmla="*/ 63 h 201"/>
                <a:gd name="T24" fmla="*/ 126 w 188"/>
                <a:gd name="T25" fmla="*/ 118 h 201"/>
                <a:gd name="T26" fmla="*/ 58 w 188"/>
                <a:gd name="T27" fmla="*/ 118 h 201"/>
                <a:gd name="T28" fmla="*/ 80 w 188"/>
                <a:gd name="T29" fmla="*/ 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201">
                  <a:moveTo>
                    <a:pt x="29" y="201"/>
                  </a:moveTo>
                  <a:cubicBezTo>
                    <a:pt x="51" y="140"/>
                    <a:pt x="51" y="140"/>
                    <a:pt x="51" y="140"/>
                  </a:cubicBezTo>
                  <a:cubicBezTo>
                    <a:pt x="134" y="140"/>
                    <a:pt x="134" y="140"/>
                    <a:pt x="134" y="140"/>
                  </a:cubicBezTo>
                  <a:cubicBezTo>
                    <a:pt x="158" y="201"/>
                    <a:pt x="158" y="201"/>
                    <a:pt x="158" y="201"/>
                  </a:cubicBezTo>
                  <a:cubicBezTo>
                    <a:pt x="188" y="201"/>
                    <a:pt x="188" y="201"/>
                    <a:pt x="188" y="201"/>
                  </a:cubicBezTo>
                  <a:cubicBezTo>
                    <a:pt x="106" y="0"/>
                    <a:pt x="106" y="0"/>
                    <a:pt x="106" y="0"/>
                  </a:cubicBezTo>
                  <a:cubicBezTo>
                    <a:pt x="77" y="0"/>
                    <a:pt x="77" y="0"/>
                    <a:pt x="77" y="0"/>
                  </a:cubicBezTo>
                  <a:cubicBezTo>
                    <a:pt x="0" y="201"/>
                    <a:pt x="0" y="201"/>
                    <a:pt x="0" y="201"/>
                  </a:cubicBezTo>
                  <a:lnTo>
                    <a:pt x="29" y="201"/>
                  </a:lnTo>
                  <a:close/>
                  <a:moveTo>
                    <a:pt x="80" y="60"/>
                  </a:moveTo>
                  <a:cubicBezTo>
                    <a:pt x="85" y="47"/>
                    <a:pt x="88" y="34"/>
                    <a:pt x="91" y="21"/>
                  </a:cubicBezTo>
                  <a:cubicBezTo>
                    <a:pt x="94" y="32"/>
                    <a:pt x="99" y="46"/>
                    <a:pt x="105" y="63"/>
                  </a:cubicBezTo>
                  <a:cubicBezTo>
                    <a:pt x="126" y="118"/>
                    <a:pt x="126" y="118"/>
                    <a:pt x="126" y="118"/>
                  </a:cubicBezTo>
                  <a:cubicBezTo>
                    <a:pt x="58" y="118"/>
                    <a:pt x="58" y="118"/>
                    <a:pt x="58" y="118"/>
                  </a:cubicBezTo>
                  <a:lnTo>
                    <a:pt x="80"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81"/>
            <p:cNvSpPr>
              <a:spLocks/>
            </p:cNvSpPr>
            <p:nvPr userDrawn="1"/>
          </p:nvSpPr>
          <p:spPr bwMode="black">
            <a:xfrm>
              <a:off x="7856" y="1025"/>
              <a:ext cx="393" cy="476"/>
            </a:xfrm>
            <a:custGeom>
              <a:avLst/>
              <a:gdLst>
                <a:gd name="T0" fmla="*/ 64 w 393"/>
                <a:gd name="T1" fmla="*/ 476 h 476"/>
                <a:gd name="T2" fmla="*/ 64 w 393"/>
                <a:gd name="T3" fmla="*/ 310 h 476"/>
                <a:gd name="T4" fmla="*/ 140 w 393"/>
                <a:gd name="T5" fmla="*/ 235 h 476"/>
                <a:gd name="T6" fmla="*/ 310 w 393"/>
                <a:gd name="T7" fmla="*/ 476 h 476"/>
                <a:gd name="T8" fmla="*/ 393 w 393"/>
                <a:gd name="T9" fmla="*/ 476 h 476"/>
                <a:gd name="T10" fmla="*/ 185 w 393"/>
                <a:gd name="T11" fmla="*/ 194 h 476"/>
                <a:gd name="T12" fmla="*/ 383 w 393"/>
                <a:gd name="T13" fmla="*/ 0 h 476"/>
                <a:gd name="T14" fmla="*/ 298 w 393"/>
                <a:gd name="T15" fmla="*/ 0 h 476"/>
                <a:gd name="T16" fmla="*/ 64 w 393"/>
                <a:gd name="T17" fmla="*/ 237 h 476"/>
                <a:gd name="T18" fmla="*/ 64 w 393"/>
                <a:gd name="T19" fmla="*/ 0 h 476"/>
                <a:gd name="T20" fmla="*/ 0 w 393"/>
                <a:gd name="T21" fmla="*/ 0 h 476"/>
                <a:gd name="T22" fmla="*/ 0 w 393"/>
                <a:gd name="T23" fmla="*/ 476 h 476"/>
                <a:gd name="T24" fmla="*/ 64 w 393"/>
                <a:gd name="T25"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76">
                  <a:moveTo>
                    <a:pt x="64" y="476"/>
                  </a:moveTo>
                  <a:lnTo>
                    <a:pt x="64" y="310"/>
                  </a:lnTo>
                  <a:lnTo>
                    <a:pt x="140" y="235"/>
                  </a:lnTo>
                  <a:lnTo>
                    <a:pt x="310" y="476"/>
                  </a:lnTo>
                  <a:lnTo>
                    <a:pt x="393" y="476"/>
                  </a:lnTo>
                  <a:lnTo>
                    <a:pt x="185" y="194"/>
                  </a:lnTo>
                  <a:lnTo>
                    <a:pt x="383" y="0"/>
                  </a:lnTo>
                  <a:lnTo>
                    <a:pt x="298" y="0"/>
                  </a:lnTo>
                  <a:lnTo>
                    <a:pt x="64" y="237"/>
                  </a:lnTo>
                  <a:lnTo>
                    <a:pt x="64" y="0"/>
                  </a:lnTo>
                  <a:lnTo>
                    <a:pt x="0" y="0"/>
                  </a:lnTo>
                  <a:lnTo>
                    <a:pt x="0" y="476"/>
                  </a:lnTo>
                  <a:lnTo>
                    <a:pt x="64"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82"/>
            <p:cNvSpPr>
              <a:spLocks/>
            </p:cNvSpPr>
            <p:nvPr userDrawn="1"/>
          </p:nvSpPr>
          <p:spPr bwMode="black">
            <a:xfrm>
              <a:off x="8291" y="1025"/>
              <a:ext cx="390" cy="476"/>
            </a:xfrm>
            <a:custGeom>
              <a:avLst/>
              <a:gdLst>
                <a:gd name="T0" fmla="*/ 62 w 390"/>
                <a:gd name="T1" fmla="*/ 476 h 476"/>
                <a:gd name="T2" fmla="*/ 62 w 390"/>
                <a:gd name="T3" fmla="*/ 310 h 476"/>
                <a:gd name="T4" fmla="*/ 140 w 390"/>
                <a:gd name="T5" fmla="*/ 235 h 476"/>
                <a:gd name="T6" fmla="*/ 308 w 390"/>
                <a:gd name="T7" fmla="*/ 476 h 476"/>
                <a:gd name="T8" fmla="*/ 390 w 390"/>
                <a:gd name="T9" fmla="*/ 476 h 476"/>
                <a:gd name="T10" fmla="*/ 185 w 390"/>
                <a:gd name="T11" fmla="*/ 194 h 476"/>
                <a:gd name="T12" fmla="*/ 383 w 390"/>
                <a:gd name="T13" fmla="*/ 0 h 476"/>
                <a:gd name="T14" fmla="*/ 298 w 390"/>
                <a:gd name="T15" fmla="*/ 0 h 476"/>
                <a:gd name="T16" fmla="*/ 62 w 390"/>
                <a:gd name="T17" fmla="*/ 237 h 476"/>
                <a:gd name="T18" fmla="*/ 62 w 390"/>
                <a:gd name="T19" fmla="*/ 0 h 476"/>
                <a:gd name="T20" fmla="*/ 0 w 390"/>
                <a:gd name="T21" fmla="*/ 0 h 476"/>
                <a:gd name="T22" fmla="*/ 0 w 390"/>
                <a:gd name="T23" fmla="*/ 476 h 476"/>
                <a:gd name="T24" fmla="*/ 62 w 390"/>
                <a:gd name="T25"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476">
                  <a:moveTo>
                    <a:pt x="62" y="476"/>
                  </a:moveTo>
                  <a:lnTo>
                    <a:pt x="62" y="310"/>
                  </a:lnTo>
                  <a:lnTo>
                    <a:pt x="140" y="235"/>
                  </a:lnTo>
                  <a:lnTo>
                    <a:pt x="308" y="476"/>
                  </a:lnTo>
                  <a:lnTo>
                    <a:pt x="390" y="476"/>
                  </a:lnTo>
                  <a:lnTo>
                    <a:pt x="185" y="194"/>
                  </a:lnTo>
                  <a:lnTo>
                    <a:pt x="383" y="0"/>
                  </a:lnTo>
                  <a:lnTo>
                    <a:pt x="298" y="0"/>
                  </a:lnTo>
                  <a:lnTo>
                    <a:pt x="62" y="237"/>
                  </a:lnTo>
                  <a:lnTo>
                    <a:pt x="62" y="0"/>
                  </a:lnTo>
                  <a:lnTo>
                    <a:pt x="0" y="0"/>
                  </a:lnTo>
                  <a:lnTo>
                    <a:pt x="0" y="476"/>
                  </a:lnTo>
                  <a:lnTo>
                    <a:pt x="6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83"/>
            <p:cNvSpPr>
              <a:spLocks noEditPoints="1"/>
            </p:cNvSpPr>
            <p:nvPr userDrawn="1"/>
          </p:nvSpPr>
          <p:spPr bwMode="black">
            <a:xfrm>
              <a:off x="3053" y="67"/>
              <a:ext cx="392" cy="473"/>
            </a:xfrm>
            <a:custGeom>
              <a:avLst/>
              <a:gdLst>
                <a:gd name="T0" fmla="*/ 72 w 166"/>
                <a:gd name="T1" fmla="*/ 200 h 200"/>
                <a:gd name="T2" fmla="*/ 105 w 166"/>
                <a:gd name="T3" fmla="*/ 197 h 200"/>
                <a:gd name="T4" fmla="*/ 128 w 166"/>
                <a:gd name="T5" fmla="*/ 187 h 200"/>
                <a:gd name="T6" fmla="*/ 147 w 166"/>
                <a:gd name="T7" fmla="*/ 169 h 200"/>
                <a:gd name="T8" fmla="*/ 160 w 166"/>
                <a:gd name="T9" fmla="*/ 140 h 200"/>
                <a:gd name="T10" fmla="*/ 166 w 166"/>
                <a:gd name="T11" fmla="*/ 99 h 200"/>
                <a:gd name="T12" fmla="*/ 158 w 166"/>
                <a:gd name="T13" fmla="*/ 52 h 200"/>
                <a:gd name="T14" fmla="*/ 134 w 166"/>
                <a:gd name="T15" fmla="*/ 17 h 200"/>
                <a:gd name="T16" fmla="*/ 105 w 166"/>
                <a:gd name="T17" fmla="*/ 3 h 200"/>
                <a:gd name="T18" fmla="*/ 69 w 166"/>
                <a:gd name="T19" fmla="*/ 0 h 200"/>
                <a:gd name="T20" fmla="*/ 0 w 166"/>
                <a:gd name="T21" fmla="*/ 0 h 200"/>
                <a:gd name="T22" fmla="*/ 0 w 166"/>
                <a:gd name="T23" fmla="*/ 200 h 200"/>
                <a:gd name="T24" fmla="*/ 72 w 166"/>
                <a:gd name="T25" fmla="*/ 200 h 200"/>
                <a:gd name="T26" fmla="*/ 27 w 166"/>
                <a:gd name="T27" fmla="*/ 24 h 200"/>
                <a:gd name="T28" fmla="*/ 69 w 166"/>
                <a:gd name="T29" fmla="*/ 24 h 200"/>
                <a:gd name="T30" fmla="*/ 103 w 166"/>
                <a:gd name="T31" fmla="*/ 28 h 200"/>
                <a:gd name="T32" fmla="*/ 128 w 166"/>
                <a:gd name="T33" fmla="*/ 51 h 200"/>
                <a:gd name="T34" fmla="*/ 138 w 166"/>
                <a:gd name="T35" fmla="*/ 99 h 200"/>
                <a:gd name="T36" fmla="*/ 133 w 166"/>
                <a:gd name="T37" fmla="*/ 137 h 200"/>
                <a:gd name="T38" fmla="*/ 118 w 166"/>
                <a:gd name="T39" fmla="*/ 163 h 200"/>
                <a:gd name="T40" fmla="*/ 100 w 166"/>
                <a:gd name="T41" fmla="*/ 173 h 200"/>
                <a:gd name="T42" fmla="*/ 69 w 166"/>
                <a:gd name="T43" fmla="*/ 177 h 200"/>
                <a:gd name="T44" fmla="*/ 27 w 166"/>
                <a:gd name="T45" fmla="*/ 177 h 200"/>
                <a:gd name="T46" fmla="*/ 27 w 166"/>
                <a:gd name="T47"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200">
                  <a:moveTo>
                    <a:pt x="72" y="200"/>
                  </a:moveTo>
                  <a:cubicBezTo>
                    <a:pt x="84" y="200"/>
                    <a:pt x="95" y="199"/>
                    <a:pt x="105" y="197"/>
                  </a:cubicBezTo>
                  <a:cubicBezTo>
                    <a:pt x="114" y="195"/>
                    <a:pt x="122" y="191"/>
                    <a:pt x="128" y="187"/>
                  </a:cubicBezTo>
                  <a:cubicBezTo>
                    <a:pt x="135" y="183"/>
                    <a:pt x="141" y="177"/>
                    <a:pt x="147" y="169"/>
                  </a:cubicBezTo>
                  <a:cubicBezTo>
                    <a:pt x="152" y="161"/>
                    <a:pt x="157" y="151"/>
                    <a:pt x="160" y="140"/>
                  </a:cubicBezTo>
                  <a:cubicBezTo>
                    <a:pt x="164" y="128"/>
                    <a:pt x="166" y="114"/>
                    <a:pt x="166" y="99"/>
                  </a:cubicBezTo>
                  <a:cubicBezTo>
                    <a:pt x="166" y="81"/>
                    <a:pt x="163" y="66"/>
                    <a:pt x="158" y="52"/>
                  </a:cubicBezTo>
                  <a:cubicBezTo>
                    <a:pt x="153" y="38"/>
                    <a:pt x="145" y="26"/>
                    <a:pt x="134" y="17"/>
                  </a:cubicBezTo>
                  <a:cubicBezTo>
                    <a:pt x="126" y="11"/>
                    <a:pt x="116" y="6"/>
                    <a:pt x="105" y="3"/>
                  </a:cubicBezTo>
                  <a:cubicBezTo>
                    <a:pt x="97" y="1"/>
                    <a:pt x="85" y="0"/>
                    <a:pt x="69" y="0"/>
                  </a:cubicBezTo>
                  <a:cubicBezTo>
                    <a:pt x="0" y="0"/>
                    <a:pt x="0" y="0"/>
                    <a:pt x="0" y="0"/>
                  </a:cubicBezTo>
                  <a:cubicBezTo>
                    <a:pt x="0" y="200"/>
                    <a:pt x="0" y="200"/>
                    <a:pt x="0" y="200"/>
                  </a:cubicBezTo>
                  <a:lnTo>
                    <a:pt x="72" y="200"/>
                  </a:lnTo>
                  <a:close/>
                  <a:moveTo>
                    <a:pt x="27" y="24"/>
                  </a:moveTo>
                  <a:cubicBezTo>
                    <a:pt x="69" y="24"/>
                    <a:pt x="69" y="24"/>
                    <a:pt x="69" y="24"/>
                  </a:cubicBezTo>
                  <a:cubicBezTo>
                    <a:pt x="84" y="24"/>
                    <a:pt x="96" y="25"/>
                    <a:pt x="103" y="28"/>
                  </a:cubicBezTo>
                  <a:cubicBezTo>
                    <a:pt x="113" y="32"/>
                    <a:pt x="121" y="39"/>
                    <a:pt x="128" y="51"/>
                  </a:cubicBezTo>
                  <a:cubicBezTo>
                    <a:pt x="135" y="62"/>
                    <a:pt x="138" y="78"/>
                    <a:pt x="138" y="99"/>
                  </a:cubicBezTo>
                  <a:cubicBezTo>
                    <a:pt x="138" y="114"/>
                    <a:pt x="137" y="127"/>
                    <a:pt x="133" y="137"/>
                  </a:cubicBezTo>
                  <a:cubicBezTo>
                    <a:pt x="130" y="148"/>
                    <a:pt x="125" y="156"/>
                    <a:pt x="118" y="163"/>
                  </a:cubicBezTo>
                  <a:cubicBezTo>
                    <a:pt x="114" y="167"/>
                    <a:pt x="108" y="171"/>
                    <a:pt x="100" y="173"/>
                  </a:cubicBezTo>
                  <a:cubicBezTo>
                    <a:pt x="93" y="176"/>
                    <a:pt x="83" y="177"/>
                    <a:pt x="69" y="177"/>
                  </a:cubicBezTo>
                  <a:cubicBezTo>
                    <a:pt x="27" y="177"/>
                    <a:pt x="27" y="177"/>
                    <a:pt x="27" y="177"/>
                  </a:cubicBezTo>
                  <a:lnTo>
                    <a:pt x="27"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84"/>
            <p:cNvSpPr>
              <a:spLocks noEditPoints="1"/>
            </p:cNvSpPr>
            <p:nvPr userDrawn="1"/>
          </p:nvSpPr>
          <p:spPr bwMode="black">
            <a:xfrm>
              <a:off x="3471" y="67"/>
              <a:ext cx="445" cy="473"/>
            </a:xfrm>
            <a:custGeom>
              <a:avLst/>
              <a:gdLst>
                <a:gd name="T0" fmla="*/ 28 w 188"/>
                <a:gd name="T1" fmla="*/ 200 h 200"/>
                <a:gd name="T2" fmla="*/ 50 w 188"/>
                <a:gd name="T3" fmla="*/ 140 h 200"/>
                <a:gd name="T4" fmla="*/ 134 w 188"/>
                <a:gd name="T5" fmla="*/ 140 h 200"/>
                <a:gd name="T6" fmla="*/ 158 w 188"/>
                <a:gd name="T7" fmla="*/ 200 h 200"/>
                <a:gd name="T8" fmla="*/ 188 w 188"/>
                <a:gd name="T9" fmla="*/ 200 h 200"/>
                <a:gd name="T10" fmla="*/ 106 w 188"/>
                <a:gd name="T11" fmla="*/ 0 h 200"/>
                <a:gd name="T12" fmla="*/ 77 w 188"/>
                <a:gd name="T13" fmla="*/ 0 h 200"/>
                <a:gd name="T14" fmla="*/ 0 w 188"/>
                <a:gd name="T15" fmla="*/ 200 h 200"/>
                <a:gd name="T16" fmla="*/ 28 w 188"/>
                <a:gd name="T17" fmla="*/ 200 h 200"/>
                <a:gd name="T18" fmla="*/ 80 w 188"/>
                <a:gd name="T19" fmla="*/ 59 h 200"/>
                <a:gd name="T20" fmla="*/ 91 w 188"/>
                <a:gd name="T21" fmla="*/ 21 h 200"/>
                <a:gd name="T22" fmla="*/ 105 w 188"/>
                <a:gd name="T23" fmla="*/ 63 h 200"/>
                <a:gd name="T24" fmla="*/ 126 w 188"/>
                <a:gd name="T25" fmla="*/ 118 h 200"/>
                <a:gd name="T26" fmla="*/ 58 w 188"/>
                <a:gd name="T27" fmla="*/ 118 h 200"/>
                <a:gd name="T28" fmla="*/ 80 w 188"/>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200">
                  <a:moveTo>
                    <a:pt x="28" y="200"/>
                  </a:moveTo>
                  <a:cubicBezTo>
                    <a:pt x="50" y="140"/>
                    <a:pt x="50" y="140"/>
                    <a:pt x="50" y="140"/>
                  </a:cubicBezTo>
                  <a:cubicBezTo>
                    <a:pt x="134" y="140"/>
                    <a:pt x="134" y="140"/>
                    <a:pt x="134" y="140"/>
                  </a:cubicBezTo>
                  <a:cubicBezTo>
                    <a:pt x="158" y="200"/>
                    <a:pt x="158" y="200"/>
                    <a:pt x="158" y="200"/>
                  </a:cubicBezTo>
                  <a:cubicBezTo>
                    <a:pt x="188" y="200"/>
                    <a:pt x="188" y="200"/>
                    <a:pt x="188" y="200"/>
                  </a:cubicBezTo>
                  <a:cubicBezTo>
                    <a:pt x="106" y="0"/>
                    <a:pt x="106" y="0"/>
                    <a:pt x="106" y="0"/>
                  </a:cubicBezTo>
                  <a:cubicBezTo>
                    <a:pt x="77" y="0"/>
                    <a:pt x="77" y="0"/>
                    <a:pt x="77" y="0"/>
                  </a:cubicBezTo>
                  <a:cubicBezTo>
                    <a:pt x="0" y="200"/>
                    <a:pt x="0" y="200"/>
                    <a:pt x="0" y="200"/>
                  </a:cubicBezTo>
                  <a:lnTo>
                    <a:pt x="28" y="200"/>
                  </a:lnTo>
                  <a:close/>
                  <a:moveTo>
                    <a:pt x="80" y="59"/>
                  </a:moveTo>
                  <a:cubicBezTo>
                    <a:pt x="85" y="47"/>
                    <a:pt x="88" y="34"/>
                    <a:pt x="91" y="21"/>
                  </a:cubicBezTo>
                  <a:cubicBezTo>
                    <a:pt x="94" y="32"/>
                    <a:pt x="99" y="46"/>
                    <a:pt x="105" y="63"/>
                  </a:cubicBezTo>
                  <a:cubicBezTo>
                    <a:pt x="126" y="118"/>
                    <a:pt x="126" y="118"/>
                    <a:pt x="126" y="118"/>
                  </a:cubicBezTo>
                  <a:cubicBezTo>
                    <a:pt x="58" y="118"/>
                    <a:pt x="58" y="118"/>
                    <a:pt x="58" y="118"/>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85"/>
            <p:cNvSpPr>
              <a:spLocks/>
            </p:cNvSpPr>
            <p:nvPr userDrawn="1"/>
          </p:nvSpPr>
          <p:spPr bwMode="black">
            <a:xfrm>
              <a:off x="3958" y="67"/>
              <a:ext cx="374" cy="473"/>
            </a:xfrm>
            <a:custGeom>
              <a:avLst/>
              <a:gdLst>
                <a:gd name="T0" fmla="*/ 59 w 374"/>
                <a:gd name="T1" fmla="*/ 473 h 473"/>
                <a:gd name="T2" fmla="*/ 59 w 374"/>
                <a:gd name="T3" fmla="*/ 102 h 473"/>
                <a:gd name="T4" fmla="*/ 308 w 374"/>
                <a:gd name="T5" fmla="*/ 473 h 473"/>
                <a:gd name="T6" fmla="*/ 374 w 374"/>
                <a:gd name="T7" fmla="*/ 473 h 473"/>
                <a:gd name="T8" fmla="*/ 374 w 374"/>
                <a:gd name="T9" fmla="*/ 0 h 473"/>
                <a:gd name="T10" fmla="*/ 312 w 374"/>
                <a:gd name="T11" fmla="*/ 0 h 473"/>
                <a:gd name="T12" fmla="*/ 312 w 374"/>
                <a:gd name="T13" fmla="*/ 371 h 473"/>
                <a:gd name="T14" fmla="*/ 64 w 374"/>
                <a:gd name="T15" fmla="*/ 0 h 473"/>
                <a:gd name="T16" fmla="*/ 0 w 374"/>
                <a:gd name="T17" fmla="*/ 0 h 473"/>
                <a:gd name="T18" fmla="*/ 0 w 374"/>
                <a:gd name="T19" fmla="*/ 473 h 473"/>
                <a:gd name="T20" fmla="*/ 59 w 374"/>
                <a:gd name="T21"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 h="473">
                  <a:moveTo>
                    <a:pt x="59" y="473"/>
                  </a:moveTo>
                  <a:lnTo>
                    <a:pt x="59" y="102"/>
                  </a:lnTo>
                  <a:lnTo>
                    <a:pt x="308" y="473"/>
                  </a:lnTo>
                  <a:lnTo>
                    <a:pt x="374" y="473"/>
                  </a:lnTo>
                  <a:lnTo>
                    <a:pt x="374" y="0"/>
                  </a:lnTo>
                  <a:lnTo>
                    <a:pt x="312" y="0"/>
                  </a:lnTo>
                  <a:lnTo>
                    <a:pt x="312" y="371"/>
                  </a:lnTo>
                  <a:lnTo>
                    <a:pt x="64" y="0"/>
                  </a:lnTo>
                  <a:lnTo>
                    <a:pt x="0" y="0"/>
                  </a:lnTo>
                  <a:lnTo>
                    <a:pt x="0" y="473"/>
                  </a:lnTo>
                  <a:lnTo>
                    <a:pt x="59"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86"/>
            <p:cNvSpPr>
              <a:spLocks/>
            </p:cNvSpPr>
            <p:nvPr userDrawn="1"/>
          </p:nvSpPr>
          <p:spPr bwMode="black">
            <a:xfrm>
              <a:off x="4426" y="67"/>
              <a:ext cx="393" cy="473"/>
            </a:xfrm>
            <a:custGeom>
              <a:avLst/>
              <a:gdLst>
                <a:gd name="T0" fmla="*/ 64 w 393"/>
                <a:gd name="T1" fmla="*/ 473 h 473"/>
                <a:gd name="T2" fmla="*/ 64 w 393"/>
                <a:gd name="T3" fmla="*/ 310 h 473"/>
                <a:gd name="T4" fmla="*/ 140 w 393"/>
                <a:gd name="T5" fmla="*/ 234 h 473"/>
                <a:gd name="T6" fmla="*/ 310 w 393"/>
                <a:gd name="T7" fmla="*/ 473 h 473"/>
                <a:gd name="T8" fmla="*/ 393 w 393"/>
                <a:gd name="T9" fmla="*/ 473 h 473"/>
                <a:gd name="T10" fmla="*/ 185 w 393"/>
                <a:gd name="T11" fmla="*/ 191 h 473"/>
                <a:gd name="T12" fmla="*/ 383 w 393"/>
                <a:gd name="T13" fmla="*/ 0 h 473"/>
                <a:gd name="T14" fmla="*/ 298 w 393"/>
                <a:gd name="T15" fmla="*/ 0 h 473"/>
                <a:gd name="T16" fmla="*/ 64 w 393"/>
                <a:gd name="T17" fmla="*/ 236 h 473"/>
                <a:gd name="T18" fmla="*/ 64 w 393"/>
                <a:gd name="T19" fmla="*/ 0 h 473"/>
                <a:gd name="T20" fmla="*/ 0 w 393"/>
                <a:gd name="T21" fmla="*/ 0 h 473"/>
                <a:gd name="T22" fmla="*/ 0 w 393"/>
                <a:gd name="T23" fmla="*/ 473 h 473"/>
                <a:gd name="T24" fmla="*/ 64 w 393"/>
                <a:gd name="T25"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73">
                  <a:moveTo>
                    <a:pt x="64" y="473"/>
                  </a:moveTo>
                  <a:lnTo>
                    <a:pt x="64" y="310"/>
                  </a:lnTo>
                  <a:lnTo>
                    <a:pt x="140" y="234"/>
                  </a:lnTo>
                  <a:lnTo>
                    <a:pt x="310" y="473"/>
                  </a:lnTo>
                  <a:lnTo>
                    <a:pt x="393" y="473"/>
                  </a:lnTo>
                  <a:lnTo>
                    <a:pt x="185" y="191"/>
                  </a:lnTo>
                  <a:lnTo>
                    <a:pt x="383" y="0"/>
                  </a:lnTo>
                  <a:lnTo>
                    <a:pt x="298" y="0"/>
                  </a:lnTo>
                  <a:lnTo>
                    <a:pt x="64" y="236"/>
                  </a:lnTo>
                  <a:lnTo>
                    <a:pt x="64" y="0"/>
                  </a:lnTo>
                  <a:lnTo>
                    <a:pt x="0" y="0"/>
                  </a:lnTo>
                  <a:lnTo>
                    <a:pt x="0" y="473"/>
                  </a:lnTo>
                  <a:lnTo>
                    <a:pt x="64"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87"/>
            <p:cNvSpPr>
              <a:spLocks noEditPoints="1"/>
            </p:cNvSpPr>
            <p:nvPr userDrawn="1"/>
          </p:nvSpPr>
          <p:spPr bwMode="black">
            <a:xfrm>
              <a:off x="-1037" y="1936"/>
              <a:ext cx="433" cy="483"/>
            </a:xfrm>
            <a:custGeom>
              <a:avLst/>
              <a:gdLst>
                <a:gd name="T0" fmla="*/ 82 w 183"/>
                <a:gd name="T1" fmla="*/ 50 h 204"/>
                <a:gd name="T2" fmla="*/ 157 w 183"/>
                <a:gd name="T3" fmla="*/ 40 h 204"/>
                <a:gd name="T4" fmla="*/ 154 w 183"/>
                <a:gd name="T5" fmla="*/ 18 h 204"/>
                <a:gd name="T6" fmla="*/ 82 w 183"/>
                <a:gd name="T7" fmla="*/ 26 h 204"/>
                <a:gd name="T8" fmla="*/ 85 w 183"/>
                <a:gd name="T9" fmla="*/ 1 h 204"/>
                <a:gd name="T10" fmla="*/ 62 w 183"/>
                <a:gd name="T11" fmla="*/ 0 h 204"/>
                <a:gd name="T12" fmla="*/ 60 w 183"/>
                <a:gd name="T13" fmla="*/ 30 h 204"/>
                <a:gd name="T14" fmla="*/ 11 w 183"/>
                <a:gd name="T15" fmla="*/ 36 h 204"/>
                <a:gd name="T16" fmla="*/ 13 w 183"/>
                <a:gd name="T17" fmla="*/ 57 h 204"/>
                <a:gd name="T18" fmla="*/ 60 w 183"/>
                <a:gd name="T19" fmla="*/ 52 h 204"/>
                <a:gd name="T20" fmla="*/ 60 w 183"/>
                <a:gd name="T21" fmla="*/ 77 h 204"/>
                <a:gd name="T22" fmla="*/ 16 w 183"/>
                <a:gd name="T23" fmla="*/ 104 h 204"/>
                <a:gd name="T24" fmla="*/ 0 w 183"/>
                <a:gd name="T25" fmla="*/ 146 h 204"/>
                <a:gd name="T26" fmla="*/ 11 w 183"/>
                <a:gd name="T27" fmla="*/ 175 h 204"/>
                <a:gd name="T28" fmla="*/ 39 w 183"/>
                <a:gd name="T29" fmla="*/ 186 h 204"/>
                <a:gd name="T30" fmla="*/ 75 w 183"/>
                <a:gd name="T31" fmla="*/ 176 h 204"/>
                <a:gd name="T32" fmla="*/ 78 w 183"/>
                <a:gd name="T33" fmla="*/ 185 h 204"/>
                <a:gd name="T34" fmla="*/ 100 w 183"/>
                <a:gd name="T35" fmla="*/ 176 h 204"/>
                <a:gd name="T36" fmla="*/ 94 w 183"/>
                <a:gd name="T37" fmla="*/ 162 h 204"/>
                <a:gd name="T38" fmla="*/ 134 w 183"/>
                <a:gd name="T39" fmla="*/ 96 h 204"/>
                <a:gd name="T40" fmla="*/ 154 w 183"/>
                <a:gd name="T41" fmla="*/ 111 h 204"/>
                <a:gd name="T42" fmla="*/ 161 w 183"/>
                <a:gd name="T43" fmla="*/ 133 h 204"/>
                <a:gd name="T44" fmla="*/ 107 w 183"/>
                <a:gd name="T45" fmla="*/ 184 h 204"/>
                <a:gd name="T46" fmla="*/ 120 w 183"/>
                <a:gd name="T47" fmla="*/ 204 h 204"/>
                <a:gd name="T48" fmla="*/ 166 w 183"/>
                <a:gd name="T49" fmla="*/ 173 h 204"/>
                <a:gd name="T50" fmla="*/ 183 w 183"/>
                <a:gd name="T51" fmla="*/ 131 h 204"/>
                <a:gd name="T52" fmla="*/ 161 w 183"/>
                <a:gd name="T53" fmla="*/ 87 h 204"/>
                <a:gd name="T54" fmla="*/ 109 w 183"/>
                <a:gd name="T55" fmla="*/ 69 h 204"/>
                <a:gd name="T56" fmla="*/ 82 w 183"/>
                <a:gd name="T57" fmla="*/ 72 h 204"/>
                <a:gd name="T58" fmla="*/ 82 w 183"/>
                <a:gd name="T59" fmla="*/ 50 h 204"/>
                <a:gd name="T60" fmla="*/ 88 w 183"/>
                <a:gd name="T61" fmla="*/ 136 h 204"/>
                <a:gd name="T62" fmla="*/ 84 w 183"/>
                <a:gd name="T63" fmla="*/ 94 h 204"/>
                <a:gd name="T64" fmla="*/ 106 w 183"/>
                <a:gd name="T65" fmla="*/ 92 h 204"/>
                <a:gd name="T66" fmla="*/ 112 w 183"/>
                <a:gd name="T67" fmla="*/ 92 h 204"/>
                <a:gd name="T68" fmla="*/ 88 w 183"/>
                <a:gd name="T69" fmla="*/ 136 h 204"/>
                <a:gd name="T70" fmla="*/ 42 w 183"/>
                <a:gd name="T71" fmla="*/ 163 h 204"/>
                <a:gd name="T72" fmla="*/ 27 w 183"/>
                <a:gd name="T73" fmla="*/ 158 h 204"/>
                <a:gd name="T74" fmla="*/ 22 w 183"/>
                <a:gd name="T75" fmla="*/ 144 h 204"/>
                <a:gd name="T76" fmla="*/ 33 w 183"/>
                <a:gd name="T77" fmla="*/ 118 h 204"/>
                <a:gd name="T78" fmla="*/ 62 w 183"/>
                <a:gd name="T79" fmla="*/ 99 h 204"/>
                <a:gd name="T80" fmla="*/ 68 w 183"/>
                <a:gd name="T81" fmla="*/ 154 h 204"/>
                <a:gd name="T82" fmla="*/ 42 w 183"/>
                <a:gd name="T83" fmla="*/ 1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204">
                  <a:moveTo>
                    <a:pt x="82" y="50"/>
                  </a:moveTo>
                  <a:cubicBezTo>
                    <a:pt x="157" y="40"/>
                    <a:pt x="157" y="40"/>
                    <a:pt x="157" y="40"/>
                  </a:cubicBezTo>
                  <a:cubicBezTo>
                    <a:pt x="154" y="18"/>
                    <a:pt x="154" y="18"/>
                    <a:pt x="154" y="18"/>
                  </a:cubicBezTo>
                  <a:cubicBezTo>
                    <a:pt x="82" y="26"/>
                    <a:pt x="82" y="26"/>
                    <a:pt x="82" y="26"/>
                  </a:cubicBezTo>
                  <a:cubicBezTo>
                    <a:pt x="83" y="15"/>
                    <a:pt x="84" y="7"/>
                    <a:pt x="85" y="1"/>
                  </a:cubicBezTo>
                  <a:cubicBezTo>
                    <a:pt x="62" y="0"/>
                    <a:pt x="62" y="0"/>
                    <a:pt x="62" y="0"/>
                  </a:cubicBezTo>
                  <a:cubicBezTo>
                    <a:pt x="60" y="30"/>
                    <a:pt x="60" y="30"/>
                    <a:pt x="60" y="30"/>
                  </a:cubicBezTo>
                  <a:cubicBezTo>
                    <a:pt x="11" y="36"/>
                    <a:pt x="11" y="36"/>
                    <a:pt x="11" y="36"/>
                  </a:cubicBezTo>
                  <a:cubicBezTo>
                    <a:pt x="13" y="57"/>
                    <a:pt x="13" y="57"/>
                    <a:pt x="13" y="57"/>
                  </a:cubicBezTo>
                  <a:cubicBezTo>
                    <a:pt x="60" y="52"/>
                    <a:pt x="60" y="52"/>
                    <a:pt x="60" y="52"/>
                  </a:cubicBezTo>
                  <a:cubicBezTo>
                    <a:pt x="60" y="63"/>
                    <a:pt x="60" y="71"/>
                    <a:pt x="60" y="77"/>
                  </a:cubicBezTo>
                  <a:cubicBezTo>
                    <a:pt x="42" y="83"/>
                    <a:pt x="27" y="92"/>
                    <a:pt x="16" y="104"/>
                  </a:cubicBezTo>
                  <a:cubicBezTo>
                    <a:pt x="5" y="117"/>
                    <a:pt x="0" y="131"/>
                    <a:pt x="0" y="146"/>
                  </a:cubicBezTo>
                  <a:cubicBezTo>
                    <a:pt x="0" y="158"/>
                    <a:pt x="4" y="167"/>
                    <a:pt x="11" y="175"/>
                  </a:cubicBezTo>
                  <a:cubicBezTo>
                    <a:pt x="19" y="183"/>
                    <a:pt x="28" y="186"/>
                    <a:pt x="39" y="186"/>
                  </a:cubicBezTo>
                  <a:cubicBezTo>
                    <a:pt x="52" y="186"/>
                    <a:pt x="64" y="183"/>
                    <a:pt x="75" y="176"/>
                  </a:cubicBezTo>
                  <a:cubicBezTo>
                    <a:pt x="78" y="185"/>
                    <a:pt x="78" y="185"/>
                    <a:pt x="78" y="185"/>
                  </a:cubicBezTo>
                  <a:cubicBezTo>
                    <a:pt x="100" y="176"/>
                    <a:pt x="100" y="176"/>
                    <a:pt x="100" y="176"/>
                  </a:cubicBezTo>
                  <a:cubicBezTo>
                    <a:pt x="97" y="171"/>
                    <a:pt x="95" y="167"/>
                    <a:pt x="94" y="162"/>
                  </a:cubicBezTo>
                  <a:cubicBezTo>
                    <a:pt x="110" y="149"/>
                    <a:pt x="124" y="127"/>
                    <a:pt x="134" y="96"/>
                  </a:cubicBezTo>
                  <a:cubicBezTo>
                    <a:pt x="142" y="99"/>
                    <a:pt x="149" y="104"/>
                    <a:pt x="154" y="111"/>
                  </a:cubicBezTo>
                  <a:cubicBezTo>
                    <a:pt x="159" y="117"/>
                    <a:pt x="161" y="125"/>
                    <a:pt x="161" y="133"/>
                  </a:cubicBezTo>
                  <a:cubicBezTo>
                    <a:pt x="161" y="152"/>
                    <a:pt x="143" y="169"/>
                    <a:pt x="107" y="184"/>
                  </a:cubicBezTo>
                  <a:cubicBezTo>
                    <a:pt x="120" y="204"/>
                    <a:pt x="120" y="204"/>
                    <a:pt x="120" y="204"/>
                  </a:cubicBezTo>
                  <a:cubicBezTo>
                    <a:pt x="138" y="197"/>
                    <a:pt x="154" y="186"/>
                    <a:pt x="166" y="173"/>
                  </a:cubicBezTo>
                  <a:cubicBezTo>
                    <a:pt x="177" y="159"/>
                    <a:pt x="183" y="146"/>
                    <a:pt x="183" y="131"/>
                  </a:cubicBezTo>
                  <a:cubicBezTo>
                    <a:pt x="183" y="113"/>
                    <a:pt x="176" y="98"/>
                    <a:pt x="161" y="87"/>
                  </a:cubicBezTo>
                  <a:cubicBezTo>
                    <a:pt x="146" y="75"/>
                    <a:pt x="129" y="69"/>
                    <a:pt x="109" y="69"/>
                  </a:cubicBezTo>
                  <a:cubicBezTo>
                    <a:pt x="97" y="69"/>
                    <a:pt x="88" y="70"/>
                    <a:pt x="82" y="72"/>
                  </a:cubicBezTo>
                  <a:lnTo>
                    <a:pt x="82" y="50"/>
                  </a:lnTo>
                  <a:close/>
                  <a:moveTo>
                    <a:pt x="88" y="136"/>
                  </a:moveTo>
                  <a:cubicBezTo>
                    <a:pt x="86" y="126"/>
                    <a:pt x="85" y="112"/>
                    <a:pt x="84" y="94"/>
                  </a:cubicBezTo>
                  <a:cubicBezTo>
                    <a:pt x="91" y="93"/>
                    <a:pt x="98" y="92"/>
                    <a:pt x="106" y="92"/>
                  </a:cubicBezTo>
                  <a:cubicBezTo>
                    <a:pt x="109" y="92"/>
                    <a:pt x="111" y="92"/>
                    <a:pt x="112" y="92"/>
                  </a:cubicBezTo>
                  <a:cubicBezTo>
                    <a:pt x="104" y="114"/>
                    <a:pt x="96" y="128"/>
                    <a:pt x="88" y="136"/>
                  </a:cubicBezTo>
                  <a:close/>
                  <a:moveTo>
                    <a:pt x="42" y="163"/>
                  </a:moveTo>
                  <a:cubicBezTo>
                    <a:pt x="36" y="163"/>
                    <a:pt x="31" y="162"/>
                    <a:pt x="27" y="158"/>
                  </a:cubicBezTo>
                  <a:cubicBezTo>
                    <a:pt x="24" y="154"/>
                    <a:pt x="22" y="150"/>
                    <a:pt x="22" y="144"/>
                  </a:cubicBezTo>
                  <a:cubicBezTo>
                    <a:pt x="22" y="135"/>
                    <a:pt x="26" y="126"/>
                    <a:pt x="33" y="118"/>
                  </a:cubicBezTo>
                  <a:cubicBezTo>
                    <a:pt x="41" y="109"/>
                    <a:pt x="50" y="103"/>
                    <a:pt x="62" y="99"/>
                  </a:cubicBezTo>
                  <a:cubicBezTo>
                    <a:pt x="62" y="115"/>
                    <a:pt x="65" y="133"/>
                    <a:pt x="68" y="154"/>
                  </a:cubicBezTo>
                  <a:cubicBezTo>
                    <a:pt x="58" y="160"/>
                    <a:pt x="50" y="163"/>
                    <a:pt x="42"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88"/>
            <p:cNvSpPr>
              <a:spLocks noEditPoints="1"/>
            </p:cNvSpPr>
            <p:nvPr userDrawn="1"/>
          </p:nvSpPr>
          <p:spPr bwMode="black">
            <a:xfrm>
              <a:off x="-526" y="1941"/>
              <a:ext cx="338" cy="492"/>
            </a:xfrm>
            <a:custGeom>
              <a:avLst/>
              <a:gdLst>
                <a:gd name="T0" fmla="*/ 117 w 143"/>
                <a:gd name="T1" fmla="*/ 2 h 208"/>
                <a:gd name="T2" fmla="*/ 120 w 143"/>
                <a:gd name="T3" fmla="*/ 66 h 208"/>
                <a:gd name="T4" fmla="*/ 117 w 143"/>
                <a:gd name="T5" fmla="*/ 117 h 208"/>
                <a:gd name="T6" fmla="*/ 102 w 143"/>
                <a:gd name="T7" fmla="*/ 158 h 208"/>
                <a:gd name="T8" fmla="*/ 68 w 143"/>
                <a:gd name="T9" fmla="*/ 189 h 208"/>
                <a:gd name="T10" fmla="*/ 84 w 143"/>
                <a:gd name="T11" fmla="*/ 208 h 208"/>
                <a:gd name="T12" fmla="*/ 128 w 143"/>
                <a:gd name="T13" fmla="*/ 160 h 208"/>
                <a:gd name="T14" fmla="*/ 143 w 143"/>
                <a:gd name="T15" fmla="*/ 67 h 208"/>
                <a:gd name="T16" fmla="*/ 140 w 143"/>
                <a:gd name="T17" fmla="*/ 0 h 208"/>
                <a:gd name="T18" fmla="*/ 117 w 143"/>
                <a:gd name="T19" fmla="*/ 2 h 208"/>
                <a:gd name="T20" fmla="*/ 39 w 143"/>
                <a:gd name="T21" fmla="*/ 68 h 208"/>
                <a:gd name="T22" fmla="*/ 25 w 143"/>
                <a:gd name="T23" fmla="*/ 98 h 208"/>
                <a:gd name="T24" fmla="*/ 25 w 143"/>
                <a:gd name="T25" fmla="*/ 98 h 208"/>
                <a:gd name="T26" fmla="*/ 22 w 143"/>
                <a:gd name="T27" fmla="*/ 57 h 208"/>
                <a:gd name="T28" fmla="*/ 27 w 143"/>
                <a:gd name="T29" fmla="*/ 10 h 208"/>
                <a:gd name="T30" fmla="*/ 5 w 143"/>
                <a:gd name="T31" fmla="*/ 6 h 208"/>
                <a:gd name="T32" fmla="*/ 0 w 143"/>
                <a:gd name="T33" fmla="*/ 57 h 208"/>
                <a:gd name="T34" fmla="*/ 4 w 143"/>
                <a:gd name="T35" fmla="*/ 104 h 208"/>
                <a:gd name="T36" fmla="*/ 14 w 143"/>
                <a:gd name="T37" fmla="*/ 155 h 208"/>
                <a:gd name="T38" fmla="*/ 30 w 143"/>
                <a:gd name="T39" fmla="*/ 155 h 208"/>
                <a:gd name="T40" fmla="*/ 56 w 143"/>
                <a:gd name="T41" fmla="*/ 78 h 208"/>
                <a:gd name="T42" fmla="*/ 39 w 143"/>
                <a:gd name="T43"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208">
                  <a:moveTo>
                    <a:pt x="117" y="2"/>
                  </a:moveTo>
                  <a:cubicBezTo>
                    <a:pt x="119" y="19"/>
                    <a:pt x="120" y="40"/>
                    <a:pt x="120" y="66"/>
                  </a:cubicBezTo>
                  <a:cubicBezTo>
                    <a:pt x="120" y="85"/>
                    <a:pt x="119" y="103"/>
                    <a:pt x="117" y="117"/>
                  </a:cubicBezTo>
                  <a:cubicBezTo>
                    <a:pt x="114" y="132"/>
                    <a:pt x="109" y="145"/>
                    <a:pt x="102" y="158"/>
                  </a:cubicBezTo>
                  <a:cubicBezTo>
                    <a:pt x="94" y="170"/>
                    <a:pt x="83" y="181"/>
                    <a:pt x="68" y="189"/>
                  </a:cubicBezTo>
                  <a:cubicBezTo>
                    <a:pt x="84" y="208"/>
                    <a:pt x="84" y="208"/>
                    <a:pt x="84" y="208"/>
                  </a:cubicBezTo>
                  <a:cubicBezTo>
                    <a:pt x="104" y="196"/>
                    <a:pt x="118" y="180"/>
                    <a:pt x="128" y="160"/>
                  </a:cubicBezTo>
                  <a:cubicBezTo>
                    <a:pt x="138" y="140"/>
                    <a:pt x="143" y="109"/>
                    <a:pt x="143" y="67"/>
                  </a:cubicBezTo>
                  <a:cubicBezTo>
                    <a:pt x="143" y="49"/>
                    <a:pt x="142" y="27"/>
                    <a:pt x="140" y="0"/>
                  </a:cubicBezTo>
                  <a:lnTo>
                    <a:pt x="117" y="2"/>
                  </a:lnTo>
                  <a:close/>
                  <a:moveTo>
                    <a:pt x="39" y="68"/>
                  </a:moveTo>
                  <a:cubicBezTo>
                    <a:pt x="34" y="75"/>
                    <a:pt x="30" y="85"/>
                    <a:pt x="25" y="98"/>
                  </a:cubicBezTo>
                  <a:cubicBezTo>
                    <a:pt x="25" y="98"/>
                    <a:pt x="25" y="98"/>
                    <a:pt x="25" y="98"/>
                  </a:cubicBezTo>
                  <a:cubicBezTo>
                    <a:pt x="23" y="82"/>
                    <a:pt x="22" y="68"/>
                    <a:pt x="22" y="57"/>
                  </a:cubicBezTo>
                  <a:cubicBezTo>
                    <a:pt x="22" y="38"/>
                    <a:pt x="24" y="23"/>
                    <a:pt x="27" y="10"/>
                  </a:cubicBezTo>
                  <a:cubicBezTo>
                    <a:pt x="5" y="6"/>
                    <a:pt x="5" y="6"/>
                    <a:pt x="5" y="6"/>
                  </a:cubicBezTo>
                  <a:cubicBezTo>
                    <a:pt x="2" y="18"/>
                    <a:pt x="0" y="35"/>
                    <a:pt x="0" y="57"/>
                  </a:cubicBezTo>
                  <a:cubicBezTo>
                    <a:pt x="0" y="69"/>
                    <a:pt x="2" y="85"/>
                    <a:pt x="4" y="104"/>
                  </a:cubicBezTo>
                  <a:cubicBezTo>
                    <a:pt x="7" y="124"/>
                    <a:pt x="10" y="141"/>
                    <a:pt x="14" y="155"/>
                  </a:cubicBezTo>
                  <a:cubicBezTo>
                    <a:pt x="30" y="155"/>
                    <a:pt x="30" y="155"/>
                    <a:pt x="30" y="155"/>
                  </a:cubicBezTo>
                  <a:cubicBezTo>
                    <a:pt x="34" y="129"/>
                    <a:pt x="43" y="103"/>
                    <a:pt x="56" y="78"/>
                  </a:cubicBezTo>
                  <a:lnTo>
                    <a:pt x="39" y="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89"/>
            <p:cNvSpPr>
              <a:spLocks noEditPoints="1"/>
            </p:cNvSpPr>
            <p:nvPr userDrawn="1"/>
          </p:nvSpPr>
          <p:spPr bwMode="black">
            <a:xfrm>
              <a:off x="-91" y="1915"/>
              <a:ext cx="511" cy="488"/>
            </a:xfrm>
            <a:custGeom>
              <a:avLst/>
              <a:gdLst>
                <a:gd name="T0" fmla="*/ 205 w 216"/>
                <a:gd name="T1" fmla="*/ 0 h 206"/>
                <a:gd name="T2" fmla="*/ 187 w 216"/>
                <a:gd name="T3" fmla="*/ 8 h 206"/>
                <a:gd name="T4" fmla="*/ 199 w 216"/>
                <a:gd name="T5" fmla="*/ 40 h 206"/>
                <a:gd name="T6" fmla="*/ 216 w 216"/>
                <a:gd name="T7" fmla="*/ 33 h 206"/>
                <a:gd name="T8" fmla="*/ 205 w 216"/>
                <a:gd name="T9" fmla="*/ 0 h 206"/>
                <a:gd name="T10" fmla="*/ 102 w 216"/>
                <a:gd name="T11" fmla="*/ 8 h 206"/>
                <a:gd name="T12" fmla="*/ 80 w 216"/>
                <a:gd name="T13" fmla="*/ 3 h 206"/>
                <a:gd name="T14" fmla="*/ 66 w 216"/>
                <a:gd name="T15" fmla="*/ 55 h 206"/>
                <a:gd name="T16" fmla="*/ 18 w 216"/>
                <a:gd name="T17" fmla="*/ 60 h 206"/>
                <a:gd name="T18" fmla="*/ 21 w 216"/>
                <a:gd name="T19" fmla="*/ 83 h 206"/>
                <a:gd name="T20" fmla="*/ 59 w 216"/>
                <a:gd name="T21" fmla="*/ 78 h 206"/>
                <a:gd name="T22" fmla="*/ 0 w 216"/>
                <a:gd name="T23" fmla="*/ 184 h 206"/>
                <a:gd name="T24" fmla="*/ 21 w 216"/>
                <a:gd name="T25" fmla="*/ 196 h 206"/>
                <a:gd name="T26" fmla="*/ 48 w 216"/>
                <a:gd name="T27" fmla="*/ 157 h 206"/>
                <a:gd name="T28" fmla="*/ 82 w 216"/>
                <a:gd name="T29" fmla="*/ 76 h 206"/>
                <a:gd name="T30" fmla="*/ 93 w 216"/>
                <a:gd name="T31" fmla="*/ 76 h 206"/>
                <a:gd name="T32" fmla="*/ 109 w 216"/>
                <a:gd name="T33" fmla="*/ 79 h 206"/>
                <a:gd name="T34" fmla="*/ 118 w 216"/>
                <a:gd name="T35" fmla="*/ 88 h 206"/>
                <a:gd name="T36" fmla="*/ 120 w 216"/>
                <a:gd name="T37" fmla="*/ 105 h 206"/>
                <a:gd name="T38" fmla="*/ 117 w 216"/>
                <a:gd name="T39" fmla="*/ 154 h 206"/>
                <a:gd name="T40" fmla="*/ 108 w 216"/>
                <a:gd name="T41" fmla="*/ 179 h 206"/>
                <a:gd name="T42" fmla="*/ 95 w 216"/>
                <a:gd name="T43" fmla="*/ 185 h 206"/>
                <a:gd name="T44" fmla="*/ 71 w 216"/>
                <a:gd name="T45" fmla="*/ 179 h 206"/>
                <a:gd name="T46" fmla="*/ 68 w 216"/>
                <a:gd name="T47" fmla="*/ 202 h 206"/>
                <a:gd name="T48" fmla="*/ 94 w 216"/>
                <a:gd name="T49" fmla="*/ 206 h 206"/>
                <a:gd name="T50" fmla="*/ 121 w 216"/>
                <a:gd name="T51" fmla="*/ 199 h 206"/>
                <a:gd name="T52" fmla="*/ 137 w 216"/>
                <a:gd name="T53" fmla="*/ 165 h 206"/>
                <a:gd name="T54" fmla="*/ 142 w 216"/>
                <a:gd name="T55" fmla="*/ 106 h 206"/>
                <a:gd name="T56" fmla="*/ 141 w 216"/>
                <a:gd name="T57" fmla="*/ 89 h 206"/>
                <a:gd name="T58" fmla="*/ 137 w 216"/>
                <a:gd name="T59" fmla="*/ 75 h 206"/>
                <a:gd name="T60" fmla="*/ 125 w 216"/>
                <a:gd name="T61" fmla="*/ 62 h 206"/>
                <a:gd name="T62" fmla="*/ 108 w 216"/>
                <a:gd name="T63" fmla="*/ 56 h 206"/>
                <a:gd name="T64" fmla="*/ 89 w 216"/>
                <a:gd name="T65" fmla="*/ 55 h 206"/>
                <a:gd name="T66" fmla="*/ 102 w 216"/>
                <a:gd name="T67" fmla="*/ 8 h 206"/>
                <a:gd name="T68" fmla="*/ 178 w 216"/>
                <a:gd name="T69" fmla="*/ 10 h 206"/>
                <a:gd name="T70" fmla="*/ 160 w 216"/>
                <a:gd name="T71" fmla="*/ 17 h 206"/>
                <a:gd name="T72" fmla="*/ 172 w 216"/>
                <a:gd name="T73" fmla="*/ 50 h 206"/>
                <a:gd name="T74" fmla="*/ 189 w 216"/>
                <a:gd name="T75" fmla="*/ 43 h 206"/>
                <a:gd name="T76" fmla="*/ 178 w 216"/>
                <a:gd name="T77" fmla="*/ 10 h 206"/>
                <a:gd name="T78" fmla="*/ 146 w 216"/>
                <a:gd name="T79" fmla="*/ 23 h 206"/>
                <a:gd name="T80" fmla="*/ 124 w 216"/>
                <a:gd name="T81" fmla="*/ 33 h 206"/>
                <a:gd name="T82" fmla="*/ 153 w 216"/>
                <a:gd name="T83" fmla="*/ 105 h 206"/>
                <a:gd name="T84" fmla="*/ 176 w 216"/>
                <a:gd name="T85" fmla="*/ 99 h 206"/>
                <a:gd name="T86" fmla="*/ 146 w 216"/>
                <a:gd name="T87" fmla="*/ 2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06">
                  <a:moveTo>
                    <a:pt x="205" y="0"/>
                  </a:moveTo>
                  <a:cubicBezTo>
                    <a:pt x="187" y="8"/>
                    <a:pt x="187" y="8"/>
                    <a:pt x="187" y="8"/>
                  </a:cubicBezTo>
                  <a:cubicBezTo>
                    <a:pt x="192" y="16"/>
                    <a:pt x="196" y="27"/>
                    <a:pt x="199" y="40"/>
                  </a:cubicBezTo>
                  <a:cubicBezTo>
                    <a:pt x="216" y="33"/>
                    <a:pt x="216" y="33"/>
                    <a:pt x="216" y="33"/>
                  </a:cubicBezTo>
                  <a:cubicBezTo>
                    <a:pt x="213" y="20"/>
                    <a:pt x="210" y="9"/>
                    <a:pt x="205" y="0"/>
                  </a:cubicBezTo>
                  <a:close/>
                  <a:moveTo>
                    <a:pt x="102" y="8"/>
                  </a:moveTo>
                  <a:cubicBezTo>
                    <a:pt x="80" y="3"/>
                    <a:pt x="80" y="3"/>
                    <a:pt x="80" y="3"/>
                  </a:cubicBezTo>
                  <a:cubicBezTo>
                    <a:pt x="79" y="13"/>
                    <a:pt x="74" y="31"/>
                    <a:pt x="66" y="55"/>
                  </a:cubicBezTo>
                  <a:cubicBezTo>
                    <a:pt x="55" y="56"/>
                    <a:pt x="39" y="57"/>
                    <a:pt x="18" y="60"/>
                  </a:cubicBezTo>
                  <a:cubicBezTo>
                    <a:pt x="21" y="83"/>
                    <a:pt x="21" y="83"/>
                    <a:pt x="21" y="83"/>
                  </a:cubicBezTo>
                  <a:cubicBezTo>
                    <a:pt x="33" y="81"/>
                    <a:pt x="46" y="79"/>
                    <a:pt x="59" y="78"/>
                  </a:cubicBezTo>
                  <a:cubicBezTo>
                    <a:pt x="41" y="129"/>
                    <a:pt x="21" y="165"/>
                    <a:pt x="0" y="184"/>
                  </a:cubicBezTo>
                  <a:cubicBezTo>
                    <a:pt x="21" y="196"/>
                    <a:pt x="21" y="196"/>
                    <a:pt x="21" y="196"/>
                  </a:cubicBezTo>
                  <a:cubicBezTo>
                    <a:pt x="29" y="187"/>
                    <a:pt x="38" y="173"/>
                    <a:pt x="48" y="157"/>
                  </a:cubicBezTo>
                  <a:cubicBezTo>
                    <a:pt x="57" y="140"/>
                    <a:pt x="69" y="113"/>
                    <a:pt x="82" y="76"/>
                  </a:cubicBezTo>
                  <a:cubicBezTo>
                    <a:pt x="93" y="76"/>
                    <a:pt x="93" y="76"/>
                    <a:pt x="93" y="76"/>
                  </a:cubicBezTo>
                  <a:cubicBezTo>
                    <a:pt x="99" y="76"/>
                    <a:pt x="104" y="77"/>
                    <a:pt x="109" y="79"/>
                  </a:cubicBezTo>
                  <a:cubicBezTo>
                    <a:pt x="114" y="81"/>
                    <a:pt x="117" y="84"/>
                    <a:pt x="118" y="88"/>
                  </a:cubicBezTo>
                  <a:cubicBezTo>
                    <a:pt x="120" y="91"/>
                    <a:pt x="120" y="97"/>
                    <a:pt x="120" y="105"/>
                  </a:cubicBezTo>
                  <a:cubicBezTo>
                    <a:pt x="120" y="125"/>
                    <a:pt x="119" y="141"/>
                    <a:pt x="117" y="154"/>
                  </a:cubicBezTo>
                  <a:cubicBezTo>
                    <a:pt x="115" y="168"/>
                    <a:pt x="112" y="176"/>
                    <a:pt x="108" y="179"/>
                  </a:cubicBezTo>
                  <a:cubicBezTo>
                    <a:pt x="104" y="183"/>
                    <a:pt x="100" y="185"/>
                    <a:pt x="95" y="185"/>
                  </a:cubicBezTo>
                  <a:cubicBezTo>
                    <a:pt x="89" y="185"/>
                    <a:pt x="81" y="183"/>
                    <a:pt x="71" y="179"/>
                  </a:cubicBezTo>
                  <a:cubicBezTo>
                    <a:pt x="68" y="202"/>
                    <a:pt x="68" y="202"/>
                    <a:pt x="68" y="202"/>
                  </a:cubicBezTo>
                  <a:cubicBezTo>
                    <a:pt x="79" y="205"/>
                    <a:pt x="88" y="206"/>
                    <a:pt x="94" y="206"/>
                  </a:cubicBezTo>
                  <a:cubicBezTo>
                    <a:pt x="105" y="206"/>
                    <a:pt x="114" y="204"/>
                    <a:pt x="121" y="199"/>
                  </a:cubicBezTo>
                  <a:cubicBezTo>
                    <a:pt x="128" y="193"/>
                    <a:pt x="133" y="182"/>
                    <a:pt x="137" y="165"/>
                  </a:cubicBezTo>
                  <a:cubicBezTo>
                    <a:pt x="140" y="147"/>
                    <a:pt x="142" y="128"/>
                    <a:pt x="142" y="106"/>
                  </a:cubicBezTo>
                  <a:cubicBezTo>
                    <a:pt x="142" y="99"/>
                    <a:pt x="142" y="93"/>
                    <a:pt x="141" y="89"/>
                  </a:cubicBezTo>
                  <a:cubicBezTo>
                    <a:pt x="141" y="84"/>
                    <a:pt x="139" y="80"/>
                    <a:pt x="137" y="75"/>
                  </a:cubicBezTo>
                  <a:cubicBezTo>
                    <a:pt x="135" y="70"/>
                    <a:pt x="131" y="66"/>
                    <a:pt x="125" y="62"/>
                  </a:cubicBezTo>
                  <a:cubicBezTo>
                    <a:pt x="120" y="59"/>
                    <a:pt x="114" y="57"/>
                    <a:pt x="108" y="56"/>
                  </a:cubicBezTo>
                  <a:cubicBezTo>
                    <a:pt x="102" y="55"/>
                    <a:pt x="96" y="55"/>
                    <a:pt x="89" y="55"/>
                  </a:cubicBezTo>
                  <a:cubicBezTo>
                    <a:pt x="93" y="42"/>
                    <a:pt x="97" y="26"/>
                    <a:pt x="102" y="8"/>
                  </a:cubicBezTo>
                  <a:close/>
                  <a:moveTo>
                    <a:pt x="178" y="10"/>
                  </a:moveTo>
                  <a:cubicBezTo>
                    <a:pt x="160" y="17"/>
                    <a:pt x="160" y="17"/>
                    <a:pt x="160" y="17"/>
                  </a:cubicBezTo>
                  <a:cubicBezTo>
                    <a:pt x="165" y="26"/>
                    <a:pt x="169" y="37"/>
                    <a:pt x="172" y="50"/>
                  </a:cubicBezTo>
                  <a:cubicBezTo>
                    <a:pt x="189" y="43"/>
                    <a:pt x="189" y="43"/>
                    <a:pt x="189" y="43"/>
                  </a:cubicBezTo>
                  <a:cubicBezTo>
                    <a:pt x="186" y="30"/>
                    <a:pt x="183" y="19"/>
                    <a:pt x="178" y="10"/>
                  </a:cubicBezTo>
                  <a:close/>
                  <a:moveTo>
                    <a:pt x="146" y="23"/>
                  </a:moveTo>
                  <a:cubicBezTo>
                    <a:pt x="124" y="33"/>
                    <a:pt x="124" y="33"/>
                    <a:pt x="124" y="33"/>
                  </a:cubicBezTo>
                  <a:cubicBezTo>
                    <a:pt x="140" y="53"/>
                    <a:pt x="150" y="77"/>
                    <a:pt x="153" y="105"/>
                  </a:cubicBezTo>
                  <a:cubicBezTo>
                    <a:pt x="176" y="99"/>
                    <a:pt x="176" y="99"/>
                    <a:pt x="176" y="99"/>
                  </a:cubicBezTo>
                  <a:cubicBezTo>
                    <a:pt x="173" y="74"/>
                    <a:pt x="163" y="49"/>
                    <a:pt x="146"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90"/>
            <p:cNvSpPr>
              <a:spLocks/>
            </p:cNvSpPr>
            <p:nvPr userDrawn="1"/>
          </p:nvSpPr>
          <p:spPr bwMode="black">
            <a:xfrm>
              <a:off x="481" y="1939"/>
              <a:ext cx="381" cy="440"/>
            </a:xfrm>
            <a:custGeom>
              <a:avLst/>
              <a:gdLst>
                <a:gd name="T0" fmla="*/ 157 w 161"/>
                <a:gd name="T1" fmla="*/ 159 h 186"/>
                <a:gd name="T2" fmla="*/ 96 w 161"/>
                <a:gd name="T3" fmla="*/ 165 h 186"/>
                <a:gd name="T4" fmla="*/ 43 w 161"/>
                <a:gd name="T5" fmla="*/ 158 h 186"/>
                <a:gd name="T6" fmla="*/ 23 w 161"/>
                <a:gd name="T7" fmla="*/ 138 h 186"/>
                <a:gd name="T8" fmla="*/ 35 w 161"/>
                <a:gd name="T9" fmla="*/ 111 h 186"/>
                <a:gd name="T10" fmla="*/ 77 w 161"/>
                <a:gd name="T11" fmla="*/ 88 h 186"/>
                <a:gd name="T12" fmla="*/ 146 w 161"/>
                <a:gd name="T13" fmla="*/ 73 h 186"/>
                <a:gd name="T14" fmla="*/ 140 w 161"/>
                <a:gd name="T15" fmla="*/ 50 h 186"/>
                <a:gd name="T16" fmla="*/ 64 w 161"/>
                <a:gd name="T17" fmla="*/ 69 h 186"/>
                <a:gd name="T18" fmla="*/ 54 w 161"/>
                <a:gd name="T19" fmla="*/ 0 h 186"/>
                <a:gd name="T20" fmla="*/ 29 w 161"/>
                <a:gd name="T21" fmla="*/ 4 h 186"/>
                <a:gd name="T22" fmla="*/ 43 w 161"/>
                <a:gd name="T23" fmla="*/ 79 h 186"/>
                <a:gd name="T24" fmla="*/ 12 w 161"/>
                <a:gd name="T25" fmla="*/ 104 h 186"/>
                <a:gd name="T26" fmla="*/ 0 w 161"/>
                <a:gd name="T27" fmla="*/ 137 h 186"/>
                <a:gd name="T28" fmla="*/ 20 w 161"/>
                <a:gd name="T29" fmla="*/ 173 h 186"/>
                <a:gd name="T30" fmla="*/ 107 w 161"/>
                <a:gd name="T31" fmla="*/ 186 h 186"/>
                <a:gd name="T32" fmla="*/ 161 w 161"/>
                <a:gd name="T33" fmla="*/ 184 h 186"/>
                <a:gd name="T34" fmla="*/ 157 w 161"/>
                <a:gd name="T35" fmla="*/ 15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86">
                  <a:moveTo>
                    <a:pt x="157" y="159"/>
                  </a:moveTo>
                  <a:cubicBezTo>
                    <a:pt x="137" y="163"/>
                    <a:pt x="117" y="165"/>
                    <a:pt x="96" y="165"/>
                  </a:cubicBezTo>
                  <a:cubicBezTo>
                    <a:pt x="74" y="165"/>
                    <a:pt x="56" y="163"/>
                    <a:pt x="43" y="158"/>
                  </a:cubicBezTo>
                  <a:cubicBezTo>
                    <a:pt x="29" y="154"/>
                    <a:pt x="23" y="148"/>
                    <a:pt x="23" y="138"/>
                  </a:cubicBezTo>
                  <a:cubicBezTo>
                    <a:pt x="23" y="129"/>
                    <a:pt x="27" y="120"/>
                    <a:pt x="35" y="111"/>
                  </a:cubicBezTo>
                  <a:cubicBezTo>
                    <a:pt x="43" y="103"/>
                    <a:pt x="57" y="95"/>
                    <a:pt x="77" y="88"/>
                  </a:cubicBezTo>
                  <a:cubicBezTo>
                    <a:pt x="97" y="81"/>
                    <a:pt x="120" y="76"/>
                    <a:pt x="146" y="73"/>
                  </a:cubicBezTo>
                  <a:cubicBezTo>
                    <a:pt x="140" y="50"/>
                    <a:pt x="140" y="50"/>
                    <a:pt x="140" y="50"/>
                  </a:cubicBezTo>
                  <a:cubicBezTo>
                    <a:pt x="113" y="54"/>
                    <a:pt x="88" y="61"/>
                    <a:pt x="64" y="69"/>
                  </a:cubicBezTo>
                  <a:cubicBezTo>
                    <a:pt x="57" y="50"/>
                    <a:pt x="54" y="27"/>
                    <a:pt x="54" y="0"/>
                  </a:cubicBezTo>
                  <a:cubicBezTo>
                    <a:pt x="29" y="4"/>
                    <a:pt x="29" y="4"/>
                    <a:pt x="29" y="4"/>
                  </a:cubicBezTo>
                  <a:cubicBezTo>
                    <a:pt x="32" y="30"/>
                    <a:pt x="36" y="55"/>
                    <a:pt x="43" y="79"/>
                  </a:cubicBezTo>
                  <a:cubicBezTo>
                    <a:pt x="30" y="85"/>
                    <a:pt x="20" y="93"/>
                    <a:pt x="12" y="104"/>
                  </a:cubicBezTo>
                  <a:cubicBezTo>
                    <a:pt x="4" y="114"/>
                    <a:pt x="0" y="125"/>
                    <a:pt x="0" y="137"/>
                  </a:cubicBezTo>
                  <a:cubicBezTo>
                    <a:pt x="0" y="151"/>
                    <a:pt x="7" y="163"/>
                    <a:pt x="20" y="173"/>
                  </a:cubicBezTo>
                  <a:cubicBezTo>
                    <a:pt x="33" y="182"/>
                    <a:pt x="62" y="186"/>
                    <a:pt x="107" y="186"/>
                  </a:cubicBezTo>
                  <a:cubicBezTo>
                    <a:pt x="123" y="186"/>
                    <a:pt x="141" y="186"/>
                    <a:pt x="161" y="184"/>
                  </a:cubicBezTo>
                  <a:lnTo>
                    <a:pt x="157" y="1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91"/>
            <p:cNvSpPr>
              <a:spLocks noEditPoints="1"/>
            </p:cNvSpPr>
            <p:nvPr userDrawn="1"/>
          </p:nvSpPr>
          <p:spPr bwMode="black">
            <a:xfrm>
              <a:off x="885" y="1948"/>
              <a:ext cx="400" cy="459"/>
            </a:xfrm>
            <a:custGeom>
              <a:avLst/>
              <a:gdLst>
                <a:gd name="T0" fmla="*/ 119 w 169"/>
                <a:gd name="T1" fmla="*/ 13 h 194"/>
                <a:gd name="T2" fmla="*/ 42 w 169"/>
                <a:gd name="T3" fmla="*/ 0 h 194"/>
                <a:gd name="T4" fmla="*/ 35 w 169"/>
                <a:gd name="T5" fmla="*/ 22 h 194"/>
                <a:gd name="T6" fmla="*/ 133 w 169"/>
                <a:gd name="T7" fmla="*/ 35 h 194"/>
                <a:gd name="T8" fmla="*/ 138 w 169"/>
                <a:gd name="T9" fmla="*/ 12 h 194"/>
                <a:gd name="T10" fmla="*/ 119 w 169"/>
                <a:gd name="T11" fmla="*/ 13 h 194"/>
                <a:gd name="T12" fmla="*/ 14 w 169"/>
                <a:gd name="T13" fmla="*/ 102 h 194"/>
                <a:gd name="T14" fmla="*/ 105 w 169"/>
                <a:gd name="T15" fmla="*/ 73 h 194"/>
                <a:gd name="T16" fmla="*/ 136 w 169"/>
                <a:gd name="T17" fmla="*/ 82 h 194"/>
                <a:gd name="T18" fmla="*/ 147 w 169"/>
                <a:gd name="T19" fmla="*/ 109 h 194"/>
                <a:gd name="T20" fmla="*/ 120 w 169"/>
                <a:gd name="T21" fmla="*/ 151 h 194"/>
                <a:gd name="T22" fmla="*/ 38 w 169"/>
                <a:gd name="T23" fmla="*/ 171 h 194"/>
                <a:gd name="T24" fmla="*/ 48 w 169"/>
                <a:gd name="T25" fmla="*/ 194 h 194"/>
                <a:gd name="T26" fmla="*/ 104 w 169"/>
                <a:gd name="T27" fmla="*/ 182 h 194"/>
                <a:gd name="T28" fmla="*/ 152 w 169"/>
                <a:gd name="T29" fmla="*/ 151 h 194"/>
                <a:gd name="T30" fmla="*/ 169 w 169"/>
                <a:gd name="T31" fmla="*/ 107 h 194"/>
                <a:gd name="T32" fmla="*/ 151 w 169"/>
                <a:gd name="T33" fmla="*/ 66 h 194"/>
                <a:gd name="T34" fmla="*/ 106 w 169"/>
                <a:gd name="T35" fmla="*/ 51 h 194"/>
                <a:gd name="T36" fmla="*/ 0 w 169"/>
                <a:gd name="T37" fmla="*/ 82 h 194"/>
                <a:gd name="T38" fmla="*/ 14 w 169"/>
                <a:gd name="T39" fmla="*/ 10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9" h="194">
                  <a:moveTo>
                    <a:pt x="119" y="13"/>
                  </a:moveTo>
                  <a:cubicBezTo>
                    <a:pt x="90" y="13"/>
                    <a:pt x="64" y="9"/>
                    <a:pt x="42" y="0"/>
                  </a:cubicBezTo>
                  <a:cubicBezTo>
                    <a:pt x="35" y="22"/>
                    <a:pt x="35" y="22"/>
                    <a:pt x="35" y="22"/>
                  </a:cubicBezTo>
                  <a:cubicBezTo>
                    <a:pt x="64" y="31"/>
                    <a:pt x="97" y="35"/>
                    <a:pt x="133" y="35"/>
                  </a:cubicBezTo>
                  <a:cubicBezTo>
                    <a:pt x="138" y="12"/>
                    <a:pt x="138" y="12"/>
                    <a:pt x="138" y="12"/>
                  </a:cubicBezTo>
                  <a:cubicBezTo>
                    <a:pt x="134" y="12"/>
                    <a:pt x="128" y="13"/>
                    <a:pt x="119" y="13"/>
                  </a:cubicBezTo>
                  <a:close/>
                  <a:moveTo>
                    <a:pt x="14" y="102"/>
                  </a:moveTo>
                  <a:cubicBezTo>
                    <a:pt x="43" y="83"/>
                    <a:pt x="73" y="73"/>
                    <a:pt x="105" y="73"/>
                  </a:cubicBezTo>
                  <a:cubicBezTo>
                    <a:pt x="118" y="73"/>
                    <a:pt x="128" y="76"/>
                    <a:pt x="136" y="82"/>
                  </a:cubicBezTo>
                  <a:cubicBezTo>
                    <a:pt x="144" y="89"/>
                    <a:pt x="147" y="98"/>
                    <a:pt x="147" y="109"/>
                  </a:cubicBezTo>
                  <a:cubicBezTo>
                    <a:pt x="147" y="125"/>
                    <a:pt x="138" y="138"/>
                    <a:pt x="120" y="151"/>
                  </a:cubicBezTo>
                  <a:cubicBezTo>
                    <a:pt x="101" y="163"/>
                    <a:pt x="74" y="170"/>
                    <a:pt x="38" y="171"/>
                  </a:cubicBezTo>
                  <a:cubicBezTo>
                    <a:pt x="48" y="194"/>
                    <a:pt x="48" y="194"/>
                    <a:pt x="48" y="194"/>
                  </a:cubicBezTo>
                  <a:cubicBezTo>
                    <a:pt x="65" y="193"/>
                    <a:pt x="83" y="189"/>
                    <a:pt x="104" y="182"/>
                  </a:cubicBezTo>
                  <a:cubicBezTo>
                    <a:pt x="125" y="175"/>
                    <a:pt x="141" y="164"/>
                    <a:pt x="152" y="151"/>
                  </a:cubicBezTo>
                  <a:cubicBezTo>
                    <a:pt x="164" y="137"/>
                    <a:pt x="169" y="123"/>
                    <a:pt x="169" y="107"/>
                  </a:cubicBezTo>
                  <a:cubicBezTo>
                    <a:pt x="169" y="90"/>
                    <a:pt x="163" y="77"/>
                    <a:pt x="151" y="66"/>
                  </a:cubicBezTo>
                  <a:cubicBezTo>
                    <a:pt x="139" y="56"/>
                    <a:pt x="124" y="51"/>
                    <a:pt x="106" y="51"/>
                  </a:cubicBezTo>
                  <a:cubicBezTo>
                    <a:pt x="72" y="51"/>
                    <a:pt x="37" y="61"/>
                    <a:pt x="0" y="82"/>
                  </a:cubicBezTo>
                  <a:lnTo>
                    <a:pt x="14"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92"/>
            <p:cNvSpPr>
              <a:spLocks noEditPoints="1"/>
            </p:cNvSpPr>
            <p:nvPr userDrawn="1"/>
          </p:nvSpPr>
          <p:spPr bwMode="black">
            <a:xfrm>
              <a:off x="-1001" y="3770"/>
              <a:ext cx="454" cy="490"/>
            </a:xfrm>
            <a:custGeom>
              <a:avLst/>
              <a:gdLst>
                <a:gd name="T0" fmla="*/ 12 w 192"/>
                <a:gd name="T1" fmla="*/ 156 h 207"/>
                <a:gd name="T2" fmla="*/ 46 w 192"/>
                <a:gd name="T3" fmla="*/ 193 h 207"/>
                <a:gd name="T4" fmla="*/ 96 w 192"/>
                <a:gd name="T5" fmla="*/ 207 h 207"/>
                <a:gd name="T6" fmla="*/ 145 w 192"/>
                <a:gd name="T7" fmla="*/ 195 h 207"/>
                <a:gd name="T8" fmla="*/ 180 w 192"/>
                <a:gd name="T9" fmla="*/ 158 h 207"/>
                <a:gd name="T10" fmla="*/ 192 w 192"/>
                <a:gd name="T11" fmla="*/ 104 h 207"/>
                <a:gd name="T12" fmla="*/ 180 w 192"/>
                <a:gd name="T13" fmla="*/ 50 h 207"/>
                <a:gd name="T14" fmla="*/ 146 w 192"/>
                <a:gd name="T15" fmla="*/ 13 h 207"/>
                <a:gd name="T16" fmla="*/ 96 w 192"/>
                <a:gd name="T17" fmla="*/ 0 h 207"/>
                <a:gd name="T18" fmla="*/ 27 w 192"/>
                <a:gd name="T19" fmla="*/ 28 h 207"/>
                <a:gd name="T20" fmla="*/ 0 w 192"/>
                <a:gd name="T21" fmla="*/ 106 h 207"/>
                <a:gd name="T22" fmla="*/ 12 w 192"/>
                <a:gd name="T23" fmla="*/ 156 h 207"/>
                <a:gd name="T24" fmla="*/ 48 w 192"/>
                <a:gd name="T25" fmla="*/ 42 h 207"/>
                <a:gd name="T26" fmla="*/ 96 w 192"/>
                <a:gd name="T27" fmla="*/ 23 h 207"/>
                <a:gd name="T28" fmla="*/ 132 w 192"/>
                <a:gd name="T29" fmla="*/ 33 h 207"/>
                <a:gd name="T30" fmla="*/ 156 w 192"/>
                <a:gd name="T31" fmla="*/ 61 h 207"/>
                <a:gd name="T32" fmla="*/ 165 w 192"/>
                <a:gd name="T33" fmla="*/ 104 h 207"/>
                <a:gd name="T34" fmla="*/ 145 w 192"/>
                <a:gd name="T35" fmla="*/ 163 h 207"/>
                <a:gd name="T36" fmla="*/ 96 w 192"/>
                <a:gd name="T37" fmla="*/ 184 h 207"/>
                <a:gd name="T38" fmla="*/ 47 w 192"/>
                <a:gd name="T39" fmla="*/ 164 h 207"/>
                <a:gd name="T40" fmla="*/ 28 w 192"/>
                <a:gd name="T41" fmla="*/ 107 h 207"/>
                <a:gd name="T42" fmla="*/ 48 w 192"/>
                <a:gd name="T43" fmla="*/ 4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7">
                  <a:moveTo>
                    <a:pt x="12" y="156"/>
                  </a:moveTo>
                  <a:cubicBezTo>
                    <a:pt x="19" y="172"/>
                    <a:pt x="31" y="184"/>
                    <a:pt x="46" y="193"/>
                  </a:cubicBezTo>
                  <a:cubicBezTo>
                    <a:pt x="60" y="203"/>
                    <a:pt x="77" y="207"/>
                    <a:pt x="96" y="207"/>
                  </a:cubicBezTo>
                  <a:cubicBezTo>
                    <a:pt x="113" y="207"/>
                    <a:pt x="130" y="203"/>
                    <a:pt x="145" y="195"/>
                  </a:cubicBezTo>
                  <a:cubicBezTo>
                    <a:pt x="160" y="187"/>
                    <a:pt x="171" y="174"/>
                    <a:pt x="180" y="158"/>
                  </a:cubicBezTo>
                  <a:cubicBezTo>
                    <a:pt x="188" y="142"/>
                    <a:pt x="192" y="124"/>
                    <a:pt x="192" y="104"/>
                  </a:cubicBezTo>
                  <a:cubicBezTo>
                    <a:pt x="192" y="84"/>
                    <a:pt x="188" y="66"/>
                    <a:pt x="180" y="50"/>
                  </a:cubicBezTo>
                  <a:cubicBezTo>
                    <a:pt x="172" y="34"/>
                    <a:pt x="161" y="22"/>
                    <a:pt x="146" y="13"/>
                  </a:cubicBezTo>
                  <a:cubicBezTo>
                    <a:pt x="131" y="4"/>
                    <a:pt x="115" y="0"/>
                    <a:pt x="96" y="0"/>
                  </a:cubicBezTo>
                  <a:cubicBezTo>
                    <a:pt x="68" y="0"/>
                    <a:pt x="45" y="9"/>
                    <a:pt x="27" y="28"/>
                  </a:cubicBezTo>
                  <a:cubicBezTo>
                    <a:pt x="9" y="47"/>
                    <a:pt x="0" y="73"/>
                    <a:pt x="0" y="106"/>
                  </a:cubicBezTo>
                  <a:cubicBezTo>
                    <a:pt x="0" y="124"/>
                    <a:pt x="4" y="140"/>
                    <a:pt x="12" y="156"/>
                  </a:cubicBezTo>
                  <a:close/>
                  <a:moveTo>
                    <a:pt x="48" y="42"/>
                  </a:moveTo>
                  <a:cubicBezTo>
                    <a:pt x="61" y="29"/>
                    <a:pt x="78" y="23"/>
                    <a:pt x="96" y="23"/>
                  </a:cubicBezTo>
                  <a:cubicBezTo>
                    <a:pt x="110" y="23"/>
                    <a:pt x="121" y="26"/>
                    <a:pt x="132" y="33"/>
                  </a:cubicBezTo>
                  <a:cubicBezTo>
                    <a:pt x="143" y="39"/>
                    <a:pt x="151" y="49"/>
                    <a:pt x="156" y="61"/>
                  </a:cubicBezTo>
                  <a:cubicBezTo>
                    <a:pt x="162" y="73"/>
                    <a:pt x="165" y="87"/>
                    <a:pt x="165" y="104"/>
                  </a:cubicBezTo>
                  <a:cubicBezTo>
                    <a:pt x="165" y="130"/>
                    <a:pt x="158" y="149"/>
                    <a:pt x="145" y="163"/>
                  </a:cubicBezTo>
                  <a:cubicBezTo>
                    <a:pt x="132" y="177"/>
                    <a:pt x="116" y="184"/>
                    <a:pt x="96" y="184"/>
                  </a:cubicBezTo>
                  <a:cubicBezTo>
                    <a:pt x="76" y="184"/>
                    <a:pt x="60" y="178"/>
                    <a:pt x="47" y="164"/>
                  </a:cubicBezTo>
                  <a:cubicBezTo>
                    <a:pt x="34" y="150"/>
                    <a:pt x="28" y="131"/>
                    <a:pt x="28" y="107"/>
                  </a:cubicBezTo>
                  <a:cubicBezTo>
                    <a:pt x="28" y="76"/>
                    <a:pt x="34" y="55"/>
                    <a:pt x="48"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93"/>
            <p:cNvSpPr>
              <a:spLocks noEditPoints="1"/>
            </p:cNvSpPr>
            <p:nvPr userDrawn="1"/>
          </p:nvSpPr>
          <p:spPr bwMode="black">
            <a:xfrm>
              <a:off x="-491" y="3780"/>
              <a:ext cx="360" cy="473"/>
            </a:xfrm>
            <a:custGeom>
              <a:avLst/>
              <a:gdLst>
                <a:gd name="T0" fmla="*/ 77 w 152"/>
                <a:gd name="T1" fmla="*/ 200 h 200"/>
                <a:gd name="T2" fmla="*/ 109 w 152"/>
                <a:gd name="T3" fmla="*/ 196 h 200"/>
                <a:gd name="T4" fmla="*/ 131 w 152"/>
                <a:gd name="T5" fmla="*/ 186 h 200"/>
                <a:gd name="T6" fmla="*/ 146 w 152"/>
                <a:gd name="T7" fmla="*/ 168 h 200"/>
                <a:gd name="T8" fmla="*/ 152 w 152"/>
                <a:gd name="T9" fmla="*/ 142 h 200"/>
                <a:gd name="T10" fmla="*/ 142 w 152"/>
                <a:gd name="T11" fmla="*/ 111 h 200"/>
                <a:gd name="T12" fmla="*/ 114 w 152"/>
                <a:gd name="T13" fmla="*/ 93 h 200"/>
                <a:gd name="T14" fmla="*/ 135 w 152"/>
                <a:gd name="T15" fmla="*/ 75 h 200"/>
                <a:gd name="T16" fmla="*/ 142 w 152"/>
                <a:gd name="T17" fmla="*/ 51 h 200"/>
                <a:gd name="T18" fmla="*/ 134 w 152"/>
                <a:gd name="T19" fmla="*/ 24 h 200"/>
                <a:gd name="T20" fmla="*/ 112 w 152"/>
                <a:gd name="T21" fmla="*/ 6 h 200"/>
                <a:gd name="T22" fmla="*/ 76 w 152"/>
                <a:gd name="T23" fmla="*/ 0 h 200"/>
                <a:gd name="T24" fmla="*/ 0 w 152"/>
                <a:gd name="T25" fmla="*/ 0 h 200"/>
                <a:gd name="T26" fmla="*/ 0 w 152"/>
                <a:gd name="T27" fmla="*/ 200 h 200"/>
                <a:gd name="T28" fmla="*/ 77 w 152"/>
                <a:gd name="T29" fmla="*/ 200 h 200"/>
                <a:gd name="T30" fmla="*/ 27 w 152"/>
                <a:gd name="T31" fmla="*/ 23 h 200"/>
                <a:gd name="T32" fmla="*/ 67 w 152"/>
                <a:gd name="T33" fmla="*/ 23 h 200"/>
                <a:gd name="T34" fmla="*/ 97 w 152"/>
                <a:gd name="T35" fmla="*/ 26 h 200"/>
                <a:gd name="T36" fmla="*/ 111 w 152"/>
                <a:gd name="T37" fmla="*/ 36 h 200"/>
                <a:gd name="T38" fmla="*/ 116 w 152"/>
                <a:gd name="T39" fmla="*/ 54 h 200"/>
                <a:gd name="T40" fmla="*/ 111 w 152"/>
                <a:gd name="T41" fmla="*/ 71 h 200"/>
                <a:gd name="T42" fmla="*/ 96 w 152"/>
                <a:gd name="T43" fmla="*/ 81 h 200"/>
                <a:gd name="T44" fmla="*/ 70 w 152"/>
                <a:gd name="T45" fmla="*/ 84 h 200"/>
                <a:gd name="T46" fmla="*/ 27 w 152"/>
                <a:gd name="T47" fmla="*/ 84 h 200"/>
                <a:gd name="T48" fmla="*/ 27 w 152"/>
                <a:gd name="T49" fmla="*/ 23 h 200"/>
                <a:gd name="T50" fmla="*/ 27 w 152"/>
                <a:gd name="T51" fmla="*/ 107 h 200"/>
                <a:gd name="T52" fmla="*/ 73 w 152"/>
                <a:gd name="T53" fmla="*/ 107 h 200"/>
                <a:gd name="T54" fmla="*/ 103 w 152"/>
                <a:gd name="T55" fmla="*/ 111 h 200"/>
                <a:gd name="T56" fmla="*/ 118 w 152"/>
                <a:gd name="T57" fmla="*/ 122 h 200"/>
                <a:gd name="T58" fmla="*/ 124 w 152"/>
                <a:gd name="T59" fmla="*/ 142 h 200"/>
                <a:gd name="T60" fmla="*/ 120 w 152"/>
                <a:gd name="T61" fmla="*/ 159 h 200"/>
                <a:gd name="T62" fmla="*/ 110 w 152"/>
                <a:gd name="T63" fmla="*/ 170 h 200"/>
                <a:gd name="T64" fmla="*/ 95 w 152"/>
                <a:gd name="T65" fmla="*/ 175 h 200"/>
                <a:gd name="T66" fmla="*/ 77 w 152"/>
                <a:gd name="T67" fmla="*/ 176 h 200"/>
                <a:gd name="T68" fmla="*/ 27 w 152"/>
                <a:gd name="T69" fmla="*/ 176 h 200"/>
                <a:gd name="T70" fmla="*/ 27 w 152"/>
                <a:gd name="T71" fmla="*/ 10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00">
                  <a:moveTo>
                    <a:pt x="77" y="200"/>
                  </a:moveTo>
                  <a:cubicBezTo>
                    <a:pt x="90" y="200"/>
                    <a:pt x="100" y="199"/>
                    <a:pt x="109" y="196"/>
                  </a:cubicBezTo>
                  <a:cubicBezTo>
                    <a:pt x="118" y="194"/>
                    <a:pt x="125" y="191"/>
                    <a:pt x="131" y="186"/>
                  </a:cubicBezTo>
                  <a:cubicBezTo>
                    <a:pt x="137" y="182"/>
                    <a:pt x="142" y="176"/>
                    <a:pt x="146" y="168"/>
                  </a:cubicBezTo>
                  <a:cubicBezTo>
                    <a:pt x="150" y="160"/>
                    <a:pt x="152" y="151"/>
                    <a:pt x="152" y="142"/>
                  </a:cubicBezTo>
                  <a:cubicBezTo>
                    <a:pt x="152" y="130"/>
                    <a:pt x="148" y="120"/>
                    <a:pt x="142" y="111"/>
                  </a:cubicBezTo>
                  <a:cubicBezTo>
                    <a:pt x="135" y="103"/>
                    <a:pt x="126" y="97"/>
                    <a:pt x="114" y="93"/>
                  </a:cubicBezTo>
                  <a:cubicBezTo>
                    <a:pt x="123" y="89"/>
                    <a:pt x="130" y="82"/>
                    <a:pt x="135" y="75"/>
                  </a:cubicBezTo>
                  <a:cubicBezTo>
                    <a:pt x="140" y="67"/>
                    <a:pt x="142" y="59"/>
                    <a:pt x="142" y="51"/>
                  </a:cubicBezTo>
                  <a:cubicBezTo>
                    <a:pt x="142" y="42"/>
                    <a:pt x="139" y="33"/>
                    <a:pt x="134" y="24"/>
                  </a:cubicBezTo>
                  <a:cubicBezTo>
                    <a:pt x="129" y="16"/>
                    <a:pt x="122" y="10"/>
                    <a:pt x="112" y="6"/>
                  </a:cubicBezTo>
                  <a:cubicBezTo>
                    <a:pt x="103" y="2"/>
                    <a:pt x="91" y="0"/>
                    <a:pt x="76" y="0"/>
                  </a:cubicBezTo>
                  <a:cubicBezTo>
                    <a:pt x="0" y="0"/>
                    <a:pt x="0" y="0"/>
                    <a:pt x="0" y="0"/>
                  </a:cubicBezTo>
                  <a:cubicBezTo>
                    <a:pt x="0" y="200"/>
                    <a:pt x="0" y="200"/>
                    <a:pt x="0" y="200"/>
                  </a:cubicBezTo>
                  <a:lnTo>
                    <a:pt x="77" y="200"/>
                  </a:lnTo>
                  <a:close/>
                  <a:moveTo>
                    <a:pt x="27" y="23"/>
                  </a:moveTo>
                  <a:cubicBezTo>
                    <a:pt x="67" y="23"/>
                    <a:pt x="67" y="23"/>
                    <a:pt x="67" y="23"/>
                  </a:cubicBezTo>
                  <a:cubicBezTo>
                    <a:pt x="81" y="23"/>
                    <a:pt x="92" y="24"/>
                    <a:pt x="97" y="26"/>
                  </a:cubicBezTo>
                  <a:cubicBezTo>
                    <a:pt x="103" y="28"/>
                    <a:pt x="108" y="31"/>
                    <a:pt x="111" y="36"/>
                  </a:cubicBezTo>
                  <a:cubicBezTo>
                    <a:pt x="114" y="41"/>
                    <a:pt x="116" y="47"/>
                    <a:pt x="116" y="54"/>
                  </a:cubicBezTo>
                  <a:cubicBezTo>
                    <a:pt x="116" y="61"/>
                    <a:pt x="114" y="67"/>
                    <a:pt x="111" y="71"/>
                  </a:cubicBezTo>
                  <a:cubicBezTo>
                    <a:pt x="107" y="76"/>
                    <a:pt x="102" y="79"/>
                    <a:pt x="96" y="81"/>
                  </a:cubicBezTo>
                  <a:cubicBezTo>
                    <a:pt x="90" y="83"/>
                    <a:pt x="82" y="84"/>
                    <a:pt x="70" y="84"/>
                  </a:cubicBezTo>
                  <a:cubicBezTo>
                    <a:pt x="27" y="84"/>
                    <a:pt x="27" y="84"/>
                    <a:pt x="27" y="84"/>
                  </a:cubicBezTo>
                  <a:lnTo>
                    <a:pt x="27" y="23"/>
                  </a:lnTo>
                  <a:close/>
                  <a:moveTo>
                    <a:pt x="27" y="107"/>
                  </a:moveTo>
                  <a:cubicBezTo>
                    <a:pt x="73" y="107"/>
                    <a:pt x="73" y="107"/>
                    <a:pt x="73" y="107"/>
                  </a:cubicBezTo>
                  <a:cubicBezTo>
                    <a:pt x="86" y="107"/>
                    <a:pt x="96" y="108"/>
                    <a:pt x="103" y="111"/>
                  </a:cubicBezTo>
                  <a:cubicBezTo>
                    <a:pt x="109" y="113"/>
                    <a:pt x="115" y="117"/>
                    <a:pt x="118" y="122"/>
                  </a:cubicBezTo>
                  <a:cubicBezTo>
                    <a:pt x="122" y="128"/>
                    <a:pt x="124" y="134"/>
                    <a:pt x="124" y="142"/>
                  </a:cubicBezTo>
                  <a:cubicBezTo>
                    <a:pt x="124" y="148"/>
                    <a:pt x="123" y="154"/>
                    <a:pt x="120" y="159"/>
                  </a:cubicBezTo>
                  <a:cubicBezTo>
                    <a:pt x="118" y="163"/>
                    <a:pt x="114" y="167"/>
                    <a:pt x="110" y="170"/>
                  </a:cubicBezTo>
                  <a:cubicBezTo>
                    <a:pt x="106" y="172"/>
                    <a:pt x="101" y="174"/>
                    <a:pt x="95" y="175"/>
                  </a:cubicBezTo>
                  <a:cubicBezTo>
                    <a:pt x="91" y="176"/>
                    <a:pt x="85" y="176"/>
                    <a:pt x="77" y="176"/>
                  </a:cubicBezTo>
                  <a:cubicBezTo>
                    <a:pt x="27" y="176"/>
                    <a:pt x="27" y="176"/>
                    <a:pt x="27" y="176"/>
                  </a:cubicBezTo>
                  <a:lnTo>
                    <a:pt x="27"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4"/>
            <p:cNvSpPr>
              <a:spLocks noEditPoints="1"/>
            </p:cNvSpPr>
            <p:nvPr userDrawn="1"/>
          </p:nvSpPr>
          <p:spPr bwMode="black">
            <a:xfrm>
              <a:off x="-51" y="3780"/>
              <a:ext cx="416" cy="473"/>
            </a:xfrm>
            <a:custGeom>
              <a:avLst/>
              <a:gdLst>
                <a:gd name="T0" fmla="*/ 26 w 176"/>
                <a:gd name="T1" fmla="*/ 200 h 200"/>
                <a:gd name="T2" fmla="*/ 26 w 176"/>
                <a:gd name="T3" fmla="*/ 111 h 200"/>
                <a:gd name="T4" fmla="*/ 57 w 176"/>
                <a:gd name="T5" fmla="*/ 111 h 200"/>
                <a:gd name="T6" fmla="*/ 72 w 176"/>
                <a:gd name="T7" fmla="*/ 112 h 200"/>
                <a:gd name="T8" fmla="*/ 84 w 176"/>
                <a:gd name="T9" fmla="*/ 117 h 200"/>
                <a:gd name="T10" fmla="*/ 97 w 176"/>
                <a:gd name="T11" fmla="*/ 130 h 200"/>
                <a:gd name="T12" fmla="*/ 116 w 176"/>
                <a:gd name="T13" fmla="*/ 158 h 200"/>
                <a:gd name="T14" fmla="*/ 143 w 176"/>
                <a:gd name="T15" fmla="*/ 200 h 200"/>
                <a:gd name="T16" fmla="*/ 176 w 176"/>
                <a:gd name="T17" fmla="*/ 200 h 200"/>
                <a:gd name="T18" fmla="*/ 141 w 176"/>
                <a:gd name="T19" fmla="*/ 145 h 200"/>
                <a:gd name="T20" fmla="*/ 119 w 176"/>
                <a:gd name="T21" fmla="*/ 119 h 200"/>
                <a:gd name="T22" fmla="*/ 103 w 176"/>
                <a:gd name="T23" fmla="*/ 109 h 200"/>
                <a:gd name="T24" fmla="*/ 146 w 176"/>
                <a:gd name="T25" fmla="*/ 90 h 200"/>
                <a:gd name="T26" fmla="*/ 160 w 176"/>
                <a:gd name="T27" fmla="*/ 54 h 200"/>
                <a:gd name="T28" fmla="*/ 151 w 176"/>
                <a:gd name="T29" fmla="*/ 24 h 200"/>
                <a:gd name="T30" fmla="*/ 129 w 176"/>
                <a:gd name="T31" fmla="*/ 5 h 200"/>
                <a:gd name="T32" fmla="*/ 88 w 176"/>
                <a:gd name="T33" fmla="*/ 0 h 200"/>
                <a:gd name="T34" fmla="*/ 0 w 176"/>
                <a:gd name="T35" fmla="*/ 0 h 200"/>
                <a:gd name="T36" fmla="*/ 0 w 176"/>
                <a:gd name="T37" fmla="*/ 200 h 200"/>
                <a:gd name="T38" fmla="*/ 26 w 176"/>
                <a:gd name="T39" fmla="*/ 200 h 200"/>
                <a:gd name="T40" fmla="*/ 26 w 176"/>
                <a:gd name="T41" fmla="*/ 22 h 200"/>
                <a:gd name="T42" fmla="*/ 90 w 176"/>
                <a:gd name="T43" fmla="*/ 22 h 200"/>
                <a:gd name="T44" fmla="*/ 122 w 176"/>
                <a:gd name="T45" fmla="*/ 31 h 200"/>
                <a:gd name="T46" fmla="*/ 132 w 176"/>
                <a:gd name="T47" fmla="*/ 54 h 200"/>
                <a:gd name="T48" fmla="*/ 127 w 176"/>
                <a:gd name="T49" fmla="*/ 72 h 200"/>
                <a:gd name="T50" fmla="*/ 112 w 176"/>
                <a:gd name="T51" fmla="*/ 84 h 200"/>
                <a:gd name="T52" fmla="*/ 83 w 176"/>
                <a:gd name="T53" fmla="*/ 88 h 200"/>
                <a:gd name="T54" fmla="*/ 26 w 176"/>
                <a:gd name="T55" fmla="*/ 88 h 200"/>
                <a:gd name="T56" fmla="*/ 26 w 176"/>
                <a:gd name="T57" fmla="*/ 2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200">
                  <a:moveTo>
                    <a:pt x="26" y="200"/>
                  </a:moveTo>
                  <a:cubicBezTo>
                    <a:pt x="26" y="111"/>
                    <a:pt x="26" y="111"/>
                    <a:pt x="26" y="111"/>
                  </a:cubicBezTo>
                  <a:cubicBezTo>
                    <a:pt x="57" y="111"/>
                    <a:pt x="57" y="111"/>
                    <a:pt x="57" y="111"/>
                  </a:cubicBezTo>
                  <a:cubicBezTo>
                    <a:pt x="64" y="111"/>
                    <a:pt x="69" y="111"/>
                    <a:pt x="72" y="112"/>
                  </a:cubicBezTo>
                  <a:cubicBezTo>
                    <a:pt x="76" y="113"/>
                    <a:pt x="80" y="115"/>
                    <a:pt x="84" y="117"/>
                  </a:cubicBezTo>
                  <a:cubicBezTo>
                    <a:pt x="88" y="120"/>
                    <a:pt x="92" y="124"/>
                    <a:pt x="97" y="130"/>
                  </a:cubicBezTo>
                  <a:cubicBezTo>
                    <a:pt x="102" y="137"/>
                    <a:pt x="109" y="146"/>
                    <a:pt x="116" y="158"/>
                  </a:cubicBezTo>
                  <a:cubicBezTo>
                    <a:pt x="143" y="200"/>
                    <a:pt x="143" y="200"/>
                    <a:pt x="143" y="200"/>
                  </a:cubicBezTo>
                  <a:cubicBezTo>
                    <a:pt x="176" y="200"/>
                    <a:pt x="176" y="200"/>
                    <a:pt x="176" y="200"/>
                  </a:cubicBezTo>
                  <a:cubicBezTo>
                    <a:pt x="141" y="145"/>
                    <a:pt x="141" y="145"/>
                    <a:pt x="141" y="145"/>
                  </a:cubicBezTo>
                  <a:cubicBezTo>
                    <a:pt x="134" y="135"/>
                    <a:pt x="127" y="126"/>
                    <a:pt x="119" y="119"/>
                  </a:cubicBezTo>
                  <a:cubicBezTo>
                    <a:pt x="116" y="115"/>
                    <a:pt x="110" y="112"/>
                    <a:pt x="103" y="109"/>
                  </a:cubicBezTo>
                  <a:cubicBezTo>
                    <a:pt x="123" y="106"/>
                    <a:pt x="137" y="100"/>
                    <a:pt x="146" y="90"/>
                  </a:cubicBezTo>
                  <a:cubicBezTo>
                    <a:pt x="155" y="80"/>
                    <a:pt x="160" y="68"/>
                    <a:pt x="160" y="54"/>
                  </a:cubicBezTo>
                  <a:cubicBezTo>
                    <a:pt x="160" y="43"/>
                    <a:pt x="157" y="33"/>
                    <a:pt x="151" y="24"/>
                  </a:cubicBezTo>
                  <a:cubicBezTo>
                    <a:pt x="146" y="15"/>
                    <a:pt x="138" y="8"/>
                    <a:pt x="129" y="5"/>
                  </a:cubicBezTo>
                  <a:cubicBezTo>
                    <a:pt x="120" y="1"/>
                    <a:pt x="106" y="0"/>
                    <a:pt x="88" y="0"/>
                  </a:cubicBezTo>
                  <a:cubicBezTo>
                    <a:pt x="0" y="0"/>
                    <a:pt x="0" y="0"/>
                    <a:pt x="0" y="0"/>
                  </a:cubicBezTo>
                  <a:cubicBezTo>
                    <a:pt x="0" y="200"/>
                    <a:pt x="0" y="200"/>
                    <a:pt x="0" y="200"/>
                  </a:cubicBezTo>
                  <a:lnTo>
                    <a:pt x="26" y="200"/>
                  </a:lnTo>
                  <a:close/>
                  <a:moveTo>
                    <a:pt x="26" y="22"/>
                  </a:moveTo>
                  <a:cubicBezTo>
                    <a:pt x="90" y="22"/>
                    <a:pt x="90" y="22"/>
                    <a:pt x="90" y="22"/>
                  </a:cubicBezTo>
                  <a:cubicBezTo>
                    <a:pt x="104" y="22"/>
                    <a:pt x="115" y="25"/>
                    <a:pt x="122" y="31"/>
                  </a:cubicBezTo>
                  <a:cubicBezTo>
                    <a:pt x="129" y="37"/>
                    <a:pt x="132" y="45"/>
                    <a:pt x="132" y="54"/>
                  </a:cubicBezTo>
                  <a:cubicBezTo>
                    <a:pt x="132" y="61"/>
                    <a:pt x="131" y="67"/>
                    <a:pt x="127" y="72"/>
                  </a:cubicBezTo>
                  <a:cubicBezTo>
                    <a:pt x="124" y="78"/>
                    <a:pt x="118" y="82"/>
                    <a:pt x="112" y="84"/>
                  </a:cubicBezTo>
                  <a:cubicBezTo>
                    <a:pt x="105" y="87"/>
                    <a:pt x="95" y="88"/>
                    <a:pt x="83" y="88"/>
                  </a:cubicBezTo>
                  <a:cubicBezTo>
                    <a:pt x="26" y="88"/>
                    <a:pt x="26" y="88"/>
                    <a:pt x="26" y="88"/>
                  </a:cubicBezTo>
                  <a:lnTo>
                    <a:pt x="26"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95"/>
            <p:cNvSpPr>
              <a:spLocks noChangeArrowheads="1"/>
            </p:cNvSpPr>
            <p:nvPr userDrawn="1"/>
          </p:nvSpPr>
          <p:spPr bwMode="black">
            <a:xfrm>
              <a:off x="429" y="3780"/>
              <a:ext cx="61" cy="4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96"/>
            <p:cNvSpPr>
              <a:spLocks/>
            </p:cNvSpPr>
            <p:nvPr userDrawn="1"/>
          </p:nvSpPr>
          <p:spPr bwMode="black">
            <a:xfrm>
              <a:off x="580" y="3770"/>
              <a:ext cx="438" cy="490"/>
            </a:xfrm>
            <a:custGeom>
              <a:avLst/>
              <a:gdLst>
                <a:gd name="T0" fmla="*/ 159 w 185"/>
                <a:gd name="T1" fmla="*/ 125 h 207"/>
                <a:gd name="T2" fmla="*/ 159 w 185"/>
                <a:gd name="T3" fmla="*/ 162 h 207"/>
                <a:gd name="T4" fmla="*/ 134 w 185"/>
                <a:gd name="T5" fmla="*/ 177 h 207"/>
                <a:gd name="T6" fmla="*/ 100 w 185"/>
                <a:gd name="T7" fmla="*/ 183 h 207"/>
                <a:gd name="T8" fmla="*/ 63 w 185"/>
                <a:gd name="T9" fmla="*/ 174 h 207"/>
                <a:gd name="T10" fmla="*/ 36 w 185"/>
                <a:gd name="T11" fmla="*/ 148 h 207"/>
                <a:gd name="T12" fmla="*/ 27 w 185"/>
                <a:gd name="T13" fmla="*/ 103 h 207"/>
                <a:gd name="T14" fmla="*/ 35 w 185"/>
                <a:gd name="T15" fmla="*/ 63 h 207"/>
                <a:gd name="T16" fmla="*/ 47 w 185"/>
                <a:gd name="T17" fmla="*/ 43 h 207"/>
                <a:gd name="T18" fmla="*/ 69 w 185"/>
                <a:gd name="T19" fmla="*/ 28 h 207"/>
                <a:gd name="T20" fmla="*/ 100 w 185"/>
                <a:gd name="T21" fmla="*/ 23 h 207"/>
                <a:gd name="T22" fmla="*/ 128 w 185"/>
                <a:gd name="T23" fmla="*/ 28 h 207"/>
                <a:gd name="T24" fmla="*/ 147 w 185"/>
                <a:gd name="T25" fmla="*/ 42 h 207"/>
                <a:gd name="T26" fmla="*/ 158 w 185"/>
                <a:gd name="T27" fmla="*/ 66 h 207"/>
                <a:gd name="T28" fmla="*/ 182 w 185"/>
                <a:gd name="T29" fmla="*/ 59 h 207"/>
                <a:gd name="T30" fmla="*/ 167 w 185"/>
                <a:gd name="T31" fmla="*/ 27 h 207"/>
                <a:gd name="T32" fmla="*/ 139 w 185"/>
                <a:gd name="T33" fmla="*/ 7 h 207"/>
                <a:gd name="T34" fmla="*/ 100 w 185"/>
                <a:gd name="T35" fmla="*/ 0 h 207"/>
                <a:gd name="T36" fmla="*/ 47 w 185"/>
                <a:gd name="T37" fmla="*/ 12 h 207"/>
                <a:gd name="T38" fmla="*/ 12 w 185"/>
                <a:gd name="T39" fmla="*/ 50 h 207"/>
                <a:gd name="T40" fmla="*/ 0 w 185"/>
                <a:gd name="T41" fmla="*/ 105 h 207"/>
                <a:gd name="T42" fmla="*/ 12 w 185"/>
                <a:gd name="T43" fmla="*/ 158 h 207"/>
                <a:gd name="T44" fmla="*/ 48 w 185"/>
                <a:gd name="T45" fmla="*/ 194 h 207"/>
                <a:gd name="T46" fmla="*/ 102 w 185"/>
                <a:gd name="T47" fmla="*/ 207 h 207"/>
                <a:gd name="T48" fmla="*/ 145 w 185"/>
                <a:gd name="T49" fmla="*/ 199 h 207"/>
                <a:gd name="T50" fmla="*/ 185 w 185"/>
                <a:gd name="T51" fmla="*/ 176 h 207"/>
                <a:gd name="T52" fmla="*/ 185 w 185"/>
                <a:gd name="T53" fmla="*/ 102 h 207"/>
                <a:gd name="T54" fmla="*/ 100 w 185"/>
                <a:gd name="T55" fmla="*/ 102 h 207"/>
                <a:gd name="T56" fmla="*/ 100 w 185"/>
                <a:gd name="T57" fmla="*/ 125 h 207"/>
                <a:gd name="T58" fmla="*/ 159 w 185"/>
                <a:gd name="T59" fmla="*/ 1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207">
                  <a:moveTo>
                    <a:pt x="159" y="125"/>
                  </a:moveTo>
                  <a:cubicBezTo>
                    <a:pt x="159" y="162"/>
                    <a:pt x="159" y="162"/>
                    <a:pt x="159" y="162"/>
                  </a:cubicBezTo>
                  <a:cubicBezTo>
                    <a:pt x="153" y="167"/>
                    <a:pt x="145" y="172"/>
                    <a:pt x="134" y="177"/>
                  </a:cubicBezTo>
                  <a:cubicBezTo>
                    <a:pt x="123" y="181"/>
                    <a:pt x="112" y="183"/>
                    <a:pt x="100" y="183"/>
                  </a:cubicBezTo>
                  <a:cubicBezTo>
                    <a:pt x="87" y="183"/>
                    <a:pt x="75" y="180"/>
                    <a:pt x="63" y="174"/>
                  </a:cubicBezTo>
                  <a:cubicBezTo>
                    <a:pt x="51" y="169"/>
                    <a:pt x="42" y="160"/>
                    <a:pt x="36" y="148"/>
                  </a:cubicBezTo>
                  <a:cubicBezTo>
                    <a:pt x="30" y="136"/>
                    <a:pt x="27" y="121"/>
                    <a:pt x="27" y="103"/>
                  </a:cubicBezTo>
                  <a:cubicBezTo>
                    <a:pt x="27" y="88"/>
                    <a:pt x="30" y="75"/>
                    <a:pt x="35" y="63"/>
                  </a:cubicBezTo>
                  <a:cubicBezTo>
                    <a:pt x="38" y="55"/>
                    <a:pt x="42" y="49"/>
                    <a:pt x="47" y="43"/>
                  </a:cubicBezTo>
                  <a:cubicBezTo>
                    <a:pt x="53" y="37"/>
                    <a:pt x="60" y="32"/>
                    <a:pt x="69" y="28"/>
                  </a:cubicBezTo>
                  <a:cubicBezTo>
                    <a:pt x="77" y="25"/>
                    <a:pt x="88" y="23"/>
                    <a:pt x="100" y="23"/>
                  </a:cubicBezTo>
                  <a:cubicBezTo>
                    <a:pt x="110" y="23"/>
                    <a:pt x="119" y="25"/>
                    <a:pt x="128" y="28"/>
                  </a:cubicBezTo>
                  <a:cubicBezTo>
                    <a:pt x="136" y="32"/>
                    <a:pt x="142" y="36"/>
                    <a:pt x="147" y="42"/>
                  </a:cubicBezTo>
                  <a:cubicBezTo>
                    <a:pt x="151" y="48"/>
                    <a:pt x="155" y="56"/>
                    <a:pt x="158" y="66"/>
                  </a:cubicBezTo>
                  <a:cubicBezTo>
                    <a:pt x="182" y="59"/>
                    <a:pt x="182" y="59"/>
                    <a:pt x="182" y="59"/>
                  </a:cubicBezTo>
                  <a:cubicBezTo>
                    <a:pt x="178" y="46"/>
                    <a:pt x="173" y="35"/>
                    <a:pt x="167" y="27"/>
                  </a:cubicBezTo>
                  <a:cubicBezTo>
                    <a:pt x="160" y="18"/>
                    <a:pt x="151" y="12"/>
                    <a:pt x="139" y="7"/>
                  </a:cubicBezTo>
                  <a:cubicBezTo>
                    <a:pt x="127" y="2"/>
                    <a:pt x="114" y="0"/>
                    <a:pt x="100" y="0"/>
                  </a:cubicBezTo>
                  <a:cubicBezTo>
                    <a:pt x="80" y="0"/>
                    <a:pt x="62" y="4"/>
                    <a:pt x="47" y="12"/>
                  </a:cubicBezTo>
                  <a:cubicBezTo>
                    <a:pt x="32" y="21"/>
                    <a:pt x="20" y="33"/>
                    <a:pt x="12" y="50"/>
                  </a:cubicBezTo>
                  <a:cubicBezTo>
                    <a:pt x="4" y="67"/>
                    <a:pt x="0" y="85"/>
                    <a:pt x="0" y="105"/>
                  </a:cubicBezTo>
                  <a:cubicBezTo>
                    <a:pt x="0" y="124"/>
                    <a:pt x="4" y="142"/>
                    <a:pt x="12" y="158"/>
                  </a:cubicBezTo>
                  <a:cubicBezTo>
                    <a:pt x="20" y="174"/>
                    <a:pt x="32" y="186"/>
                    <a:pt x="48" y="194"/>
                  </a:cubicBezTo>
                  <a:cubicBezTo>
                    <a:pt x="64" y="203"/>
                    <a:pt x="82" y="207"/>
                    <a:pt x="102" y="207"/>
                  </a:cubicBezTo>
                  <a:cubicBezTo>
                    <a:pt x="117" y="207"/>
                    <a:pt x="131" y="204"/>
                    <a:pt x="145" y="199"/>
                  </a:cubicBezTo>
                  <a:cubicBezTo>
                    <a:pt x="158" y="194"/>
                    <a:pt x="172" y="186"/>
                    <a:pt x="185" y="176"/>
                  </a:cubicBezTo>
                  <a:cubicBezTo>
                    <a:pt x="185" y="102"/>
                    <a:pt x="185" y="102"/>
                    <a:pt x="185" y="102"/>
                  </a:cubicBezTo>
                  <a:cubicBezTo>
                    <a:pt x="100" y="102"/>
                    <a:pt x="100" y="102"/>
                    <a:pt x="100" y="102"/>
                  </a:cubicBezTo>
                  <a:cubicBezTo>
                    <a:pt x="100" y="125"/>
                    <a:pt x="100" y="125"/>
                    <a:pt x="100" y="125"/>
                  </a:cubicBezTo>
                  <a:lnTo>
                    <a:pt x="159" y="1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97"/>
            <p:cNvSpPr>
              <a:spLocks noEditPoints="1"/>
            </p:cNvSpPr>
            <p:nvPr userDrawn="1"/>
          </p:nvSpPr>
          <p:spPr bwMode="black">
            <a:xfrm>
              <a:off x="1051" y="3780"/>
              <a:ext cx="442" cy="473"/>
            </a:xfrm>
            <a:custGeom>
              <a:avLst/>
              <a:gdLst>
                <a:gd name="T0" fmla="*/ 28 w 187"/>
                <a:gd name="T1" fmla="*/ 200 h 200"/>
                <a:gd name="T2" fmla="*/ 50 w 187"/>
                <a:gd name="T3" fmla="*/ 139 h 200"/>
                <a:gd name="T4" fmla="*/ 134 w 187"/>
                <a:gd name="T5" fmla="*/ 139 h 200"/>
                <a:gd name="T6" fmla="*/ 157 w 187"/>
                <a:gd name="T7" fmla="*/ 200 h 200"/>
                <a:gd name="T8" fmla="*/ 187 w 187"/>
                <a:gd name="T9" fmla="*/ 200 h 200"/>
                <a:gd name="T10" fmla="*/ 106 w 187"/>
                <a:gd name="T11" fmla="*/ 0 h 200"/>
                <a:gd name="T12" fmla="*/ 77 w 187"/>
                <a:gd name="T13" fmla="*/ 0 h 200"/>
                <a:gd name="T14" fmla="*/ 0 w 187"/>
                <a:gd name="T15" fmla="*/ 200 h 200"/>
                <a:gd name="T16" fmla="*/ 28 w 187"/>
                <a:gd name="T17" fmla="*/ 200 h 200"/>
                <a:gd name="T18" fmla="*/ 80 w 187"/>
                <a:gd name="T19" fmla="*/ 59 h 200"/>
                <a:gd name="T20" fmla="*/ 91 w 187"/>
                <a:gd name="T21" fmla="*/ 21 h 200"/>
                <a:gd name="T22" fmla="*/ 105 w 187"/>
                <a:gd name="T23" fmla="*/ 62 h 200"/>
                <a:gd name="T24" fmla="*/ 126 w 187"/>
                <a:gd name="T25" fmla="*/ 117 h 200"/>
                <a:gd name="T26" fmla="*/ 58 w 187"/>
                <a:gd name="T27" fmla="*/ 117 h 200"/>
                <a:gd name="T28" fmla="*/ 80 w 187"/>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00">
                  <a:moveTo>
                    <a:pt x="28" y="200"/>
                  </a:moveTo>
                  <a:cubicBezTo>
                    <a:pt x="50" y="139"/>
                    <a:pt x="50" y="139"/>
                    <a:pt x="50" y="139"/>
                  </a:cubicBezTo>
                  <a:cubicBezTo>
                    <a:pt x="134" y="139"/>
                    <a:pt x="134" y="139"/>
                    <a:pt x="134" y="139"/>
                  </a:cubicBezTo>
                  <a:cubicBezTo>
                    <a:pt x="157" y="200"/>
                    <a:pt x="157" y="200"/>
                    <a:pt x="157" y="200"/>
                  </a:cubicBezTo>
                  <a:cubicBezTo>
                    <a:pt x="187" y="200"/>
                    <a:pt x="187" y="200"/>
                    <a:pt x="187" y="200"/>
                  </a:cubicBezTo>
                  <a:cubicBezTo>
                    <a:pt x="106" y="0"/>
                    <a:pt x="106" y="0"/>
                    <a:pt x="106" y="0"/>
                  </a:cubicBezTo>
                  <a:cubicBezTo>
                    <a:pt x="77" y="0"/>
                    <a:pt x="77" y="0"/>
                    <a:pt x="77" y="0"/>
                  </a:cubicBezTo>
                  <a:cubicBezTo>
                    <a:pt x="0" y="200"/>
                    <a:pt x="0" y="200"/>
                    <a:pt x="0" y="200"/>
                  </a:cubicBezTo>
                  <a:lnTo>
                    <a:pt x="28" y="200"/>
                  </a:lnTo>
                  <a:close/>
                  <a:moveTo>
                    <a:pt x="80" y="59"/>
                  </a:moveTo>
                  <a:cubicBezTo>
                    <a:pt x="85" y="46"/>
                    <a:pt x="88" y="33"/>
                    <a:pt x="91" y="21"/>
                  </a:cubicBezTo>
                  <a:cubicBezTo>
                    <a:pt x="94" y="31"/>
                    <a:pt x="99" y="45"/>
                    <a:pt x="105" y="62"/>
                  </a:cubicBezTo>
                  <a:cubicBezTo>
                    <a:pt x="126" y="117"/>
                    <a:pt x="126" y="117"/>
                    <a:pt x="126" y="117"/>
                  </a:cubicBezTo>
                  <a:cubicBezTo>
                    <a:pt x="58" y="117"/>
                    <a:pt x="58" y="117"/>
                    <a:pt x="58" y="117"/>
                  </a:cubicBezTo>
                  <a:lnTo>
                    <a:pt x="80"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98"/>
            <p:cNvSpPr>
              <a:spLocks noEditPoints="1"/>
            </p:cNvSpPr>
            <p:nvPr userDrawn="1"/>
          </p:nvSpPr>
          <p:spPr bwMode="black">
            <a:xfrm>
              <a:off x="1538" y="3780"/>
              <a:ext cx="390" cy="473"/>
            </a:xfrm>
            <a:custGeom>
              <a:avLst/>
              <a:gdLst>
                <a:gd name="T0" fmla="*/ 72 w 165"/>
                <a:gd name="T1" fmla="*/ 200 h 200"/>
                <a:gd name="T2" fmla="*/ 104 w 165"/>
                <a:gd name="T3" fmla="*/ 196 h 200"/>
                <a:gd name="T4" fmla="*/ 128 w 165"/>
                <a:gd name="T5" fmla="*/ 186 h 200"/>
                <a:gd name="T6" fmla="*/ 146 w 165"/>
                <a:gd name="T7" fmla="*/ 168 h 200"/>
                <a:gd name="T8" fmla="*/ 160 w 165"/>
                <a:gd name="T9" fmla="*/ 139 h 200"/>
                <a:gd name="T10" fmla="*/ 165 w 165"/>
                <a:gd name="T11" fmla="*/ 99 h 200"/>
                <a:gd name="T12" fmla="*/ 158 w 165"/>
                <a:gd name="T13" fmla="*/ 51 h 200"/>
                <a:gd name="T14" fmla="*/ 134 w 165"/>
                <a:gd name="T15" fmla="*/ 17 h 200"/>
                <a:gd name="T16" fmla="*/ 104 w 165"/>
                <a:gd name="T17" fmla="*/ 2 h 200"/>
                <a:gd name="T18" fmla="*/ 69 w 165"/>
                <a:gd name="T19" fmla="*/ 0 h 200"/>
                <a:gd name="T20" fmla="*/ 0 w 165"/>
                <a:gd name="T21" fmla="*/ 0 h 200"/>
                <a:gd name="T22" fmla="*/ 0 w 165"/>
                <a:gd name="T23" fmla="*/ 200 h 200"/>
                <a:gd name="T24" fmla="*/ 72 w 165"/>
                <a:gd name="T25" fmla="*/ 200 h 200"/>
                <a:gd name="T26" fmla="*/ 26 w 165"/>
                <a:gd name="T27" fmla="*/ 23 h 200"/>
                <a:gd name="T28" fmla="*/ 68 w 165"/>
                <a:gd name="T29" fmla="*/ 23 h 200"/>
                <a:gd name="T30" fmla="*/ 103 w 165"/>
                <a:gd name="T31" fmla="*/ 27 h 200"/>
                <a:gd name="T32" fmla="*/ 128 w 165"/>
                <a:gd name="T33" fmla="*/ 50 h 200"/>
                <a:gd name="T34" fmla="*/ 138 w 165"/>
                <a:gd name="T35" fmla="*/ 98 h 200"/>
                <a:gd name="T36" fmla="*/ 133 w 165"/>
                <a:gd name="T37" fmla="*/ 137 h 200"/>
                <a:gd name="T38" fmla="*/ 118 w 165"/>
                <a:gd name="T39" fmla="*/ 162 h 200"/>
                <a:gd name="T40" fmla="*/ 100 w 165"/>
                <a:gd name="T41" fmla="*/ 172 h 200"/>
                <a:gd name="T42" fmla="*/ 69 w 165"/>
                <a:gd name="T43" fmla="*/ 176 h 200"/>
                <a:gd name="T44" fmla="*/ 26 w 165"/>
                <a:gd name="T45" fmla="*/ 176 h 200"/>
                <a:gd name="T46" fmla="*/ 26 w 165"/>
                <a:gd name="T47"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200">
                  <a:moveTo>
                    <a:pt x="72" y="200"/>
                  </a:moveTo>
                  <a:cubicBezTo>
                    <a:pt x="84" y="200"/>
                    <a:pt x="95" y="199"/>
                    <a:pt x="104" y="196"/>
                  </a:cubicBezTo>
                  <a:cubicBezTo>
                    <a:pt x="114" y="194"/>
                    <a:pt x="122" y="191"/>
                    <a:pt x="128" y="186"/>
                  </a:cubicBezTo>
                  <a:cubicBezTo>
                    <a:pt x="135" y="182"/>
                    <a:pt x="141" y="176"/>
                    <a:pt x="146" y="168"/>
                  </a:cubicBezTo>
                  <a:cubicBezTo>
                    <a:pt x="152" y="160"/>
                    <a:pt x="156" y="151"/>
                    <a:pt x="160" y="139"/>
                  </a:cubicBezTo>
                  <a:cubicBezTo>
                    <a:pt x="164" y="127"/>
                    <a:pt x="165" y="114"/>
                    <a:pt x="165" y="99"/>
                  </a:cubicBezTo>
                  <a:cubicBezTo>
                    <a:pt x="165" y="81"/>
                    <a:pt x="163" y="65"/>
                    <a:pt x="158" y="51"/>
                  </a:cubicBezTo>
                  <a:cubicBezTo>
                    <a:pt x="152" y="37"/>
                    <a:pt x="144" y="26"/>
                    <a:pt x="134" y="17"/>
                  </a:cubicBezTo>
                  <a:cubicBezTo>
                    <a:pt x="126" y="10"/>
                    <a:pt x="116" y="5"/>
                    <a:pt x="104" y="2"/>
                  </a:cubicBezTo>
                  <a:cubicBezTo>
                    <a:pt x="96" y="0"/>
                    <a:pt x="84" y="0"/>
                    <a:pt x="69" y="0"/>
                  </a:cubicBezTo>
                  <a:cubicBezTo>
                    <a:pt x="0" y="0"/>
                    <a:pt x="0" y="0"/>
                    <a:pt x="0" y="0"/>
                  </a:cubicBezTo>
                  <a:cubicBezTo>
                    <a:pt x="0" y="200"/>
                    <a:pt x="0" y="200"/>
                    <a:pt x="0" y="200"/>
                  </a:cubicBezTo>
                  <a:lnTo>
                    <a:pt x="72" y="200"/>
                  </a:lnTo>
                  <a:close/>
                  <a:moveTo>
                    <a:pt x="26" y="23"/>
                  </a:moveTo>
                  <a:cubicBezTo>
                    <a:pt x="68" y="23"/>
                    <a:pt x="68" y="23"/>
                    <a:pt x="68" y="23"/>
                  </a:cubicBezTo>
                  <a:cubicBezTo>
                    <a:pt x="84" y="23"/>
                    <a:pt x="96" y="24"/>
                    <a:pt x="103" y="27"/>
                  </a:cubicBezTo>
                  <a:cubicBezTo>
                    <a:pt x="113" y="31"/>
                    <a:pt x="121" y="39"/>
                    <a:pt x="128" y="50"/>
                  </a:cubicBezTo>
                  <a:cubicBezTo>
                    <a:pt x="135" y="61"/>
                    <a:pt x="138" y="77"/>
                    <a:pt x="138" y="98"/>
                  </a:cubicBezTo>
                  <a:cubicBezTo>
                    <a:pt x="138" y="113"/>
                    <a:pt x="136" y="126"/>
                    <a:pt x="133" y="137"/>
                  </a:cubicBezTo>
                  <a:cubicBezTo>
                    <a:pt x="129" y="147"/>
                    <a:pt x="124" y="156"/>
                    <a:pt x="118" y="162"/>
                  </a:cubicBezTo>
                  <a:cubicBezTo>
                    <a:pt x="114" y="166"/>
                    <a:pt x="108" y="170"/>
                    <a:pt x="100" y="172"/>
                  </a:cubicBezTo>
                  <a:cubicBezTo>
                    <a:pt x="93" y="175"/>
                    <a:pt x="82" y="176"/>
                    <a:pt x="69" y="176"/>
                  </a:cubicBezTo>
                  <a:cubicBezTo>
                    <a:pt x="26" y="176"/>
                    <a:pt x="26" y="176"/>
                    <a:pt x="26" y="176"/>
                  </a:cubicBezTo>
                  <a:lnTo>
                    <a:pt x="26" y="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99"/>
            <p:cNvSpPr>
              <a:spLocks noEditPoints="1"/>
            </p:cNvSpPr>
            <p:nvPr userDrawn="1"/>
          </p:nvSpPr>
          <p:spPr bwMode="black">
            <a:xfrm>
              <a:off x="1989" y="3770"/>
              <a:ext cx="452" cy="490"/>
            </a:xfrm>
            <a:custGeom>
              <a:avLst/>
              <a:gdLst>
                <a:gd name="T0" fmla="*/ 11 w 191"/>
                <a:gd name="T1" fmla="*/ 156 h 207"/>
                <a:gd name="T2" fmla="*/ 45 w 191"/>
                <a:gd name="T3" fmla="*/ 193 h 207"/>
                <a:gd name="T4" fmla="*/ 96 w 191"/>
                <a:gd name="T5" fmla="*/ 207 h 207"/>
                <a:gd name="T6" fmla="*/ 144 w 191"/>
                <a:gd name="T7" fmla="*/ 195 h 207"/>
                <a:gd name="T8" fmla="*/ 179 w 191"/>
                <a:gd name="T9" fmla="*/ 158 h 207"/>
                <a:gd name="T10" fmla="*/ 191 w 191"/>
                <a:gd name="T11" fmla="*/ 104 h 207"/>
                <a:gd name="T12" fmla="*/ 180 w 191"/>
                <a:gd name="T13" fmla="*/ 50 h 207"/>
                <a:gd name="T14" fmla="*/ 146 w 191"/>
                <a:gd name="T15" fmla="*/ 13 h 207"/>
                <a:gd name="T16" fmla="*/ 96 w 191"/>
                <a:gd name="T17" fmla="*/ 0 h 207"/>
                <a:gd name="T18" fmla="*/ 27 w 191"/>
                <a:gd name="T19" fmla="*/ 28 h 207"/>
                <a:gd name="T20" fmla="*/ 0 w 191"/>
                <a:gd name="T21" fmla="*/ 106 h 207"/>
                <a:gd name="T22" fmla="*/ 11 w 191"/>
                <a:gd name="T23" fmla="*/ 156 h 207"/>
                <a:gd name="T24" fmla="*/ 48 w 191"/>
                <a:gd name="T25" fmla="*/ 42 h 207"/>
                <a:gd name="T26" fmla="*/ 96 w 191"/>
                <a:gd name="T27" fmla="*/ 23 h 207"/>
                <a:gd name="T28" fmla="*/ 132 w 191"/>
                <a:gd name="T29" fmla="*/ 33 h 207"/>
                <a:gd name="T30" fmla="*/ 156 w 191"/>
                <a:gd name="T31" fmla="*/ 61 h 207"/>
                <a:gd name="T32" fmla="*/ 164 w 191"/>
                <a:gd name="T33" fmla="*/ 104 h 207"/>
                <a:gd name="T34" fmla="*/ 145 w 191"/>
                <a:gd name="T35" fmla="*/ 163 h 207"/>
                <a:gd name="T36" fmla="*/ 96 w 191"/>
                <a:gd name="T37" fmla="*/ 184 h 207"/>
                <a:gd name="T38" fmla="*/ 47 w 191"/>
                <a:gd name="T39" fmla="*/ 164 h 207"/>
                <a:gd name="T40" fmla="*/ 27 w 191"/>
                <a:gd name="T41" fmla="*/ 107 h 207"/>
                <a:gd name="T42" fmla="*/ 48 w 191"/>
                <a:gd name="T43" fmla="*/ 4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207">
                  <a:moveTo>
                    <a:pt x="11" y="156"/>
                  </a:moveTo>
                  <a:cubicBezTo>
                    <a:pt x="19" y="172"/>
                    <a:pt x="30" y="184"/>
                    <a:pt x="45" y="193"/>
                  </a:cubicBezTo>
                  <a:cubicBezTo>
                    <a:pt x="60" y="203"/>
                    <a:pt x="77" y="207"/>
                    <a:pt x="96" y="207"/>
                  </a:cubicBezTo>
                  <a:cubicBezTo>
                    <a:pt x="113" y="207"/>
                    <a:pt x="129" y="203"/>
                    <a:pt x="144" y="195"/>
                  </a:cubicBezTo>
                  <a:cubicBezTo>
                    <a:pt x="159" y="187"/>
                    <a:pt x="171" y="174"/>
                    <a:pt x="179" y="158"/>
                  </a:cubicBezTo>
                  <a:cubicBezTo>
                    <a:pt x="187" y="142"/>
                    <a:pt x="191" y="124"/>
                    <a:pt x="191" y="104"/>
                  </a:cubicBezTo>
                  <a:cubicBezTo>
                    <a:pt x="191" y="84"/>
                    <a:pt x="188" y="66"/>
                    <a:pt x="180" y="50"/>
                  </a:cubicBezTo>
                  <a:cubicBezTo>
                    <a:pt x="172" y="34"/>
                    <a:pt x="161" y="22"/>
                    <a:pt x="146" y="13"/>
                  </a:cubicBezTo>
                  <a:cubicBezTo>
                    <a:pt x="131" y="4"/>
                    <a:pt x="114" y="0"/>
                    <a:pt x="96" y="0"/>
                  </a:cubicBezTo>
                  <a:cubicBezTo>
                    <a:pt x="68" y="0"/>
                    <a:pt x="45" y="9"/>
                    <a:pt x="27" y="28"/>
                  </a:cubicBezTo>
                  <a:cubicBezTo>
                    <a:pt x="9" y="47"/>
                    <a:pt x="0" y="73"/>
                    <a:pt x="0" y="106"/>
                  </a:cubicBezTo>
                  <a:cubicBezTo>
                    <a:pt x="0" y="124"/>
                    <a:pt x="4" y="140"/>
                    <a:pt x="11" y="156"/>
                  </a:cubicBezTo>
                  <a:close/>
                  <a:moveTo>
                    <a:pt x="48" y="42"/>
                  </a:moveTo>
                  <a:cubicBezTo>
                    <a:pt x="61" y="29"/>
                    <a:pt x="77" y="23"/>
                    <a:pt x="96" y="23"/>
                  </a:cubicBezTo>
                  <a:cubicBezTo>
                    <a:pt x="109" y="23"/>
                    <a:pt x="121" y="26"/>
                    <a:pt x="132" y="33"/>
                  </a:cubicBezTo>
                  <a:cubicBezTo>
                    <a:pt x="142" y="39"/>
                    <a:pt x="150" y="49"/>
                    <a:pt x="156" y="61"/>
                  </a:cubicBezTo>
                  <a:cubicBezTo>
                    <a:pt x="161" y="73"/>
                    <a:pt x="164" y="87"/>
                    <a:pt x="164" y="104"/>
                  </a:cubicBezTo>
                  <a:cubicBezTo>
                    <a:pt x="164" y="130"/>
                    <a:pt x="158" y="149"/>
                    <a:pt x="145" y="163"/>
                  </a:cubicBezTo>
                  <a:cubicBezTo>
                    <a:pt x="132" y="177"/>
                    <a:pt x="116" y="184"/>
                    <a:pt x="96" y="184"/>
                  </a:cubicBezTo>
                  <a:cubicBezTo>
                    <a:pt x="76" y="184"/>
                    <a:pt x="60" y="178"/>
                    <a:pt x="47" y="164"/>
                  </a:cubicBezTo>
                  <a:cubicBezTo>
                    <a:pt x="34" y="150"/>
                    <a:pt x="27" y="131"/>
                    <a:pt x="27" y="107"/>
                  </a:cubicBezTo>
                  <a:cubicBezTo>
                    <a:pt x="27" y="76"/>
                    <a:pt x="34" y="55"/>
                    <a:pt x="48"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00"/>
            <p:cNvSpPr>
              <a:spLocks/>
            </p:cNvSpPr>
            <p:nvPr userDrawn="1"/>
          </p:nvSpPr>
          <p:spPr bwMode="black">
            <a:xfrm>
              <a:off x="-994" y="2895"/>
              <a:ext cx="437" cy="490"/>
            </a:xfrm>
            <a:custGeom>
              <a:avLst/>
              <a:gdLst>
                <a:gd name="T0" fmla="*/ 159 w 185"/>
                <a:gd name="T1" fmla="*/ 125 h 207"/>
                <a:gd name="T2" fmla="*/ 159 w 185"/>
                <a:gd name="T3" fmla="*/ 163 h 207"/>
                <a:gd name="T4" fmla="*/ 134 w 185"/>
                <a:gd name="T5" fmla="*/ 177 h 207"/>
                <a:gd name="T6" fmla="*/ 101 w 185"/>
                <a:gd name="T7" fmla="*/ 183 h 207"/>
                <a:gd name="T8" fmla="*/ 63 w 185"/>
                <a:gd name="T9" fmla="*/ 175 h 207"/>
                <a:gd name="T10" fmla="*/ 36 w 185"/>
                <a:gd name="T11" fmla="*/ 148 h 207"/>
                <a:gd name="T12" fmla="*/ 27 w 185"/>
                <a:gd name="T13" fmla="*/ 103 h 207"/>
                <a:gd name="T14" fmla="*/ 35 w 185"/>
                <a:gd name="T15" fmla="*/ 63 h 207"/>
                <a:gd name="T16" fmla="*/ 48 w 185"/>
                <a:gd name="T17" fmla="*/ 43 h 207"/>
                <a:gd name="T18" fmla="*/ 69 w 185"/>
                <a:gd name="T19" fmla="*/ 28 h 207"/>
                <a:gd name="T20" fmla="*/ 100 w 185"/>
                <a:gd name="T21" fmla="*/ 23 h 207"/>
                <a:gd name="T22" fmla="*/ 128 w 185"/>
                <a:gd name="T23" fmla="*/ 28 h 207"/>
                <a:gd name="T24" fmla="*/ 147 w 185"/>
                <a:gd name="T25" fmla="*/ 42 h 207"/>
                <a:gd name="T26" fmla="*/ 158 w 185"/>
                <a:gd name="T27" fmla="*/ 66 h 207"/>
                <a:gd name="T28" fmla="*/ 182 w 185"/>
                <a:gd name="T29" fmla="*/ 60 h 207"/>
                <a:gd name="T30" fmla="*/ 167 w 185"/>
                <a:gd name="T31" fmla="*/ 27 h 207"/>
                <a:gd name="T32" fmla="*/ 139 w 185"/>
                <a:gd name="T33" fmla="*/ 7 h 207"/>
                <a:gd name="T34" fmla="*/ 100 w 185"/>
                <a:gd name="T35" fmla="*/ 0 h 207"/>
                <a:gd name="T36" fmla="*/ 47 w 185"/>
                <a:gd name="T37" fmla="*/ 13 h 207"/>
                <a:gd name="T38" fmla="*/ 12 w 185"/>
                <a:gd name="T39" fmla="*/ 50 h 207"/>
                <a:gd name="T40" fmla="*/ 0 w 185"/>
                <a:gd name="T41" fmla="*/ 105 h 207"/>
                <a:gd name="T42" fmla="*/ 12 w 185"/>
                <a:gd name="T43" fmla="*/ 158 h 207"/>
                <a:gd name="T44" fmla="*/ 49 w 185"/>
                <a:gd name="T45" fmla="*/ 195 h 207"/>
                <a:gd name="T46" fmla="*/ 102 w 185"/>
                <a:gd name="T47" fmla="*/ 207 h 207"/>
                <a:gd name="T48" fmla="*/ 145 w 185"/>
                <a:gd name="T49" fmla="*/ 199 h 207"/>
                <a:gd name="T50" fmla="*/ 185 w 185"/>
                <a:gd name="T51" fmla="*/ 176 h 207"/>
                <a:gd name="T52" fmla="*/ 185 w 185"/>
                <a:gd name="T53" fmla="*/ 102 h 207"/>
                <a:gd name="T54" fmla="*/ 100 w 185"/>
                <a:gd name="T55" fmla="*/ 102 h 207"/>
                <a:gd name="T56" fmla="*/ 100 w 185"/>
                <a:gd name="T57" fmla="*/ 125 h 207"/>
                <a:gd name="T58" fmla="*/ 159 w 185"/>
                <a:gd name="T59" fmla="*/ 1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207">
                  <a:moveTo>
                    <a:pt x="159" y="125"/>
                  </a:moveTo>
                  <a:cubicBezTo>
                    <a:pt x="159" y="163"/>
                    <a:pt x="159" y="163"/>
                    <a:pt x="159" y="163"/>
                  </a:cubicBezTo>
                  <a:cubicBezTo>
                    <a:pt x="153" y="168"/>
                    <a:pt x="145" y="172"/>
                    <a:pt x="134" y="177"/>
                  </a:cubicBezTo>
                  <a:cubicBezTo>
                    <a:pt x="123" y="181"/>
                    <a:pt x="112" y="183"/>
                    <a:pt x="101" y="183"/>
                  </a:cubicBezTo>
                  <a:cubicBezTo>
                    <a:pt x="87" y="183"/>
                    <a:pt x="75" y="180"/>
                    <a:pt x="63" y="175"/>
                  </a:cubicBezTo>
                  <a:cubicBezTo>
                    <a:pt x="52" y="169"/>
                    <a:pt x="43" y="160"/>
                    <a:pt x="36" y="148"/>
                  </a:cubicBezTo>
                  <a:cubicBezTo>
                    <a:pt x="30" y="136"/>
                    <a:pt x="27" y="121"/>
                    <a:pt x="27" y="103"/>
                  </a:cubicBezTo>
                  <a:cubicBezTo>
                    <a:pt x="27" y="89"/>
                    <a:pt x="30" y="75"/>
                    <a:pt x="35" y="63"/>
                  </a:cubicBezTo>
                  <a:cubicBezTo>
                    <a:pt x="38" y="56"/>
                    <a:pt x="42" y="49"/>
                    <a:pt x="48" y="43"/>
                  </a:cubicBezTo>
                  <a:cubicBezTo>
                    <a:pt x="53" y="37"/>
                    <a:pt x="60" y="32"/>
                    <a:pt x="69" y="28"/>
                  </a:cubicBezTo>
                  <a:cubicBezTo>
                    <a:pt x="78" y="25"/>
                    <a:pt x="88" y="23"/>
                    <a:pt x="100" y="23"/>
                  </a:cubicBezTo>
                  <a:cubicBezTo>
                    <a:pt x="110" y="23"/>
                    <a:pt x="120" y="25"/>
                    <a:pt x="128" y="28"/>
                  </a:cubicBezTo>
                  <a:cubicBezTo>
                    <a:pt x="136" y="32"/>
                    <a:pt x="143" y="36"/>
                    <a:pt x="147" y="42"/>
                  </a:cubicBezTo>
                  <a:cubicBezTo>
                    <a:pt x="151" y="48"/>
                    <a:pt x="155" y="56"/>
                    <a:pt x="158" y="66"/>
                  </a:cubicBezTo>
                  <a:cubicBezTo>
                    <a:pt x="182" y="60"/>
                    <a:pt x="182" y="60"/>
                    <a:pt x="182" y="60"/>
                  </a:cubicBezTo>
                  <a:cubicBezTo>
                    <a:pt x="179" y="46"/>
                    <a:pt x="174" y="35"/>
                    <a:pt x="167" y="27"/>
                  </a:cubicBezTo>
                  <a:cubicBezTo>
                    <a:pt x="160" y="19"/>
                    <a:pt x="151" y="12"/>
                    <a:pt x="139" y="7"/>
                  </a:cubicBezTo>
                  <a:cubicBezTo>
                    <a:pt x="128" y="3"/>
                    <a:pt x="115" y="0"/>
                    <a:pt x="100" y="0"/>
                  </a:cubicBezTo>
                  <a:cubicBezTo>
                    <a:pt x="80" y="0"/>
                    <a:pt x="63" y="4"/>
                    <a:pt x="47" y="13"/>
                  </a:cubicBezTo>
                  <a:cubicBezTo>
                    <a:pt x="32" y="21"/>
                    <a:pt x="20" y="33"/>
                    <a:pt x="12" y="50"/>
                  </a:cubicBezTo>
                  <a:cubicBezTo>
                    <a:pt x="4" y="67"/>
                    <a:pt x="0" y="85"/>
                    <a:pt x="0" y="105"/>
                  </a:cubicBezTo>
                  <a:cubicBezTo>
                    <a:pt x="0" y="124"/>
                    <a:pt x="4" y="142"/>
                    <a:pt x="12" y="158"/>
                  </a:cubicBezTo>
                  <a:cubicBezTo>
                    <a:pt x="20" y="174"/>
                    <a:pt x="33" y="186"/>
                    <a:pt x="49" y="195"/>
                  </a:cubicBezTo>
                  <a:cubicBezTo>
                    <a:pt x="65" y="203"/>
                    <a:pt x="83" y="207"/>
                    <a:pt x="102" y="207"/>
                  </a:cubicBezTo>
                  <a:cubicBezTo>
                    <a:pt x="117" y="207"/>
                    <a:pt x="131" y="205"/>
                    <a:pt x="145" y="199"/>
                  </a:cubicBezTo>
                  <a:cubicBezTo>
                    <a:pt x="159" y="194"/>
                    <a:pt x="172" y="186"/>
                    <a:pt x="185" y="176"/>
                  </a:cubicBezTo>
                  <a:cubicBezTo>
                    <a:pt x="185" y="102"/>
                    <a:pt x="185" y="102"/>
                    <a:pt x="185" y="102"/>
                  </a:cubicBezTo>
                  <a:cubicBezTo>
                    <a:pt x="100" y="102"/>
                    <a:pt x="100" y="102"/>
                    <a:pt x="100" y="102"/>
                  </a:cubicBezTo>
                  <a:cubicBezTo>
                    <a:pt x="100" y="125"/>
                    <a:pt x="100" y="125"/>
                    <a:pt x="100" y="125"/>
                  </a:cubicBezTo>
                  <a:lnTo>
                    <a:pt x="159" y="1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01"/>
            <p:cNvSpPr>
              <a:spLocks noEditPoints="1"/>
            </p:cNvSpPr>
            <p:nvPr userDrawn="1"/>
          </p:nvSpPr>
          <p:spPr bwMode="black">
            <a:xfrm>
              <a:off x="-469" y="2904"/>
              <a:ext cx="416" cy="474"/>
            </a:xfrm>
            <a:custGeom>
              <a:avLst/>
              <a:gdLst>
                <a:gd name="T0" fmla="*/ 26 w 176"/>
                <a:gd name="T1" fmla="*/ 200 h 200"/>
                <a:gd name="T2" fmla="*/ 26 w 176"/>
                <a:gd name="T3" fmla="*/ 111 h 200"/>
                <a:gd name="T4" fmla="*/ 57 w 176"/>
                <a:gd name="T5" fmla="*/ 111 h 200"/>
                <a:gd name="T6" fmla="*/ 72 w 176"/>
                <a:gd name="T7" fmla="*/ 112 h 200"/>
                <a:gd name="T8" fmla="*/ 84 w 176"/>
                <a:gd name="T9" fmla="*/ 117 h 200"/>
                <a:gd name="T10" fmla="*/ 97 w 176"/>
                <a:gd name="T11" fmla="*/ 131 h 200"/>
                <a:gd name="T12" fmla="*/ 116 w 176"/>
                <a:gd name="T13" fmla="*/ 158 h 200"/>
                <a:gd name="T14" fmla="*/ 143 w 176"/>
                <a:gd name="T15" fmla="*/ 200 h 200"/>
                <a:gd name="T16" fmla="*/ 176 w 176"/>
                <a:gd name="T17" fmla="*/ 200 h 200"/>
                <a:gd name="T18" fmla="*/ 141 w 176"/>
                <a:gd name="T19" fmla="*/ 145 h 200"/>
                <a:gd name="T20" fmla="*/ 119 w 176"/>
                <a:gd name="T21" fmla="*/ 119 h 200"/>
                <a:gd name="T22" fmla="*/ 103 w 176"/>
                <a:gd name="T23" fmla="*/ 109 h 200"/>
                <a:gd name="T24" fmla="*/ 146 w 176"/>
                <a:gd name="T25" fmla="*/ 90 h 200"/>
                <a:gd name="T26" fmla="*/ 160 w 176"/>
                <a:gd name="T27" fmla="*/ 54 h 200"/>
                <a:gd name="T28" fmla="*/ 151 w 176"/>
                <a:gd name="T29" fmla="*/ 24 h 200"/>
                <a:gd name="T30" fmla="*/ 129 w 176"/>
                <a:gd name="T31" fmla="*/ 5 h 200"/>
                <a:gd name="T32" fmla="*/ 89 w 176"/>
                <a:gd name="T33" fmla="*/ 0 h 200"/>
                <a:gd name="T34" fmla="*/ 0 w 176"/>
                <a:gd name="T35" fmla="*/ 0 h 200"/>
                <a:gd name="T36" fmla="*/ 0 w 176"/>
                <a:gd name="T37" fmla="*/ 200 h 200"/>
                <a:gd name="T38" fmla="*/ 26 w 176"/>
                <a:gd name="T39" fmla="*/ 200 h 200"/>
                <a:gd name="T40" fmla="*/ 26 w 176"/>
                <a:gd name="T41" fmla="*/ 22 h 200"/>
                <a:gd name="T42" fmla="*/ 90 w 176"/>
                <a:gd name="T43" fmla="*/ 22 h 200"/>
                <a:gd name="T44" fmla="*/ 122 w 176"/>
                <a:gd name="T45" fmla="*/ 31 h 200"/>
                <a:gd name="T46" fmla="*/ 132 w 176"/>
                <a:gd name="T47" fmla="*/ 54 h 200"/>
                <a:gd name="T48" fmla="*/ 127 w 176"/>
                <a:gd name="T49" fmla="*/ 72 h 200"/>
                <a:gd name="T50" fmla="*/ 112 w 176"/>
                <a:gd name="T51" fmla="*/ 84 h 200"/>
                <a:gd name="T52" fmla="*/ 83 w 176"/>
                <a:gd name="T53" fmla="*/ 88 h 200"/>
                <a:gd name="T54" fmla="*/ 26 w 176"/>
                <a:gd name="T55" fmla="*/ 88 h 200"/>
                <a:gd name="T56" fmla="*/ 26 w 176"/>
                <a:gd name="T57" fmla="*/ 2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200">
                  <a:moveTo>
                    <a:pt x="26" y="200"/>
                  </a:moveTo>
                  <a:cubicBezTo>
                    <a:pt x="26" y="111"/>
                    <a:pt x="26" y="111"/>
                    <a:pt x="26" y="111"/>
                  </a:cubicBezTo>
                  <a:cubicBezTo>
                    <a:pt x="57" y="111"/>
                    <a:pt x="57" y="111"/>
                    <a:pt x="57" y="111"/>
                  </a:cubicBezTo>
                  <a:cubicBezTo>
                    <a:pt x="64" y="111"/>
                    <a:pt x="69" y="111"/>
                    <a:pt x="72" y="112"/>
                  </a:cubicBezTo>
                  <a:cubicBezTo>
                    <a:pt x="76" y="113"/>
                    <a:pt x="80" y="115"/>
                    <a:pt x="84" y="117"/>
                  </a:cubicBezTo>
                  <a:cubicBezTo>
                    <a:pt x="88" y="120"/>
                    <a:pt x="92" y="124"/>
                    <a:pt x="97" y="131"/>
                  </a:cubicBezTo>
                  <a:cubicBezTo>
                    <a:pt x="102" y="137"/>
                    <a:pt x="109" y="146"/>
                    <a:pt x="116" y="158"/>
                  </a:cubicBezTo>
                  <a:cubicBezTo>
                    <a:pt x="143" y="200"/>
                    <a:pt x="143" y="200"/>
                    <a:pt x="143" y="200"/>
                  </a:cubicBezTo>
                  <a:cubicBezTo>
                    <a:pt x="176" y="200"/>
                    <a:pt x="176" y="200"/>
                    <a:pt x="176" y="200"/>
                  </a:cubicBezTo>
                  <a:cubicBezTo>
                    <a:pt x="141" y="145"/>
                    <a:pt x="141" y="145"/>
                    <a:pt x="141" y="145"/>
                  </a:cubicBezTo>
                  <a:cubicBezTo>
                    <a:pt x="134" y="135"/>
                    <a:pt x="127" y="126"/>
                    <a:pt x="119" y="119"/>
                  </a:cubicBezTo>
                  <a:cubicBezTo>
                    <a:pt x="116" y="115"/>
                    <a:pt x="110" y="112"/>
                    <a:pt x="103" y="109"/>
                  </a:cubicBezTo>
                  <a:cubicBezTo>
                    <a:pt x="123" y="106"/>
                    <a:pt x="137" y="100"/>
                    <a:pt x="146" y="90"/>
                  </a:cubicBezTo>
                  <a:cubicBezTo>
                    <a:pt x="155" y="80"/>
                    <a:pt x="160" y="69"/>
                    <a:pt x="160" y="54"/>
                  </a:cubicBezTo>
                  <a:cubicBezTo>
                    <a:pt x="160" y="43"/>
                    <a:pt x="157" y="33"/>
                    <a:pt x="151" y="24"/>
                  </a:cubicBezTo>
                  <a:cubicBezTo>
                    <a:pt x="146" y="15"/>
                    <a:pt x="138" y="9"/>
                    <a:pt x="129" y="5"/>
                  </a:cubicBezTo>
                  <a:cubicBezTo>
                    <a:pt x="120" y="1"/>
                    <a:pt x="106" y="0"/>
                    <a:pt x="89" y="0"/>
                  </a:cubicBezTo>
                  <a:cubicBezTo>
                    <a:pt x="0" y="0"/>
                    <a:pt x="0" y="0"/>
                    <a:pt x="0" y="0"/>
                  </a:cubicBezTo>
                  <a:cubicBezTo>
                    <a:pt x="0" y="200"/>
                    <a:pt x="0" y="200"/>
                    <a:pt x="0" y="200"/>
                  </a:cubicBezTo>
                  <a:lnTo>
                    <a:pt x="26" y="200"/>
                  </a:lnTo>
                  <a:close/>
                  <a:moveTo>
                    <a:pt x="26" y="22"/>
                  </a:moveTo>
                  <a:cubicBezTo>
                    <a:pt x="90" y="22"/>
                    <a:pt x="90" y="22"/>
                    <a:pt x="90" y="22"/>
                  </a:cubicBezTo>
                  <a:cubicBezTo>
                    <a:pt x="104" y="22"/>
                    <a:pt x="115" y="25"/>
                    <a:pt x="122" y="31"/>
                  </a:cubicBezTo>
                  <a:cubicBezTo>
                    <a:pt x="129" y="37"/>
                    <a:pt x="132" y="45"/>
                    <a:pt x="132" y="54"/>
                  </a:cubicBezTo>
                  <a:cubicBezTo>
                    <a:pt x="132" y="61"/>
                    <a:pt x="131" y="67"/>
                    <a:pt x="127" y="72"/>
                  </a:cubicBezTo>
                  <a:cubicBezTo>
                    <a:pt x="124" y="78"/>
                    <a:pt x="118" y="82"/>
                    <a:pt x="112" y="84"/>
                  </a:cubicBezTo>
                  <a:cubicBezTo>
                    <a:pt x="105" y="87"/>
                    <a:pt x="95" y="88"/>
                    <a:pt x="83" y="88"/>
                  </a:cubicBezTo>
                  <a:cubicBezTo>
                    <a:pt x="26" y="88"/>
                    <a:pt x="26" y="88"/>
                    <a:pt x="26" y="88"/>
                  </a:cubicBezTo>
                  <a:lnTo>
                    <a:pt x="26"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02"/>
            <p:cNvSpPr>
              <a:spLocks noEditPoints="1"/>
            </p:cNvSpPr>
            <p:nvPr userDrawn="1"/>
          </p:nvSpPr>
          <p:spPr bwMode="black">
            <a:xfrm>
              <a:off x="-51" y="2904"/>
              <a:ext cx="442" cy="474"/>
            </a:xfrm>
            <a:custGeom>
              <a:avLst/>
              <a:gdLst>
                <a:gd name="T0" fmla="*/ 28 w 187"/>
                <a:gd name="T1" fmla="*/ 200 h 200"/>
                <a:gd name="T2" fmla="*/ 50 w 187"/>
                <a:gd name="T3" fmla="*/ 139 h 200"/>
                <a:gd name="T4" fmla="*/ 133 w 187"/>
                <a:gd name="T5" fmla="*/ 139 h 200"/>
                <a:gd name="T6" fmla="*/ 157 w 187"/>
                <a:gd name="T7" fmla="*/ 200 h 200"/>
                <a:gd name="T8" fmla="*/ 187 w 187"/>
                <a:gd name="T9" fmla="*/ 200 h 200"/>
                <a:gd name="T10" fmla="*/ 105 w 187"/>
                <a:gd name="T11" fmla="*/ 0 h 200"/>
                <a:gd name="T12" fmla="*/ 76 w 187"/>
                <a:gd name="T13" fmla="*/ 0 h 200"/>
                <a:gd name="T14" fmla="*/ 0 w 187"/>
                <a:gd name="T15" fmla="*/ 200 h 200"/>
                <a:gd name="T16" fmla="*/ 28 w 187"/>
                <a:gd name="T17" fmla="*/ 200 h 200"/>
                <a:gd name="T18" fmla="*/ 79 w 187"/>
                <a:gd name="T19" fmla="*/ 59 h 200"/>
                <a:gd name="T20" fmla="*/ 90 w 187"/>
                <a:gd name="T21" fmla="*/ 21 h 200"/>
                <a:gd name="T22" fmla="*/ 104 w 187"/>
                <a:gd name="T23" fmla="*/ 62 h 200"/>
                <a:gd name="T24" fmla="*/ 125 w 187"/>
                <a:gd name="T25" fmla="*/ 118 h 200"/>
                <a:gd name="T26" fmla="*/ 57 w 187"/>
                <a:gd name="T27" fmla="*/ 118 h 200"/>
                <a:gd name="T28" fmla="*/ 79 w 187"/>
                <a:gd name="T29" fmla="*/ 5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00">
                  <a:moveTo>
                    <a:pt x="28" y="200"/>
                  </a:moveTo>
                  <a:cubicBezTo>
                    <a:pt x="50" y="139"/>
                    <a:pt x="50" y="139"/>
                    <a:pt x="50" y="139"/>
                  </a:cubicBezTo>
                  <a:cubicBezTo>
                    <a:pt x="133" y="139"/>
                    <a:pt x="133" y="139"/>
                    <a:pt x="133" y="139"/>
                  </a:cubicBezTo>
                  <a:cubicBezTo>
                    <a:pt x="157" y="200"/>
                    <a:pt x="157" y="200"/>
                    <a:pt x="157" y="200"/>
                  </a:cubicBezTo>
                  <a:cubicBezTo>
                    <a:pt x="187" y="200"/>
                    <a:pt x="187" y="200"/>
                    <a:pt x="187" y="200"/>
                  </a:cubicBezTo>
                  <a:cubicBezTo>
                    <a:pt x="105" y="0"/>
                    <a:pt x="105" y="0"/>
                    <a:pt x="105" y="0"/>
                  </a:cubicBezTo>
                  <a:cubicBezTo>
                    <a:pt x="76" y="0"/>
                    <a:pt x="76" y="0"/>
                    <a:pt x="76" y="0"/>
                  </a:cubicBezTo>
                  <a:cubicBezTo>
                    <a:pt x="0" y="200"/>
                    <a:pt x="0" y="200"/>
                    <a:pt x="0" y="200"/>
                  </a:cubicBezTo>
                  <a:lnTo>
                    <a:pt x="28" y="200"/>
                  </a:lnTo>
                  <a:close/>
                  <a:moveTo>
                    <a:pt x="79" y="59"/>
                  </a:moveTo>
                  <a:cubicBezTo>
                    <a:pt x="84" y="46"/>
                    <a:pt x="88" y="34"/>
                    <a:pt x="90" y="21"/>
                  </a:cubicBezTo>
                  <a:cubicBezTo>
                    <a:pt x="93" y="32"/>
                    <a:pt x="98" y="45"/>
                    <a:pt x="104" y="62"/>
                  </a:cubicBezTo>
                  <a:cubicBezTo>
                    <a:pt x="125" y="118"/>
                    <a:pt x="125" y="118"/>
                    <a:pt x="125" y="118"/>
                  </a:cubicBezTo>
                  <a:cubicBezTo>
                    <a:pt x="57" y="118"/>
                    <a:pt x="57" y="118"/>
                    <a:pt x="57" y="118"/>
                  </a:cubicBezTo>
                  <a:lnTo>
                    <a:pt x="79"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03"/>
            <p:cNvSpPr>
              <a:spLocks/>
            </p:cNvSpPr>
            <p:nvPr userDrawn="1"/>
          </p:nvSpPr>
          <p:spPr bwMode="black">
            <a:xfrm>
              <a:off x="396" y="2904"/>
              <a:ext cx="376" cy="474"/>
            </a:xfrm>
            <a:custGeom>
              <a:avLst/>
              <a:gdLst>
                <a:gd name="T0" fmla="*/ 159 w 159"/>
                <a:gd name="T1" fmla="*/ 200 h 200"/>
                <a:gd name="T2" fmla="*/ 159 w 159"/>
                <a:gd name="T3" fmla="*/ 176 h 200"/>
                <a:gd name="T4" fmla="*/ 31 w 159"/>
                <a:gd name="T5" fmla="*/ 176 h 200"/>
                <a:gd name="T6" fmla="*/ 43 w 159"/>
                <a:gd name="T7" fmla="*/ 162 h 200"/>
                <a:gd name="T8" fmla="*/ 155 w 159"/>
                <a:gd name="T9" fmla="*/ 23 h 200"/>
                <a:gd name="T10" fmla="*/ 155 w 159"/>
                <a:gd name="T11" fmla="*/ 0 h 200"/>
                <a:gd name="T12" fmla="*/ 12 w 159"/>
                <a:gd name="T13" fmla="*/ 0 h 200"/>
                <a:gd name="T14" fmla="*/ 12 w 159"/>
                <a:gd name="T15" fmla="*/ 23 h 200"/>
                <a:gd name="T16" fmla="*/ 124 w 159"/>
                <a:gd name="T17" fmla="*/ 23 h 200"/>
                <a:gd name="T18" fmla="*/ 103 w 159"/>
                <a:gd name="T19" fmla="*/ 47 h 200"/>
                <a:gd name="T20" fmla="*/ 0 w 159"/>
                <a:gd name="T21" fmla="*/ 175 h 200"/>
                <a:gd name="T22" fmla="*/ 0 w 159"/>
                <a:gd name="T23" fmla="*/ 200 h 200"/>
                <a:gd name="T24" fmla="*/ 159 w 159"/>
                <a:gd name="T2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200">
                  <a:moveTo>
                    <a:pt x="159" y="200"/>
                  </a:moveTo>
                  <a:cubicBezTo>
                    <a:pt x="159" y="176"/>
                    <a:pt x="159" y="176"/>
                    <a:pt x="159" y="176"/>
                  </a:cubicBezTo>
                  <a:cubicBezTo>
                    <a:pt x="31" y="176"/>
                    <a:pt x="31" y="176"/>
                    <a:pt x="31" y="176"/>
                  </a:cubicBezTo>
                  <a:cubicBezTo>
                    <a:pt x="43" y="162"/>
                    <a:pt x="43" y="162"/>
                    <a:pt x="43" y="162"/>
                  </a:cubicBezTo>
                  <a:cubicBezTo>
                    <a:pt x="155" y="23"/>
                    <a:pt x="155" y="23"/>
                    <a:pt x="155" y="23"/>
                  </a:cubicBezTo>
                  <a:cubicBezTo>
                    <a:pt x="155" y="0"/>
                    <a:pt x="155" y="0"/>
                    <a:pt x="155" y="0"/>
                  </a:cubicBezTo>
                  <a:cubicBezTo>
                    <a:pt x="12" y="0"/>
                    <a:pt x="12" y="0"/>
                    <a:pt x="12" y="0"/>
                  </a:cubicBezTo>
                  <a:cubicBezTo>
                    <a:pt x="12" y="23"/>
                    <a:pt x="12" y="23"/>
                    <a:pt x="12" y="23"/>
                  </a:cubicBezTo>
                  <a:cubicBezTo>
                    <a:pt x="124" y="23"/>
                    <a:pt x="124" y="23"/>
                    <a:pt x="124" y="23"/>
                  </a:cubicBezTo>
                  <a:cubicBezTo>
                    <a:pt x="117" y="30"/>
                    <a:pt x="110" y="38"/>
                    <a:pt x="103" y="47"/>
                  </a:cubicBezTo>
                  <a:cubicBezTo>
                    <a:pt x="0" y="175"/>
                    <a:pt x="0" y="175"/>
                    <a:pt x="0" y="175"/>
                  </a:cubicBezTo>
                  <a:cubicBezTo>
                    <a:pt x="0" y="200"/>
                    <a:pt x="0" y="200"/>
                    <a:pt x="0" y="200"/>
                  </a:cubicBezTo>
                  <a:lnTo>
                    <a:pt x="159"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04"/>
            <p:cNvSpPr>
              <a:spLocks noChangeArrowheads="1"/>
            </p:cNvSpPr>
            <p:nvPr userDrawn="1"/>
          </p:nvSpPr>
          <p:spPr bwMode="black">
            <a:xfrm>
              <a:off x="843" y="2904"/>
              <a:ext cx="61" cy="47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05"/>
            <p:cNvSpPr>
              <a:spLocks/>
            </p:cNvSpPr>
            <p:nvPr userDrawn="1"/>
          </p:nvSpPr>
          <p:spPr bwMode="black">
            <a:xfrm>
              <a:off x="1011" y="2904"/>
              <a:ext cx="352" cy="474"/>
            </a:xfrm>
            <a:custGeom>
              <a:avLst/>
              <a:gdLst>
                <a:gd name="T0" fmla="*/ 352 w 352"/>
                <a:gd name="T1" fmla="*/ 474 h 474"/>
                <a:gd name="T2" fmla="*/ 352 w 352"/>
                <a:gd name="T3" fmla="*/ 417 h 474"/>
                <a:gd name="T4" fmla="*/ 61 w 352"/>
                <a:gd name="T5" fmla="*/ 417 h 474"/>
                <a:gd name="T6" fmla="*/ 61 w 352"/>
                <a:gd name="T7" fmla="*/ 256 h 474"/>
                <a:gd name="T8" fmla="*/ 323 w 352"/>
                <a:gd name="T9" fmla="*/ 256 h 474"/>
                <a:gd name="T10" fmla="*/ 323 w 352"/>
                <a:gd name="T11" fmla="*/ 201 h 474"/>
                <a:gd name="T12" fmla="*/ 61 w 352"/>
                <a:gd name="T13" fmla="*/ 201 h 474"/>
                <a:gd name="T14" fmla="*/ 61 w 352"/>
                <a:gd name="T15" fmla="*/ 55 h 474"/>
                <a:gd name="T16" fmla="*/ 340 w 352"/>
                <a:gd name="T17" fmla="*/ 55 h 474"/>
                <a:gd name="T18" fmla="*/ 340 w 352"/>
                <a:gd name="T19" fmla="*/ 0 h 474"/>
                <a:gd name="T20" fmla="*/ 0 w 352"/>
                <a:gd name="T21" fmla="*/ 0 h 474"/>
                <a:gd name="T22" fmla="*/ 0 w 352"/>
                <a:gd name="T23" fmla="*/ 474 h 474"/>
                <a:gd name="T24" fmla="*/ 352 w 352"/>
                <a:gd name="T25"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474">
                  <a:moveTo>
                    <a:pt x="352" y="474"/>
                  </a:moveTo>
                  <a:lnTo>
                    <a:pt x="352" y="417"/>
                  </a:lnTo>
                  <a:lnTo>
                    <a:pt x="61" y="417"/>
                  </a:lnTo>
                  <a:lnTo>
                    <a:pt x="61" y="256"/>
                  </a:lnTo>
                  <a:lnTo>
                    <a:pt x="323" y="256"/>
                  </a:lnTo>
                  <a:lnTo>
                    <a:pt x="323" y="201"/>
                  </a:lnTo>
                  <a:lnTo>
                    <a:pt x="61" y="201"/>
                  </a:lnTo>
                  <a:lnTo>
                    <a:pt x="61" y="55"/>
                  </a:lnTo>
                  <a:lnTo>
                    <a:pt x="340" y="55"/>
                  </a:lnTo>
                  <a:lnTo>
                    <a:pt x="340" y="0"/>
                  </a:lnTo>
                  <a:lnTo>
                    <a:pt x="0" y="0"/>
                  </a:lnTo>
                  <a:lnTo>
                    <a:pt x="0" y="474"/>
                  </a:lnTo>
                  <a:lnTo>
                    <a:pt x="352" y="4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06"/>
            <p:cNvSpPr>
              <a:spLocks noEditPoints="1"/>
            </p:cNvSpPr>
            <p:nvPr userDrawn="1"/>
          </p:nvSpPr>
          <p:spPr bwMode="black">
            <a:xfrm>
              <a:off x="2412" y="2909"/>
              <a:ext cx="393" cy="473"/>
            </a:xfrm>
            <a:custGeom>
              <a:avLst/>
              <a:gdLst>
                <a:gd name="T0" fmla="*/ 73 w 166"/>
                <a:gd name="T1" fmla="*/ 200 h 200"/>
                <a:gd name="T2" fmla="*/ 105 w 166"/>
                <a:gd name="T3" fmla="*/ 196 h 200"/>
                <a:gd name="T4" fmla="*/ 129 w 166"/>
                <a:gd name="T5" fmla="*/ 186 h 200"/>
                <a:gd name="T6" fmla="*/ 147 w 166"/>
                <a:gd name="T7" fmla="*/ 168 h 200"/>
                <a:gd name="T8" fmla="*/ 161 w 166"/>
                <a:gd name="T9" fmla="*/ 139 h 200"/>
                <a:gd name="T10" fmla="*/ 166 w 166"/>
                <a:gd name="T11" fmla="*/ 99 h 200"/>
                <a:gd name="T12" fmla="*/ 158 w 166"/>
                <a:gd name="T13" fmla="*/ 51 h 200"/>
                <a:gd name="T14" fmla="*/ 134 w 166"/>
                <a:gd name="T15" fmla="*/ 17 h 200"/>
                <a:gd name="T16" fmla="*/ 105 w 166"/>
                <a:gd name="T17" fmla="*/ 2 h 200"/>
                <a:gd name="T18" fmla="*/ 69 w 166"/>
                <a:gd name="T19" fmla="*/ 0 h 200"/>
                <a:gd name="T20" fmla="*/ 0 w 166"/>
                <a:gd name="T21" fmla="*/ 0 h 200"/>
                <a:gd name="T22" fmla="*/ 0 w 166"/>
                <a:gd name="T23" fmla="*/ 200 h 200"/>
                <a:gd name="T24" fmla="*/ 73 w 166"/>
                <a:gd name="T25" fmla="*/ 200 h 200"/>
                <a:gd name="T26" fmla="*/ 27 w 166"/>
                <a:gd name="T27" fmla="*/ 23 h 200"/>
                <a:gd name="T28" fmla="*/ 69 w 166"/>
                <a:gd name="T29" fmla="*/ 23 h 200"/>
                <a:gd name="T30" fmla="*/ 103 w 166"/>
                <a:gd name="T31" fmla="*/ 27 h 200"/>
                <a:gd name="T32" fmla="*/ 128 w 166"/>
                <a:gd name="T33" fmla="*/ 50 h 200"/>
                <a:gd name="T34" fmla="*/ 139 w 166"/>
                <a:gd name="T35" fmla="*/ 98 h 200"/>
                <a:gd name="T36" fmla="*/ 133 w 166"/>
                <a:gd name="T37" fmla="*/ 137 h 200"/>
                <a:gd name="T38" fmla="*/ 119 w 166"/>
                <a:gd name="T39" fmla="*/ 162 h 200"/>
                <a:gd name="T40" fmla="*/ 101 w 166"/>
                <a:gd name="T41" fmla="*/ 172 h 200"/>
                <a:gd name="T42" fmla="*/ 70 w 166"/>
                <a:gd name="T43" fmla="*/ 176 h 200"/>
                <a:gd name="T44" fmla="*/ 27 w 166"/>
                <a:gd name="T45" fmla="*/ 176 h 200"/>
                <a:gd name="T46" fmla="*/ 27 w 166"/>
                <a:gd name="T47"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200">
                  <a:moveTo>
                    <a:pt x="73" y="200"/>
                  </a:moveTo>
                  <a:cubicBezTo>
                    <a:pt x="85" y="200"/>
                    <a:pt x="95" y="199"/>
                    <a:pt x="105" y="196"/>
                  </a:cubicBezTo>
                  <a:cubicBezTo>
                    <a:pt x="114" y="194"/>
                    <a:pt x="122" y="191"/>
                    <a:pt x="129" y="186"/>
                  </a:cubicBezTo>
                  <a:cubicBezTo>
                    <a:pt x="135" y="182"/>
                    <a:pt x="141" y="176"/>
                    <a:pt x="147" y="168"/>
                  </a:cubicBezTo>
                  <a:cubicBezTo>
                    <a:pt x="152" y="160"/>
                    <a:pt x="157" y="151"/>
                    <a:pt x="161" y="139"/>
                  </a:cubicBezTo>
                  <a:cubicBezTo>
                    <a:pt x="164" y="127"/>
                    <a:pt x="166" y="114"/>
                    <a:pt x="166" y="99"/>
                  </a:cubicBezTo>
                  <a:cubicBezTo>
                    <a:pt x="166" y="81"/>
                    <a:pt x="163" y="65"/>
                    <a:pt x="158" y="51"/>
                  </a:cubicBezTo>
                  <a:cubicBezTo>
                    <a:pt x="153" y="37"/>
                    <a:pt x="145" y="26"/>
                    <a:pt x="134" y="17"/>
                  </a:cubicBezTo>
                  <a:cubicBezTo>
                    <a:pt x="126" y="10"/>
                    <a:pt x="116" y="5"/>
                    <a:pt x="105" y="2"/>
                  </a:cubicBezTo>
                  <a:cubicBezTo>
                    <a:pt x="97" y="0"/>
                    <a:pt x="85" y="0"/>
                    <a:pt x="69" y="0"/>
                  </a:cubicBezTo>
                  <a:cubicBezTo>
                    <a:pt x="0" y="0"/>
                    <a:pt x="0" y="0"/>
                    <a:pt x="0" y="0"/>
                  </a:cubicBezTo>
                  <a:cubicBezTo>
                    <a:pt x="0" y="200"/>
                    <a:pt x="0" y="200"/>
                    <a:pt x="0" y="200"/>
                  </a:cubicBezTo>
                  <a:lnTo>
                    <a:pt x="73" y="200"/>
                  </a:lnTo>
                  <a:close/>
                  <a:moveTo>
                    <a:pt x="27" y="23"/>
                  </a:moveTo>
                  <a:cubicBezTo>
                    <a:pt x="69" y="23"/>
                    <a:pt x="69" y="23"/>
                    <a:pt x="69" y="23"/>
                  </a:cubicBezTo>
                  <a:cubicBezTo>
                    <a:pt x="85" y="23"/>
                    <a:pt x="96" y="25"/>
                    <a:pt x="103" y="27"/>
                  </a:cubicBezTo>
                  <a:cubicBezTo>
                    <a:pt x="113" y="31"/>
                    <a:pt x="121" y="39"/>
                    <a:pt x="128" y="50"/>
                  </a:cubicBezTo>
                  <a:cubicBezTo>
                    <a:pt x="135" y="61"/>
                    <a:pt x="139" y="77"/>
                    <a:pt x="139" y="98"/>
                  </a:cubicBezTo>
                  <a:cubicBezTo>
                    <a:pt x="139" y="113"/>
                    <a:pt x="137" y="126"/>
                    <a:pt x="133" y="137"/>
                  </a:cubicBezTo>
                  <a:cubicBezTo>
                    <a:pt x="130" y="147"/>
                    <a:pt x="125" y="156"/>
                    <a:pt x="119" y="162"/>
                  </a:cubicBezTo>
                  <a:cubicBezTo>
                    <a:pt x="114" y="166"/>
                    <a:pt x="108" y="170"/>
                    <a:pt x="101" y="172"/>
                  </a:cubicBezTo>
                  <a:cubicBezTo>
                    <a:pt x="93" y="175"/>
                    <a:pt x="83" y="176"/>
                    <a:pt x="70" y="176"/>
                  </a:cubicBezTo>
                  <a:cubicBezTo>
                    <a:pt x="27" y="176"/>
                    <a:pt x="27" y="176"/>
                    <a:pt x="27" y="176"/>
                  </a:cubicBezTo>
                  <a:lnTo>
                    <a:pt x="27" y="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07"/>
            <p:cNvSpPr>
              <a:spLocks/>
            </p:cNvSpPr>
            <p:nvPr userDrawn="1"/>
          </p:nvSpPr>
          <p:spPr bwMode="black">
            <a:xfrm>
              <a:off x="2847" y="2909"/>
              <a:ext cx="374" cy="473"/>
            </a:xfrm>
            <a:custGeom>
              <a:avLst/>
              <a:gdLst>
                <a:gd name="T0" fmla="*/ 158 w 158"/>
                <a:gd name="T1" fmla="*/ 200 h 200"/>
                <a:gd name="T2" fmla="*/ 158 w 158"/>
                <a:gd name="T3" fmla="*/ 176 h 200"/>
                <a:gd name="T4" fmla="*/ 30 w 158"/>
                <a:gd name="T5" fmla="*/ 176 h 200"/>
                <a:gd name="T6" fmla="*/ 42 w 158"/>
                <a:gd name="T7" fmla="*/ 162 h 200"/>
                <a:gd name="T8" fmla="*/ 155 w 158"/>
                <a:gd name="T9" fmla="*/ 23 h 200"/>
                <a:gd name="T10" fmla="*/ 155 w 158"/>
                <a:gd name="T11" fmla="*/ 0 h 200"/>
                <a:gd name="T12" fmla="*/ 11 w 158"/>
                <a:gd name="T13" fmla="*/ 0 h 200"/>
                <a:gd name="T14" fmla="*/ 11 w 158"/>
                <a:gd name="T15" fmla="*/ 23 h 200"/>
                <a:gd name="T16" fmla="*/ 123 w 158"/>
                <a:gd name="T17" fmla="*/ 23 h 200"/>
                <a:gd name="T18" fmla="*/ 102 w 158"/>
                <a:gd name="T19" fmla="*/ 47 h 200"/>
                <a:gd name="T20" fmla="*/ 0 w 158"/>
                <a:gd name="T21" fmla="*/ 175 h 200"/>
                <a:gd name="T22" fmla="*/ 0 w 158"/>
                <a:gd name="T23" fmla="*/ 200 h 200"/>
                <a:gd name="T24" fmla="*/ 158 w 158"/>
                <a:gd name="T2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00">
                  <a:moveTo>
                    <a:pt x="158" y="200"/>
                  </a:moveTo>
                  <a:cubicBezTo>
                    <a:pt x="158" y="176"/>
                    <a:pt x="158" y="176"/>
                    <a:pt x="158" y="176"/>
                  </a:cubicBezTo>
                  <a:cubicBezTo>
                    <a:pt x="30" y="176"/>
                    <a:pt x="30" y="176"/>
                    <a:pt x="30" y="176"/>
                  </a:cubicBezTo>
                  <a:cubicBezTo>
                    <a:pt x="42" y="162"/>
                    <a:pt x="42" y="162"/>
                    <a:pt x="42" y="162"/>
                  </a:cubicBezTo>
                  <a:cubicBezTo>
                    <a:pt x="155" y="23"/>
                    <a:pt x="155" y="23"/>
                    <a:pt x="155" y="23"/>
                  </a:cubicBezTo>
                  <a:cubicBezTo>
                    <a:pt x="155" y="0"/>
                    <a:pt x="155" y="0"/>
                    <a:pt x="155" y="0"/>
                  </a:cubicBezTo>
                  <a:cubicBezTo>
                    <a:pt x="11" y="0"/>
                    <a:pt x="11" y="0"/>
                    <a:pt x="11" y="0"/>
                  </a:cubicBezTo>
                  <a:cubicBezTo>
                    <a:pt x="11" y="23"/>
                    <a:pt x="11" y="23"/>
                    <a:pt x="11" y="23"/>
                  </a:cubicBezTo>
                  <a:cubicBezTo>
                    <a:pt x="123" y="23"/>
                    <a:pt x="123" y="23"/>
                    <a:pt x="123" y="23"/>
                  </a:cubicBezTo>
                  <a:cubicBezTo>
                    <a:pt x="116" y="30"/>
                    <a:pt x="109" y="38"/>
                    <a:pt x="102" y="47"/>
                  </a:cubicBezTo>
                  <a:cubicBezTo>
                    <a:pt x="0" y="175"/>
                    <a:pt x="0" y="175"/>
                    <a:pt x="0" y="175"/>
                  </a:cubicBezTo>
                  <a:cubicBezTo>
                    <a:pt x="0" y="200"/>
                    <a:pt x="0" y="200"/>
                    <a:pt x="0" y="200"/>
                  </a:cubicBezTo>
                  <a:lnTo>
                    <a:pt x="158"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108"/>
            <p:cNvSpPr>
              <a:spLocks noChangeArrowheads="1"/>
            </p:cNvSpPr>
            <p:nvPr userDrawn="1"/>
          </p:nvSpPr>
          <p:spPr bwMode="black">
            <a:xfrm>
              <a:off x="3292" y="2909"/>
              <a:ext cx="63" cy="4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09"/>
            <p:cNvSpPr>
              <a:spLocks noEditPoints="1"/>
            </p:cNvSpPr>
            <p:nvPr userDrawn="1"/>
          </p:nvSpPr>
          <p:spPr bwMode="black">
            <a:xfrm>
              <a:off x="3459" y="2909"/>
              <a:ext cx="353" cy="611"/>
            </a:xfrm>
            <a:custGeom>
              <a:avLst/>
              <a:gdLst>
                <a:gd name="T0" fmla="*/ 149 w 149"/>
                <a:gd name="T1" fmla="*/ 200 h 258"/>
                <a:gd name="T2" fmla="*/ 149 w 149"/>
                <a:gd name="T3" fmla="*/ 176 h 258"/>
                <a:gd name="T4" fmla="*/ 27 w 149"/>
                <a:gd name="T5" fmla="*/ 176 h 258"/>
                <a:gd name="T6" fmla="*/ 27 w 149"/>
                <a:gd name="T7" fmla="*/ 108 h 258"/>
                <a:gd name="T8" fmla="*/ 137 w 149"/>
                <a:gd name="T9" fmla="*/ 108 h 258"/>
                <a:gd name="T10" fmla="*/ 137 w 149"/>
                <a:gd name="T11" fmla="*/ 84 h 258"/>
                <a:gd name="T12" fmla="*/ 27 w 149"/>
                <a:gd name="T13" fmla="*/ 84 h 258"/>
                <a:gd name="T14" fmla="*/ 27 w 149"/>
                <a:gd name="T15" fmla="*/ 23 h 258"/>
                <a:gd name="T16" fmla="*/ 145 w 149"/>
                <a:gd name="T17" fmla="*/ 23 h 258"/>
                <a:gd name="T18" fmla="*/ 145 w 149"/>
                <a:gd name="T19" fmla="*/ 0 h 258"/>
                <a:gd name="T20" fmla="*/ 0 w 149"/>
                <a:gd name="T21" fmla="*/ 0 h 258"/>
                <a:gd name="T22" fmla="*/ 0 w 149"/>
                <a:gd name="T23" fmla="*/ 200 h 258"/>
                <a:gd name="T24" fmla="*/ 149 w 149"/>
                <a:gd name="T25" fmla="*/ 200 h 258"/>
                <a:gd name="T26" fmla="*/ 122 w 149"/>
                <a:gd name="T27" fmla="*/ 200 h 258"/>
                <a:gd name="T28" fmla="*/ 108 w 149"/>
                <a:gd name="T29" fmla="*/ 216 h 258"/>
                <a:gd name="T30" fmla="*/ 103 w 149"/>
                <a:gd name="T31" fmla="*/ 233 h 258"/>
                <a:gd name="T32" fmla="*/ 105 w 149"/>
                <a:gd name="T33" fmla="*/ 243 h 258"/>
                <a:gd name="T34" fmla="*/ 110 w 149"/>
                <a:gd name="T35" fmla="*/ 251 h 258"/>
                <a:gd name="T36" fmla="*/ 119 w 149"/>
                <a:gd name="T37" fmla="*/ 256 h 258"/>
                <a:gd name="T38" fmla="*/ 131 w 149"/>
                <a:gd name="T39" fmla="*/ 258 h 258"/>
                <a:gd name="T40" fmla="*/ 149 w 149"/>
                <a:gd name="T41" fmla="*/ 254 h 258"/>
                <a:gd name="T42" fmla="*/ 149 w 149"/>
                <a:gd name="T43" fmla="*/ 236 h 258"/>
                <a:gd name="T44" fmla="*/ 143 w 149"/>
                <a:gd name="T45" fmla="*/ 239 h 258"/>
                <a:gd name="T46" fmla="*/ 137 w 149"/>
                <a:gd name="T47" fmla="*/ 239 h 258"/>
                <a:gd name="T48" fmla="*/ 127 w 149"/>
                <a:gd name="T49" fmla="*/ 235 h 258"/>
                <a:gd name="T50" fmla="*/ 124 w 149"/>
                <a:gd name="T51" fmla="*/ 226 h 258"/>
                <a:gd name="T52" fmla="*/ 128 w 149"/>
                <a:gd name="T53" fmla="*/ 212 h 258"/>
                <a:gd name="T54" fmla="*/ 140 w 149"/>
                <a:gd name="T55" fmla="*/ 200 h 258"/>
                <a:gd name="T56" fmla="*/ 122 w 149"/>
                <a:gd name="T57"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58">
                  <a:moveTo>
                    <a:pt x="149" y="200"/>
                  </a:moveTo>
                  <a:cubicBezTo>
                    <a:pt x="149" y="176"/>
                    <a:pt x="149" y="176"/>
                    <a:pt x="149" y="176"/>
                  </a:cubicBezTo>
                  <a:cubicBezTo>
                    <a:pt x="27" y="176"/>
                    <a:pt x="27" y="176"/>
                    <a:pt x="27" y="176"/>
                  </a:cubicBezTo>
                  <a:cubicBezTo>
                    <a:pt x="27" y="108"/>
                    <a:pt x="27" y="108"/>
                    <a:pt x="27" y="108"/>
                  </a:cubicBezTo>
                  <a:cubicBezTo>
                    <a:pt x="137" y="108"/>
                    <a:pt x="137" y="108"/>
                    <a:pt x="137" y="108"/>
                  </a:cubicBezTo>
                  <a:cubicBezTo>
                    <a:pt x="137" y="84"/>
                    <a:pt x="137" y="84"/>
                    <a:pt x="137" y="84"/>
                  </a:cubicBezTo>
                  <a:cubicBezTo>
                    <a:pt x="27" y="84"/>
                    <a:pt x="27" y="84"/>
                    <a:pt x="27" y="84"/>
                  </a:cubicBezTo>
                  <a:cubicBezTo>
                    <a:pt x="27" y="23"/>
                    <a:pt x="27" y="23"/>
                    <a:pt x="27" y="23"/>
                  </a:cubicBezTo>
                  <a:cubicBezTo>
                    <a:pt x="145" y="23"/>
                    <a:pt x="145" y="23"/>
                    <a:pt x="145" y="23"/>
                  </a:cubicBezTo>
                  <a:cubicBezTo>
                    <a:pt x="145" y="0"/>
                    <a:pt x="145" y="0"/>
                    <a:pt x="145" y="0"/>
                  </a:cubicBezTo>
                  <a:cubicBezTo>
                    <a:pt x="0" y="0"/>
                    <a:pt x="0" y="0"/>
                    <a:pt x="0" y="0"/>
                  </a:cubicBezTo>
                  <a:cubicBezTo>
                    <a:pt x="0" y="200"/>
                    <a:pt x="0" y="200"/>
                    <a:pt x="0" y="200"/>
                  </a:cubicBezTo>
                  <a:lnTo>
                    <a:pt x="149" y="200"/>
                  </a:lnTo>
                  <a:close/>
                  <a:moveTo>
                    <a:pt x="122" y="200"/>
                  </a:moveTo>
                  <a:cubicBezTo>
                    <a:pt x="116" y="205"/>
                    <a:pt x="111" y="210"/>
                    <a:pt x="108" y="216"/>
                  </a:cubicBezTo>
                  <a:cubicBezTo>
                    <a:pt x="105" y="222"/>
                    <a:pt x="103" y="227"/>
                    <a:pt x="103" y="233"/>
                  </a:cubicBezTo>
                  <a:cubicBezTo>
                    <a:pt x="103" y="237"/>
                    <a:pt x="104" y="240"/>
                    <a:pt x="105" y="243"/>
                  </a:cubicBezTo>
                  <a:cubicBezTo>
                    <a:pt x="106" y="246"/>
                    <a:pt x="108" y="249"/>
                    <a:pt x="110" y="251"/>
                  </a:cubicBezTo>
                  <a:cubicBezTo>
                    <a:pt x="112" y="253"/>
                    <a:pt x="115" y="255"/>
                    <a:pt x="119" y="256"/>
                  </a:cubicBezTo>
                  <a:cubicBezTo>
                    <a:pt x="122" y="258"/>
                    <a:pt x="126" y="258"/>
                    <a:pt x="131" y="258"/>
                  </a:cubicBezTo>
                  <a:cubicBezTo>
                    <a:pt x="137" y="258"/>
                    <a:pt x="143" y="257"/>
                    <a:pt x="149" y="254"/>
                  </a:cubicBezTo>
                  <a:cubicBezTo>
                    <a:pt x="149" y="236"/>
                    <a:pt x="149" y="236"/>
                    <a:pt x="149" y="236"/>
                  </a:cubicBezTo>
                  <a:cubicBezTo>
                    <a:pt x="148" y="237"/>
                    <a:pt x="146" y="238"/>
                    <a:pt x="143" y="239"/>
                  </a:cubicBezTo>
                  <a:cubicBezTo>
                    <a:pt x="141" y="239"/>
                    <a:pt x="139" y="239"/>
                    <a:pt x="137" y="239"/>
                  </a:cubicBezTo>
                  <a:cubicBezTo>
                    <a:pt x="132" y="239"/>
                    <a:pt x="129" y="238"/>
                    <a:pt x="127" y="235"/>
                  </a:cubicBezTo>
                  <a:cubicBezTo>
                    <a:pt x="125" y="233"/>
                    <a:pt x="124" y="230"/>
                    <a:pt x="124" y="226"/>
                  </a:cubicBezTo>
                  <a:cubicBezTo>
                    <a:pt x="124" y="221"/>
                    <a:pt x="125" y="216"/>
                    <a:pt x="128" y="212"/>
                  </a:cubicBezTo>
                  <a:cubicBezTo>
                    <a:pt x="131" y="207"/>
                    <a:pt x="135" y="203"/>
                    <a:pt x="140" y="200"/>
                  </a:cubicBezTo>
                  <a:lnTo>
                    <a:pt x="122"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10"/>
            <p:cNvSpPr>
              <a:spLocks/>
            </p:cNvSpPr>
            <p:nvPr userDrawn="1"/>
          </p:nvSpPr>
          <p:spPr bwMode="black">
            <a:xfrm>
              <a:off x="3890" y="2909"/>
              <a:ext cx="392" cy="473"/>
            </a:xfrm>
            <a:custGeom>
              <a:avLst/>
              <a:gdLst>
                <a:gd name="T0" fmla="*/ 64 w 392"/>
                <a:gd name="T1" fmla="*/ 473 h 473"/>
                <a:gd name="T2" fmla="*/ 64 w 392"/>
                <a:gd name="T3" fmla="*/ 308 h 473"/>
                <a:gd name="T4" fmla="*/ 139 w 392"/>
                <a:gd name="T5" fmla="*/ 232 h 473"/>
                <a:gd name="T6" fmla="*/ 309 w 392"/>
                <a:gd name="T7" fmla="*/ 473 h 473"/>
                <a:gd name="T8" fmla="*/ 392 w 392"/>
                <a:gd name="T9" fmla="*/ 473 h 473"/>
                <a:gd name="T10" fmla="*/ 184 w 392"/>
                <a:gd name="T11" fmla="*/ 192 h 473"/>
                <a:gd name="T12" fmla="*/ 383 w 392"/>
                <a:gd name="T13" fmla="*/ 0 h 473"/>
                <a:gd name="T14" fmla="*/ 298 w 392"/>
                <a:gd name="T15" fmla="*/ 0 h 473"/>
                <a:gd name="T16" fmla="*/ 64 w 392"/>
                <a:gd name="T17" fmla="*/ 234 h 473"/>
                <a:gd name="T18" fmla="*/ 64 w 392"/>
                <a:gd name="T19" fmla="*/ 0 h 473"/>
                <a:gd name="T20" fmla="*/ 0 w 392"/>
                <a:gd name="T21" fmla="*/ 0 h 473"/>
                <a:gd name="T22" fmla="*/ 0 w 392"/>
                <a:gd name="T23" fmla="*/ 473 h 473"/>
                <a:gd name="T24" fmla="*/ 64 w 392"/>
                <a:gd name="T25"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73">
                  <a:moveTo>
                    <a:pt x="64" y="473"/>
                  </a:moveTo>
                  <a:lnTo>
                    <a:pt x="64" y="308"/>
                  </a:lnTo>
                  <a:lnTo>
                    <a:pt x="139" y="232"/>
                  </a:lnTo>
                  <a:lnTo>
                    <a:pt x="309" y="473"/>
                  </a:lnTo>
                  <a:lnTo>
                    <a:pt x="392" y="473"/>
                  </a:lnTo>
                  <a:lnTo>
                    <a:pt x="184" y="192"/>
                  </a:lnTo>
                  <a:lnTo>
                    <a:pt x="383" y="0"/>
                  </a:lnTo>
                  <a:lnTo>
                    <a:pt x="298" y="0"/>
                  </a:lnTo>
                  <a:lnTo>
                    <a:pt x="64" y="234"/>
                  </a:lnTo>
                  <a:lnTo>
                    <a:pt x="64" y="0"/>
                  </a:lnTo>
                  <a:lnTo>
                    <a:pt x="0" y="0"/>
                  </a:lnTo>
                  <a:lnTo>
                    <a:pt x="0" y="473"/>
                  </a:lnTo>
                  <a:lnTo>
                    <a:pt x="64" y="4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11"/>
            <p:cNvSpPr>
              <a:spLocks/>
            </p:cNvSpPr>
            <p:nvPr userDrawn="1"/>
          </p:nvSpPr>
          <p:spPr bwMode="black">
            <a:xfrm>
              <a:off x="4327" y="2909"/>
              <a:ext cx="374" cy="480"/>
            </a:xfrm>
            <a:custGeom>
              <a:avLst/>
              <a:gdLst>
                <a:gd name="T0" fmla="*/ 131 w 158"/>
                <a:gd name="T1" fmla="*/ 115 h 203"/>
                <a:gd name="T2" fmla="*/ 119 w 158"/>
                <a:gd name="T3" fmla="*/ 166 h 203"/>
                <a:gd name="T4" fmla="*/ 77 w 158"/>
                <a:gd name="T5" fmla="*/ 179 h 203"/>
                <a:gd name="T6" fmla="*/ 48 w 158"/>
                <a:gd name="T7" fmla="*/ 173 h 203"/>
                <a:gd name="T8" fmla="*/ 32 w 158"/>
                <a:gd name="T9" fmla="*/ 153 h 203"/>
                <a:gd name="T10" fmla="*/ 27 w 158"/>
                <a:gd name="T11" fmla="*/ 115 h 203"/>
                <a:gd name="T12" fmla="*/ 27 w 158"/>
                <a:gd name="T13" fmla="*/ 0 h 203"/>
                <a:gd name="T14" fmla="*/ 0 w 158"/>
                <a:gd name="T15" fmla="*/ 0 h 203"/>
                <a:gd name="T16" fmla="*/ 0 w 158"/>
                <a:gd name="T17" fmla="*/ 115 h 203"/>
                <a:gd name="T18" fmla="*/ 8 w 158"/>
                <a:gd name="T19" fmla="*/ 165 h 203"/>
                <a:gd name="T20" fmla="*/ 34 w 158"/>
                <a:gd name="T21" fmla="*/ 193 h 203"/>
                <a:gd name="T22" fmla="*/ 80 w 158"/>
                <a:gd name="T23" fmla="*/ 203 h 203"/>
                <a:gd name="T24" fmla="*/ 126 w 158"/>
                <a:gd name="T25" fmla="*/ 192 h 203"/>
                <a:gd name="T26" fmla="*/ 151 w 158"/>
                <a:gd name="T27" fmla="*/ 163 h 203"/>
                <a:gd name="T28" fmla="*/ 158 w 158"/>
                <a:gd name="T29" fmla="*/ 115 h 203"/>
                <a:gd name="T30" fmla="*/ 158 w 158"/>
                <a:gd name="T31" fmla="*/ 0 h 203"/>
                <a:gd name="T32" fmla="*/ 131 w 158"/>
                <a:gd name="T33" fmla="*/ 0 h 203"/>
                <a:gd name="T34" fmla="*/ 131 w 158"/>
                <a:gd name="T35" fmla="*/ 11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203">
                  <a:moveTo>
                    <a:pt x="131" y="115"/>
                  </a:moveTo>
                  <a:cubicBezTo>
                    <a:pt x="131" y="140"/>
                    <a:pt x="127" y="157"/>
                    <a:pt x="119" y="166"/>
                  </a:cubicBezTo>
                  <a:cubicBezTo>
                    <a:pt x="111" y="175"/>
                    <a:pt x="97" y="179"/>
                    <a:pt x="77" y="179"/>
                  </a:cubicBezTo>
                  <a:cubicBezTo>
                    <a:pt x="66" y="179"/>
                    <a:pt x="56" y="177"/>
                    <a:pt x="48" y="173"/>
                  </a:cubicBezTo>
                  <a:cubicBezTo>
                    <a:pt x="41" y="168"/>
                    <a:pt x="35" y="162"/>
                    <a:pt x="32" y="153"/>
                  </a:cubicBezTo>
                  <a:cubicBezTo>
                    <a:pt x="28" y="145"/>
                    <a:pt x="27" y="132"/>
                    <a:pt x="27" y="115"/>
                  </a:cubicBezTo>
                  <a:cubicBezTo>
                    <a:pt x="27" y="0"/>
                    <a:pt x="27" y="0"/>
                    <a:pt x="27" y="0"/>
                  </a:cubicBezTo>
                  <a:cubicBezTo>
                    <a:pt x="0" y="0"/>
                    <a:pt x="0" y="0"/>
                    <a:pt x="0" y="0"/>
                  </a:cubicBezTo>
                  <a:cubicBezTo>
                    <a:pt x="0" y="115"/>
                    <a:pt x="0" y="115"/>
                    <a:pt x="0" y="115"/>
                  </a:cubicBezTo>
                  <a:cubicBezTo>
                    <a:pt x="0" y="136"/>
                    <a:pt x="3" y="153"/>
                    <a:pt x="8" y="165"/>
                  </a:cubicBezTo>
                  <a:cubicBezTo>
                    <a:pt x="13" y="178"/>
                    <a:pt x="22" y="187"/>
                    <a:pt x="34" y="193"/>
                  </a:cubicBezTo>
                  <a:cubicBezTo>
                    <a:pt x="45" y="200"/>
                    <a:pt x="61" y="203"/>
                    <a:pt x="80" y="203"/>
                  </a:cubicBezTo>
                  <a:cubicBezTo>
                    <a:pt x="99" y="203"/>
                    <a:pt x="114" y="199"/>
                    <a:pt x="126" y="192"/>
                  </a:cubicBezTo>
                  <a:cubicBezTo>
                    <a:pt x="138" y="185"/>
                    <a:pt x="146" y="175"/>
                    <a:pt x="151" y="163"/>
                  </a:cubicBezTo>
                  <a:cubicBezTo>
                    <a:pt x="156" y="151"/>
                    <a:pt x="158" y="135"/>
                    <a:pt x="158" y="115"/>
                  </a:cubicBezTo>
                  <a:cubicBezTo>
                    <a:pt x="158" y="0"/>
                    <a:pt x="158" y="0"/>
                    <a:pt x="158" y="0"/>
                  </a:cubicBezTo>
                  <a:cubicBezTo>
                    <a:pt x="131" y="0"/>
                    <a:pt x="131" y="0"/>
                    <a:pt x="131" y="0"/>
                  </a:cubicBezTo>
                  <a:lnTo>
                    <a:pt x="131" y="1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12"/>
            <p:cNvSpPr>
              <a:spLocks/>
            </p:cNvSpPr>
            <p:nvPr userDrawn="1"/>
          </p:nvSpPr>
          <p:spPr bwMode="black">
            <a:xfrm>
              <a:off x="4764" y="2909"/>
              <a:ext cx="263" cy="480"/>
            </a:xfrm>
            <a:custGeom>
              <a:avLst/>
              <a:gdLst>
                <a:gd name="T0" fmla="*/ 14 w 111"/>
                <a:gd name="T1" fmla="*/ 188 h 203"/>
                <a:gd name="T2" fmla="*/ 54 w 111"/>
                <a:gd name="T3" fmla="*/ 203 h 203"/>
                <a:gd name="T4" fmla="*/ 85 w 111"/>
                <a:gd name="T5" fmla="*/ 196 h 203"/>
                <a:gd name="T6" fmla="*/ 105 w 111"/>
                <a:gd name="T7" fmla="*/ 175 h 203"/>
                <a:gd name="T8" fmla="*/ 111 w 111"/>
                <a:gd name="T9" fmla="*/ 136 h 203"/>
                <a:gd name="T10" fmla="*/ 111 w 111"/>
                <a:gd name="T11" fmla="*/ 0 h 203"/>
                <a:gd name="T12" fmla="*/ 84 w 111"/>
                <a:gd name="T13" fmla="*/ 0 h 203"/>
                <a:gd name="T14" fmla="*/ 84 w 111"/>
                <a:gd name="T15" fmla="*/ 137 h 203"/>
                <a:gd name="T16" fmla="*/ 81 w 111"/>
                <a:gd name="T17" fmla="*/ 163 h 203"/>
                <a:gd name="T18" fmla="*/ 72 w 111"/>
                <a:gd name="T19" fmla="*/ 175 h 203"/>
                <a:gd name="T20" fmla="*/ 54 w 111"/>
                <a:gd name="T21" fmla="*/ 180 h 203"/>
                <a:gd name="T22" fmla="*/ 33 w 111"/>
                <a:gd name="T23" fmla="*/ 171 h 203"/>
                <a:gd name="T24" fmla="*/ 25 w 111"/>
                <a:gd name="T25" fmla="*/ 140 h 203"/>
                <a:gd name="T26" fmla="*/ 1 w 111"/>
                <a:gd name="T27" fmla="*/ 143 h 203"/>
                <a:gd name="T28" fmla="*/ 14 w 111"/>
                <a:gd name="T29" fmla="*/ 18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203">
                  <a:moveTo>
                    <a:pt x="14" y="188"/>
                  </a:moveTo>
                  <a:cubicBezTo>
                    <a:pt x="23" y="198"/>
                    <a:pt x="37" y="203"/>
                    <a:pt x="54" y="203"/>
                  </a:cubicBezTo>
                  <a:cubicBezTo>
                    <a:pt x="66" y="203"/>
                    <a:pt x="77" y="201"/>
                    <a:pt x="85" y="196"/>
                  </a:cubicBezTo>
                  <a:cubicBezTo>
                    <a:pt x="94" y="191"/>
                    <a:pt x="101" y="184"/>
                    <a:pt x="105" y="175"/>
                  </a:cubicBezTo>
                  <a:cubicBezTo>
                    <a:pt x="109" y="166"/>
                    <a:pt x="111" y="153"/>
                    <a:pt x="111" y="136"/>
                  </a:cubicBezTo>
                  <a:cubicBezTo>
                    <a:pt x="111" y="0"/>
                    <a:pt x="111" y="0"/>
                    <a:pt x="111" y="0"/>
                  </a:cubicBezTo>
                  <a:cubicBezTo>
                    <a:pt x="84" y="0"/>
                    <a:pt x="84" y="0"/>
                    <a:pt x="84" y="0"/>
                  </a:cubicBezTo>
                  <a:cubicBezTo>
                    <a:pt x="84" y="137"/>
                    <a:pt x="84" y="137"/>
                    <a:pt x="84" y="137"/>
                  </a:cubicBezTo>
                  <a:cubicBezTo>
                    <a:pt x="84" y="149"/>
                    <a:pt x="83" y="157"/>
                    <a:pt x="81" y="163"/>
                  </a:cubicBezTo>
                  <a:cubicBezTo>
                    <a:pt x="80" y="168"/>
                    <a:pt x="76" y="172"/>
                    <a:pt x="72" y="175"/>
                  </a:cubicBezTo>
                  <a:cubicBezTo>
                    <a:pt x="67" y="178"/>
                    <a:pt x="61" y="180"/>
                    <a:pt x="54" y="180"/>
                  </a:cubicBezTo>
                  <a:cubicBezTo>
                    <a:pt x="45" y="180"/>
                    <a:pt x="38" y="177"/>
                    <a:pt x="33" y="171"/>
                  </a:cubicBezTo>
                  <a:cubicBezTo>
                    <a:pt x="28" y="165"/>
                    <a:pt x="25" y="155"/>
                    <a:pt x="25" y="140"/>
                  </a:cubicBezTo>
                  <a:cubicBezTo>
                    <a:pt x="1" y="143"/>
                    <a:pt x="1" y="143"/>
                    <a:pt x="1" y="143"/>
                  </a:cubicBezTo>
                  <a:cubicBezTo>
                    <a:pt x="0" y="163"/>
                    <a:pt x="5" y="178"/>
                    <a:pt x="14" y="1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13"/>
            <p:cNvSpPr>
              <a:spLocks noEditPoints="1"/>
            </p:cNvSpPr>
            <p:nvPr userDrawn="1"/>
          </p:nvSpPr>
          <p:spPr bwMode="black">
            <a:xfrm>
              <a:off x="5124" y="2909"/>
              <a:ext cx="352" cy="611"/>
            </a:xfrm>
            <a:custGeom>
              <a:avLst/>
              <a:gdLst>
                <a:gd name="T0" fmla="*/ 149 w 149"/>
                <a:gd name="T1" fmla="*/ 200 h 258"/>
                <a:gd name="T2" fmla="*/ 149 w 149"/>
                <a:gd name="T3" fmla="*/ 176 h 258"/>
                <a:gd name="T4" fmla="*/ 26 w 149"/>
                <a:gd name="T5" fmla="*/ 176 h 258"/>
                <a:gd name="T6" fmla="*/ 26 w 149"/>
                <a:gd name="T7" fmla="*/ 108 h 258"/>
                <a:gd name="T8" fmla="*/ 137 w 149"/>
                <a:gd name="T9" fmla="*/ 108 h 258"/>
                <a:gd name="T10" fmla="*/ 137 w 149"/>
                <a:gd name="T11" fmla="*/ 84 h 258"/>
                <a:gd name="T12" fmla="*/ 26 w 149"/>
                <a:gd name="T13" fmla="*/ 84 h 258"/>
                <a:gd name="T14" fmla="*/ 26 w 149"/>
                <a:gd name="T15" fmla="*/ 23 h 258"/>
                <a:gd name="T16" fmla="*/ 144 w 149"/>
                <a:gd name="T17" fmla="*/ 23 h 258"/>
                <a:gd name="T18" fmla="*/ 144 w 149"/>
                <a:gd name="T19" fmla="*/ 0 h 258"/>
                <a:gd name="T20" fmla="*/ 0 w 149"/>
                <a:gd name="T21" fmla="*/ 0 h 258"/>
                <a:gd name="T22" fmla="*/ 0 w 149"/>
                <a:gd name="T23" fmla="*/ 200 h 258"/>
                <a:gd name="T24" fmla="*/ 149 w 149"/>
                <a:gd name="T25" fmla="*/ 200 h 258"/>
                <a:gd name="T26" fmla="*/ 122 w 149"/>
                <a:gd name="T27" fmla="*/ 200 h 258"/>
                <a:gd name="T28" fmla="*/ 108 w 149"/>
                <a:gd name="T29" fmla="*/ 216 h 258"/>
                <a:gd name="T30" fmla="*/ 103 w 149"/>
                <a:gd name="T31" fmla="*/ 233 h 258"/>
                <a:gd name="T32" fmla="*/ 105 w 149"/>
                <a:gd name="T33" fmla="*/ 243 h 258"/>
                <a:gd name="T34" fmla="*/ 110 w 149"/>
                <a:gd name="T35" fmla="*/ 251 h 258"/>
                <a:gd name="T36" fmla="*/ 118 w 149"/>
                <a:gd name="T37" fmla="*/ 256 h 258"/>
                <a:gd name="T38" fmla="*/ 131 w 149"/>
                <a:gd name="T39" fmla="*/ 258 h 258"/>
                <a:gd name="T40" fmla="*/ 149 w 149"/>
                <a:gd name="T41" fmla="*/ 254 h 258"/>
                <a:gd name="T42" fmla="*/ 149 w 149"/>
                <a:gd name="T43" fmla="*/ 236 h 258"/>
                <a:gd name="T44" fmla="*/ 143 w 149"/>
                <a:gd name="T45" fmla="*/ 239 h 258"/>
                <a:gd name="T46" fmla="*/ 137 w 149"/>
                <a:gd name="T47" fmla="*/ 239 h 258"/>
                <a:gd name="T48" fmla="*/ 126 w 149"/>
                <a:gd name="T49" fmla="*/ 235 h 258"/>
                <a:gd name="T50" fmla="*/ 123 w 149"/>
                <a:gd name="T51" fmla="*/ 226 h 258"/>
                <a:gd name="T52" fmla="*/ 128 w 149"/>
                <a:gd name="T53" fmla="*/ 212 h 258"/>
                <a:gd name="T54" fmla="*/ 140 w 149"/>
                <a:gd name="T55" fmla="*/ 200 h 258"/>
                <a:gd name="T56" fmla="*/ 122 w 149"/>
                <a:gd name="T57"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58">
                  <a:moveTo>
                    <a:pt x="149" y="200"/>
                  </a:moveTo>
                  <a:cubicBezTo>
                    <a:pt x="149" y="176"/>
                    <a:pt x="149" y="176"/>
                    <a:pt x="149" y="176"/>
                  </a:cubicBezTo>
                  <a:cubicBezTo>
                    <a:pt x="26" y="176"/>
                    <a:pt x="26" y="176"/>
                    <a:pt x="26" y="176"/>
                  </a:cubicBezTo>
                  <a:cubicBezTo>
                    <a:pt x="26" y="108"/>
                    <a:pt x="26" y="108"/>
                    <a:pt x="26" y="108"/>
                  </a:cubicBezTo>
                  <a:cubicBezTo>
                    <a:pt x="137" y="108"/>
                    <a:pt x="137" y="108"/>
                    <a:pt x="137" y="108"/>
                  </a:cubicBezTo>
                  <a:cubicBezTo>
                    <a:pt x="137" y="84"/>
                    <a:pt x="137" y="84"/>
                    <a:pt x="137" y="84"/>
                  </a:cubicBezTo>
                  <a:cubicBezTo>
                    <a:pt x="26" y="84"/>
                    <a:pt x="26" y="84"/>
                    <a:pt x="26" y="84"/>
                  </a:cubicBezTo>
                  <a:cubicBezTo>
                    <a:pt x="26" y="23"/>
                    <a:pt x="26" y="23"/>
                    <a:pt x="26" y="23"/>
                  </a:cubicBezTo>
                  <a:cubicBezTo>
                    <a:pt x="144" y="23"/>
                    <a:pt x="144" y="23"/>
                    <a:pt x="144" y="23"/>
                  </a:cubicBezTo>
                  <a:cubicBezTo>
                    <a:pt x="144" y="0"/>
                    <a:pt x="144" y="0"/>
                    <a:pt x="144" y="0"/>
                  </a:cubicBezTo>
                  <a:cubicBezTo>
                    <a:pt x="0" y="0"/>
                    <a:pt x="0" y="0"/>
                    <a:pt x="0" y="0"/>
                  </a:cubicBezTo>
                  <a:cubicBezTo>
                    <a:pt x="0" y="200"/>
                    <a:pt x="0" y="200"/>
                    <a:pt x="0" y="200"/>
                  </a:cubicBezTo>
                  <a:lnTo>
                    <a:pt x="149" y="200"/>
                  </a:lnTo>
                  <a:close/>
                  <a:moveTo>
                    <a:pt x="122" y="200"/>
                  </a:moveTo>
                  <a:cubicBezTo>
                    <a:pt x="116" y="205"/>
                    <a:pt x="111" y="210"/>
                    <a:pt x="108" y="216"/>
                  </a:cubicBezTo>
                  <a:cubicBezTo>
                    <a:pt x="104" y="222"/>
                    <a:pt x="103" y="227"/>
                    <a:pt x="103" y="233"/>
                  </a:cubicBezTo>
                  <a:cubicBezTo>
                    <a:pt x="103" y="237"/>
                    <a:pt x="103" y="240"/>
                    <a:pt x="105" y="243"/>
                  </a:cubicBezTo>
                  <a:cubicBezTo>
                    <a:pt x="106" y="246"/>
                    <a:pt x="107" y="249"/>
                    <a:pt x="110" y="251"/>
                  </a:cubicBezTo>
                  <a:cubicBezTo>
                    <a:pt x="112" y="253"/>
                    <a:pt x="115" y="255"/>
                    <a:pt x="118" y="256"/>
                  </a:cubicBezTo>
                  <a:cubicBezTo>
                    <a:pt x="122" y="258"/>
                    <a:pt x="126" y="258"/>
                    <a:pt x="131" y="258"/>
                  </a:cubicBezTo>
                  <a:cubicBezTo>
                    <a:pt x="136" y="258"/>
                    <a:pt x="142" y="257"/>
                    <a:pt x="149" y="254"/>
                  </a:cubicBezTo>
                  <a:cubicBezTo>
                    <a:pt x="149" y="236"/>
                    <a:pt x="149" y="236"/>
                    <a:pt x="149" y="236"/>
                  </a:cubicBezTo>
                  <a:cubicBezTo>
                    <a:pt x="147" y="237"/>
                    <a:pt x="145" y="238"/>
                    <a:pt x="143" y="239"/>
                  </a:cubicBezTo>
                  <a:cubicBezTo>
                    <a:pt x="141" y="239"/>
                    <a:pt x="139" y="239"/>
                    <a:pt x="137" y="239"/>
                  </a:cubicBezTo>
                  <a:cubicBezTo>
                    <a:pt x="132" y="239"/>
                    <a:pt x="129" y="238"/>
                    <a:pt x="126" y="235"/>
                  </a:cubicBezTo>
                  <a:cubicBezTo>
                    <a:pt x="124" y="233"/>
                    <a:pt x="123" y="230"/>
                    <a:pt x="123" y="226"/>
                  </a:cubicBezTo>
                  <a:cubicBezTo>
                    <a:pt x="123" y="221"/>
                    <a:pt x="125" y="216"/>
                    <a:pt x="128" y="212"/>
                  </a:cubicBezTo>
                  <a:cubicBezTo>
                    <a:pt x="130" y="207"/>
                    <a:pt x="135" y="203"/>
                    <a:pt x="140" y="200"/>
                  </a:cubicBezTo>
                  <a:lnTo>
                    <a:pt x="122"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0" name="TextBox 129"/>
          <p:cNvSpPr txBox="1"/>
          <p:nvPr userDrawn="1"/>
        </p:nvSpPr>
        <p:spPr>
          <a:xfrm>
            <a:off x="580352"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tx1">
                    <a:tint val="75000"/>
                  </a:schemeClr>
                </a:solidFill>
                <a:latin typeface="+mn-lt"/>
                <a:ea typeface="+mn-ea"/>
                <a:cs typeface="+mn-cs"/>
              </a:rPr>
              <a:t>2015 Lenovo Internal. All rights reserved.</a:t>
            </a:r>
          </a:p>
        </p:txBody>
      </p:sp>
      <p:pic>
        <p:nvPicPr>
          <p:cNvPr id="131" name="Picture 13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16200000">
            <a:off x="10583671" y="3056111"/>
            <a:ext cx="2412869" cy="803786"/>
          </a:xfrm>
          <a:prstGeom prst="rect">
            <a:avLst/>
          </a:prstGeom>
        </p:spPr>
      </p:pic>
      <p:grpSp>
        <p:nvGrpSpPr>
          <p:cNvPr id="3" name="Group 2"/>
          <p:cNvGrpSpPr/>
          <p:nvPr userDrawn="1"/>
        </p:nvGrpSpPr>
        <p:grpSpPr>
          <a:xfrm>
            <a:off x="596040" y="4829192"/>
            <a:ext cx="6379553" cy="365760"/>
            <a:chOff x="596040" y="5442941"/>
            <a:chExt cx="6379553" cy="365760"/>
          </a:xfrm>
        </p:grpSpPr>
        <p:pic>
          <p:nvPicPr>
            <p:cNvPr id="166" name="Picture 2" descr="C:\Users\kathyp\Documents\00_Brand-Resources\Multimode Elements\Multimode Icons\PNG\Multimode-Icon_HANG.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96040"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67" name="Picture 3" descr="C:\Users\kathyp\Documents\00_Brand-Resources\Multimode Elements\Multimode Icons\PNG\Multimode-Icon_HOLD.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309824"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68" name="Picture 4" descr="C:\Users\kathyp\Documents\00_Brand-Resources\Multimode Elements\Multimode Icons\PNG\Multimode-Icon_LAPTOP.pn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667211"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69" name="Picture 5" descr="C:\Users\kathyp\Documents\00_Brand-Resources\Multimode Elements\Multimode Icons\PNG\Multimode-Icon_STAND.png"/>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2737392"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70" name="Picture 6" descr="C:\Users\kathyp\Documents\00_Brand-Resources\Multimode Elements\Multimode Icons\PNG\Multimode-Icon_STAND-Tablet.png"/>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451176"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71" name="Picture 7" descr="C:\Users\kathyp\Documents\00_Brand-Resources\Multimode Elements\Multimode Icons\PNG\Multimode-Icon_TABLE.png"/>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3808563"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72" name="Picture 8" descr="C:\Users\kathyp\Documents\00_Brand-Resources\Multimode Elements\Multimode Icons\PNG\Multimode-Icon_TABLET.png"/>
            <p:cNvPicPr>
              <a:picLocks noChangeAspect="1" noChangeArrowheads="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4165950"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73" name="Picture 9" descr="C:\Users\kathyp\Documents\00_Brand-Resources\Multimode Elements\Multimode Icons\PNG\Multimode-Icon_TENT.png"/>
            <p:cNvPicPr>
              <a:picLocks noChangeAspect="1" noChangeArrowheads="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5592528"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74" name="Picture 10" descr="C:\Users\kathyp\Documents\00_Brand-Resources\Multimode Elements\Multimode Icons\PNG\Multimode-Icon_TILT.png"/>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6306312"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pic>
          <p:nvPicPr>
            <p:cNvPr id="175" name="Picture 11" descr="C:\Users\kathyp\Documents\00_Brand-Resources\Multimode Elements\Multimode Icons\PNG\Multimode-Icon_TV.pn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6663707" y="5468108"/>
              <a:ext cx="311886" cy="31188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6" name="Group 175"/>
            <p:cNvGrpSpPr/>
            <p:nvPr userDrawn="1"/>
          </p:nvGrpSpPr>
          <p:grpSpPr>
            <a:xfrm>
              <a:off x="2024598" y="5468108"/>
              <a:ext cx="310896" cy="310896"/>
              <a:chOff x="2024598" y="5468108"/>
              <a:chExt cx="310896" cy="310896"/>
            </a:xfrm>
          </p:grpSpPr>
          <p:sp>
            <p:nvSpPr>
              <p:cNvPr id="177" name="Oval 176"/>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78" name="Picture 17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2118814" y="5509256"/>
                <a:ext cx="122464" cy="228600"/>
              </a:xfrm>
              <a:prstGeom prst="rect">
                <a:avLst/>
              </a:prstGeom>
            </p:spPr>
          </p:pic>
        </p:grpSp>
        <p:grpSp>
          <p:nvGrpSpPr>
            <p:cNvPr id="179" name="Group 178"/>
            <p:cNvGrpSpPr/>
            <p:nvPr userDrawn="1"/>
          </p:nvGrpSpPr>
          <p:grpSpPr>
            <a:xfrm>
              <a:off x="3094779" y="5468108"/>
              <a:ext cx="310896" cy="310896"/>
              <a:chOff x="3094779" y="5468108"/>
              <a:chExt cx="310896" cy="310896"/>
            </a:xfrm>
          </p:grpSpPr>
          <p:sp>
            <p:nvSpPr>
              <p:cNvPr id="180" name="Oval 179"/>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81" name="Picture 9" descr="C:\Users\yhwang\Desktop\WW Design\Multimode Icons\twitter-01.pn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3094779" y="5468108"/>
                <a:ext cx="310896" cy="310896"/>
              </a:xfrm>
              <a:prstGeom prst="rect">
                <a:avLst/>
              </a:prstGeom>
              <a:noFill/>
            </p:spPr>
          </p:pic>
        </p:grpSp>
        <p:grpSp>
          <p:nvGrpSpPr>
            <p:cNvPr id="182" name="Group 181"/>
            <p:cNvGrpSpPr/>
            <p:nvPr userDrawn="1"/>
          </p:nvGrpSpPr>
          <p:grpSpPr>
            <a:xfrm>
              <a:off x="953427" y="5468108"/>
              <a:ext cx="310896" cy="310896"/>
              <a:chOff x="953427" y="5468108"/>
              <a:chExt cx="310896" cy="310896"/>
            </a:xfrm>
          </p:grpSpPr>
          <p:sp>
            <p:nvSpPr>
              <p:cNvPr id="254" name="Oval 253"/>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55" name="Picture 5" descr="C:\Users\yhwang\Desktop\WW Design\Multimode Icons\globe-01.png"/>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980859" y="5495540"/>
                <a:ext cx="256032" cy="256032"/>
              </a:xfrm>
              <a:prstGeom prst="rect">
                <a:avLst/>
              </a:prstGeom>
              <a:noFill/>
            </p:spPr>
          </p:pic>
        </p:grpSp>
        <p:grpSp>
          <p:nvGrpSpPr>
            <p:cNvPr id="256" name="Group 255"/>
            <p:cNvGrpSpPr/>
            <p:nvPr userDrawn="1"/>
          </p:nvGrpSpPr>
          <p:grpSpPr>
            <a:xfrm>
              <a:off x="2355828" y="5442941"/>
              <a:ext cx="365760" cy="365760"/>
              <a:chOff x="2355828" y="5442941"/>
              <a:chExt cx="365760" cy="365760"/>
            </a:xfrm>
          </p:grpSpPr>
          <p:sp>
            <p:nvSpPr>
              <p:cNvPr id="257" name="Oval 256"/>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58" name="Picture 2" descr="C:\Users\yhwang\Desktop\WW Design\Multimode Icons\chain-01.png"/>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2355828" y="5442941"/>
                <a:ext cx="365760" cy="365760"/>
              </a:xfrm>
              <a:prstGeom prst="rect">
                <a:avLst/>
              </a:prstGeom>
              <a:noFill/>
            </p:spPr>
          </p:pic>
        </p:grpSp>
        <p:grpSp>
          <p:nvGrpSpPr>
            <p:cNvPr id="259" name="Group 258"/>
            <p:cNvGrpSpPr/>
            <p:nvPr userDrawn="1"/>
          </p:nvGrpSpPr>
          <p:grpSpPr>
            <a:xfrm>
              <a:off x="5236131" y="5468108"/>
              <a:ext cx="310896" cy="310896"/>
              <a:chOff x="5236131" y="5468108"/>
              <a:chExt cx="310896" cy="310896"/>
            </a:xfrm>
          </p:grpSpPr>
          <p:sp>
            <p:nvSpPr>
              <p:cNvPr id="260" name="Oval 259"/>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61" name="Picture 260" descr="C:\Users\yhwang\Desktop\WW Design\Multimode Icons\facebook-01.png"/>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5236131" y="5468108"/>
                <a:ext cx="310896" cy="310896"/>
              </a:xfrm>
              <a:prstGeom prst="rect">
                <a:avLst/>
              </a:prstGeom>
              <a:noFill/>
            </p:spPr>
          </p:pic>
        </p:grpSp>
        <p:grpSp>
          <p:nvGrpSpPr>
            <p:cNvPr id="262" name="Group 261"/>
            <p:cNvGrpSpPr/>
            <p:nvPr userDrawn="1"/>
          </p:nvGrpSpPr>
          <p:grpSpPr>
            <a:xfrm>
              <a:off x="4523337" y="5468108"/>
              <a:ext cx="310896" cy="310896"/>
              <a:chOff x="4523337" y="5468108"/>
              <a:chExt cx="310896" cy="310896"/>
            </a:xfrm>
          </p:grpSpPr>
          <p:sp>
            <p:nvSpPr>
              <p:cNvPr id="263" name="Oval 262"/>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64" name="Picture 7" descr="C:\Users\yhwang\Desktop\WW Design\Multimode Icons\server-01.png"/>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4523337" y="5468108"/>
                <a:ext cx="310896" cy="310896"/>
              </a:xfrm>
              <a:prstGeom prst="rect">
                <a:avLst/>
              </a:prstGeom>
              <a:noFill/>
            </p:spPr>
          </p:pic>
        </p:grpSp>
        <p:grpSp>
          <p:nvGrpSpPr>
            <p:cNvPr id="265" name="Group 264"/>
            <p:cNvGrpSpPr/>
            <p:nvPr userDrawn="1"/>
          </p:nvGrpSpPr>
          <p:grpSpPr>
            <a:xfrm>
              <a:off x="4879734" y="5468108"/>
              <a:ext cx="310896" cy="310896"/>
              <a:chOff x="4879734" y="5468108"/>
              <a:chExt cx="310896" cy="310896"/>
            </a:xfrm>
          </p:grpSpPr>
          <p:sp>
            <p:nvSpPr>
              <p:cNvPr id="266" name="Oval 265"/>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67" name="Picture 6" descr="C:\Users\yhwang\Desktop\WW Design\Multimode Icons\network-01.png"/>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4879734" y="5468108"/>
                <a:ext cx="310896" cy="310896"/>
              </a:xfrm>
              <a:prstGeom prst="rect">
                <a:avLst/>
              </a:prstGeom>
              <a:noFill/>
            </p:spPr>
          </p:pic>
        </p:grpSp>
        <p:grpSp>
          <p:nvGrpSpPr>
            <p:cNvPr id="268" name="Group 267"/>
            <p:cNvGrpSpPr/>
            <p:nvPr userDrawn="1"/>
          </p:nvGrpSpPr>
          <p:grpSpPr>
            <a:xfrm>
              <a:off x="5949915" y="5468108"/>
              <a:ext cx="310896" cy="310896"/>
              <a:chOff x="5949915" y="5468108"/>
              <a:chExt cx="310896" cy="310896"/>
            </a:xfrm>
          </p:grpSpPr>
          <p:sp>
            <p:nvSpPr>
              <p:cNvPr id="269" name="Oval 26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70" name="Picture 8" descr="C:\Users\yhwang\Desktop\WW Design\Multimode Icons\think_light-01.png"/>
              <p:cNvPicPr>
                <a:picLocks noChangeAspect="1" noChangeArrowheads="1"/>
              </p:cNvPicPr>
              <p:nvPr userDrawn="1"/>
            </p:nvPicPr>
            <p:blipFill>
              <a:blip r:embed="rId21" cstate="print">
                <a:extLst>
                  <a:ext uri="{28A0092B-C50C-407E-A947-70E740481C1C}">
                    <a14:useLocalDpi xmlns:a14="http://schemas.microsoft.com/office/drawing/2010/main" xmlns="" val="0"/>
                  </a:ext>
                </a:extLst>
              </a:blip>
              <a:srcRect/>
              <a:stretch>
                <a:fillRect/>
              </a:stretch>
            </p:blipFill>
            <p:spPr bwMode="auto">
              <a:xfrm>
                <a:off x="5949915" y="5468108"/>
                <a:ext cx="310896" cy="310896"/>
              </a:xfrm>
              <a:prstGeom prst="rect">
                <a:avLst/>
              </a:prstGeom>
              <a:noFill/>
            </p:spPr>
          </p:pic>
        </p:grpSp>
      </p:grpSp>
      <p:sp>
        <p:nvSpPr>
          <p:cNvPr id="271" name="TextBox 270"/>
          <p:cNvSpPr txBox="1"/>
          <p:nvPr userDrawn="1"/>
        </p:nvSpPr>
        <p:spPr>
          <a:xfrm>
            <a:off x="4353761" y="2864613"/>
            <a:ext cx="2796817" cy="615553"/>
          </a:xfrm>
          <a:prstGeom prst="rect">
            <a:avLst/>
          </a:prstGeom>
          <a:noFill/>
        </p:spPr>
        <p:txBody>
          <a:bodyPr wrap="square" rtlCol="0" anchor="ctr">
            <a:spAutoFit/>
          </a:bodyPr>
          <a:lstStyle/>
          <a:p>
            <a:pPr algn="ctr"/>
            <a:r>
              <a:rPr lang="en-US" sz="3400" dirty="0" smtClean="0">
                <a:solidFill>
                  <a:srgbClr val="4AC0E0"/>
                </a:solidFill>
              </a:rPr>
              <a:t>THANK YOU</a:t>
            </a:r>
          </a:p>
        </p:txBody>
      </p:sp>
    </p:spTree>
    <p:extLst>
      <p:ext uri="{BB962C8B-B14F-4D97-AF65-F5344CB8AC3E}">
        <p14:creationId xmlns:p14="http://schemas.microsoft.com/office/powerpoint/2010/main" xmlns="" val="3599238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Product">
    <p:bg bwMode="auto">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5" name="Oval 24"/>
          <p:cNvSpPr/>
          <p:nvPr userDrawn="1"/>
        </p:nvSpPr>
        <p:spPr>
          <a:xfrm>
            <a:off x="5931017" y="0"/>
            <a:ext cx="6260983" cy="6858000"/>
          </a:xfrm>
          <a:prstGeom prst="ellipse">
            <a:avLst/>
          </a:prstGeom>
          <a:gradFill flip="none" rotWithShape="1">
            <a:gsLst>
              <a:gs pos="0">
                <a:srgbClr val="515151"/>
              </a:gs>
              <a:gs pos="56000">
                <a:schemeClr val="bg2">
                  <a:lumMod val="45000"/>
                  <a:lumOff val="55000"/>
                  <a:alpha val="71000"/>
                </a:schemeClr>
              </a:gs>
              <a:gs pos="100000">
                <a:schemeClr val="bg2">
                  <a:lumMod val="30000"/>
                  <a:lumOff val="7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63046" r="6563"/>
          <a:stretch/>
        </p:blipFill>
        <p:spPr>
          <a:xfrm>
            <a:off x="1524" y="4324350"/>
            <a:ext cx="11389062" cy="2533650"/>
          </a:xfrm>
          <a:prstGeom prst="rect">
            <a:avLst/>
          </a:prstGeom>
          <a:noFill/>
          <a:ln>
            <a:noFill/>
          </a:ln>
        </p:spPr>
      </p:pic>
      <p:sp>
        <p:nvSpPr>
          <p:cNvPr id="10" name="Rectangle 9"/>
          <p:cNvSpPr/>
          <p:nvPr userDrawn="1"/>
        </p:nvSpPr>
        <p:spPr bwMode="white">
          <a:xfrm>
            <a:off x="6800850" y="840981"/>
            <a:ext cx="4815286" cy="6017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8"/>
          <p:cNvGrpSpPr>
            <a:grpSpLocks noChangeAspect="1"/>
          </p:cNvGrpSpPr>
          <p:nvPr userDrawn="1"/>
        </p:nvGrpSpPr>
        <p:grpSpPr bwMode="gray">
          <a:xfrm>
            <a:off x="6988336" y="6341251"/>
            <a:ext cx="4416552" cy="289610"/>
            <a:chOff x="-1225" y="1829"/>
            <a:chExt cx="10126" cy="664"/>
          </a:xfrm>
        </p:grpSpPr>
        <p:sp>
          <p:nvSpPr>
            <p:cNvPr id="131" name="Oval 29"/>
            <p:cNvSpPr>
              <a:spLocks noChangeArrowheads="1"/>
            </p:cNvSpPr>
            <p:nvPr userDrawn="1"/>
          </p:nvSpPr>
          <p:spPr bwMode="gray">
            <a:xfrm>
              <a:off x="356" y="2283"/>
              <a:ext cx="87" cy="88"/>
            </a:xfrm>
            <a:prstGeom prst="ellipse">
              <a:avLst/>
            </a:pr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p:cNvSpPr>
              <a:spLocks noChangeArrowheads="1"/>
            </p:cNvSpPr>
            <p:nvPr userDrawn="1"/>
          </p:nvSpPr>
          <p:spPr bwMode="gray">
            <a:xfrm>
              <a:off x="500" y="2283"/>
              <a:ext cx="83" cy="88"/>
            </a:xfrm>
            <a:prstGeom prst="ellipse">
              <a:avLst/>
            </a:pr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p:cNvSpPr>
              <a:spLocks noChangeArrowheads="1"/>
            </p:cNvSpPr>
            <p:nvPr userDrawn="1"/>
          </p:nvSpPr>
          <p:spPr bwMode="gray">
            <a:xfrm>
              <a:off x="640" y="2283"/>
              <a:ext cx="87" cy="88"/>
            </a:xfrm>
            <a:prstGeom prst="ellipse">
              <a:avLst/>
            </a:pr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p:cNvSpPr>
              <a:spLocks/>
            </p:cNvSpPr>
            <p:nvPr userDrawn="1"/>
          </p:nvSpPr>
          <p:spPr bwMode="gray">
            <a:xfrm>
              <a:off x="8520" y="2152"/>
              <a:ext cx="274" cy="315"/>
            </a:xfrm>
            <a:custGeom>
              <a:avLst/>
              <a:gdLst>
                <a:gd name="T0" fmla="*/ 102 w 116"/>
                <a:gd name="T1" fmla="*/ 114 h 132"/>
                <a:gd name="T2" fmla="*/ 93 w 116"/>
                <a:gd name="T3" fmla="*/ 130 h 132"/>
                <a:gd name="T4" fmla="*/ 73 w 116"/>
                <a:gd name="T5" fmla="*/ 131 h 132"/>
                <a:gd name="T6" fmla="*/ 53 w 116"/>
                <a:gd name="T7" fmla="*/ 129 h 132"/>
                <a:gd name="T8" fmla="*/ 43 w 116"/>
                <a:gd name="T9" fmla="*/ 128 h 132"/>
                <a:gd name="T10" fmla="*/ 34 w 116"/>
                <a:gd name="T11" fmla="*/ 125 h 132"/>
                <a:gd name="T12" fmla="*/ 17 w 116"/>
                <a:gd name="T13" fmla="*/ 126 h 132"/>
                <a:gd name="T14" fmla="*/ 0 w 116"/>
                <a:gd name="T15" fmla="*/ 128 h 132"/>
                <a:gd name="T16" fmla="*/ 0 w 116"/>
                <a:gd name="T17" fmla="*/ 70 h 132"/>
                <a:gd name="T18" fmla="*/ 20 w 116"/>
                <a:gd name="T19" fmla="*/ 70 h 132"/>
                <a:gd name="T20" fmla="*/ 29 w 116"/>
                <a:gd name="T21" fmla="*/ 58 h 132"/>
                <a:gd name="T22" fmla="*/ 36 w 116"/>
                <a:gd name="T23" fmla="*/ 45 h 132"/>
                <a:gd name="T24" fmla="*/ 44 w 116"/>
                <a:gd name="T25" fmla="*/ 37 h 132"/>
                <a:gd name="T26" fmla="*/ 51 w 116"/>
                <a:gd name="T27" fmla="*/ 15 h 132"/>
                <a:gd name="T28" fmla="*/ 52 w 116"/>
                <a:gd name="T29" fmla="*/ 0 h 132"/>
                <a:gd name="T30" fmla="*/ 66 w 116"/>
                <a:gd name="T31" fmla="*/ 36 h 132"/>
                <a:gd name="T32" fmla="*/ 67 w 116"/>
                <a:gd name="T33" fmla="*/ 50 h 132"/>
                <a:gd name="T34" fmla="*/ 84 w 116"/>
                <a:gd name="T35" fmla="*/ 50 h 132"/>
                <a:gd name="T36" fmla="*/ 108 w 116"/>
                <a:gd name="T37" fmla="*/ 57 h 132"/>
                <a:gd name="T38" fmla="*/ 114 w 116"/>
                <a:gd name="T39" fmla="*/ 64 h 132"/>
                <a:gd name="T40" fmla="*/ 112 w 116"/>
                <a:gd name="T41" fmla="*/ 73 h 132"/>
                <a:gd name="T42" fmla="*/ 115 w 116"/>
                <a:gd name="T43" fmla="*/ 84 h 132"/>
                <a:gd name="T44" fmla="*/ 111 w 116"/>
                <a:gd name="T45" fmla="*/ 94 h 132"/>
                <a:gd name="T46" fmla="*/ 112 w 116"/>
                <a:gd name="T47" fmla="*/ 102 h 132"/>
                <a:gd name="T48" fmla="*/ 102 w 116"/>
                <a:gd name="T49" fmla="*/ 11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32">
                  <a:moveTo>
                    <a:pt x="102" y="114"/>
                  </a:moveTo>
                  <a:cubicBezTo>
                    <a:pt x="103" y="121"/>
                    <a:pt x="99" y="128"/>
                    <a:pt x="93" y="130"/>
                  </a:cubicBezTo>
                  <a:cubicBezTo>
                    <a:pt x="88" y="132"/>
                    <a:pt x="79" y="131"/>
                    <a:pt x="73" y="131"/>
                  </a:cubicBezTo>
                  <a:cubicBezTo>
                    <a:pt x="66" y="131"/>
                    <a:pt x="60" y="130"/>
                    <a:pt x="53" y="129"/>
                  </a:cubicBezTo>
                  <a:cubicBezTo>
                    <a:pt x="49" y="129"/>
                    <a:pt x="46" y="129"/>
                    <a:pt x="43" y="128"/>
                  </a:cubicBezTo>
                  <a:cubicBezTo>
                    <a:pt x="40" y="127"/>
                    <a:pt x="37" y="126"/>
                    <a:pt x="34" y="125"/>
                  </a:cubicBezTo>
                  <a:cubicBezTo>
                    <a:pt x="28" y="125"/>
                    <a:pt x="22" y="126"/>
                    <a:pt x="17" y="126"/>
                  </a:cubicBezTo>
                  <a:cubicBezTo>
                    <a:pt x="11" y="127"/>
                    <a:pt x="6" y="127"/>
                    <a:pt x="0" y="128"/>
                  </a:cubicBezTo>
                  <a:cubicBezTo>
                    <a:pt x="0" y="108"/>
                    <a:pt x="0" y="89"/>
                    <a:pt x="0" y="70"/>
                  </a:cubicBezTo>
                  <a:cubicBezTo>
                    <a:pt x="6" y="69"/>
                    <a:pt x="14" y="71"/>
                    <a:pt x="20" y="70"/>
                  </a:cubicBezTo>
                  <a:cubicBezTo>
                    <a:pt x="24" y="69"/>
                    <a:pt x="27" y="62"/>
                    <a:pt x="29" y="58"/>
                  </a:cubicBezTo>
                  <a:cubicBezTo>
                    <a:pt x="32" y="54"/>
                    <a:pt x="34" y="49"/>
                    <a:pt x="36" y="45"/>
                  </a:cubicBezTo>
                  <a:cubicBezTo>
                    <a:pt x="38" y="42"/>
                    <a:pt x="42" y="40"/>
                    <a:pt x="44" y="37"/>
                  </a:cubicBezTo>
                  <a:cubicBezTo>
                    <a:pt x="47" y="31"/>
                    <a:pt x="50" y="23"/>
                    <a:pt x="51" y="15"/>
                  </a:cubicBezTo>
                  <a:cubicBezTo>
                    <a:pt x="51" y="10"/>
                    <a:pt x="50" y="5"/>
                    <a:pt x="52" y="0"/>
                  </a:cubicBezTo>
                  <a:cubicBezTo>
                    <a:pt x="68" y="0"/>
                    <a:pt x="68" y="19"/>
                    <a:pt x="66" y="36"/>
                  </a:cubicBezTo>
                  <a:cubicBezTo>
                    <a:pt x="66" y="40"/>
                    <a:pt x="64" y="47"/>
                    <a:pt x="67" y="50"/>
                  </a:cubicBezTo>
                  <a:cubicBezTo>
                    <a:pt x="70" y="51"/>
                    <a:pt x="79" y="50"/>
                    <a:pt x="84" y="50"/>
                  </a:cubicBezTo>
                  <a:cubicBezTo>
                    <a:pt x="96" y="50"/>
                    <a:pt x="102" y="52"/>
                    <a:pt x="108" y="57"/>
                  </a:cubicBezTo>
                  <a:cubicBezTo>
                    <a:pt x="110" y="58"/>
                    <a:pt x="114" y="61"/>
                    <a:pt x="114" y="64"/>
                  </a:cubicBezTo>
                  <a:cubicBezTo>
                    <a:pt x="115" y="67"/>
                    <a:pt x="112" y="70"/>
                    <a:pt x="112" y="73"/>
                  </a:cubicBezTo>
                  <a:cubicBezTo>
                    <a:pt x="112" y="77"/>
                    <a:pt x="116" y="81"/>
                    <a:pt x="115" y="84"/>
                  </a:cubicBezTo>
                  <a:cubicBezTo>
                    <a:pt x="115" y="87"/>
                    <a:pt x="111" y="90"/>
                    <a:pt x="111" y="94"/>
                  </a:cubicBezTo>
                  <a:cubicBezTo>
                    <a:pt x="110" y="96"/>
                    <a:pt x="112" y="99"/>
                    <a:pt x="112" y="102"/>
                  </a:cubicBezTo>
                  <a:cubicBezTo>
                    <a:pt x="111" y="108"/>
                    <a:pt x="104" y="109"/>
                    <a:pt x="102" y="114"/>
                  </a:cubicBezTo>
                </a:path>
              </a:pathLst>
            </a:cu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3"/>
            <p:cNvSpPr>
              <a:spLocks/>
            </p:cNvSpPr>
            <p:nvPr userDrawn="1"/>
          </p:nvSpPr>
          <p:spPr bwMode="gray">
            <a:xfrm>
              <a:off x="-1136" y="2183"/>
              <a:ext cx="272" cy="286"/>
            </a:xfrm>
            <a:custGeom>
              <a:avLst/>
              <a:gdLst>
                <a:gd name="T0" fmla="*/ 154 w 272"/>
                <a:gd name="T1" fmla="*/ 0 h 286"/>
                <a:gd name="T2" fmla="*/ 154 w 272"/>
                <a:gd name="T3" fmla="*/ 126 h 286"/>
                <a:gd name="T4" fmla="*/ 272 w 272"/>
                <a:gd name="T5" fmla="*/ 126 h 286"/>
                <a:gd name="T6" fmla="*/ 272 w 272"/>
                <a:gd name="T7" fmla="*/ 160 h 286"/>
                <a:gd name="T8" fmla="*/ 154 w 272"/>
                <a:gd name="T9" fmla="*/ 160 h 286"/>
                <a:gd name="T10" fmla="*/ 154 w 272"/>
                <a:gd name="T11" fmla="*/ 286 h 286"/>
                <a:gd name="T12" fmla="*/ 119 w 272"/>
                <a:gd name="T13" fmla="*/ 286 h 286"/>
                <a:gd name="T14" fmla="*/ 119 w 272"/>
                <a:gd name="T15" fmla="*/ 160 h 286"/>
                <a:gd name="T16" fmla="*/ 0 w 272"/>
                <a:gd name="T17" fmla="*/ 160 h 286"/>
                <a:gd name="T18" fmla="*/ 0 w 272"/>
                <a:gd name="T19" fmla="*/ 126 h 286"/>
                <a:gd name="T20" fmla="*/ 119 w 272"/>
                <a:gd name="T21" fmla="*/ 126 h 286"/>
                <a:gd name="T22" fmla="*/ 119 w 272"/>
                <a:gd name="T23" fmla="*/ 0 h 286"/>
                <a:gd name="T24" fmla="*/ 154 w 272"/>
                <a:gd name="T25" fmla="*/ 0 h 286"/>
                <a:gd name="T26" fmla="*/ 154 w 272"/>
                <a:gd name="T27" fmla="*/ 0 h 286"/>
                <a:gd name="T28" fmla="*/ 154 w 272"/>
                <a:gd name="T2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86">
                  <a:moveTo>
                    <a:pt x="154" y="0"/>
                  </a:moveTo>
                  <a:lnTo>
                    <a:pt x="154" y="126"/>
                  </a:lnTo>
                  <a:lnTo>
                    <a:pt x="272" y="126"/>
                  </a:lnTo>
                  <a:lnTo>
                    <a:pt x="272" y="160"/>
                  </a:lnTo>
                  <a:lnTo>
                    <a:pt x="154" y="160"/>
                  </a:lnTo>
                  <a:lnTo>
                    <a:pt x="154" y="286"/>
                  </a:lnTo>
                  <a:lnTo>
                    <a:pt x="119" y="286"/>
                  </a:lnTo>
                  <a:lnTo>
                    <a:pt x="119" y="160"/>
                  </a:lnTo>
                  <a:lnTo>
                    <a:pt x="0" y="160"/>
                  </a:lnTo>
                  <a:lnTo>
                    <a:pt x="0" y="126"/>
                  </a:lnTo>
                  <a:lnTo>
                    <a:pt x="119" y="126"/>
                  </a:lnTo>
                  <a:lnTo>
                    <a:pt x="119" y="0"/>
                  </a:lnTo>
                  <a:lnTo>
                    <a:pt x="154" y="0"/>
                  </a:lnTo>
                  <a:lnTo>
                    <a:pt x="154" y="0"/>
                  </a:lnTo>
                  <a:lnTo>
                    <a:pt x="154" y="0"/>
                  </a:lnTo>
                  <a:close/>
                </a:path>
              </a:pathLst>
            </a:cu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4"/>
            <p:cNvSpPr>
              <a:spLocks/>
            </p:cNvSpPr>
            <p:nvPr userDrawn="1"/>
          </p:nvSpPr>
          <p:spPr bwMode="gray">
            <a:xfrm>
              <a:off x="-1136" y="2183"/>
              <a:ext cx="272" cy="286"/>
            </a:xfrm>
            <a:custGeom>
              <a:avLst/>
              <a:gdLst>
                <a:gd name="T0" fmla="*/ 154 w 272"/>
                <a:gd name="T1" fmla="*/ 0 h 286"/>
                <a:gd name="T2" fmla="*/ 154 w 272"/>
                <a:gd name="T3" fmla="*/ 126 h 286"/>
                <a:gd name="T4" fmla="*/ 272 w 272"/>
                <a:gd name="T5" fmla="*/ 126 h 286"/>
                <a:gd name="T6" fmla="*/ 272 w 272"/>
                <a:gd name="T7" fmla="*/ 160 h 286"/>
                <a:gd name="T8" fmla="*/ 154 w 272"/>
                <a:gd name="T9" fmla="*/ 160 h 286"/>
                <a:gd name="T10" fmla="*/ 154 w 272"/>
                <a:gd name="T11" fmla="*/ 286 h 286"/>
                <a:gd name="T12" fmla="*/ 119 w 272"/>
                <a:gd name="T13" fmla="*/ 286 h 286"/>
                <a:gd name="T14" fmla="*/ 119 w 272"/>
                <a:gd name="T15" fmla="*/ 160 h 286"/>
                <a:gd name="T16" fmla="*/ 0 w 272"/>
                <a:gd name="T17" fmla="*/ 160 h 286"/>
                <a:gd name="T18" fmla="*/ 0 w 272"/>
                <a:gd name="T19" fmla="*/ 126 h 286"/>
                <a:gd name="T20" fmla="*/ 119 w 272"/>
                <a:gd name="T21" fmla="*/ 126 h 286"/>
                <a:gd name="T22" fmla="*/ 119 w 272"/>
                <a:gd name="T23" fmla="*/ 0 h 286"/>
                <a:gd name="T24" fmla="*/ 154 w 272"/>
                <a:gd name="T25" fmla="*/ 0 h 286"/>
                <a:gd name="T26" fmla="*/ 154 w 272"/>
                <a:gd name="T27" fmla="*/ 0 h 286"/>
                <a:gd name="T28" fmla="*/ 154 w 272"/>
                <a:gd name="T2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86">
                  <a:moveTo>
                    <a:pt x="154" y="0"/>
                  </a:moveTo>
                  <a:lnTo>
                    <a:pt x="154" y="126"/>
                  </a:lnTo>
                  <a:lnTo>
                    <a:pt x="272" y="126"/>
                  </a:lnTo>
                  <a:lnTo>
                    <a:pt x="272" y="160"/>
                  </a:lnTo>
                  <a:lnTo>
                    <a:pt x="154" y="160"/>
                  </a:lnTo>
                  <a:lnTo>
                    <a:pt x="154" y="286"/>
                  </a:lnTo>
                  <a:lnTo>
                    <a:pt x="119" y="286"/>
                  </a:lnTo>
                  <a:lnTo>
                    <a:pt x="119" y="160"/>
                  </a:lnTo>
                  <a:lnTo>
                    <a:pt x="0" y="160"/>
                  </a:lnTo>
                  <a:lnTo>
                    <a:pt x="0" y="126"/>
                  </a:lnTo>
                  <a:lnTo>
                    <a:pt x="119" y="126"/>
                  </a:lnTo>
                  <a:lnTo>
                    <a:pt x="119" y="0"/>
                  </a:lnTo>
                  <a:lnTo>
                    <a:pt x="154" y="0"/>
                  </a:lnTo>
                  <a:lnTo>
                    <a:pt x="154" y="0"/>
                  </a:lnTo>
                  <a:lnTo>
                    <a:pt x="154" y="0"/>
                  </a:lnTo>
                  <a:close/>
                </a:path>
              </a:pathLst>
            </a:cu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5"/>
            <p:cNvSpPr>
              <a:spLocks/>
            </p:cNvSpPr>
            <p:nvPr userDrawn="1"/>
          </p:nvSpPr>
          <p:spPr bwMode="gray">
            <a:xfrm>
              <a:off x="-441" y="2159"/>
              <a:ext cx="350" cy="334"/>
            </a:xfrm>
            <a:custGeom>
              <a:avLst/>
              <a:gdLst>
                <a:gd name="T0" fmla="*/ 126 w 148"/>
                <a:gd name="T1" fmla="*/ 97 h 140"/>
                <a:gd name="T2" fmla="*/ 111 w 148"/>
                <a:gd name="T3" fmla="*/ 104 h 140"/>
                <a:gd name="T4" fmla="*/ 43 w 148"/>
                <a:gd name="T5" fmla="*/ 72 h 140"/>
                <a:gd name="T6" fmla="*/ 43 w 148"/>
                <a:gd name="T7" fmla="*/ 71 h 140"/>
                <a:gd name="T8" fmla="*/ 113 w 148"/>
                <a:gd name="T9" fmla="*/ 39 h 140"/>
                <a:gd name="T10" fmla="*/ 126 w 148"/>
                <a:gd name="T11" fmla="*/ 43 h 140"/>
                <a:gd name="T12" fmla="*/ 148 w 148"/>
                <a:gd name="T13" fmla="*/ 21 h 140"/>
                <a:gd name="T14" fmla="*/ 126 w 148"/>
                <a:gd name="T15" fmla="*/ 0 h 140"/>
                <a:gd name="T16" fmla="*/ 105 w 148"/>
                <a:gd name="T17" fmla="*/ 21 h 140"/>
                <a:gd name="T18" fmla="*/ 105 w 148"/>
                <a:gd name="T19" fmla="*/ 26 h 140"/>
                <a:gd name="T20" fmla="*/ 39 w 148"/>
                <a:gd name="T21" fmla="*/ 57 h 140"/>
                <a:gd name="T22" fmla="*/ 22 w 148"/>
                <a:gd name="T23" fmla="*/ 49 h 140"/>
                <a:gd name="T24" fmla="*/ 0 w 148"/>
                <a:gd name="T25" fmla="*/ 70 h 140"/>
                <a:gd name="T26" fmla="*/ 22 w 148"/>
                <a:gd name="T27" fmla="*/ 92 h 140"/>
                <a:gd name="T28" fmla="*/ 37 w 148"/>
                <a:gd name="T29" fmla="*/ 85 h 140"/>
                <a:gd name="T30" fmla="*/ 105 w 148"/>
                <a:gd name="T31" fmla="*/ 117 h 140"/>
                <a:gd name="T32" fmla="*/ 105 w 148"/>
                <a:gd name="T33" fmla="*/ 119 h 140"/>
                <a:gd name="T34" fmla="*/ 126 w 148"/>
                <a:gd name="T35" fmla="*/ 140 h 140"/>
                <a:gd name="T36" fmla="*/ 148 w 148"/>
                <a:gd name="T37" fmla="*/ 119 h 140"/>
                <a:gd name="T38" fmla="*/ 126 w 148"/>
                <a:gd name="T39" fmla="*/ 9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40">
                  <a:moveTo>
                    <a:pt x="126" y="97"/>
                  </a:moveTo>
                  <a:cubicBezTo>
                    <a:pt x="120" y="97"/>
                    <a:pt x="115" y="100"/>
                    <a:pt x="111" y="104"/>
                  </a:cubicBezTo>
                  <a:cubicBezTo>
                    <a:pt x="43" y="72"/>
                    <a:pt x="43" y="72"/>
                    <a:pt x="43" y="72"/>
                  </a:cubicBezTo>
                  <a:cubicBezTo>
                    <a:pt x="43" y="72"/>
                    <a:pt x="43" y="71"/>
                    <a:pt x="43" y="71"/>
                  </a:cubicBezTo>
                  <a:cubicBezTo>
                    <a:pt x="113" y="39"/>
                    <a:pt x="113" y="39"/>
                    <a:pt x="113" y="39"/>
                  </a:cubicBezTo>
                  <a:cubicBezTo>
                    <a:pt x="117" y="41"/>
                    <a:pt x="121" y="43"/>
                    <a:pt x="126" y="43"/>
                  </a:cubicBezTo>
                  <a:cubicBezTo>
                    <a:pt x="138" y="43"/>
                    <a:pt x="148" y="33"/>
                    <a:pt x="148" y="21"/>
                  </a:cubicBezTo>
                  <a:cubicBezTo>
                    <a:pt x="148" y="9"/>
                    <a:pt x="138" y="0"/>
                    <a:pt x="126" y="0"/>
                  </a:cubicBezTo>
                  <a:cubicBezTo>
                    <a:pt x="114" y="0"/>
                    <a:pt x="105" y="9"/>
                    <a:pt x="105" y="21"/>
                  </a:cubicBezTo>
                  <a:cubicBezTo>
                    <a:pt x="105" y="23"/>
                    <a:pt x="105" y="24"/>
                    <a:pt x="105" y="26"/>
                  </a:cubicBezTo>
                  <a:cubicBezTo>
                    <a:pt x="39" y="57"/>
                    <a:pt x="39" y="57"/>
                    <a:pt x="39" y="57"/>
                  </a:cubicBezTo>
                  <a:cubicBezTo>
                    <a:pt x="35" y="52"/>
                    <a:pt x="29" y="49"/>
                    <a:pt x="22" y="49"/>
                  </a:cubicBezTo>
                  <a:cubicBezTo>
                    <a:pt x="10" y="49"/>
                    <a:pt x="0" y="58"/>
                    <a:pt x="0" y="70"/>
                  </a:cubicBezTo>
                  <a:cubicBezTo>
                    <a:pt x="0" y="82"/>
                    <a:pt x="10" y="92"/>
                    <a:pt x="22" y="92"/>
                  </a:cubicBezTo>
                  <a:cubicBezTo>
                    <a:pt x="28" y="92"/>
                    <a:pt x="33" y="89"/>
                    <a:pt x="37" y="85"/>
                  </a:cubicBezTo>
                  <a:cubicBezTo>
                    <a:pt x="105" y="117"/>
                    <a:pt x="105" y="117"/>
                    <a:pt x="105" y="117"/>
                  </a:cubicBezTo>
                  <a:cubicBezTo>
                    <a:pt x="105" y="118"/>
                    <a:pt x="105" y="118"/>
                    <a:pt x="105" y="119"/>
                  </a:cubicBezTo>
                  <a:cubicBezTo>
                    <a:pt x="105" y="131"/>
                    <a:pt x="114" y="140"/>
                    <a:pt x="126" y="140"/>
                  </a:cubicBezTo>
                  <a:cubicBezTo>
                    <a:pt x="138" y="140"/>
                    <a:pt x="148" y="131"/>
                    <a:pt x="148" y="119"/>
                  </a:cubicBezTo>
                  <a:cubicBezTo>
                    <a:pt x="148" y="107"/>
                    <a:pt x="138" y="97"/>
                    <a:pt x="126" y="97"/>
                  </a:cubicBezTo>
                </a:path>
              </a:pathLst>
            </a:cu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6"/>
            <p:cNvSpPr>
              <a:spLocks/>
            </p:cNvSpPr>
            <p:nvPr userDrawn="1"/>
          </p:nvSpPr>
          <p:spPr bwMode="gray">
            <a:xfrm>
              <a:off x="-1225" y="1829"/>
              <a:ext cx="1862" cy="132"/>
            </a:xfrm>
            <a:custGeom>
              <a:avLst/>
              <a:gdLst>
                <a:gd name="T0" fmla="*/ 0 w 1862"/>
                <a:gd name="T1" fmla="*/ 0 h 132"/>
                <a:gd name="T2" fmla="*/ 1862 w 1862"/>
                <a:gd name="T3" fmla="*/ 0 h 132"/>
                <a:gd name="T4" fmla="*/ 1862 w 1862"/>
                <a:gd name="T5" fmla="*/ 132 h 132"/>
                <a:gd name="T6" fmla="*/ 0 w 1862"/>
                <a:gd name="T7" fmla="*/ 132 h 132"/>
                <a:gd name="T8" fmla="*/ 0 w 1862"/>
                <a:gd name="T9" fmla="*/ 0 h 132"/>
                <a:gd name="T10" fmla="*/ 0 w 1862"/>
                <a:gd name="T11" fmla="*/ 0 h 132"/>
              </a:gdLst>
              <a:ahLst/>
              <a:cxnLst>
                <a:cxn ang="0">
                  <a:pos x="T0" y="T1"/>
                </a:cxn>
                <a:cxn ang="0">
                  <a:pos x="T2" y="T3"/>
                </a:cxn>
                <a:cxn ang="0">
                  <a:pos x="T4" y="T5"/>
                </a:cxn>
                <a:cxn ang="0">
                  <a:pos x="T6" y="T7"/>
                </a:cxn>
                <a:cxn ang="0">
                  <a:pos x="T8" y="T9"/>
                </a:cxn>
                <a:cxn ang="0">
                  <a:pos x="T10" y="T11"/>
                </a:cxn>
              </a:cxnLst>
              <a:rect l="0" t="0" r="r" b="b"/>
              <a:pathLst>
                <a:path w="1862" h="132">
                  <a:moveTo>
                    <a:pt x="0" y="0"/>
                  </a:moveTo>
                  <a:lnTo>
                    <a:pt x="1862" y="0"/>
                  </a:lnTo>
                  <a:lnTo>
                    <a:pt x="1862" y="132"/>
                  </a:lnTo>
                  <a:lnTo>
                    <a:pt x="0" y="132"/>
                  </a:lnTo>
                  <a:lnTo>
                    <a:pt x="0" y="0"/>
                  </a:lnTo>
                  <a:lnTo>
                    <a:pt x="0" y="0"/>
                  </a:lnTo>
                  <a:close/>
                </a:path>
              </a:pathLst>
            </a:custGeom>
            <a:solidFill>
              <a:srgbClr val="EE31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7"/>
            <p:cNvSpPr>
              <a:spLocks noChangeArrowheads="1"/>
            </p:cNvSpPr>
            <p:nvPr userDrawn="1"/>
          </p:nvSpPr>
          <p:spPr bwMode="gray">
            <a:xfrm>
              <a:off x="-1225" y="1958"/>
              <a:ext cx="10126" cy="21"/>
            </a:xfrm>
            <a:prstGeom prst="rect">
              <a:avLst/>
            </a:prstGeom>
            <a:solidFill>
              <a:srgbClr val="8D8F8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6921407" y="961121"/>
            <a:ext cx="4556458" cy="808956"/>
          </a:xfrm>
        </p:spPr>
        <p:txBody>
          <a:bodyPr lIns="182880" rIns="182880">
            <a:noAutofit/>
          </a:bodyPr>
          <a:lstStyle>
            <a:lvl1pPr algn="l">
              <a:defRPr sz="2800"/>
            </a:lvl1pPr>
          </a:lstStyle>
          <a:p>
            <a:r>
              <a:rPr lang="en-US" dirty="0" smtClean="0"/>
              <a:t>Click to edit Product text</a:t>
            </a:r>
            <a:endParaRPr lang="en-US" dirty="0"/>
          </a:p>
        </p:txBody>
      </p:sp>
      <p:sp>
        <p:nvSpPr>
          <p:cNvPr id="8" name="Text Placeholder 7"/>
          <p:cNvSpPr>
            <a:spLocks noGrp="1"/>
          </p:cNvSpPr>
          <p:nvPr>
            <p:ph type="body" sz="quarter" idx="13"/>
          </p:nvPr>
        </p:nvSpPr>
        <p:spPr>
          <a:xfrm>
            <a:off x="6921407" y="2020824"/>
            <a:ext cx="4556458" cy="4113553"/>
          </a:xfrm>
        </p:spPr>
        <p:txBody>
          <a:bodyPr lIns="91440" rIns="91440">
            <a:noAutofit/>
          </a:bodyPr>
          <a:lstStyle>
            <a:lvl1pPr>
              <a:defRPr sz="20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a:off x="6988336" y="1908190"/>
            <a:ext cx="441655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87" name="Picture Placeholder 186"/>
          <p:cNvSpPr>
            <a:spLocks noGrp="1"/>
          </p:cNvSpPr>
          <p:nvPr>
            <p:ph type="pic" sz="quarter" idx="14"/>
          </p:nvPr>
        </p:nvSpPr>
        <p:spPr>
          <a:xfrm>
            <a:off x="581025" y="556261"/>
            <a:ext cx="6048375" cy="5242878"/>
          </a:xfrm>
        </p:spPr>
        <p:txBody>
          <a:bodyPr anchor="ctr"/>
          <a:lstStyle>
            <a:lvl1pPr marL="0" indent="0" algn="ctr">
              <a:buNone/>
              <a:defRPr>
                <a:solidFill>
                  <a:schemeClr val="accent1"/>
                </a:solidFill>
              </a:defRPr>
            </a:lvl1pPr>
          </a:lstStyle>
          <a:p>
            <a:endParaRPr lang="en-US" dirty="0"/>
          </a:p>
        </p:txBody>
      </p:sp>
      <p:sp>
        <p:nvSpPr>
          <p:cNvPr id="30" name="Rectangle 29"/>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pic>
        <p:nvPicPr>
          <p:cNvPr id="26" name="Picture 2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a:stretch/>
        </p:blipFill>
        <p:spPr>
          <a:xfrm>
            <a:off x="0" y="0"/>
            <a:ext cx="494950" cy="713064"/>
          </a:xfrm>
          <a:prstGeom prst="rect">
            <a:avLst/>
          </a:prstGeom>
        </p:spPr>
      </p:pic>
    </p:spTree>
    <p:extLst>
      <p:ext uri="{BB962C8B-B14F-4D97-AF65-F5344CB8AC3E}">
        <p14:creationId xmlns:p14="http://schemas.microsoft.com/office/powerpoint/2010/main" xmlns="" val="2802999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ntent w/Product">
    <p:bg bwMode="auto">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63046" r="34464"/>
          <a:stretch/>
        </p:blipFill>
        <p:spPr>
          <a:xfrm>
            <a:off x="1524" y="4324350"/>
            <a:ext cx="12190476" cy="2533650"/>
          </a:xfrm>
          <a:prstGeom prst="rect">
            <a:avLst/>
          </a:prstGeom>
          <a:noFill/>
          <a:ln>
            <a:noFill/>
          </a:ln>
        </p:spPr>
      </p:pic>
      <p:sp>
        <p:nvSpPr>
          <p:cNvPr id="30" name="Rectangle 29"/>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pic>
        <p:nvPicPr>
          <p:cNvPr id="26" name="Picture 2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a:stretch/>
        </p:blipFill>
        <p:spPr>
          <a:xfrm>
            <a:off x="0" y="0"/>
            <a:ext cx="494950" cy="713064"/>
          </a:xfrm>
          <a:prstGeom prst="rect">
            <a:avLst/>
          </a:prstGeom>
        </p:spPr>
      </p:pic>
      <p:pic>
        <p:nvPicPr>
          <p:cNvPr id="23"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63046" r="34464"/>
          <a:stretch/>
        </p:blipFill>
        <p:spPr>
          <a:xfrm flipH="1">
            <a:off x="1524" y="-440023"/>
            <a:ext cx="12190476" cy="2533650"/>
          </a:xfrm>
          <a:prstGeom prst="rect">
            <a:avLst/>
          </a:prstGeom>
          <a:noFill/>
          <a:ln>
            <a:noFill/>
          </a:ln>
        </p:spPr>
      </p:pic>
    </p:spTree>
    <p:extLst>
      <p:ext uri="{BB962C8B-B14F-4D97-AF65-F5344CB8AC3E}">
        <p14:creationId xmlns:p14="http://schemas.microsoft.com/office/powerpoint/2010/main" xmlns="" val="405893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ontent w/Product">
    <p:bg bwMode="auto">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5" name="Oval 24"/>
          <p:cNvSpPr/>
          <p:nvPr userDrawn="1"/>
        </p:nvSpPr>
        <p:spPr>
          <a:xfrm>
            <a:off x="5931017" y="0"/>
            <a:ext cx="6260983" cy="6858000"/>
          </a:xfrm>
          <a:prstGeom prst="ellipse">
            <a:avLst/>
          </a:prstGeom>
          <a:gradFill flip="none" rotWithShape="1">
            <a:gsLst>
              <a:gs pos="0">
                <a:srgbClr val="515151"/>
              </a:gs>
              <a:gs pos="56000">
                <a:schemeClr val="bg2">
                  <a:lumMod val="45000"/>
                  <a:lumOff val="55000"/>
                  <a:alpha val="71000"/>
                </a:schemeClr>
              </a:gs>
              <a:gs pos="100000">
                <a:schemeClr val="bg2">
                  <a:lumMod val="30000"/>
                  <a:lumOff val="7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63046" r="6563"/>
          <a:stretch/>
        </p:blipFill>
        <p:spPr>
          <a:xfrm>
            <a:off x="1524" y="4324350"/>
            <a:ext cx="11389062" cy="2533650"/>
          </a:xfrm>
          <a:prstGeom prst="rect">
            <a:avLst/>
          </a:prstGeom>
          <a:noFill/>
          <a:ln>
            <a:noFill/>
          </a:ln>
        </p:spPr>
      </p:pic>
      <p:sp>
        <p:nvSpPr>
          <p:cNvPr id="10" name="Rectangle 9"/>
          <p:cNvSpPr/>
          <p:nvPr userDrawn="1"/>
        </p:nvSpPr>
        <p:spPr bwMode="white">
          <a:xfrm>
            <a:off x="6800850" y="840981"/>
            <a:ext cx="4815286" cy="6017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8"/>
          <p:cNvGrpSpPr>
            <a:grpSpLocks noChangeAspect="1"/>
          </p:cNvGrpSpPr>
          <p:nvPr userDrawn="1"/>
        </p:nvGrpSpPr>
        <p:grpSpPr bwMode="gray">
          <a:xfrm>
            <a:off x="6988336" y="6341251"/>
            <a:ext cx="4416552" cy="289610"/>
            <a:chOff x="-1225" y="1829"/>
            <a:chExt cx="10126" cy="664"/>
          </a:xfrm>
        </p:grpSpPr>
        <p:sp>
          <p:nvSpPr>
            <p:cNvPr id="131" name="Oval 29"/>
            <p:cNvSpPr>
              <a:spLocks noChangeArrowheads="1"/>
            </p:cNvSpPr>
            <p:nvPr userDrawn="1"/>
          </p:nvSpPr>
          <p:spPr bwMode="gray">
            <a:xfrm>
              <a:off x="356" y="2283"/>
              <a:ext cx="87" cy="88"/>
            </a:xfrm>
            <a:prstGeom prst="ellipse">
              <a:avLst/>
            </a:pr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30"/>
            <p:cNvSpPr>
              <a:spLocks noChangeArrowheads="1"/>
            </p:cNvSpPr>
            <p:nvPr userDrawn="1"/>
          </p:nvSpPr>
          <p:spPr bwMode="gray">
            <a:xfrm>
              <a:off x="500" y="2283"/>
              <a:ext cx="83" cy="88"/>
            </a:xfrm>
            <a:prstGeom prst="ellipse">
              <a:avLst/>
            </a:pr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p:cNvSpPr>
              <a:spLocks noChangeArrowheads="1"/>
            </p:cNvSpPr>
            <p:nvPr userDrawn="1"/>
          </p:nvSpPr>
          <p:spPr bwMode="gray">
            <a:xfrm>
              <a:off x="640" y="2283"/>
              <a:ext cx="87" cy="88"/>
            </a:xfrm>
            <a:prstGeom prst="ellipse">
              <a:avLst/>
            </a:pr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
            <p:cNvSpPr>
              <a:spLocks/>
            </p:cNvSpPr>
            <p:nvPr userDrawn="1"/>
          </p:nvSpPr>
          <p:spPr bwMode="gray">
            <a:xfrm>
              <a:off x="8520" y="2152"/>
              <a:ext cx="274" cy="315"/>
            </a:xfrm>
            <a:custGeom>
              <a:avLst/>
              <a:gdLst>
                <a:gd name="T0" fmla="*/ 102 w 116"/>
                <a:gd name="T1" fmla="*/ 114 h 132"/>
                <a:gd name="T2" fmla="*/ 93 w 116"/>
                <a:gd name="T3" fmla="*/ 130 h 132"/>
                <a:gd name="T4" fmla="*/ 73 w 116"/>
                <a:gd name="T5" fmla="*/ 131 h 132"/>
                <a:gd name="T6" fmla="*/ 53 w 116"/>
                <a:gd name="T7" fmla="*/ 129 h 132"/>
                <a:gd name="T8" fmla="*/ 43 w 116"/>
                <a:gd name="T9" fmla="*/ 128 h 132"/>
                <a:gd name="T10" fmla="*/ 34 w 116"/>
                <a:gd name="T11" fmla="*/ 125 h 132"/>
                <a:gd name="T12" fmla="*/ 17 w 116"/>
                <a:gd name="T13" fmla="*/ 126 h 132"/>
                <a:gd name="T14" fmla="*/ 0 w 116"/>
                <a:gd name="T15" fmla="*/ 128 h 132"/>
                <a:gd name="T16" fmla="*/ 0 w 116"/>
                <a:gd name="T17" fmla="*/ 70 h 132"/>
                <a:gd name="T18" fmla="*/ 20 w 116"/>
                <a:gd name="T19" fmla="*/ 70 h 132"/>
                <a:gd name="T20" fmla="*/ 29 w 116"/>
                <a:gd name="T21" fmla="*/ 58 h 132"/>
                <a:gd name="T22" fmla="*/ 36 w 116"/>
                <a:gd name="T23" fmla="*/ 45 h 132"/>
                <a:gd name="T24" fmla="*/ 44 w 116"/>
                <a:gd name="T25" fmla="*/ 37 h 132"/>
                <a:gd name="T26" fmla="*/ 51 w 116"/>
                <a:gd name="T27" fmla="*/ 15 h 132"/>
                <a:gd name="T28" fmla="*/ 52 w 116"/>
                <a:gd name="T29" fmla="*/ 0 h 132"/>
                <a:gd name="T30" fmla="*/ 66 w 116"/>
                <a:gd name="T31" fmla="*/ 36 h 132"/>
                <a:gd name="T32" fmla="*/ 67 w 116"/>
                <a:gd name="T33" fmla="*/ 50 h 132"/>
                <a:gd name="T34" fmla="*/ 84 w 116"/>
                <a:gd name="T35" fmla="*/ 50 h 132"/>
                <a:gd name="T36" fmla="*/ 108 w 116"/>
                <a:gd name="T37" fmla="*/ 57 h 132"/>
                <a:gd name="T38" fmla="*/ 114 w 116"/>
                <a:gd name="T39" fmla="*/ 64 h 132"/>
                <a:gd name="T40" fmla="*/ 112 w 116"/>
                <a:gd name="T41" fmla="*/ 73 h 132"/>
                <a:gd name="T42" fmla="*/ 115 w 116"/>
                <a:gd name="T43" fmla="*/ 84 h 132"/>
                <a:gd name="T44" fmla="*/ 111 w 116"/>
                <a:gd name="T45" fmla="*/ 94 h 132"/>
                <a:gd name="T46" fmla="*/ 112 w 116"/>
                <a:gd name="T47" fmla="*/ 102 h 132"/>
                <a:gd name="T48" fmla="*/ 102 w 116"/>
                <a:gd name="T49" fmla="*/ 11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32">
                  <a:moveTo>
                    <a:pt x="102" y="114"/>
                  </a:moveTo>
                  <a:cubicBezTo>
                    <a:pt x="103" y="121"/>
                    <a:pt x="99" y="128"/>
                    <a:pt x="93" y="130"/>
                  </a:cubicBezTo>
                  <a:cubicBezTo>
                    <a:pt x="88" y="132"/>
                    <a:pt x="79" y="131"/>
                    <a:pt x="73" y="131"/>
                  </a:cubicBezTo>
                  <a:cubicBezTo>
                    <a:pt x="66" y="131"/>
                    <a:pt x="60" y="130"/>
                    <a:pt x="53" y="129"/>
                  </a:cubicBezTo>
                  <a:cubicBezTo>
                    <a:pt x="49" y="129"/>
                    <a:pt x="46" y="129"/>
                    <a:pt x="43" y="128"/>
                  </a:cubicBezTo>
                  <a:cubicBezTo>
                    <a:pt x="40" y="127"/>
                    <a:pt x="37" y="126"/>
                    <a:pt x="34" y="125"/>
                  </a:cubicBezTo>
                  <a:cubicBezTo>
                    <a:pt x="28" y="125"/>
                    <a:pt x="22" y="126"/>
                    <a:pt x="17" y="126"/>
                  </a:cubicBezTo>
                  <a:cubicBezTo>
                    <a:pt x="11" y="127"/>
                    <a:pt x="6" y="127"/>
                    <a:pt x="0" y="128"/>
                  </a:cubicBezTo>
                  <a:cubicBezTo>
                    <a:pt x="0" y="108"/>
                    <a:pt x="0" y="89"/>
                    <a:pt x="0" y="70"/>
                  </a:cubicBezTo>
                  <a:cubicBezTo>
                    <a:pt x="6" y="69"/>
                    <a:pt x="14" y="71"/>
                    <a:pt x="20" y="70"/>
                  </a:cubicBezTo>
                  <a:cubicBezTo>
                    <a:pt x="24" y="69"/>
                    <a:pt x="27" y="62"/>
                    <a:pt x="29" y="58"/>
                  </a:cubicBezTo>
                  <a:cubicBezTo>
                    <a:pt x="32" y="54"/>
                    <a:pt x="34" y="49"/>
                    <a:pt x="36" y="45"/>
                  </a:cubicBezTo>
                  <a:cubicBezTo>
                    <a:pt x="38" y="42"/>
                    <a:pt x="42" y="40"/>
                    <a:pt x="44" y="37"/>
                  </a:cubicBezTo>
                  <a:cubicBezTo>
                    <a:pt x="47" y="31"/>
                    <a:pt x="50" y="23"/>
                    <a:pt x="51" y="15"/>
                  </a:cubicBezTo>
                  <a:cubicBezTo>
                    <a:pt x="51" y="10"/>
                    <a:pt x="50" y="5"/>
                    <a:pt x="52" y="0"/>
                  </a:cubicBezTo>
                  <a:cubicBezTo>
                    <a:pt x="68" y="0"/>
                    <a:pt x="68" y="19"/>
                    <a:pt x="66" y="36"/>
                  </a:cubicBezTo>
                  <a:cubicBezTo>
                    <a:pt x="66" y="40"/>
                    <a:pt x="64" y="47"/>
                    <a:pt x="67" y="50"/>
                  </a:cubicBezTo>
                  <a:cubicBezTo>
                    <a:pt x="70" y="51"/>
                    <a:pt x="79" y="50"/>
                    <a:pt x="84" y="50"/>
                  </a:cubicBezTo>
                  <a:cubicBezTo>
                    <a:pt x="96" y="50"/>
                    <a:pt x="102" y="52"/>
                    <a:pt x="108" y="57"/>
                  </a:cubicBezTo>
                  <a:cubicBezTo>
                    <a:pt x="110" y="58"/>
                    <a:pt x="114" y="61"/>
                    <a:pt x="114" y="64"/>
                  </a:cubicBezTo>
                  <a:cubicBezTo>
                    <a:pt x="115" y="67"/>
                    <a:pt x="112" y="70"/>
                    <a:pt x="112" y="73"/>
                  </a:cubicBezTo>
                  <a:cubicBezTo>
                    <a:pt x="112" y="77"/>
                    <a:pt x="116" y="81"/>
                    <a:pt x="115" y="84"/>
                  </a:cubicBezTo>
                  <a:cubicBezTo>
                    <a:pt x="115" y="87"/>
                    <a:pt x="111" y="90"/>
                    <a:pt x="111" y="94"/>
                  </a:cubicBezTo>
                  <a:cubicBezTo>
                    <a:pt x="110" y="96"/>
                    <a:pt x="112" y="99"/>
                    <a:pt x="112" y="102"/>
                  </a:cubicBezTo>
                  <a:cubicBezTo>
                    <a:pt x="111" y="108"/>
                    <a:pt x="104" y="109"/>
                    <a:pt x="102" y="114"/>
                  </a:cubicBezTo>
                </a:path>
              </a:pathLst>
            </a:cu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3"/>
            <p:cNvSpPr>
              <a:spLocks/>
            </p:cNvSpPr>
            <p:nvPr userDrawn="1"/>
          </p:nvSpPr>
          <p:spPr bwMode="gray">
            <a:xfrm>
              <a:off x="-1136" y="2183"/>
              <a:ext cx="272" cy="286"/>
            </a:xfrm>
            <a:custGeom>
              <a:avLst/>
              <a:gdLst>
                <a:gd name="T0" fmla="*/ 154 w 272"/>
                <a:gd name="T1" fmla="*/ 0 h 286"/>
                <a:gd name="T2" fmla="*/ 154 w 272"/>
                <a:gd name="T3" fmla="*/ 126 h 286"/>
                <a:gd name="T4" fmla="*/ 272 w 272"/>
                <a:gd name="T5" fmla="*/ 126 h 286"/>
                <a:gd name="T6" fmla="*/ 272 w 272"/>
                <a:gd name="T7" fmla="*/ 160 h 286"/>
                <a:gd name="T8" fmla="*/ 154 w 272"/>
                <a:gd name="T9" fmla="*/ 160 h 286"/>
                <a:gd name="T10" fmla="*/ 154 w 272"/>
                <a:gd name="T11" fmla="*/ 286 h 286"/>
                <a:gd name="T12" fmla="*/ 119 w 272"/>
                <a:gd name="T13" fmla="*/ 286 h 286"/>
                <a:gd name="T14" fmla="*/ 119 w 272"/>
                <a:gd name="T15" fmla="*/ 160 h 286"/>
                <a:gd name="T16" fmla="*/ 0 w 272"/>
                <a:gd name="T17" fmla="*/ 160 h 286"/>
                <a:gd name="T18" fmla="*/ 0 w 272"/>
                <a:gd name="T19" fmla="*/ 126 h 286"/>
                <a:gd name="T20" fmla="*/ 119 w 272"/>
                <a:gd name="T21" fmla="*/ 126 h 286"/>
                <a:gd name="T22" fmla="*/ 119 w 272"/>
                <a:gd name="T23" fmla="*/ 0 h 286"/>
                <a:gd name="T24" fmla="*/ 154 w 272"/>
                <a:gd name="T25" fmla="*/ 0 h 286"/>
                <a:gd name="T26" fmla="*/ 154 w 272"/>
                <a:gd name="T27" fmla="*/ 0 h 286"/>
                <a:gd name="T28" fmla="*/ 154 w 272"/>
                <a:gd name="T2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86">
                  <a:moveTo>
                    <a:pt x="154" y="0"/>
                  </a:moveTo>
                  <a:lnTo>
                    <a:pt x="154" y="126"/>
                  </a:lnTo>
                  <a:lnTo>
                    <a:pt x="272" y="126"/>
                  </a:lnTo>
                  <a:lnTo>
                    <a:pt x="272" y="160"/>
                  </a:lnTo>
                  <a:lnTo>
                    <a:pt x="154" y="160"/>
                  </a:lnTo>
                  <a:lnTo>
                    <a:pt x="154" y="286"/>
                  </a:lnTo>
                  <a:lnTo>
                    <a:pt x="119" y="286"/>
                  </a:lnTo>
                  <a:lnTo>
                    <a:pt x="119" y="160"/>
                  </a:lnTo>
                  <a:lnTo>
                    <a:pt x="0" y="160"/>
                  </a:lnTo>
                  <a:lnTo>
                    <a:pt x="0" y="126"/>
                  </a:lnTo>
                  <a:lnTo>
                    <a:pt x="119" y="126"/>
                  </a:lnTo>
                  <a:lnTo>
                    <a:pt x="119" y="0"/>
                  </a:lnTo>
                  <a:lnTo>
                    <a:pt x="154" y="0"/>
                  </a:lnTo>
                  <a:lnTo>
                    <a:pt x="154" y="0"/>
                  </a:lnTo>
                  <a:lnTo>
                    <a:pt x="154" y="0"/>
                  </a:lnTo>
                  <a:close/>
                </a:path>
              </a:pathLst>
            </a:cu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4"/>
            <p:cNvSpPr>
              <a:spLocks/>
            </p:cNvSpPr>
            <p:nvPr userDrawn="1"/>
          </p:nvSpPr>
          <p:spPr bwMode="gray">
            <a:xfrm>
              <a:off x="-1136" y="2183"/>
              <a:ext cx="272" cy="286"/>
            </a:xfrm>
            <a:custGeom>
              <a:avLst/>
              <a:gdLst>
                <a:gd name="T0" fmla="*/ 154 w 272"/>
                <a:gd name="T1" fmla="*/ 0 h 286"/>
                <a:gd name="T2" fmla="*/ 154 w 272"/>
                <a:gd name="T3" fmla="*/ 126 h 286"/>
                <a:gd name="T4" fmla="*/ 272 w 272"/>
                <a:gd name="T5" fmla="*/ 126 h 286"/>
                <a:gd name="T6" fmla="*/ 272 w 272"/>
                <a:gd name="T7" fmla="*/ 160 h 286"/>
                <a:gd name="T8" fmla="*/ 154 w 272"/>
                <a:gd name="T9" fmla="*/ 160 h 286"/>
                <a:gd name="T10" fmla="*/ 154 w 272"/>
                <a:gd name="T11" fmla="*/ 286 h 286"/>
                <a:gd name="T12" fmla="*/ 119 w 272"/>
                <a:gd name="T13" fmla="*/ 286 h 286"/>
                <a:gd name="T14" fmla="*/ 119 w 272"/>
                <a:gd name="T15" fmla="*/ 160 h 286"/>
                <a:gd name="T16" fmla="*/ 0 w 272"/>
                <a:gd name="T17" fmla="*/ 160 h 286"/>
                <a:gd name="T18" fmla="*/ 0 w 272"/>
                <a:gd name="T19" fmla="*/ 126 h 286"/>
                <a:gd name="T20" fmla="*/ 119 w 272"/>
                <a:gd name="T21" fmla="*/ 126 h 286"/>
                <a:gd name="T22" fmla="*/ 119 w 272"/>
                <a:gd name="T23" fmla="*/ 0 h 286"/>
                <a:gd name="T24" fmla="*/ 154 w 272"/>
                <a:gd name="T25" fmla="*/ 0 h 286"/>
                <a:gd name="T26" fmla="*/ 154 w 272"/>
                <a:gd name="T27" fmla="*/ 0 h 286"/>
                <a:gd name="T28" fmla="*/ 154 w 272"/>
                <a:gd name="T2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86">
                  <a:moveTo>
                    <a:pt x="154" y="0"/>
                  </a:moveTo>
                  <a:lnTo>
                    <a:pt x="154" y="126"/>
                  </a:lnTo>
                  <a:lnTo>
                    <a:pt x="272" y="126"/>
                  </a:lnTo>
                  <a:lnTo>
                    <a:pt x="272" y="160"/>
                  </a:lnTo>
                  <a:lnTo>
                    <a:pt x="154" y="160"/>
                  </a:lnTo>
                  <a:lnTo>
                    <a:pt x="154" y="286"/>
                  </a:lnTo>
                  <a:lnTo>
                    <a:pt x="119" y="286"/>
                  </a:lnTo>
                  <a:lnTo>
                    <a:pt x="119" y="160"/>
                  </a:lnTo>
                  <a:lnTo>
                    <a:pt x="0" y="160"/>
                  </a:lnTo>
                  <a:lnTo>
                    <a:pt x="0" y="126"/>
                  </a:lnTo>
                  <a:lnTo>
                    <a:pt x="119" y="126"/>
                  </a:lnTo>
                  <a:lnTo>
                    <a:pt x="119" y="0"/>
                  </a:lnTo>
                  <a:lnTo>
                    <a:pt x="154" y="0"/>
                  </a:lnTo>
                  <a:lnTo>
                    <a:pt x="154" y="0"/>
                  </a:lnTo>
                  <a:lnTo>
                    <a:pt x="154" y="0"/>
                  </a:lnTo>
                  <a:close/>
                </a:path>
              </a:pathLst>
            </a:cu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5"/>
            <p:cNvSpPr>
              <a:spLocks/>
            </p:cNvSpPr>
            <p:nvPr userDrawn="1"/>
          </p:nvSpPr>
          <p:spPr bwMode="gray">
            <a:xfrm>
              <a:off x="-441" y="2159"/>
              <a:ext cx="350" cy="334"/>
            </a:xfrm>
            <a:custGeom>
              <a:avLst/>
              <a:gdLst>
                <a:gd name="T0" fmla="*/ 126 w 148"/>
                <a:gd name="T1" fmla="*/ 97 h 140"/>
                <a:gd name="T2" fmla="*/ 111 w 148"/>
                <a:gd name="T3" fmla="*/ 104 h 140"/>
                <a:gd name="T4" fmla="*/ 43 w 148"/>
                <a:gd name="T5" fmla="*/ 72 h 140"/>
                <a:gd name="T6" fmla="*/ 43 w 148"/>
                <a:gd name="T7" fmla="*/ 71 h 140"/>
                <a:gd name="T8" fmla="*/ 113 w 148"/>
                <a:gd name="T9" fmla="*/ 39 h 140"/>
                <a:gd name="T10" fmla="*/ 126 w 148"/>
                <a:gd name="T11" fmla="*/ 43 h 140"/>
                <a:gd name="T12" fmla="*/ 148 w 148"/>
                <a:gd name="T13" fmla="*/ 21 h 140"/>
                <a:gd name="T14" fmla="*/ 126 w 148"/>
                <a:gd name="T15" fmla="*/ 0 h 140"/>
                <a:gd name="T16" fmla="*/ 105 w 148"/>
                <a:gd name="T17" fmla="*/ 21 h 140"/>
                <a:gd name="T18" fmla="*/ 105 w 148"/>
                <a:gd name="T19" fmla="*/ 26 h 140"/>
                <a:gd name="T20" fmla="*/ 39 w 148"/>
                <a:gd name="T21" fmla="*/ 57 h 140"/>
                <a:gd name="T22" fmla="*/ 22 w 148"/>
                <a:gd name="T23" fmla="*/ 49 h 140"/>
                <a:gd name="T24" fmla="*/ 0 w 148"/>
                <a:gd name="T25" fmla="*/ 70 h 140"/>
                <a:gd name="T26" fmla="*/ 22 w 148"/>
                <a:gd name="T27" fmla="*/ 92 h 140"/>
                <a:gd name="T28" fmla="*/ 37 w 148"/>
                <a:gd name="T29" fmla="*/ 85 h 140"/>
                <a:gd name="T30" fmla="*/ 105 w 148"/>
                <a:gd name="T31" fmla="*/ 117 h 140"/>
                <a:gd name="T32" fmla="*/ 105 w 148"/>
                <a:gd name="T33" fmla="*/ 119 h 140"/>
                <a:gd name="T34" fmla="*/ 126 w 148"/>
                <a:gd name="T35" fmla="*/ 140 h 140"/>
                <a:gd name="T36" fmla="*/ 148 w 148"/>
                <a:gd name="T37" fmla="*/ 119 h 140"/>
                <a:gd name="T38" fmla="*/ 126 w 148"/>
                <a:gd name="T39" fmla="*/ 9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40">
                  <a:moveTo>
                    <a:pt x="126" y="97"/>
                  </a:moveTo>
                  <a:cubicBezTo>
                    <a:pt x="120" y="97"/>
                    <a:pt x="115" y="100"/>
                    <a:pt x="111" y="104"/>
                  </a:cubicBezTo>
                  <a:cubicBezTo>
                    <a:pt x="43" y="72"/>
                    <a:pt x="43" y="72"/>
                    <a:pt x="43" y="72"/>
                  </a:cubicBezTo>
                  <a:cubicBezTo>
                    <a:pt x="43" y="72"/>
                    <a:pt x="43" y="71"/>
                    <a:pt x="43" y="71"/>
                  </a:cubicBezTo>
                  <a:cubicBezTo>
                    <a:pt x="113" y="39"/>
                    <a:pt x="113" y="39"/>
                    <a:pt x="113" y="39"/>
                  </a:cubicBezTo>
                  <a:cubicBezTo>
                    <a:pt x="117" y="41"/>
                    <a:pt x="121" y="43"/>
                    <a:pt x="126" y="43"/>
                  </a:cubicBezTo>
                  <a:cubicBezTo>
                    <a:pt x="138" y="43"/>
                    <a:pt x="148" y="33"/>
                    <a:pt x="148" y="21"/>
                  </a:cubicBezTo>
                  <a:cubicBezTo>
                    <a:pt x="148" y="9"/>
                    <a:pt x="138" y="0"/>
                    <a:pt x="126" y="0"/>
                  </a:cubicBezTo>
                  <a:cubicBezTo>
                    <a:pt x="114" y="0"/>
                    <a:pt x="105" y="9"/>
                    <a:pt x="105" y="21"/>
                  </a:cubicBezTo>
                  <a:cubicBezTo>
                    <a:pt x="105" y="23"/>
                    <a:pt x="105" y="24"/>
                    <a:pt x="105" y="26"/>
                  </a:cubicBezTo>
                  <a:cubicBezTo>
                    <a:pt x="39" y="57"/>
                    <a:pt x="39" y="57"/>
                    <a:pt x="39" y="57"/>
                  </a:cubicBezTo>
                  <a:cubicBezTo>
                    <a:pt x="35" y="52"/>
                    <a:pt x="29" y="49"/>
                    <a:pt x="22" y="49"/>
                  </a:cubicBezTo>
                  <a:cubicBezTo>
                    <a:pt x="10" y="49"/>
                    <a:pt x="0" y="58"/>
                    <a:pt x="0" y="70"/>
                  </a:cubicBezTo>
                  <a:cubicBezTo>
                    <a:pt x="0" y="82"/>
                    <a:pt x="10" y="92"/>
                    <a:pt x="22" y="92"/>
                  </a:cubicBezTo>
                  <a:cubicBezTo>
                    <a:pt x="28" y="92"/>
                    <a:pt x="33" y="89"/>
                    <a:pt x="37" y="85"/>
                  </a:cubicBezTo>
                  <a:cubicBezTo>
                    <a:pt x="105" y="117"/>
                    <a:pt x="105" y="117"/>
                    <a:pt x="105" y="117"/>
                  </a:cubicBezTo>
                  <a:cubicBezTo>
                    <a:pt x="105" y="118"/>
                    <a:pt x="105" y="118"/>
                    <a:pt x="105" y="119"/>
                  </a:cubicBezTo>
                  <a:cubicBezTo>
                    <a:pt x="105" y="131"/>
                    <a:pt x="114" y="140"/>
                    <a:pt x="126" y="140"/>
                  </a:cubicBezTo>
                  <a:cubicBezTo>
                    <a:pt x="138" y="140"/>
                    <a:pt x="148" y="131"/>
                    <a:pt x="148" y="119"/>
                  </a:cubicBezTo>
                  <a:cubicBezTo>
                    <a:pt x="148" y="107"/>
                    <a:pt x="138" y="97"/>
                    <a:pt x="126" y="97"/>
                  </a:cubicBezTo>
                </a:path>
              </a:pathLst>
            </a:custGeom>
            <a:solidFill>
              <a:srgbClr val="8D8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6"/>
            <p:cNvSpPr>
              <a:spLocks/>
            </p:cNvSpPr>
            <p:nvPr userDrawn="1"/>
          </p:nvSpPr>
          <p:spPr bwMode="gray">
            <a:xfrm>
              <a:off x="-1225" y="1829"/>
              <a:ext cx="1862" cy="132"/>
            </a:xfrm>
            <a:custGeom>
              <a:avLst/>
              <a:gdLst>
                <a:gd name="T0" fmla="*/ 0 w 1862"/>
                <a:gd name="T1" fmla="*/ 0 h 132"/>
                <a:gd name="T2" fmla="*/ 1862 w 1862"/>
                <a:gd name="T3" fmla="*/ 0 h 132"/>
                <a:gd name="T4" fmla="*/ 1862 w 1862"/>
                <a:gd name="T5" fmla="*/ 132 h 132"/>
                <a:gd name="T6" fmla="*/ 0 w 1862"/>
                <a:gd name="T7" fmla="*/ 132 h 132"/>
                <a:gd name="T8" fmla="*/ 0 w 1862"/>
                <a:gd name="T9" fmla="*/ 0 h 132"/>
                <a:gd name="T10" fmla="*/ 0 w 1862"/>
                <a:gd name="T11" fmla="*/ 0 h 132"/>
              </a:gdLst>
              <a:ahLst/>
              <a:cxnLst>
                <a:cxn ang="0">
                  <a:pos x="T0" y="T1"/>
                </a:cxn>
                <a:cxn ang="0">
                  <a:pos x="T2" y="T3"/>
                </a:cxn>
                <a:cxn ang="0">
                  <a:pos x="T4" y="T5"/>
                </a:cxn>
                <a:cxn ang="0">
                  <a:pos x="T6" y="T7"/>
                </a:cxn>
                <a:cxn ang="0">
                  <a:pos x="T8" y="T9"/>
                </a:cxn>
                <a:cxn ang="0">
                  <a:pos x="T10" y="T11"/>
                </a:cxn>
              </a:cxnLst>
              <a:rect l="0" t="0" r="r" b="b"/>
              <a:pathLst>
                <a:path w="1862" h="132">
                  <a:moveTo>
                    <a:pt x="0" y="0"/>
                  </a:moveTo>
                  <a:lnTo>
                    <a:pt x="1862" y="0"/>
                  </a:lnTo>
                  <a:lnTo>
                    <a:pt x="1862" y="132"/>
                  </a:lnTo>
                  <a:lnTo>
                    <a:pt x="0" y="132"/>
                  </a:lnTo>
                  <a:lnTo>
                    <a:pt x="0" y="0"/>
                  </a:lnTo>
                  <a:lnTo>
                    <a:pt x="0" y="0"/>
                  </a:lnTo>
                  <a:close/>
                </a:path>
              </a:pathLst>
            </a:custGeom>
            <a:solidFill>
              <a:srgbClr val="EE31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7"/>
            <p:cNvSpPr>
              <a:spLocks noChangeArrowheads="1"/>
            </p:cNvSpPr>
            <p:nvPr userDrawn="1"/>
          </p:nvSpPr>
          <p:spPr bwMode="gray">
            <a:xfrm>
              <a:off x="-1225" y="1958"/>
              <a:ext cx="10126" cy="21"/>
            </a:xfrm>
            <a:prstGeom prst="rect">
              <a:avLst/>
            </a:prstGeom>
            <a:solidFill>
              <a:srgbClr val="8D8F8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6921407" y="961121"/>
            <a:ext cx="4556458" cy="808956"/>
          </a:xfrm>
        </p:spPr>
        <p:txBody>
          <a:bodyPr lIns="182880" rIns="182880">
            <a:noAutofit/>
          </a:bodyPr>
          <a:lstStyle>
            <a:lvl1pPr algn="l">
              <a:defRPr sz="2800"/>
            </a:lvl1pPr>
          </a:lstStyle>
          <a:p>
            <a:r>
              <a:rPr lang="en-US" dirty="0" smtClean="0"/>
              <a:t>Click to edit Product text</a:t>
            </a:r>
            <a:endParaRPr lang="en-US" dirty="0"/>
          </a:p>
        </p:txBody>
      </p:sp>
      <p:sp>
        <p:nvSpPr>
          <p:cNvPr id="8" name="Text Placeholder 7"/>
          <p:cNvSpPr>
            <a:spLocks noGrp="1"/>
          </p:cNvSpPr>
          <p:nvPr>
            <p:ph type="body" sz="quarter" idx="13"/>
          </p:nvPr>
        </p:nvSpPr>
        <p:spPr>
          <a:xfrm>
            <a:off x="6921407" y="2020824"/>
            <a:ext cx="4556458" cy="4113553"/>
          </a:xfrm>
        </p:spPr>
        <p:txBody>
          <a:bodyPr lIns="91440" rIns="91440">
            <a:noAutofit/>
          </a:bodyPr>
          <a:lstStyle>
            <a:lvl1pPr>
              <a:defRPr sz="20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a:off x="6988336" y="1908190"/>
            <a:ext cx="441655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87" name="Picture Placeholder 186"/>
          <p:cNvSpPr>
            <a:spLocks noGrp="1"/>
          </p:cNvSpPr>
          <p:nvPr>
            <p:ph type="pic" sz="quarter" idx="14"/>
          </p:nvPr>
        </p:nvSpPr>
        <p:spPr>
          <a:xfrm>
            <a:off x="581025" y="556261"/>
            <a:ext cx="6048375" cy="5242878"/>
          </a:xfrm>
        </p:spPr>
        <p:txBody>
          <a:bodyPr anchor="ctr"/>
          <a:lstStyle>
            <a:lvl1pPr marL="0" indent="0" algn="ctr">
              <a:buNone/>
              <a:defRPr>
                <a:solidFill>
                  <a:schemeClr val="accent1"/>
                </a:solidFill>
              </a:defRPr>
            </a:lvl1pPr>
          </a:lstStyle>
          <a:p>
            <a:endParaRPr lang="en-US" dirty="0"/>
          </a:p>
        </p:txBody>
      </p:sp>
      <p:sp>
        <p:nvSpPr>
          <p:cNvPr id="30" name="Rectangle 29"/>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pic>
        <p:nvPicPr>
          <p:cNvPr id="26" name="Picture 2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a:stretch/>
        </p:blipFill>
        <p:spPr>
          <a:xfrm>
            <a:off x="0" y="0"/>
            <a:ext cx="494950" cy="713064"/>
          </a:xfrm>
          <a:prstGeom prst="rect">
            <a:avLst/>
          </a:prstGeom>
        </p:spPr>
      </p:pic>
    </p:spTree>
    <p:extLst>
      <p:ext uri="{BB962C8B-B14F-4D97-AF65-F5344CB8AC3E}">
        <p14:creationId xmlns:p14="http://schemas.microsoft.com/office/powerpoint/2010/main" xmlns="" val="42183663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Blank Slide - No Background">
    <p:spTree>
      <p:nvGrpSpPr>
        <p:cNvPr id="1" name=""/>
        <p:cNvGrpSpPr/>
        <p:nvPr/>
      </p:nvGrpSpPr>
      <p:grpSpPr>
        <a:xfrm>
          <a:off x="0" y="0"/>
          <a:ext cx="0" cy="0"/>
          <a:chOff x="0" y="0"/>
          <a:chExt cx="0" cy="0"/>
        </a:xfrm>
      </p:grpSpPr>
      <p:sp>
        <p:nvSpPr>
          <p:cNvPr id="2" name="Rectangle 7"/>
          <p:cNvSpPr>
            <a:spLocks noChangeArrowheads="1"/>
          </p:cNvSpPr>
          <p:nvPr userDrawn="1"/>
        </p:nvSpPr>
        <p:spPr bwMode="invGray">
          <a:xfrm flipH="1">
            <a:off x="0" y="6501795"/>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defTabSz="1217613" fontAlgn="base">
              <a:spcBef>
                <a:spcPct val="0"/>
              </a:spcBef>
              <a:spcAft>
                <a:spcPct val="0"/>
              </a:spcAft>
              <a:defRPr sz="2400">
                <a:solidFill>
                  <a:schemeClr val="tx1"/>
                </a:solidFill>
                <a:latin typeface="Arial" pitchFamily="34" charset="0"/>
              </a:defRPr>
            </a:lvl6pPr>
            <a:lvl7pPr marL="2971800" indent="-228600" defTabSz="1217613" fontAlgn="base">
              <a:spcBef>
                <a:spcPct val="0"/>
              </a:spcBef>
              <a:spcAft>
                <a:spcPct val="0"/>
              </a:spcAft>
              <a:defRPr sz="2400">
                <a:solidFill>
                  <a:schemeClr val="tx1"/>
                </a:solidFill>
                <a:latin typeface="Arial" pitchFamily="34" charset="0"/>
              </a:defRPr>
            </a:lvl7pPr>
            <a:lvl8pPr marL="3429000" indent="-228600" defTabSz="1217613" fontAlgn="base">
              <a:spcBef>
                <a:spcPct val="0"/>
              </a:spcBef>
              <a:spcAft>
                <a:spcPct val="0"/>
              </a:spcAft>
              <a:defRPr sz="2400">
                <a:solidFill>
                  <a:schemeClr val="tx1"/>
                </a:solidFill>
                <a:latin typeface="Arial" pitchFamily="34" charset="0"/>
              </a:defRPr>
            </a:lvl8pPr>
            <a:lvl9pPr marL="3886200" indent="-228600" defTabSz="1217613" fontAlgn="base">
              <a:spcBef>
                <a:spcPct val="0"/>
              </a:spcBef>
              <a:spcAft>
                <a:spcPct val="0"/>
              </a:spcAft>
              <a:defRPr sz="2400">
                <a:solidFill>
                  <a:schemeClr val="tx1"/>
                </a:solidFill>
                <a:latin typeface="Arial" pitchFamily="34" charset="0"/>
              </a:defRPr>
            </a:lvl9pPr>
          </a:lstStyle>
          <a:p>
            <a:pPr algn="ctr">
              <a:defRPr/>
            </a:pPr>
            <a:endParaRPr lang="en-US" altLang="zh-Hans" smtClean="0">
              <a:solidFill>
                <a:srgbClr val="FFFFFF"/>
              </a:solidFill>
              <a:latin typeface="Foundry Gridnik Medium"/>
              <a:ea typeface="宋体" pitchFamily="2" charset="-122"/>
            </a:endParaRPr>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gray">
          <a:xfrm>
            <a:off x="11013768" y="6530976"/>
            <a:ext cx="1009913"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8"/>
          <p:cNvSpPr>
            <a:spLocks noChangeArrowheads="1"/>
          </p:cNvSpPr>
          <p:nvPr userDrawn="1"/>
        </p:nvSpPr>
        <p:spPr bwMode="invGray">
          <a:xfrm>
            <a:off x="100040" y="6518275"/>
            <a:ext cx="40333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99" tIns="0" rIns="121899" bIns="0" anchor="ctr">
            <a:spAutoFit/>
          </a:bodyPr>
          <a:lstStyle/>
          <a:p>
            <a:pPr algn="ctr"/>
            <a:fld id="{917BDBD7-BE13-46C6-9519-BD07F21CADFA}" type="slidenum">
              <a:rPr lang="en-US" altLang="zh-Hans" sz="1000">
                <a:solidFill>
                  <a:schemeClr val="bg1"/>
                </a:solidFill>
                <a:cs typeface="Arial" pitchFamily="34" charset="0"/>
              </a:rPr>
              <a:pPr algn="ctr"/>
              <a:t>‹#›</a:t>
            </a:fld>
            <a:endParaRPr lang="en-US" altLang="zh-Hans" sz="1000">
              <a:solidFill>
                <a:schemeClr val="bg1"/>
              </a:solidFill>
              <a:cs typeface="Arial" pitchFamily="34" charset="0"/>
            </a:endParaRPr>
          </a:p>
        </p:txBody>
      </p:sp>
      <p:sp>
        <p:nvSpPr>
          <p:cNvPr id="6" name="Title 28"/>
          <p:cNvSpPr>
            <a:spLocks noGrp="1"/>
          </p:cNvSpPr>
          <p:nvPr>
            <p:ph type="title"/>
          </p:nvPr>
        </p:nvSpPr>
        <p:spPr bwMode="gray">
          <a:xfrm>
            <a:off x="365709"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200" kern="1200" cap="none" spc="0" baseline="0" dirty="0">
                <a:solidFill>
                  <a:schemeClr val="tx1"/>
                </a:solidFill>
                <a:latin typeface="Arial" pitchFamily="34" charset="0"/>
                <a:ea typeface="+mn-ea"/>
                <a:cs typeface="Arial" pitchFamily="34" charset="0"/>
              </a:defRPr>
            </a:lvl1pPr>
          </a:lstStyle>
          <a:p>
            <a:r>
              <a:rPr lang="zh-Hans" altLang="en-US" dirty="0" smtClean="0"/>
              <a:t>单击此处编辑母版标题样式</a:t>
            </a:r>
            <a:endParaRPr lang="en-US" dirty="0"/>
          </a:p>
        </p:txBody>
      </p:sp>
      <p:sp>
        <p:nvSpPr>
          <p:cNvPr id="7" name="矩形 6"/>
          <p:cNvSpPr/>
          <p:nvPr userDrawn="1"/>
        </p:nvSpPr>
        <p:spPr>
          <a:xfrm>
            <a:off x="256496" y="254716"/>
            <a:ext cx="95713" cy="611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 altLang="en-US"/>
          </a:p>
        </p:txBody>
      </p:sp>
    </p:spTree>
    <p:extLst>
      <p:ext uri="{BB962C8B-B14F-4D97-AF65-F5344CB8AC3E}">
        <p14:creationId xmlns:p14="http://schemas.microsoft.com/office/powerpoint/2010/main" xmlns="" val="797388290"/>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w/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6835286" y="-22860"/>
            <a:ext cx="5370512" cy="6903720"/>
          </a:xfrm>
        </p:spPr>
        <p:txBody>
          <a:bodyPr anchor="ctr"/>
          <a:lstStyle>
            <a:lvl1pPr marL="0" indent="0" algn="ctr">
              <a:buNone/>
              <a:defRPr>
                <a:solidFill>
                  <a:schemeClr val="accent1"/>
                </a:solidFill>
              </a:defRPr>
            </a:lvl1pPr>
          </a:lstStyle>
          <a:p>
            <a:endParaRPr lang="en-US" dirty="0"/>
          </a:p>
        </p:txBody>
      </p:sp>
      <p:sp>
        <p:nvSpPr>
          <p:cNvPr id="6" name="Text Placeholder 5"/>
          <p:cNvSpPr>
            <a:spLocks noGrp="1"/>
          </p:cNvSpPr>
          <p:nvPr>
            <p:ph type="body" sz="quarter" idx="18"/>
          </p:nvPr>
        </p:nvSpPr>
        <p:spPr bwMode="invGray">
          <a:xfrm>
            <a:off x="6985955" y="6330311"/>
            <a:ext cx="4422614" cy="392167"/>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lvl1pPr marL="0" indent="0">
              <a:buNone/>
              <a:defRPr sz="100">
                <a:noFill/>
              </a:defRPr>
            </a:lvl1pPr>
          </a:lstStyle>
          <a:p>
            <a:pPr lvl="0"/>
            <a:r>
              <a:rPr lang="en-US" dirty="0" smtClean="0"/>
              <a:t>Click to edit Master text styles</a:t>
            </a:r>
            <a:endParaRPr lang="en-US" dirty="0"/>
          </a:p>
        </p:txBody>
      </p:sp>
      <p:sp>
        <p:nvSpPr>
          <p:cNvPr id="3" name="Content Placeholder 2"/>
          <p:cNvSpPr>
            <a:spLocks noGrp="1"/>
          </p:cNvSpPr>
          <p:nvPr>
            <p:ph idx="1"/>
          </p:nvPr>
        </p:nvSpPr>
        <p:spPr>
          <a:xfrm>
            <a:off x="393590" y="1593910"/>
            <a:ext cx="6247727" cy="4460752"/>
          </a:xfrm>
        </p:spPr>
        <p:txBody>
          <a:bodyPr rIns="2743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49351" y="274321"/>
            <a:ext cx="6091966" cy="522634"/>
          </a:xfrm>
        </p:spPr>
        <p:txBody>
          <a:bodyPr rIns="274320"/>
          <a:lstStyle/>
          <a:p>
            <a:r>
              <a:rPr lang="en-US" dirty="0" smtClean="0"/>
              <a:t>Click to edit Master title style</a:t>
            </a:r>
            <a:endParaRPr lang="en-US" dirty="0"/>
          </a:p>
        </p:txBody>
      </p:sp>
      <p:sp>
        <p:nvSpPr>
          <p:cNvPr id="94" name="Subtitle 2"/>
          <p:cNvSpPr>
            <a:spLocks noGrp="1"/>
          </p:cNvSpPr>
          <p:nvPr>
            <p:ph type="subTitle" idx="12"/>
          </p:nvPr>
        </p:nvSpPr>
        <p:spPr>
          <a:xfrm>
            <a:off x="561256" y="914400"/>
            <a:ext cx="6080061" cy="291489"/>
          </a:xfrm>
        </p:spPr>
        <p:txBody>
          <a:bodyPr rIns="18288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569218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Quote Layout">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63046"/>
          <a:stretch/>
        </p:blipFill>
        <p:spPr>
          <a:xfrm>
            <a:off x="1524" y="4324350"/>
            <a:ext cx="12188952" cy="2533650"/>
          </a:xfrm>
          <a:prstGeom prst="rect">
            <a:avLst/>
          </a:prstGeom>
          <a:noFill/>
          <a:ln>
            <a:noFill/>
          </a:ln>
        </p:spPr>
      </p:pic>
      <p:pic>
        <p:nvPicPr>
          <p:cNvPr id="109" name="Picture 10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92026" y="5994431"/>
            <a:ext cx="10058400" cy="681925"/>
          </a:xfrm>
          <a:prstGeom prst="rect">
            <a:avLst/>
          </a:prstGeom>
        </p:spPr>
      </p:pic>
      <p:sp>
        <p:nvSpPr>
          <p:cNvPr id="23" name="Rectangle 22"/>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
        <p:nvSpPr>
          <p:cNvPr id="26" name="TextBox 25"/>
          <p:cNvSpPr txBox="1"/>
          <p:nvPr userDrawn="1"/>
        </p:nvSpPr>
        <p:spPr>
          <a:xfrm>
            <a:off x="549351"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tx1">
                    <a:tint val="75000"/>
                  </a:schemeClr>
                </a:solidFill>
                <a:latin typeface="+mn-lt"/>
                <a:ea typeface="+mn-ea"/>
                <a:cs typeface="+mn-cs"/>
              </a:rPr>
              <a:t>2015 Lenovo Kickoff. All rights reserved.</a:t>
            </a: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spTree>
    <p:extLst>
      <p:ext uri="{BB962C8B-B14F-4D97-AF65-F5344CB8AC3E}">
        <p14:creationId xmlns:p14="http://schemas.microsoft.com/office/powerpoint/2010/main" xmlns="" val="277669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 y="893"/>
            <a:ext cx="12195178" cy="6855520"/>
          </a:xfrm>
          <a:prstGeom prst="rect">
            <a:avLst/>
          </a:prstGeom>
        </p:spPr>
      </p:pic>
      <p:sp>
        <p:nvSpPr>
          <p:cNvPr id="8" name="Title 16"/>
          <p:cNvSpPr>
            <a:spLocks noGrp="1"/>
          </p:cNvSpPr>
          <p:nvPr>
            <p:ph type="title" hasCustomPrompt="1"/>
          </p:nvPr>
        </p:nvSpPr>
        <p:spPr bwMode="gray">
          <a:xfrm>
            <a:off x="548854" y="2047782"/>
            <a:ext cx="8726785" cy="1581546"/>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4000" b="0" kern="1200" cap="none" spc="0" baseline="0" dirty="0">
                <a:solidFill>
                  <a:schemeClr val="tx1"/>
                </a:solidFill>
                <a:latin typeface="微软雅黑" pitchFamily="34" charset="-122"/>
                <a:ea typeface="微软雅黑" pitchFamily="34" charset="-122"/>
                <a:cs typeface="Arial" pitchFamily="34" charset="0"/>
              </a:defRPr>
            </a:lvl1pPr>
          </a:lstStyle>
          <a:p>
            <a:r>
              <a:rPr lang="en-US" dirty="0" smtClean="0"/>
              <a:t>Click to edit text, two lines maximum</a:t>
            </a:r>
            <a:endParaRPr lang="en-US" dirty="0"/>
          </a:p>
        </p:txBody>
      </p:sp>
      <p:sp>
        <p:nvSpPr>
          <p:cNvPr id="9" name="Text Placeholder 4"/>
          <p:cNvSpPr>
            <a:spLocks noGrp="1"/>
          </p:cNvSpPr>
          <p:nvPr>
            <p:ph type="body" sz="quarter" idx="11" hasCustomPrompt="1"/>
          </p:nvPr>
        </p:nvSpPr>
        <p:spPr>
          <a:xfrm>
            <a:off x="548854" y="4799490"/>
            <a:ext cx="6412449" cy="511945"/>
          </a:xfrm>
          <a:prstGeom prst="rect">
            <a:avLst/>
          </a:prstGeom>
        </p:spPr>
        <p:txBody>
          <a:bodyPr lIns="0" tIns="0" rIns="0" bIns="0"/>
          <a:lstStyle>
            <a:lvl1pPr marL="0" indent="0">
              <a:buFontTx/>
              <a:buNone/>
              <a:defRPr sz="1600">
                <a:latin typeface="微软雅黑" pitchFamily="34" charset="-122"/>
                <a:ea typeface="微软雅黑" pitchFamily="34" charset="-122"/>
              </a:defRPr>
            </a:lvl1pPr>
          </a:lstStyle>
          <a:p>
            <a:pPr lvl="0"/>
            <a:r>
              <a:rPr lang="en-US" dirty="0" smtClean="0"/>
              <a:t>2015</a:t>
            </a:r>
            <a:r>
              <a:rPr lang="zh-CN" altLang="en-US" dirty="0" smtClean="0"/>
              <a:t>年</a:t>
            </a:r>
            <a:r>
              <a:rPr lang="en-US" altLang="zh-CN" dirty="0" smtClean="0"/>
              <a:t>9</a:t>
            </a:r>
            <a:r>
              <a:rPr lang="zh-CN" altLang="en-US" dirty="0" smtClean="0"/>
              <a:t>月</a:t>
            </a:r>
            <a:endParaRPr lang="en-US" dirty="0" smtClean="0"/>
          </a:p>
          <a:p>
            <a:pPr lvl="0"/>
            <a:endParaRPr lang="en-US" dirty="0"/>
          </a:p>
        </p:txBody>
      </p:sp>
      <p:pic>
        <p:nvPicPr>
          <p:cNvPr id="10" name="Picture 2" descr="C:\Users\kathyp\Documents\00_Brand-Resources\Multimode Elements\Multimode Icons\PNG\Multimode-Icon_HANG.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59627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C:\Users\kathyp\Documents\00_Brand-Resources\Multimode Elements\Multimode Icons\PNG\Multimode-Icon_HOLD.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31033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C:\Users\kathyp\Documents\00_Brand-Resources\Multimode Elements\Multimode Icons\PNG\Multimode-Icon_LAPTOP.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6678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5" descr="C:\Users\kathyp\Documents\00_Brand-Resources\Multimode Elements\Multimode Icons\PNG\Multimode-Icon_STAND.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27384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6" descr="C:\Users\kathyp\Documents\00_Brand-Resources\Multimode Elements\Multimode Icons\PNG\Multimode-Icon_STAND-Tablet.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3452524"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7" descr="C:\Users\kathyp\Documents\00_Brand-Resources\Multimode Elements\Multimode Icons\PNG\Multimode-Icon_TABLE.png"/>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381005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8" descr="C:\Users\kathyp\Documents\00_Brand-Resources\Multimode Elements\Multimode Icons\PNG\Multimode-Icon_TABLET.png"/>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4167578"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Users\kathyp\Documents\00_Brand-Resources\Multimode Elements\Multimode Icons\PNG\Multimode-Icon_TENT.png"/>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559471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0" descr="C:\Users\kathyp\Documents\00_Brand-Resources\Multimode Elements\Multimode Icons\PNG\Multimode-Icon_TILT.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630877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1" descr="C:\Users\kathyp\Documents\00_Brand-Resources\Multimode Elements\Multimode Icons\PNG\Multimode-Icon_TV.pn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66631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32"/>
          <p:cNvGrpSpPr/>
          <p:nvPr userDrawn="1"/>
        </p:nvGrpSpPr>
        <p:grpSpPr>
          <a:xfrm>
            <a:off x="2025389" y="5466842"/>
            <a:ext cx="311017" cy="310824"/>
            <a:chOff x="2024598" y="5468108"/>
            <a:chExt cx="310896" cy="310896"/>
          </a:xfrm>
        </p:grpSpPr>
        <p:sp>
          <p:nvSpPr>
            <p:cNvPr id="21"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2" name="Picture 34"/>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2118814" y="5509256"/>
              <a:ext cx="122464" cy="228600"/>
            </a:xfrm>
            <a:prstGeom prst="rect">
              <a:avLst/>
            </a:prstGeom>
          </p:spPr>
        </p:pic>
      </p:grpSp>
      <p:grpSp>
        <p:nvGrpSpPr>
          <p:cNvPr id="3" name="Group 35"/>
          <p:cNvGrpSpPr/>
          <p:nvPr userDrawn="1"/>
        </p:nvGrpSpPr>
        <p:grpSpPr>
          <a:xfrm>
            <a:off x="3095988" y="5466842"/>
            <a:ext cx="311017" cy="310824"/>
            <a:chOff x="3094779" y="5468108"/>
            <a:chExt cx="310896" cy="310896"/>
          </a:xfrm>
        </p:grpSpPr>
        <p:sp>
          <p:nvSpPr>
            <p:cNvPr id="24"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5" name="Picture 9" descr="C:\Users\yhwang\Desktop\WW Design\Multimode Icons\twitter-01.pn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4" name="Group 38"/>
          <p:cNvGrpSpPr/>
          <p:nvPr userDrawn="1"/>
        </p:nvGrpSpPr>
        <p:grpSpPr>
          <a:xfrm>
            <a:off x="953801" y="5466842"/>
            <a:ext cx="311017" cy="310824"/>
            <a:chOff x="953427" y="5468108"/>
            <a:chExt cx="310896" cy="310896"/>
          </a:xfrm>
        </p:grpSpPr>
        <p:sp>
          <p:nvSpPr>
            <p:cNvPr id="27"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8" name="Picture 5" descr="C:\Users\yhwang\Desktop\WW Design\Multimode Icons\globe-01.pn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5" name="Group 41"/>
          <p:cNvGrpSpPr/>
          <p:nvPr userDrawn="1"/>
        </p:nvGrpSpPr>
        <p:grpSpPr>
          <a:xfrm>
            <a:off x="2356748" y="5441681"/>
            <a:ext cx="365903" cy="365675"/>
            <a:chOff x="2355828" y="5442941"/>
            <a:chExt cx="365760" cy="365760"/>
          </a:xfrm>
        </p:grpSpPr>
        <p:sp>
          <p:nvSpPr>
            <p:cNvPr id="30"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1" name="Picture 2" descr="C:\Users\yhwang\Desktop\WW Design\Multimode Icons\chain-01.png"/>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6" name="Group 44"/>
          <p:cNvGrpSpPr/>
          <p:nvPr userDrawn="1"/>
        </p:nvGrpSpPr>
        <p:grpSpPr>
          <a:xfrm>
            <a:off x="5238177" y="5466842"/>
            <a:ext cx="311017" cy="310824"/>
            <a:chOff x="5236131" y="5468108"/>
            <a:chExt cx="310896" cy="310896"/>
          </a:xfrm>
        </p:grpSpPr>
        <p:sp>
          <p:nvSpPr>
            <p:cNvPr id="33"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4" name="Picture 46" descr="C:\Users\yhwang\Desktop\WW Design\Multimode Icons\facebook-01.png"/>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20" name="Group 47"/>
          <p:cNvGrpSpPr/>
          <p:nvPr userDrawn="1"/>
        </p:nvGrpSpPr>
        <p:grpSpPr>
          <a:xfrm>
            <a:off x="4525106" y="5466842"/>
            <a:ext cx="311017" cy="310824"/>
            <a:chOff x="4523337" y="5468108"/>
            <a:chExt cx="310896" cy="310896"/>
          </a:xfrm>
        </p:grpSpPr>
        <p:sp>
          <p:nvSpPr>
            <p:cNvPr id="36"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7" name="Picture 7" descr="C:\Users\yhwang\Desktop\WW Design\Multimode Icons\server-01.png"/>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23" name="Group 51"/>
          <p:cNvGrpSpPr/>
          <p:nvPr userDrawn="1"/>
        </p:nvGrpSpPr>
        <p:grpSpPr>
          <a:xfrm>
            <a:off x="4881642" y="5466842"/>
            <a:ext cx="311017" cy="310824"/>
            <a:chOff x="4879734" y="5468108"/>
            <a:chExt cx="310896" cy="310896"/>
          </a:xfrm>
        </p:grpSpPr>
        <p:sp>
          <p:nvSpPr>
            <p:cNvPr id="39"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0" name="Picture 6" descr="C:\Users\yhwang\Desktop\WW Design\Multimode Icons\network-01.png"/>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26" name="Group 57"/>
          <p:cNvGrpSpPr/>
          <p:nvPr userDrawn="1"/>
        </p:nvGrpSpPr>
        <p:grpSpPr>
          <a:xfrm>
            <a:off x="5952240" y="5466842"/>
            <a:ext cx="311017" cy="310824"/>
            <a:chOff x="5949915" y="5468108"/>
            <a:chExt cx="310896" cy="310896"/>
          </a:xfrm>
        </p:grpSpPr>
        <p:sp>
          <p:nvSpPr>
            <p:cNvPr id="42"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3" name="Picture 8" descr="C:\Users\yhwang\Desktop\WW Design\Multimode Icons\think_light-01.png"/>
            <p:cNvPicPr>
              <a:picLocks noChangeAspect="1" noChangeArrowheads="1"/>
            </p:cNvPicPr>
            <p:nvPr userDrawn="1"/>
          </p:nvPicPr>
          <p:blipFill>
            <a:blip r:embed="rId20" cstate="print">
              <a:extLst>
                <a:ext uri="{28A0092B-C50C-407E-A947-70E740481C1C}">
                  <a14:useLocalDpi xmlns="" xmlns:a14="http://schemas.microsoft.com/office/drawing/2010/main" val="0"/>
                </a:ext>
              </a:extLst>
            </a:blip>
            <a:srcRect/>
            <a:stretch>
              <a:fillRect/>
            </a:stretch>
          </p:blipFill>
          <p:spPr bwMode="auto">
            <a:xfrm>
              <a:off x="5949915" y="5468108"/>
              <a:ext cx="310896" cy="310896"/>
            </a:xfrm>
            <a:prstGeom prst="rect">
              <a:avLst/>
            </a:prstGeom>
            <a:noFill/>
          </p:spPr>
        </p:pic>
      </p:grpSp>
      <p:pic>
        <p:nvPicPr>
          <p:cNvPr id="44" name="Picture 60"/>
          <p:cNvPicPr>
            <a:picLocks noChangeAspect="1"/>
          </p:cNvPicPr>
          <p:nvPr userDrawn="1"/>
        </p:nvPicPr>
        <p:blipFill>
          <a:blip r:embed="rId21" cstate="print">
            <a:extLst>
              <a:ext uri="{28A0092B-C50C-407E-A947-70E740481C1C}">
                <a14:useLocalDpi xmlns="" xmlns:a14="http://schemas.microsoft.com/office/drawing/2010/main" val="0"/>
              </a:ext>
            </a:extLst>
          </a:blip>
          <a:stretch>
            <a:fillRect/>
          </a:stretch>
        </p:blipFill>
        <p:spPr>
          <a:xfrm rot="16200000">
            <a:off x="10588559" y="3055153"/>
            <a:ext cx="2412307" cy="804100"/>
          </a:xfrm>
          <a:prstGeom prst="rect">
            <a:avLst/>
          </a:prstGeom>
        </p:spPr>
      </p:pic>
      <p:sp>
        <p:nvSpPr>
          <p:cNvPr id="45" name="Rectangle 53"/>
          <p:cNvSpPr/>
          <p:nvPr userDrawn="1"/>
        </p:nvSpPr>
        <p:spPr bwMode="black">
          <a:xfrm>
            <a:off x="548856" y="4556658"/>
            <a:ext cx="1098112" cy="106701"/>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62"/>
          <p:cNvCxnSpPr/>
          <p:nvPr userDrawn="1"/>
        </p:nvCxnSpPr>
        <p:spPr>
          <a:xfrm>
            <a:off x="548856" y="4663359"/>
            <a:ext cx="104231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92"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 y="893"/>
            <a:ext cx="12195178" cy="6855520"/>
          </a:xfrm>
          <a:prstGeom prst="rect">
            <a:avLst/>
          </a:prstGeom>
        </p:spPr>
      </p:pic>
      <p:sp>
        <p:nvSpPr>
          <p:cNvPr id="93" name="Title 16"/>
          <p:cNvSpPr>
            <a:spLocks noGrp="1"/>
          </p:cNvSpPr>
          <p:nvPr>
            <p:ph type="title" hasCustomPrompt="1"/>
          </p:nvPr>
        </p:nvSpPr>
        <p:spPr bwMode="gray">
          <a:xfrm>
            <a:off x="548854" y="2047782"/>
            <a:ext cx="8726785" cy="1581546"/>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4000" b="0" kern="1200" cap="none" spc="0" baseline="0" dirty="0">
                <a:solidFill>
                  <a:schemeClr val="tx1"/>
                </a:solidFill>
                <a:latin typeface="微软雅黑" pitchFamily="34" charset="-122"/>
                <a:ea typeface="微软雅黑" pitchFamily="34" charset="-122"/>
                <a:cs typeface="Arial" pitchFamily="34" charset="0"/>
              </a:defRPr>
            </a:lvl1pPr>
          </a:lstStyle>
          <a:p>
            <a:r>
              <a:rPr lang="en-US" dirty="0" smtClean="0"/>
              <a:t>Click to edit text, two lines maximum</a:t>
            </a:r>
            <a:endParaRPr lang="en-US" dirty="0"/>
          </a:p>
        </p:txBody>
      </p:sp>
      <p:sp>
        <p:nvSpPr>
          <p:cNvPr id="95" name="Text Placeholder 4"/>
          <p:cNvSpPr>
            <a:spLocks noGrp="1"/>
          </p:cNvSpPr>
          <p:nvPr>
            <p:ph type="body" sz="quarter" idx="11" hasCustomPrompt="1"/>
          </p:nvPr>
        </p:nvSpPr>
        <p:spPr>
          <a:xfrm>
            <a:off x="548854" y="4799490"/>
            <a:ext cx="6412449" cy="511945"/>
          </a:xfrm>
          <a:prstGeom prst="rect">
            <a:avLst/>
          </a:prstGeom>
        </p:spPr>
        <p:txBody>
          <a:bodyPr lIns="0" tIns="0" rIns="0" bIns="0"/>
          <a:lstStyle>
            <a:lvl1pPr marL="0" indent="0">
              <a:buFontTx/>
              <a:buNone/>
              <a:defRPr sz="1600">
                <a:latin typeface="微软雅黑" pitchFamily="34" charset="-122"/>
                <a:ea typeface="微软雅黑" pitchFamily="34" charset="-122"/>
              </a:defRPr>
            </a:lvl1pPr>
          </a:lstStyle>
          <a:p>
            <a:pPr lvl="0"/>
            <a:r>
              <a:rPr lang="en-US" dirty="0" smtClean="0"/>
              <a:t>2015</a:t>
            </a:r>
            <a:r>
              <a:rPr lang="zh-CN" altLang="en-US" dirty="0" smtClean="0"/>
              <a:t>年</a:t>
            </a:r>
            <a:r>
              <a:rPr lang="en-US" altLang="zh-CN" dirty="0" smtClean="0"/>
              <a:t>9</a:t>
            </a:r>
            <a:r>
              <a:rPr lang="zh-CN" altLang="en-US" dirty="0" smtClean="0"/>
              <a:t>月</a:t>
            </a:r>
            <a:endParaRPr lang="en-US" dirty="0" smtClean="0"/>
          </a:p>
          <a:p>
            <a:pPr lvl="0"/>
            <a:endParaRPr lang="en-US" dirty="0"/>
          </a:p>
        </p:txBody>
      </p:sp>
      <p:pic>
        <p:nvPicPr>
          <p:cNvPr id="96" name="Picture 2" descr="C:\Users\kathyp\Documents\00_Brand-Resources\Multimode Elements\Multimode Icons\PNG\Multimode-Icon_HAN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59627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7" name="Picture 3" descr="C:\Users\kathyp\Documents\00_Brand-Resources\Multimode Elements\Multimode Icons\PNG\Multimode-Icon_HOLD.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31033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4" descr="C:\Users\kathyp\Documents\00_Brand-Resources\Multimode Elements\Multimode Icons\PNG\Multimode-Icon_LAPTOP.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16678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9" name="Picture 5" descr="C:\Users\kathyp\Documents\00_Brand-Resources\Multimode Elements\Multimode Icons\PNG\Multimode-Icon_STAND.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27384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0" name="Picture 6" descr="C:\Users\kathyp\Documents\00_Brand-Resources\Multimode Elements\Multimode Icons\PNG\Multimode-Icon_STAND-Tablet.png"/>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3452524"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7" descr="C:\Users\kathyp\Documents\00_Brand-Resources\Multimode Elements\Multimode Icons\PNG\Multimode-Icon_TABLE.png"/>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381005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8" descr="C:\Users\kathyp\Documents\00_Brand-Resources\Multimode Elements\Multimode Icons\PNG\Multimode-Icon_TABLET.png"/>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4167578"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3" name="Picture 9" descr="C:\Users\kathyp\Documents\00_Brand-Resources\Multimode Elements\Multimode Icons\PNG\Multimode-Icon_TENT.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559471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4" name="Picture 10" descr="C:\Users\kathyp\Documents\00_Brand-Resources\Multimode Elements\Multimode Icons\PNG\Multimode-Icon_TILT.pn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30877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5" name="Picture 11" descr="C:\Users\kathyp\Documents\00_Brand-Resources\Multimode Elements\Multimode Icons\PNG\Multimode-Icon_TV.pn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666631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32"/>
          <p:cNvGrpSpPr/>
          <p:nvPr userDrawn="1"/>
        </p:nvGrpSpPr>
        <p:grpSpPr>
          <a:xfrm>
            <a:off x="2025389" y="5466842"/>
            <a:ext cx="311017" cy="310824"/>
            <a:chOff x="2024598" y="5468108"/>
            <a:chExt cx="310896" cy="310896"/>
          </a:xfrm>
        </p:grpSpPr>
        <p:sp>
          <p:nvSpPr>
            <p:cNvPr id="107"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08" name="Picture 34"/>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2118814" y="5509256"/>
              <a:ext cx="122464" cy="228600"/>
            </a:xfrm>
            <a:prstGeom prst="rect">
              <a:avLst/>
            </a:prstGeom>
          </p:spPr>
        </p:pic>
      </p:grpSp>
      <p:grpSp>
        <p:nvGrpSpPr>
          <p:cNvPr id="3" name="Group 35"/>
          <p:cNvGrpSpPr/>
          <p:nvPr userDrawn="1"/>
        </p:nvGrpSpPr>
        <p:grpSpPr>
          <a:xfrm>
            <a:off x="3095988" y="5466842"/>
            <a:ext cx="311017" cy="310824"/>
            <a:chOff x="3094779" y="5468108"/>
            <a:chExt cx="310896" cy="310896"/>
          </a:xfrm>
        </p:grpSpPr>
        <p:sp>
          <p:nvSpPr>
            <p:cNvPr id="110"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1" name="Picture 9" descr="C:\Users\yhwang\Desktop\WW Design\Multimode Icons\twitter-01.pn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4" name="Group 38"/>
          <p:cNvGrpSpPr/>
          <p:nvPr userDrawn="1"/>
        </p:nvGrpSpPr>
        <p:grpSpPr>
          <a:xfrm>
            <a:off x="953801" y="5466842"/>
            <a:ext cx="311017" cy="310824"/>
            <a:chOff x="953427" y="5468108"/>
            <a:chExt cx="310896" cy="310896"/>
          </a:xfrm>
        </p:grpSpPr>
        <p:sp>
          <p:nvSpPr>
            <p:cNvPr id="113"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4" name="Picture 5" descr="C:\Users\yhwang\Desktop\WW Design\Multimode Icons\globe-01.png"/>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5" name="Group 41"/>
          <p:cNvGrpSpPr/>
          <p:nvPr userDrawn="1"/>
        </p:nvGrpSpPr>
        <p:grpSpPr>
          <a:xfrm>
            <a:off x="2356748" y="5441681"/>
            <a:ext cx="365903" cy="365675"/>
            <a:chOff x="2355828" y="5442941"/>
            <a:chExt cx="365760" cy="365760"/>
          </a:xfrm>
        </p:grpSpPr>
        <p:sp>
          <p:nvSpPr>
            <p:cNvPr id="116"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7" name="Picture 2" descr="C:\Users\yhwang\Desktop\WW Design\Multimode Icons\chain-01.png"/>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6" name="Group 44"/>
          <p:cNvGrpSpPr/>
          <p:nvPr userDrawn="1"/>
        </p:nvGrpSpPr>
        <p:grpSpPr>
          <a:xfrm>
            <a:off x="5238177" y="5466842"/>
            <a:ext cx="311017" cy="310824"/>
            <a:chOff x="5236131" y="5468108"/>
            <a:chExt cx="310896" cy="310896"/>
          </a:xfrm>
        </p:grpSpPr>
        <p:sp>
          <p:nvSpPr>
            <p:cNvPr id="119"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0" name="Picture 46" descr="C:\Users\yhwang\Desktop\WW Design\Multimode Icons\facebook-01.png"/>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7" name="Group 47"/>
          <p:cNvGrpSpPr/>
          <p:nvPr userDrawn="1"/>
        </p:nvGrpSpPr>
        <p:grpSpPr>
          <a:xfrm>
            <a:off x="4525106" y="5466842"/>
            <a:ext cx="311017" cy="310824"/>
            <a:chOff x="4523337" y="5468108"/>
            <a:chExt cx="310896" cy="310896"/>
          </a:xfrm>
        </p:grpSpPr>
        <p:sp>
          <p:nvSpPr>
            <p:cNvPr id="122"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3" name="Picture 7" descr="C:\Users\yhwang\Desktop\WW Design\Multimode Icons\server-01.png"/>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8" name="Group 51"/>
          <p:cNvGrpSpPr/>
          <p:nvPr userDrawn="1"/>
        </p:nvGrpSpPr>
        <p:grpSpPr>
          <a:xfrm>
            <a:off x="4881642" y="5466842"/>
            <a:ext cx="311017" cy="310824"/>
            <a:chOff x="4879734" y="5468108"/>
            <a:chExt cx="310896" cy="310896"/>
          </a:xfrm>
        </p:grpSpPr>
        <p:sp>
          <p:nvSpPr>
            <p:cNvPr id="125"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6" name="Picture 6" descr="C:\Users\yhwang\Desktop\WW Design\Multimode Icons\network-01.png"/>
            <p:cNvPicPr>
              <a:picLocks noChangeAspect="1" noChangeArrowheads="1"/>
            </p:cNvPicPr>
            <p:nvPr userDrawn="1"/>
          </p:nvPicPr>
          <p:blipFill>
            <a:blip r:embed="rId20" cstate="print">
              <a:extLst>
                <a:ext uri="{28A0092B-C50C-407E-A947-70E740481C1C}">
                  <a14:useLocalDpi xmlns=""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9" name="Group 57"/>
          <p:cNvGrpSpPr/>
          <p:nvPr userDrawn="1"/>
        </p:nvGrpSpPr>
        <p:grpSpPr>
          <a:xfrm>
            <a:off x="5952240" y="5466842"/>
            <a:ext cx="311017" cy="310824"/>
            <a:chOff x="5949915" y="5468108"/>
            <a:chExt cx="310896" cy="310896"/>
          </a:xfrm>
        </p:grpSpPr>
        <p:sp>
          <p:nvSpPr>
            <p:cNvPr id="128"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9" name="Picture 8" descr="C:\Users\yhwang\Desktop\WW Design\Multimode Icons\think_light-01.png"/>
            <p:cNvPicPr>
              <a:picLocks noChangeAspect="1" noChangeArrowheads="1"/>
            </p:cNvPicPr>
            <p:nvPr userDrawn="1"/>
          </p:nvPicPr>
          <p:blipFill>
            <a:blip r:embed="rId21" cstate="print">
              <a:extLst>
                <a:ext uri="{28A0092B-C50C-407E-A947-70E740481C1C}">
                  <a14:useLocalDpi xmlns="" xmlns:a14="http://schemas.microsoft.com/office/drawing/2010/main" val="0"/>
                </a:ext>
              </a:extLst>
            </a:blip>
            <a:srcRect/>
            <a:stretch>
              <a:fillRect/>
            </a:stretch>
          </p:blipFill>
          <p:spPr bwMode="auto">
            <a:xfrm>
              <a:off x="5949915" y="5468108"/>
              <a:ext cx="310896" cy="310896"/>
            </a:xfrm>
            <a:prstGeom prst="rect">
              <a:avLst/>
            </a:prstGeom>
            <a:noFill/>
          </p:spPr>
        </p:pic>
      </p:grpSp>
      <p:pic>
        <p:nvPicPr>
          <p:cNvPr id="130" name="Picture 60"/>
          <p:cNvPicPr>
            <a:picLocks noChangeAspect="1"/>
          </p:cNvPicPr>
          <p:nvPr userDrawn="1"/>
        </p:nvPicPr>
        <p:blipFill>
          <a:blip r:embed="rId22" cstate="print">
            <a:extLst>
              <a:ext uri="{28A0092B-C50C-407E-A947-70E740481C1C}">
                <a14:useLocalDpi xmlns="" xmlns:a14="http://schemas.microsoft.com/office/drawing/2010/main" val="0"/>
              </a:ext>
            </a:extLst>
          </a:blip>
          <a:stretch>
            <a:fillRect/>
          </a:stretch>
        </p:blipFill>
        <p:spPr>
          <a:xfrm rot="16200000">
            <a:off x="10588559" y="3055153"/>
            <a:ext cx="2412307" cy="804100"/>
          </a:xfrm>
          <a:prstGeom prst="rect">
            <a:avLst/>
          </a:prstGeom>
        </p:spPr>
      </p:pic>
      <p:sp>
        <p:nvSpPr>
          <p:cNvPr id="136" name="Rectangle 53"/>
          <p:cNvSpPr/>
          <p:nvPr userDrawn="1"/>
        </p:nvSpPr>
        <p:spPr bwMode="black">
          <a:xfrm>
            <a:off x="548856" y="4556658"/>
            <a:ext cx="1098112" cy="106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62"/>
          <p:cNvCxnSpPr/>
          <p:nvPr userDrawn="1"/>
        </p:nvCxnSpPr>
        <p:spPr>
          <a:xfrm>
            <a:off x="548856" y="4663359"/>
            <a:ext cx="104231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97129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 No Background">
    <p:spTree>
      <p:nvGrpSpPr>
        <p:cNvPr id="1" name=""/>
        <p:cNvGrpSpPr/>
        <p:nvPr/>
      </p:nvGrpSpPr>
      <p:grpSpPr>
        <a:xfrm>
          <a:off x="0" y="0"/>
          <a:ext cx="0" cy="0"/>
          <a:chOff x="0" y="0"/>
          <a:chExt cx="0" cy="0"/>
        </a:xfrm>
      </p:grpSpPr>
      <p:sp>
        <p:nvSpPr>
          <p:cNvPr id="16"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14"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9" name="Content Placeholder 2"/>
          <p:cNvSpPr>
            <a:spLocks noGrp="1"/>
          </p:cNvSpPr>
          <p:nvPr>
            <p:ph sz="half" idx="1"/>
          </p:nvPr>
        </p:nvSpPr>
        <p:spPr bwMode="gray">
          <a:xfrm>
            <a:off x="277217" y="1335026"/>
            <a:ext cx="11726436"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0"/>
          </p:nvPr>
        </p:nvSpPr>
        <p:spPr/>
        <p:txBody>
          <a:bodyPr/>
          <a:lstStyle/>
          <a:p>
            <a:endParaRPr lang="en-US"/>
          </a:p>
        </p:txBody>
      </p:sp>
      <p:sp>
        <p:nvSpPr>
          <p:cNvPr id="19" name="Title 28"/>
          <p:cNvSpPr>
            <a:spLocks noGrp="1"/>
          </p:cNvSpPr>
          <p:nvPr>
            <p:ph type="title" hasCustomPrompt="1"/>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1" name="Rectangle 20"/>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125647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96" name="Picture 48"/>
          <p:cNvPicPr>
            <a:picLocks noChangeAspect="1" noChangeArrowheads="1"/>
          </p:cNvPicPr>
          <p:nvPr userDrawn="1"/>
        </p:nvPicPr>
        <p:blipFill>
          <a:blip r:embed="rId2" cstate="print"/>
          <a:srcRect/>
          <a:stretch>
            <a:fillRect/>
          </a:stretch>
        </p:blipFill>
        <p:spPr bwMode="auto">
          <a:xfrm>
            <a:off x="1" y="0"/>
            <a:ext cx="12198352" cy="6856412"/>
          </a:xfrm>
          <a:prstGeom prst="rect">
            <a:avLst/>
          </a:prstGeom>
          <a:noFill/>
          <a:ln w="9525">
            <a:noFill/>
            <a:miter lim="800000"/>
            <a:headEnd/>
            <a:tailEnd/>
          </a:ln>
        </p:spPr>
      </p:pic>
      <p:grpSp>
        <p:nvGrpSpPr>
          <p:cNvPr id="2" name="Group 3"/>
          <p:cNvGrpSpPr>
            <a:grpSpLocks/>
          </p:cNvGrpSpPr>
          <p:nvPr userDrawn="1"/>
        </p:nvGrpSpPr>
        <p:grpSpPr bwMode="auto">
          <a:xfrm>
            <a:off x="1829992" y="1520476"/>
            <a:ext cx="8539959" cy="4339220"/>
            <a:chOff x="0" y="0"/>
            <a:chExt cx="8535661" cy="4341742"/>
          </a:xfrm>
        </p:grpSpPr>
        <p:sp>
          <p:nvSpPr>
            <p:cNvPr id="98" name="Freeform 9"/>
            <p:cNvSpPr>
              <a:spLocks/>
            </p:cNvSpPr>
            <p:nvPr/>
          </p:nvSpPr>
          <p:spPr bwMode="auto">
            <a:xfrm>
              <a:off x="3782056" y="3735317"/>
              <a:ext cx="974725" cy="606425"/>
            </a:xfrm>
            <a:custGeom>
              <a:avLst/>
              <a:gdLst>
                <a:gd name="T0" fmla="*/ 2147483647 w 257"/>
                <a:gd name="T1" fmla="*/ 2147483647 h 159"/>
                <a:gd name="T2" fmla="*/ 2147483647 w 257"/>
                <a:gd name="T3" fmla="*/ 2147483647 h 159"/>
                <a:gd name="T4" fmla="*/ 2147483647 w 257"/>
                <a:gd name="T5" fmla="*/ 0 h 159"/>
                <a:gd name="T6" fmla="*/ 2147483647 w 257"/>
                <a:gd name="T7" fmla="*/ 0 h 159"/>
                <a:gd name="T8" fmla="*/ 2147483647 w 257"/>
                <a:gd name="T9" fmla="*/ 2147483647 h 159"/>
                <a:gd name="T10" fmla="*/ 2147483647 w 257"/>
                <a:gd name="T11" fmla="*/ 2147483647 h 159"/>
                <a:gd name="T12" fmla="*/ 2147483647 w 257"/>
                <a:gd name="T13" fmla="*/ 2147483647 h 159"/>
                <a:gd name="T14" fmla="*/ 0 60000 65536"/>
                <a:gd name="T15" fmla="*/ 0 60000 65536"/>
                <a:gd name="T16" fmla="*/ 0 60000 65536"/>
                <a:gd name="T17" fmla="*/ 0 60000 65536"/>
                <a:gd name="T18" fmla="*/ 0 60000 65536"/>
                <a:gd name="T19" fmla="*/ 0 60000 65536"/>
                <a:gd name="T20" fmla="*/ 0 60000 65536"/>
                <a:gd name="T21" fmla="*/ 0 w 257"/>
                <a:gd name="T22" fmla="*/ 0 h 159"/>
                <a:gd name="T23" fmla="*/ 257 w 25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solidFill>
              <a:srgbClr val="D8D8D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Rounded Rectangle 7"/>
            <p:cNvSpPr>
              <a:spLocks noChangeArrowheads="1"/>
            </p:cNvSpPr>
            <p:nvPr/>
          </p:nvSpPr>
          <p:spPr bwMode="auto">
            <a:xfrm>
              <a:off x="0" y="0"/>
              <a:ext cx="8535661" cy="3893151"/>
            </a:xfrm>
            <a:prstGeom prst="roundRect">
              <a:avLst>
                <a:gd name="adj" fmla="val 5435"/>
              </a:avLst>
            </a:prstGeom>
            <a:solidFill>
              <a:srgbClr val="D8D8D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grpSp>
      <p:sp>
        <p:nvSpPr>
          <p:cNvPr id="100" name="Rectangle 1"/>
          <p:cNvSpPr>
            <a:spLocks noChangeArrowheads="1"/>
          </p:cNvSpPr>
          <p:nvPr userDrawn="1"/>
        </p:nvSpPr>
        <p:spPr bwMode="auto">
          <a:xfrm>
            <a:off x="1" y="0"/>
            <a:ext cx="12196764" cy="6856412"/>
          </a:xfrm>
          <a:prstGeom prst="rect">
            <a:avLst/>
          </a:prstGeom>
          <a:gradFill rotWithShape="1">
            <a:gsLst>
              <a:gs pos="0">
                <a:srgbClr val="6F7170"/>
              </a:gs>
              <a:gs pos="50000">
                <a:srgbClr val="FFFFFF"/>
              </a:gs>
              <a:gs pos="100000">
                <a:srgbClr val="6F7170"/>
              </a:gs>
            </a:gsLst>
            <a:lin ang="0" scaled="1"/>
          </a:gradFill>
          <a:ln w="9525">
            <a:noFill/>
            <a:miter lim="800000"/>
            <a:headEnd/>
            <a:tailEnd/>
          </a:ln>
        </p:spPr>
        <p:txBody>
          <a:bodyPr anchor="ctr"/>
          <a:lstStyle/>
          <a:p>
            <a:pPr algn="ctr"/>
            <a:endParaRPr lang="zh-CN" altLang="en-US">
              <a:solidFill>
                <a:srgbClr val="FFFFFF"/>
              </a:solidFill>
              <a:cs typeface="Arial" pitchFamily="34" charset="0"/>
              <a:sym typeface="Arial" pitchFamily="34" charset="0"/>
            </a:endParaRPr>
          </a:p>
        </p:txBody>
      </p:sp>
      <p:grpSp>
        <p:nvGrpSpPr>
          <p:cNvPr id="3" name="Group 8"/>
          <p:cNvGrpSpPr>
            <a:grpSpLocks/>
          </p:cNvGrpSpPr>
          <p:nvPr userDrawn="1"/>
        </p:nvGrpSpPr>
        <p:grpSpPr bwMode="auto">
          <a:xfrm>
            <a:off x="5856926" y="1260185"/>
            <a:ext cx="486092" cy="485663"/>
            <a:chOff x="0" y="0"/>
            <a:chExt cx="485134" cy="485134"/>
          </a:xfrm>
        </p:grpSpPr>
        <p:sp>
          <p:nvSpPr>
            <p:cNvPr id="102" name="Oval 9"/>
            <p:cNvSpPr>
              <a:spLocks noChangeArrowheads="1"/>
            </p:cNvSpPr>
            <p:nvPr/>
          </p:nvSpPr>
          <p:spPr bwMode="auto">
            <a:xfrm>
              <a:off x="33017" y="33568"/>
              <a:ext cx="419098" cy="419098"/>
            </a:xfrm>
            <a:prstGeom prst="ellipse">
              <a:avLst/>
            </a:prstGeom>
            <a:solidFill>
              <a:srgbClr val="4AC0E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sp>
          <p:nvSpPr>
            <p:cNvPr id="103" name="Freeform 9"/>
            <p:cNvSpPr>
              <a:spLocks noEditPoints="1"/>
            </p:cNvSpPr>
            <p:nvPr/>
          </p:nvSpPr>
          <p:spPr bwMode="auto">
            <a:xfrm>
              <a:off x="0" y="0"/>
              <a:ext cx="485134" cy="485134"/>
            </a:xfrm>
            <a:custGeom>
              <a:avLst/>
              <a:gdLst>
                <a:gd name="T0" fmla="*/ 2147483647 w 412"/>
                <a:gd name="T1" fmla="*/ 0 h 412"/>
                <a:gd name="T2" fmla="*/ 0 w 412"/>
                <a:gd name="T3" fmla="*/ 2147483647 h 412"/>
                <a:gd name="T4" fmla="*/ 2147483647 w 412"/>
                <a:gd name="T5" fmla="*/ 2147483647 h 412"/>
                <a:gd name="T6" fmla="*/ 2147483647 w 412"/>
                <a:gd name="T7" fmla="*/ 2147483647 h 412"/>
                <a:gd name="T8" fmla="*/ 2147483647 w 412"/>
                <a:gd name="T9" fmla="*/ 0 h 412"/>
                <a:gd name="T10" fmla="*/ 2147483647 w 412"/>
                <a:gd name="T11" fmla="*/ 2147483647 h 412"/>
                <a:gd name="T12" fmla="*/ 2147483647 w 412"/>
                <a:gd name="T13" fmla="*/ 2147483647 h 412"/>
                <a:gd name="T14" fmla="*/ 2147483647 w 412"/>
                <a:gd name="T15" fmla="*/ 2147483647 h 412"/>
                <a:gd name="T16" fmla="*/ 2147483647 w 412"/>
                <a:gd name="T17" fmla="*/ 2147483647 h 412"/>
                <a:gd name="T18" fmla="*/ 2147483647 w 412"/>
                <a:gd name="T19" fmla="*/ 2147483647 h 412"/>
                <a:gd name="T20" fmla="*/ 2147483647 w 412"/>
                <a:gd name="T21" fmla="*/ 2147483647 h 412"/>
                <a:gd name="T22" fmla="*/ 2147483647 w 412"/>
                <a:gd name="T23" fmla="*/ 2147483647 h 412"/>
                <a:gd name="T24" fmla="*/ 2147483647 w 412"/>
                <a:gd name="T25" fmla="*/ 2147483647 h 412"/>
                <a:gd name="T26" fmla="*/ 2147483647 w 412"/>
                <a:gd name="T27" fmla="*/ 2147483647 h 412"/>
                <a:gd name="T28" fmla="*/ 2147483647 w 412"/>
                <a:gd name="T29" fmla="*/ 2147483647 h 412"/>
                <a:gd name="T30" fmla="*/ 2147483647 w 412"/>
                <a:gd name="T31" fmla="*/ 2147483647 h 412"/>
                <a:gd name="T32" fmla="*/ 2147483647 w 412"/>
                <a:gd name="T33" fmla="*/ 2147483647 h 412"/>
                <a:gd name="T34" fmla="*/ 2147483647 w 412"/>
                <a:gd name="T35" fmla="*/ 2147483647 h 412"/>
                <a:gd name="T36" fmla="*/ 2147483647 w 412"/>
                <a:gd name="T37" fmla="*/ 2147483647 h 412"/>
                <a:gd name="T38" fmla="*/ 2147483647 w 412"/>
                <a:gd name="T39" fmla="*/ 2147483647 h 412"/>
                <a:gd name="T40" fmla="*/ 2147483647 w 412"/>
                <a:gd name="T41" fmla="*/ 2147483647 h 412"/>
                <a:gd name="T42" fmla="*/ 2147483647 w 412"/>
                <a:gd name="T43" fmla="*/ 2147483647 h 412"/>
                <a:gd name="T44" fmla="*/ 2147483647 w 412"/>
                <a:gd name="T45" fmla="*/ 2147483647 h 412"/>
                <a:gd name="T46" fmla="*/ 2147483647 w 412"/>
                <a:gd name="T47" fmla="*/ 2147483647 h 412"/>
                <a:gd name="T48" fmla="*/ 2147483647 w 412"/>
                <a:gd name="T49" fmla="*/ 2147483647 h 412"/>
                <a:gd name="T50" fmla="*/ 2147483647 w 412"/>
                <a:gd name="T51" fmla="*/ 2147483647 h 412"/>
                <a:gd name="T52" fmla="*/ 2147483647 w 412"/>
                <a:gd name="T53" fmla="*/ 2147483647 h 412"/>
                <a:gd name="T54" fmla="*/ 2147483647 w 412"/>
                <a:gd name="T55" fmla="*/ 2147483647 h 412"/>
                <a:gd name="T56" fmla="*/ 2147483647 w 412"/>
                <a:gd name="T57" fmla="*/ 2147483647 h 412"/>
                <a:gd name="T58" fmla="*/ 2147483647 w 412"/>
                <a:gd name="T59" fmla="*/ 2147483647 h 412"/>
                <a:gd name="T60" fmla="*/ 2147483647 w 412"/>
                <a:gd name="T61" fmla="*/ 2147483647 h 412"/>
                <a:gd name="T62" fmla="*/ 2147483647 w 412"/>
                <a:gd name="T63" fmla="*/ 2147483647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412"/>
                <a:gd name="T98" fmla="*/ 412 w 412"/>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ysClr val="window" lastClr="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4" name="Straight Connector 11"/>
          <p:cNvSpPr>
            <a:spLocks noChangeShapeType="1"/>
          </p:cNvSpPr>
          <p:nvPr userDrawn="1"/>
        </p:nvSpPr>
        <p:spPr bwMode="auto">
          <a:xfrm>
            <a:off x="2797410" y="4437622"/>
            <a:ext cx="6605124" cy="0"/>
          </a:xfrm>
          <a:prstGeom prst="line">
            <a:avLst/>
          </a:prstGeom>
          <a:noFill/>
          <a:ln w="9525">
            <a:solidFill>
              <a:srgbClr val="C4BEB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 name="Group 12"/>
          <p:cNvGrpSpPr>
            <a:grpSpLocks/>
          </p:cNvGrpSpPr>
          <p:nvPr userDrawn="1"/>
        </p:nvGrpSpPr>
        <p:grpSpPr bwMode="auto">
          <a:xfrm>
            <a:off x="3621858" y="4737591"/>
            <a:ext cx="4956226" cy="284096"/>
            <a:chOff x="0" y="0"/>
            <a:chExt cx="6379553" cy="365760"/>
          </a:xfrm>
        </p:grpSpPr>
        <p:pic>
          <p:nvPicPr>
            <p:cNvPr id="106" name="Picture 2" descr="C:\Users\kathyp\Documents\00_Brand-Resources\Multimode Elements\Multimode Icons\PNG\Multimode-Icon_HANG.png"/>
            <p:cNvPicPr>
              <a:picLocks noChangeAspect="1" noChangeArrowheads="1"/>
            </p:cNvPicPr>
            <p:nvPr/>
          </p:nvPicPr>
          <p:blipFill>
            <a:blip r:embed="rId3" cstate="print"/>
            <a:srcRect/>
            <a:stretch>
              <a:fillRect/>
            </a:stretch>
          </p:blipFill>
          <p:spPr bwMode="auto">
            <a:xfrm>
              <a:off x="0" y="25167"/>
              <a:ext cx="311886" cy="311886"/>
            </a:xfrm>
            <a:prstGeom prst="rect">
              <a:avLst/>
            </a:prstGeom>
            <a:noFill/>
            <a:ln w="9525">
              <a:noFill/>
              <a:miter lim="800000"/>
              <a:headEnd/>
              <a:tailEnd/>
            </a:ln>
          </p:spPr>
        </p:pic>
        <p:pic>
          <p:nvPicPr>
            <p:cNvPr id="107" name="Picture 3" descr="C:\Users\kathyp\Documents\00_Brand-Resources\Multimode Elements\Multimode Icons\PNG\Multimode-Icon_HOLD.png"/>
            <p:cNvPicPr>
              <a:picLocks noChangeAspect="1" noChangeArrowheads="1"/>
            </p:cNvPicPr>
            <p:nvPr/>
          </p:nvPicPr>
          <p:blipFill>
            <a:blip r:embed="rId4" cstate="print"/>
            <a:srcRect/>
            <a:stretch>
              <a:fillRect/>
            </a:stretch>
          </p:blipFill>
          <p:spPr bwMode="auto">
            <a:xfrm>
              <a:off x="713784" y="25167"/>
              <a:ext cx="311886" cy="311886"/>
            </a:xfrm>
            <a:prstGeom prst="rect">
              <a:avLst/>
            </a:prstGeom>
            <a:noFill/>
            <a:ln w="9525">
              <a:noFill/>
              <a:miter lim="800000"/>
              <a:headEnd/>
              <a:tailEnd/>
            </a:ln>
          </p:spPr>
        </p:pic>
        <p:pic>
          <p:nvPicPr>
            <p:cNvPr id="108" name="Picture 4" descr="C:\Users\kathyp\Documents\00_Brand-Resources\Multimode Elements\Multimode Icons\PNG\Multimode-Icon_LAPTOP.png"/>
            <p:cNvPicPr>
              <a:picLocks noChangeAspect="1" noChangeArrowheads="1"/>
            </p:cNvPicPr>
            <p:nvPr/>
          </p:nvPicPr>
          <p:blipFill>
            <a:blip r:embed="rId5" cstate="print"/>
            <a:srcRect/>
            <a:stretch>
              <a:fillRect/>
            </a:stretch>
          </p:blipFill>
          <p:spPr bwMode="auto">
            <a:xfrm>
              <a:off x="1071171" y="25167"/>
              <a:ext cx="311886" cy="311886"/>
            </a:xfrm>
            <a:prstGeom prst="rect">
              <a:avLst/>
            </a:prstGeom>
            <a:noFill/>
            <a:ln w="9525">
              <a:noFill/>
              <a:miter lim="800000"/>
              <a:headEnd/>
              <a:tailEnd/>
            </a:ln>
          </p:spPr>
        </p:pic>
        <p:pic>
          <p:nvPicPr>
            <p:cNvPr id="109" name="Picture 5" descr="C:\Users\kathyp\Documents\00_Brand-Resources\Multimode Elements\Multimode Icons\PNG\Multimode-Icon_STAND.png"/>
            <p:cNvPicPr>
              <a:picLocks noChangeAspect="1" noChangeArrowheads="1"/>
            </p:cNvPicPr>
            <p:nvPr/>
          </p:nvPicPr>
          <p:blipFill>
            <a:blip r:embed="rId6" cstate="print"/>
            <a:srcRect/>
            <a:stretch>
              <a:fillRect/>
            </a:stretch>
          </p:blipFill>
          <p:spPr bwMode="auto">
            <a:xfrm>
              <a:off x="2141352" y="25167"/>
              <a:ext cx="311886" cy="311886"/>
            </a:xfrm>
            <a:prstGeom prst="rect">
              <a:avLst/>
            </a:prstGeom>
            <a:noFill/>
            <a:ln w="9525">
              <a:noFill/>
              <a:miter lim="800000"/>
              <a:headEnd/>
              <a:tailEnd/>
            </a:ln>
          </p:spPr>
        </p:pic>
        <p:pic>
          <p:nvPicPr>
            <p:cNvPr id="110" name="Picture 6" descr="C:\Users\kathyp\Documents\00_Brand-Resources\Multimode Elements\Multimode Icons\PNG\Multimode-Icon_STAND-Tablet.png"/>
            <p:cNvPicPr>
              <a:picLocks noChangeAspect="1" noChangeArrowheads="1"/>
            </p:cNvPicPr>
            <p:nvPr/>
          </p:nvPicPr>
          <p:blipFill>
            <a:blip r:embed="rId7" cstate="print"/>
            <a:srcRect/>
            <a:stretch>
              <a:fillRect/>
            </a:stretch>
          </p:blipFill>
          <p:spPr bwMode="auto">
            <a:xfrm>
              <a:off x="2855136" y="25167"/>
              <a:ext cx="311886" cy="311886"/>
            </a:xfrm>
            <a:prstGeom prst="rect">
              <a:avLst/>
            </a:prstGeom>
            <a:noFill/>
            <a:ln w="9525">
              <a:noFill/>
              <a:miter lim="800000"/>
              <a:headEnd/>
              <a:tailEnd/>
            </a:ln>
          </p:spPr>
        </p:pic>
        <p:pic>
          <p:nvPicPr>
            <p:cNvPr id="111" name="Picture 7" descr="C:\Users\kathyp\Documents\00_Brand-Resources\Multimode Elements\Multimode Icons\PNG\Multimode-Icon_TABLE.png"/>
            <p:cNvPicPr>
              <a:picLocks noChangeAspect="1" noChangeArrowheads="1"/>
            </p:cNvPicPr>
            <p:nvPr/>
          </p:nvPicPr>
          <p:blipFill>
            <a:blip r:embed="rId8" cstate="print"/>
            <a:srcRect/>
            <a:stretch>
              <a:fillRect/>
            </a:stretch>
          </p:blipFill>
          <p:spPr bwMode="auto">
            <a:xfrm>
              <a:off x="3212523" y="25167"/>
              <a:ext cx="311886" cy="311886"/>
            </a:xfrm>
            <a:prstGeom prst="rect">
              <a:avLst/>
            </a:prstGeom>
            <a:noFill/>
            <a:ln w="9525">
              <a:noFill/>
              <a:miter lim="800000"/>
              <a:headEnd/>
              <a:tailEnd/>
            </a:ln>
          </p:spPr>
        </p:pic>
        <p:pic>
          <p:nvPicPr>
            <p:cNvPr id="112" name="Picture 8" descr="C:\Users\kathyp\Documents\00_Brand-Resources\Multimode Elements\Multimode Icons\PNG\Multimode-Icon_TABLET.png"/>
            <p:cNvPicPr>
              <a:picLocks noChangeAspect="1" noChangeArrowheads="1"/>
            </p:cNvPicPr>
            <p:nvPr/>
          </p:nvPicPr>
          <p:blipFill>
            <a:blip r:embed="rId9" cstate="print"/>
            <a:srcRect/>
            <a:stretch>
              <a:fillRect/>
            </a:stretch>
          </p:blipFill>
          <p:spPr bwMode="auto">
            <a:xfrm>
              <a:off x="3569910" y="25167"/>
              <a:ext cx="311886" cy="311886"/>
            </a:xfrm>
            <a:prstGeom prst="rect">
              <a:avLst/>
            </a:prstGeom>
            <a:noFill/>
            <a:ln w="9525">
              <a:noFill/>
              <a:miter lim="800000"/>
              <a:headEnd/>
              <a:tailEnd/>
            </a:ln>
          </p:spPr>
        </p:pic>
        <p:pic>
          <p:nvPicPr>
            <p:cNvPr id="113" name="Picture 9" descr="C:\Users\kathyp\Documents\00_Brand-Resources\Multimode Elements\Multimode Icons\PNG\Multimode-Icon_TENT.png"/>
            <p:cNvPicPr>
              <a:picLocks noChangeAspect="1" noChangeArrowheads="1"/>
            </p:cNvPicPr>
            <p:nvPr/>
          </p:nvPicPr>
          <p:blipFill>
            <a:blip r:embed="rId10" cstate="print"/>
            <a:srcRect/>
            <a:stretch>
              <a:fillRect/>
            </a:stretch>
          </p:blipFill>
          <p:spPr bwMode="auto">
            <a:xfrm>
              <a:off x="4996488" y="25167"/>
              <a:ext cx="311886" cy="311886"/>
            </a:xfrm>
            <a:prstGeom prst="rect">
              <a:avLst/>
            </a:prstGeom>
            <a:noFill/>
            <a:ln w="9525">
              <a:noFill/>
              <a:miter lim="800000"/>
              <a:headEnd/>
              <a:tailEnd/>
            </a:ln>
          </p:spPr>
        </p:pic>
        <p:pic>
          <p:nvPicPr>
            <p:cNvPr id="114" name="Picture 10" descr="C:\Users\kathyp\Documents\00_Brand-Resources\Multimode Elements\Multimode Icons\PNG\Multimode-Icon_TILT.png"/>
            <p:cNvPicPr>
              <a:picLocks noChangeAspect="1" noChangeArrowheads="1"/>
            </p:cNvPicPr>
            <p:nvPr/>
          </p:nvPicPr>
          <p:blipFill>
            <a:blip r:embed="rId11" cstate="print"/>
            <a:srcRect/>
            <a:stretch>
              <a:fillRect/>
            </a:stretch>
          </p:blipFill>
          <p:spPr bwMode="auto">
            <a:xfrm>
              <a:off x="5710272" y="25167"/>
              <a:ext cx="311886" cy="311886"/>
            </a:xfrm>
            <a:prstGeom prst="rect">
              <a:avLst/>
            </a:prstGeom>
            <a:noFill/>
            <a:ln w="9525">
              <a:noFill/>
              <a:miter lim="800000"/>
              <a:headEnd/>
              <a:tailEnd/>
            </a:ln>
          </p:spPr>
        </p:pic>
        <p:pic>
          <p:nvPicPr>
            <p:cNvPr id="115" name="Picture 11" descr="C:\Users\kathyp\Documents\00_Brand-Resources\Multimode Elements\Multimode Icons\PNG\Multimode-Icon_TV.png"/>
            <p:cNvPicPr>
              <a:picLocks noChangeAspect="1" noChangeArrowheads="1"/>
            </p:cNvPicPr>
            <p:nvPr/>
          </p:nvPicPr>
          <p:blipFill>
            <a:blip r:embed="rId12" cstate="print"/>
            <a:srcRect/>
            <a:stretch>
              <a:fillRect/>
            </a:stretch>
          </p:blipFill>
          <p:spPr bwMode="auto">
            <a:xfrm>
              <a:off x="6067667" y="25167"/>
              <a:ext cx="311886" cy="311886"/>
            </a:xfrm>
            <a:prstGeom prst="rect">
              <a:avLst/>
            </a:prstGeom>
            <a:noFill/>
            <a:ln w="9525">
              <a:noFill/>
              <a:miter lim="800000"/>
              <a:headEnd/>
              <a:tailEnd/>
            </a:ln>
          </p:spPr>
        </p:pic>
        <p:grpSp>
          <p:nvGrpSpPr>
            <p:cNvPr id="5" name="Group 175"/>
            <p:cNvGrpSpPr>
              <a:grpSpLocks/>
            </p:cNvGrpSpPr>
            <p:nvPr/>
          </p:nvGrpSpPr>
          <p:grpSpPr bwMode="auto">
            <a:xfrm>
              <a:off x="1428558" y="25167"/>
              <a:ext cx="310896" cy="310896"/>
              <a:chOff x="0" y="0"/>
              <a:chExt cx="310896" cy="310896"/>
            </a:xfrm>
          </p:grpSpPr>
          <p:sp>
            <p:nvSpPr>
              <p:cNvPr id="138" name="Oval 45"/>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9" name="Picture 46"/>
              <p:cNvPicPr>
                <a:picLocks noChangeAspect="1" noChangeArrowheads="1"/>
              </p:cNvPicPr>
              <p:nvPr/>
            </p:nvPicPr>
            <p:blipFill>
              <a:blip r:embed="rId13" cstate="print"/>
              <a:srcRect/>
              <a:stretch>
                <a:fillRect/>
              </a:stretch>
            </p:blipFill>
            <p:spPr bwMode="auto">
              <a:xfrm>
                <a:off x="94216" y="41148"/>
                <a:ext cx="122464" cy="228600"/>
              </a:xfrm>
              <a:prstGeom prst="rect">
                <a:avLst/>
              </a:prstGeom>
              <a:noFill/>
              <a:ln w="9525">
                <a:noFill/>
                <a:miter lim="800000"/>
                <a:headEnd/>
                <a:tailEnd/>
              </a:ln>
            </p:spPr>
          </p:pic>
        </p:grpSp>
        <p:grpSp>
          <p:nvGrpSpPr>
            <p:cNvPr id="6" name="Group 178"/>
            <p:cNvGrpSpPr>
              <a:grpSpLocks/>
            </p:cNvGrpSpPr>
            <p:nvPr/>
          </p:nvGrpSpPr>
          <p:grpSpPr bwMode="auto">
            <a:xfrm>
              <a:off x="2498739" y="25167"/>
              <a:ext cx="310896" cy="310896"/>
              <a:chOff x="0" y="0"/>
              <a:chExt cx="310896" cy="310896"/>
            </a:xfrm>
          </p:grpSpPr>
          <p:sp>
            <p:nvSpPr>
              <p:cNvPr id="136" name="Oval 43"/>
              <p:cNvSpPr>
                <a:spLocks noChangeArrowheads="1"/>
              </p:cNvSpPr>
              <p:nvPr/>
            </p:nvSpPr>
            <p:spPr bwMode="auto">
              <a:xfrm>
                <a:off x="0" y="0"/>
                <a:ext cx="310896" cy="310896"/>
              </a:xfrm>
              <a:prstGeom prst="ellipse">
                <a:avLst/>
              </a:prstGeom>
              <a:solidFill>
                <a:srgbClr val="4AC0E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7" name="Picture 9" descr="C:\Users\yhwang\Desktop\WW Design\Multimode Icons\twitter-01.png"/>
              <p:cNvPicPr>
                <a:picLocks noChangeAspect="1" noChangeArrowheads="1"/>
              </p:cNvPicPr>
              <p:nvPr/>
            </p:nvPicPr>
            <p:blipFill>
              <a:blip r:embed="rId14" cstate="print"/>
              <a:srcRect/>
              <a:stretch>
                <a:fillRect/>
              </a:stretch>
            </p:blipFill>
            <p:spPr bwMode="auto">
              <a:xfrm>
                <a:off x="0" y="0"/>
                <a:ext cx="310896" cy="310896"/>
              </a:xfrm>
              <a:prstGeom prst="rect">
                <a:avLst/>
              </a:prstGeom>
              <a:noFill/>
              <a:ln w="9525">
                <a:noFill/>
                <a:miter lim="800000"/>
                <a:headEnd/>
                <a:tailEnd/>
              </a:ln>
            </p:spPr>
          </p:pic>
        </p:grpSp>
        <p:grpSp>
          <p:nvGrpSpPr>
            <p:cNvPr id="7" name="Group 181"/>
            <p:cNvGrpSpPr>
              <a:grpSpLocks/>
            </p:cNvGrpSpPr>
            <p:nvPr/>
          </p:nvGrpSpPr>
          <p:grpSpPr bwMode="auto">
            <a:xfrm>
              <a:off x="357387" y="25167"/>
              <a:ext cx="310896" cy="310896"/>
              <a:chOff x="0" y="0"/>
              <a:chExt cx="310896" cy="310896"/>
            </a:xfrm>
          </p:grpSpPr>
          <p:sp>
            <p:nvSpPr>
              <p:cNvPr id="134" name="Oval 41"/>
              <p:cNvSpPr>
                <a:spLocks noChangeArrowheads="1"/>
              </p:cNvSpPr>
              <p:nvPr/>
            </p:nvSpPr>
            <p:spPr bwMode="auto">
              <a:xfrm>
                <a:off x="0" y="0"/>
                <a:ext cx="310896" cy="310896"/>
              </a:xfrm>
              <a:prstGeom prst="ellipse">
                <a:avLst/>
              </a:prstGeom>
              <a:solidFill>
                <a:srgbClr val="FF6A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5" name="Picture 5" descr="C:\Users\yhwang\Desktop\WW Design\Multimode Icons\globe-01.png"/>
              <p:cNvPicPr>
                <a:picLocks noChangeAspect="1" noChangeArrowheads="1"/>
              </p:cNvPicPr>
              <p:nvPr/>
            </p:nvPicPr>
            <p:blipFill>
              <a:blip r:embed="rId15" cstate="print"/>
              <a:srcRect/>
              <a:stretch>
                <a:fillRect/>
              </a:stretch>
            </p:blipFill>
            <p:spPr bwMode="auto">
              <a:xfrm>
                <a:off x="27432" y="27432"/>
                <a:ext cx="256032" cy="256032"/>
              </a:xfrm>
              <a:prstGeom prst="rect">
                <a:avLst/>
              </a:prstGeom>
              <a:noFill/>
              <a:ln w="9525">
                <a:noFill/>
                <a:miter lim="800000"/>
                <a:headEnd/>
                <a:tailEnd/>
              </a:ln>
            </p:spPr>
          </p:pic>
        </p:grpSp>
        <p:grpSp>
          <p:nvGrpSpPr>
            <p:cNvPr id="8" name="Group 255"/>
            <p:cNvGrpSpPr>
              <a:grpSpLocks/>
            </p:cNvGrpSpPr>
            <p:nvPr/>
          </p:nvGrpSpPr>
          <p:grpSpPr bwMode="auto">
            <a:xfrm>
              <a:off x="1759788" y="0"/>
              <a:ext cx="365760" cy="365760"/>
              <a:chOff x="0" y="0"/>
              <a:chExt cx="365760" cy="365760"/>
            </a:xfrm>
          </p:grpSpPr>
          <p:sp>
            <p:nvSpPr>
              <p:cNvPr id="132" name="Oval 39"/>
              <p:cNvSpPr>
                <a:spLocks noChangeArrowheads="1"/>
              </p:cNvSpPr>
              <p:nvPr/>
            </p:nvSpPr>
            <p:spPr bwMode="auto">
              <a:xfrm>
                <a:off x="25167" y="25167"/>
                <a:ext cx="310896" cy="310896"/>
              </a:xfrm>
              <a:prstGeom prst="ellipse">
                <a:avLst/>
              </a:prstGeom>
              <a:solidFill>
                <a:srgbClr val="3E8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3" name="Picture 2" descr="C:\Users\yhwang\Desktop\WW Design\Multimode Icons\chain-01.png"/>
              <p:cNvPicPr>
                <a:picLocks noChangeAspect="1" noChangeArrowheads="1"/>
              </p:cNvPicPr>
              <p:nvPr/>
            </p:nvPicPr>
            <p:blipFill>
              <a:blip r:embed="rId16" cstate="print"/>
              <a:srcRect/>
              <a:stretch>
                <a:fillRect/>
              </a:stretch>
            </p:blipFill>
            <p:spPr bwMode="auto">
              <a:xfrm>
                <a:off x="0" y="0"/>
                <a:ext cx="365760" cy="365760"/>
              </a:xfrm>
              <a:prstGeom prst="rect">
                <a:avLst/>
              </a:prstGeom>
              <a:noFill/>
              <a:ln w="9525">
                <a:noFill/>
                <a:miter lim="800000"/>
                <a:headEnd/>
                <a:tailEnd/>
              </a:ln>
            </p:spPr>
          </p:pic>
        </p:grpSp>
        <p:grpSp>
          <p:nvGrpSpPr>
            <p:cNvPr id="9" name="Group 258"/>
            <p:cNvGrpSpPr>
              <a:grpSpLocks/>
            </p:cNvGrpSpPr>
            <p:nvPr/>
          </p:nvGrpSpPr>
          <p:grpSpPr bwMode="auto">
            <a:xfrm>
              <a:off x="4640091" y="25167"/>
              <a:ext cx="310896" cy="310896"/>
              <a:chOff x="0" y="0"/>
              <a:chExt cx="310896" cy="310896"/>
            </a:xfrm>
          </p:grpSpPr>
          <p:sp>
            <p:nvSpPr>
              <p:cNvPr id="130" name="Oval 37"/>
              <p:cNvSpPr>
                <a:spLocks noChangeArrowheads="1"/>
              </p:cNvSpPr>
              <p:nvPr/>
            </p:nvSpPr>
            <p:spPr bwMode="auto">
              <a:xfrm>
                <a:off x="0" y="0"/>
                <a:ext cx="310896" cy="310896"/>
              </a:xfrm>
              <a:prstGeom prst="ellipse">
                <a:avLst/>
              </a:prstGeom>
              <a:solidFill>
                <a:srgbClr val="3E8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1" name="Picture 38" descr="C:\Users\yhwang\Desktop\WW Design\Multimode Icons\facebook-01.png"/>
              <p:cNvPicPr>
                <a:picLocks noChangeAspect="1" noChangeArrowheads="1"/>
              </p:cNvPicPr>
              <p:nvPr/>
            </p:nvPicPr>
            <p:blipFill>
              <a:blip r:embed="rId17" cstate="print"/>
              <a:srcRect/>
              <a:stretch>
                <a:fillRect/>
              </a:stretch>
            </p:blipFill>
            <p:spPr bwMode="auto">
              <a:xfrm>
                <a:off x="0" y="0"/>
                <a:ext cx="310896" cy="310896"/>
              </a:xfrm>
              <a:prstGeom prst="rect">
                <a:avLst/>
              </a:prstGeom>
              <a:noFill/>
              <a:ln w="9525">
                <a:noFill/>
                <a:miter lim="800000"/>
                <a:headEnd/>
                <a:tailEnd/>
              </a:ln>
            </p:spPr>
          </p:pic>
        </p:grpSp>
        <p:grpSp>
          <p:nvGrpSpPr>
            <p:cNvPr id="10" name="Group 261"/>
            <p:cNvGrpSpPr>
              <a:grpSpLocks/>
            </p:cNvGrpSpPr>
            <p:nvPr/>
          </p:nvGrpSpPr>
          <p:grpSpPr bwMode="auto">
            <a:xfrm>
              <a:off x="3927297" y="25167"/>
              <a:ext cx="310896" cy="310896"/>
              <a:chOff x="0" y="0"/>
              <a:chExt cx="310896" cy="310896"/>
            </a:xfrm>
          </p:grpSpPr>
          <p:sp>
            <p:nvSpPr>
              <p:cNvPr id="128" name="Oval 35"/>
              <p:cNvSpPr>
                <a:spLocks noChangeArrowheads="1"/>
              </p:cNvSpPr>
              <p:nvPr/>
            </p:nvSpPr>
            <p:spPr bwMode="auto">
              <a:xfrm>
                <a:off x="0" y="0"/>
                <a:ext cx="310896" cy="310896"/>
              </a:xfrm>
              <a:prstGeom prst="ellipse">
                <a:avLst/>
              </a:prstGeom>
              <a:solidFill>
                <a:srgbClr val="6ABF4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9" name="Picture 7" descr="C:\Users\yhwang\Desktop\WW Design\Multimode Icons\server-01.png"/>
              <p:cNvPicPr>
                <a:picLocks noChangeAspect="1" noChangeArrowheads="1"/>
              </p:cNvPicPr>
              <p:nvPr/>
            </p:nvPicPr>
            <p:blipFill>
              <a:blip r:embed="rId18" cstate="print"/>
              <a:srcRect/>
              <a:stretch>
                <a:fillRect/>
              </a:stretch>
            </p:blipFill>
            <p:spPr bwMode="auto">
              <a:xfrm>
                <a:off x="0" y="0"/>
                <a:ext cx="310896" cy="310896"/>
              </a:xfrm>
              <a:prstGeom prst="rect">
                <a:avLst/>
              </a:prstGeom>
              <a:noFill/>
              <a:ln w="9525">
                <a:noFill/>
                <a:miter lim="800000"/>
                <a:headEnd/>
                <a:tailEnd/>
              </a:ln>
            </p:spPr>
          </p:pic>
        </p:grpSp>
        <p:grpSp>
          <p:nvGrpSpPr>
            <p:cNvPr id="11" name="Group 264"/>
            <p:cNvGrpSpPr>
              <a:grpSpLocks/>
            </p:cNvGrpSpPr>
            <p:nvPr/>
          </p:nvGrpSpPr>
          <p:grpSpPr bwMode="auto">
            <a:xfrm>
              <a:off x="4283694" y="25167"/>
              <a:ext cx="310896" cy="310896"/>
              <a:chOff x="0" y="0"/>
              <a:chExt cx="310896" cy="310896"/>
            </a:xfrm>
          </p:grpSpPr>
          <p:sp>
            <p:nvSpPr>
              <p:cNvPr id="126" name="Oval 33"/>
              <p:cNvSpPr>
                <a:spLocks noChangeArrowheads="1"/>
              </p:cNvSpPr>
              <p:nvPr/>
            </p:nvSpPr>
            <p:spPr bwMode="auto">
              <a:xfrm>
                <a:off x="0" y="0"/>
                <a:ext cx="310896" cy="310896"/>
              </a:xfrm>
              <a:prstGeom prst="ellipse">
                <a:avLst/>
              </a:prstGeom>
              <a:solidFill>
                <a:srgbClr val="FF6A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7" name="Picture 6" descr="C:\Users\yhwang\Desktop\WW Design\Multimode Icons\network-01.png"/>
              <p:cNvPicPr>
                <a:picLocks noChangeAspect="1" noChangeArrowheads="1"/>
              </p:cNvPicPr>
              <p:nvPr/>
            </p:nvPicPr>
            <p:blipFill>
              <a:blip r:embed="rId19" cstate="print"/>
              <a:srcRect/>
              <a:stretch>
                <a:fillRect/>
              </a:stretch>
            </p:blipFill>
            <p:spPr bwMode="auto">
              <a:xfrm>
                <a:off x="0" y="0"/>
                <a:ext cx="310896" cy="310896"/>
              </a:xfrm>
              <a:prstGeom prst="rect">
                <a:avLst/>
              </a:prstGeom>
              <a:noFill/>
              <a:ln w="9525">
                <a:noFill/>
                <a:miter lim="800000"/>
                <a:headEnd/>
                <a:tailEnd/>
              </a:ln>
            </p:spPr>
          </p:pic>
        </p:grpSp>
        <p:grpSp>
          <p:nvGrpSpPr>
            <p:cNvPr id="12" name="Group 267"/>
            <p:cNvGrpSpPr>
              <a:grpSpLocks/>
            </p:cNvGrpSpPr>
            <p:nvPr/>
          </p:nvGrpSpPr>
          <p:grpSpPr bwMode="auto">
            <a:xfrm>
              <a:off x="5353875" y="25167"/>
              <a:ext cx="310896" cy="310896"/>
              <a:chOff x="0" y="0"/>
              <a:chExt cx="310896" cy="310896"/>
            </a:xfrm>
          </p:grpSpPr>
          <p:sp>
            <p:nvSpPr>
              <p:cNvPr id="124" name="Oval 31"/>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5" name="Picture 8" descr="C:\Users\yhwang\Desktop\WW Design\Multimode Icons\think_light-01.png"/>
              <p:cNvPicPr>
                <a:picLocks noChangeAspect="1" noChangeArrowheads="1"/>
              </p:cNvPicPr>
              <p:nvPr/>
            </p:nvPicPr>
            <p:blipFill>
              <a:blip r:embed="rId20" cstate="print"/>
              <a:srcRect/>
              <a:stretch>
                <a:fillRect/>
              </a:stretch>
            </p:blipFill>
            <p:spPr bwMode="auto">
              <a:xfrm>
                <a:off x="0" y="0"/>
                <a:ext cx="310896" cy="310896"/>
              </a:xfrm>
              <a:prstGeom prst="rect">
                <a:avLst/>
              </a:prstGeom>
              <a:noFill/>
              <a:ln w="9525">
                <a:noFill/>
                <a:miter lim="800000"/>
                <a:headEnd/>
                <a:tailEnd/>
              </a:ln>
            </p:spPr>
          </p:pic>
        </p:grpSp>
      </p:grpSp>
      <p:pic>
        <p:nvPicPr>
          <p:cNvPr id="140" name="Picture 47"/>
          <p:cNvPicPr>
            <a:picLocks noChangeAspect="1" noChangeArrowheads="1"/>
          </p:cNvPicPr>
          <p:nvPr userDrawn="1"/>
        </p:nvPicPr>
        <p:blipFill>
          <a:blip r:embed="rId21" cstate="print"/>
          <a:srcRect/>
          <a:stretch>
            <a:fillRect/>
          </a:stretch>
        </p:blipFill>
        <p:spPr bwMode="auto">
          <a:xfrm>
            <a:off x="2611550" y="2009311"/>
            <a:ext cx="6976841" cy="2231508"/>
          </a:xfrm>
          <a:prstGeom prst="rect">
            <a:avLst/>
          </a:prstGeom>
          <a:noFill/>
          <a:ln w="9525">
            <a:noFill/>
            <a:miter lim="800000"/>
            <a:headEnd/>
            <a:tailEnd/>
          </a:ln>
        </p:spPr>
      </p:pic>
      <p:pic>
        <p:nvPicPr>
          <p:cNvPr id="141" name="Picture 50"/>
          <p:cNvPicPr>
            <a:picLocks noChangeAspect="1" noChangeArrowheads="1"/>
          </p:cNvPicPr>
          <p:nvPr userDrawn="1"/>
        </p:nvPicPr>
        <p:blipFill>
          <a:blip r:embed="rId22" cstate="print"/>
          <a:srcRect/>
          <a:stretch>
            <a:fillRect/>
          </a:stretch>
        </p:blipFill>
        <p:spPr bwMode="auto">
          <a:xfrm>
            <a:off x="11396143" y="2250554"/>
            <a:ext cx="803798" cy="2412441"/>
          </a:xfrm>
          <a:prstGeom prst="rect">
            <a:avLst/>
          </a:prstGeom>
          <a:noFill/>
          <a:ln w="9525">
            <a:noFill/>
            <a:miter lim="800000"/>
            <a:headEnd/>
            <a:tailEnd/>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 y="893"/>
            <a:ext cx="12195178" cy="6855520"/>
          </a:xfrm>
          <a:prstGeom prst="rect">
            <a:avLst/>
          </a:prstGeom>
        </p:spPr>
      </p:pic>
      <p:sp>
        <p:nvSpPr>
          <p:cNvPr id="8" name="Title 16"/>
          <p:cNvSpPr>
            <a:spLocks noGrp="1"/>
          </p:cNvSpPr>
          <p:nvPr>
            <p:ph type="title" hasCustomPrompt="1"/>
          </p:nvPr>
        </p:nvSpPr>
        <p:spPr bwMode="gray">
          <a:xfrm>
            <a:off x="548854" y="2047782"/>
            <a:ext cx="8726785" cy="1581546"/>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4000" b="0" kern="1200" cap="none" spc="0" baseline="0" dirty="0">
                <a:solidFill>
                  <a:schemeClr val="tx1"/>
                </a:solidFill>
                <a:latin typeface="微软雅黑" pitchFamily="34" charset="-122"/>
                <a:ea typeface="微软雅黑" pitchFamily="34" charset="-122"/>
                <a:cs typeface="Arial" pitchFamily="34" charset="0"/>
              </a:defRPr>
            </a:lvl1pPr>
          </a:lstStyle>
          <a:p>
            <a:r>
              <a:rPr lang="en-US" dirty="0" smtClean="0"/>
              <a:t>Click to edit text, two lines maximum</a:t>
            </a:r>
            <a:endParaRPr lang="en-US" dirty="0"/>
          </a:p>
        </p:txBody>
      </p:sp>
      <p:sp>
        <p:nvSpPr>
          <p:cNvPr id="9" name="Text Placeholder 4"/>
          <p:cNvSpPr>
            <a:spLocks noGrp="1"/>
          </p:cNvSpPr>
          <p:nvPr>
            <p:ph type="body" sz="quarter" idx="11" hasCustomPrompt="1"/>
          </p:nvPr>
        </p:nvSpPr>
        <p:spPr>
          <a:xfrm>
            <a:off x="548854" y="4799490"/>
            <a:ext cx="6412449" cy="511945"/>
          </a:xfrm>
          <a:prstGeom prst="rect">
            <a:avLst/>
          </a:prstGeom>
        </p:spPr>
        <p:txBody>
          <a:bodyPr lIns="0" tIns="0" rIns="0" bIns="0"/>
          <a:lstStyle>
            <a:lvl1pPr marL="0" indent="0">
              <a:buFontTx/>
              <a:buNone/>
              <a:defRPr sz="1600">
                <a:latin typeface="微软雅黑" pitchFamily="34" charset="-122"/>
                <a:ea typeface="微软雅黑" pitchFamily="34" charset="-122"/>
              </a:defRPr>
            </a:lvl1pPr>
          </a:lstStyle>
          <a:p>
            <a:pPr lvl="0"/>
            <a:r>
              <a:rPr lang="en-US" dirty="0" smtClean="0"/>
              <a:t>2015</a:t>
            </a:r>
            <a:r>
              <a:rPr lang="zh-CN" altLang="en-US" dirty="0" smtClean="0"/>
              <a:t>年</a:t>
            </a:r>
            <a:r>
              <a:rPr lang="en-US" altLang="zh-CN" dirty="0" smtClean="0"/>
              <a:t>9</a:t>
            </a:r>
            <a:r>
              <a:rPr lang="zh-CN" altLang="en-US" dirty="0" smtClean="0"/>
              <a:t>月</a:t>
            </a:r>
            <a:endParaRPr lang="en-US" dirty="0" smtClean="0"/>
          </a:p>
          <a:p>
            <a:pPr lvl="0"/>
            <a:endParaRPr lang="en-US" dirty="0"/>
          </a:p>
        </p:txBody>
      </p:sp>
      <p:pic>
        <p:nvPicPr>
          <p:cNvPr id="10" name="Picture 2" descr="C:\Users\kathyp\Documents\00_Brand-Resources\Multimode Elements\Multimode Icons\PNG\Multimode-Icon_HANG.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59627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C:\Users\kathyp\Documents\00_Brand-Resources\Multimode Elements\Multimode Icons\PNG\Multimode-Icon_HOLD.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31033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C:\Users\kathyp\Documents\00_Brand-Resources\Multimode Elements\Multimode Icons\PNG\Multimode-Icon_LAPTOP.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6678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5" descr="C:\Users\kathyp\Documents\00_Brand-Resources\Multimode Elements\Multimode Icons\PNG\Multimode-Icon_STAND.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27384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6" descr="C:\Users\kathyp\Documents\00_Brand-Resources\Multimode Elements\Multimode Icons\PNG\Multimode-Icon_STAND-Tablet.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3452524"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7" descr="C:\Users\kathyp\Documents\00_Brand-Resources\Multimode Elements\Multimode Icons\PNG\Multimode-Icon_TABLE.png"/>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381005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8" descr="C:\Users\kathyp\Documents\00_Brand-Resources\Multimode Elements\Multimode Icons\PNG\Multimode-Icon_TABLET.png"/>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4167578"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Users\kathyp\Documents\00_Brand-Resources\Multimode Elements\Multimode Icons\PNG\Multimode-Icon_TENT.png"/>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559471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0" descr="C:\Users\kathyp\Documents\00_Brand-Resources\Multimode Elements\Multimode Icons\PNG\Multimode-Icon_TILT.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630877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1" descr="C:\Users\kathyp\Documents\00_Brand-Resources\Multimode Elements\Multimode Icons\PNG\Multimode-Icon_TV.pn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66631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32"/>
          <p:cNvGrpSpPr/>
          <p:nvPr userDrawn="1"/>
        </p:nvGrpSpPr>
        <p:grpSpPr>
          <a:xfrm>
            <a:off x="2025389" y="5466842"/>
            <a:ext cx="311017" cy="310824"/>
            <a:chOff x="2024598" y="5468108"/>
            <a:chExt cx="310896" cy="310896"/>
          </a:xfrm>
        </p:grpSpPr>
        <p:sp>
          <p:nvSpPr>
            <p:cNvPr id="21"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2" name="Picture 34"/>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2118814" y="5509256"/>
              <a:ext cx="122464" cy="228600"/>
            </a:xfrm>
            <a:prstGeom prst="rect">
              <a:avLst/>
            </a:prstGeom>
          </p:spPr>
        </p:pic>
      </p:grpSp>
      <p:grpSp>
        <p:nvGrpSpPr>
          <p:cNvPr id="3" name="Group 35"/>
          <p:cNvGrpSpPr/>
          <p:nvPr userDrawn="1"/>
        </p:nvGrpSpPr>
        <p:grpSpPr>
          <a:xfrm>
            <a:off x="3095988" y="5466842"/>
            <a:ext cx="311017" cy="310824"/>
            <a:chOff x="3094779" y="5468108"/>
            <a:chExt cx="310896" cy="310896"/>
          </a:xfrm>
        </p:grpSpPr>
        <p:sp>
          <p:nvSpPr>
            <p:cNvPr id="24"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5" name="Picture 9" descr="C:\Users\yhwang\Desktop\WW Design\Multimode Icons\twitter-01.pn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4" name="Group 38"/>
          <p:cNvGrpSpPr/>
          <p:nvPr userDrawn="1"/>
        </p:nvGrpSpPr>
        <p:grpSpPr>
          <a:xfrm>
            <a:off x="953801" y="5466842"/>
            <a:ext cx="311017" cy="310824"/>
            <a:chOff x="953427" y="5468108"/>
            <a:chExt cx="310896" cy="310896"/>
          </a:xfrm>
        </p:grpSpPr>
        <p:sp>
          <p:nvSpPr>
            <p:cNvPr id="27"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8" name="Picture 5" descr="C:\Users\yhwang\Desktop\WW Design\Multimode Icons\globe-01.pn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5" name="Group 41"/>
          <p:cNvGrpSpPr/>
          <p:nvPr userDrawn="1"/>
        </p:nvGrpSpPr>
        <p:grpSpPr>
          <a:xfrm>
            <a:off x="2356748" y="5441681"/>
            <a:ext cx="365903" cy="365675"/>
            <a:chOff x="2355828" y="5442941"/>
            <a:chExt cx="365760" cy="365760"/>
          </a:xfrm>
        </p:grpSpPr>
        <p:sp>
          <p:nvSpPr>
            <p:cNvPr id="30"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1" name="Picture 2" descr="C:\Users\yhwang\Desktop\WW Design\Multimode Icons\chain-01.png"/>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6" name="Group 44"/>
          <p:cNvGrpSpPr/>
          <p:nvPr userDrawn="1"/>
        </p:nvGrpSpPr>
        <p:grpSpPr>
          <a:xfrm>
            <a:off x="5238177" y="5466842"/>
            <a:ext cx="311017" cy="310824"/>
            <a:chOff x="5236131" y="5468108"/>
            <a:chExt cx="310896" cy="310896"/>
          </a:xfrm>
        </p:grpSpPr>
        <p:sp>
          <p:nvSpPr>
            <p:cNvPr id="33"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4" name="Picture 46" descr="C:\Users\yhwang\Desktop\WW Design\Multimode Icons\facebook-01.png"/>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20" name="Group 47"/>
          <p:cNvGrpSpPr/>
          <p:nvPr userDrawn="1"/>
        </p:nvGrpSpPr>
        <p:grpSpPr>
          <a:xfrm>
            <a:off x="4525106" y="5466842"/>
            <a:ext cx="311017" cy="310824"/>
            <a:chOff x="4523337" y="5468108"/>
            <a:chExt cx="310896" cy="310896"/>
          </a:xfrm>
        </p:grpSpPr>
        <p:sp>
          <p:nvSpPr>
            <p:cNvPr id="36"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7" name="Picture 7" descr="C:\Users\yhwang\Desktop\WW Design\Multimode Icons\server-01.png"/>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23" name="Group 51"/>
          <p:cNvGrpSpPr/>
          <p:nvPr userDrawn="1"/>
        </p:nvGrpSpPr>
        <p:grpSpPr>
          <a:xfrm>
            <a:off x="4881642" y="5466842"/>
            <a:ext cx="311017" cy="310824"/>
            <a:chOff x="4879734" y="5468108"/>
            <a:chExt cx="310896" cy="310896"/>
          </a:xfrm>
        </p:grpSpPr>
        <p:sp>
          <p:nvSpPr>
            <p:cNvPr id="39"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0" name="Picture 6" descr="C:\Users\yhwang\Desktop\WW Design\Multimode Icons\network-01.png"/>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26" name="Group 57"/>
          <p:cNvGrpSpPr/>
          <p:nvPr userDrawn="1"/>
        </p:nvGrpSpPr>
        <p:grpSpPr>
          <a:xfrm>
            <a:off x="5952240" y="5466842"/>
            <a:ext cx="311017" cy="310824"/>
            <a:chOff x="5949915" y="5468108"/>
            <a:chExt cx="310896" cy="310896"/>
          </a:xfrm>
        </p:grpSpPr>
        <p:sp>
          <p:nvSpPr>
            <p:cNvPr id="42"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3" name="Picture 8" descr="C:\Users\yhwang\Desktop\WW Design\Multimode Icons\think_light-01.png"/>
            <p:cNvPicPr>
              <a:picLocks noChangeAspect="1" noChangeArrowheads="1"/>
            </p:cNvPicPr>
            <p:nvPr userDrawn="1"/>
          </p:nvPicPr>
          <p:blipFill>
            <a:blip r:embed="rId20" cstate="print">
              <a:extLst>
                <a:ext uri="{28A0092B-C50C-407E-A947-70E740481C1C}">
                  <a14:useLocalDpi xmlns="" xmlns:a14="http://schemas.microsoft.com/office/drawing/2010/main" val="0"/>
                </a:ext>
              </a:extLst>
            </a:blip>
            <a:srcRect/>
            <a:stretch>
              <a:fillRect/>
            </a:stretch>
          </p:blipFill>
          <p:spPr bwMode="auto">
            <a:xfrm>
              <a:off x="5949915" y="5468108"/>
              <a:ext cx="310896" cy="310896"/>
            </a:xfrm>
            <a:prstGeom prst="rect">
              <a:avLst/>
            </a:prstGeom>
            <a:noFill/>
          </p:spPr>
        </p:pic>
      </p:grpSp>
      <p:pic>
        <p:nvPicPr>
          <p:cNvPr id="44" name="Picture 60"/>
          <p:cNvPicPr>
            <a:picLocks noChangeAspect="1"/>
          </p:cNvPicPr>
          <p:nvPr userDrawn="1"/>
        </p:nvPicPr>
        <p:blipFill>
          <a:blip r:embed="rId21" cstate="print">
            <a:extLst>
              <a:ext uri="{28A0092B-C50C-407E-A947-70E740481C1C}">
                <a14:useLocalDpi xmlns="" xmlns:a14="http://schemas.microsoft.com/office/drawing/2010/main" val="0"/>
              </a:ext>
            </a:extLst>
          </a:blip>
          <a:stretch>
            <a:fillRect/>
          </a:stretch>
        </p:blipFill>
        <p:spPr>
          <a:xfrm rot="16200000">
            <a:off x="10588559" y="3055153"/>
            <a:ext cx="2412307" cy="804100"/>
          </a:xfrm>
          <a:prstGeom prst="rect">
            <a:avLst/>
          </a:prstGeom>
        </p:spPr>
      </p:pic>
      <p:sp>
        <p:nvSpPr>
          <p:cNvPr id="45" name="Rectangle 53"/>
          <p:cNvSpPr/>
          <p:nvPr userDrawn="1"/>
        </p:nvSpPr>
        <p:spPr bwMode="black">
          <a:xfrm>
            <a:off x="548856" y="4556658"/>
            <a:ext cx="1098112" cy="106701"/>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62"/>
          <p:cNvCxnSpPr/>
          <p:nvPr userDrawn="1"/>
        </p:nvCxnSpPr>
        <p:spPr>
          <a:xfrm>
            <a:off x="548856" y="4663359"/>
            <a:ext cx="104231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92"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 y="893"/>
            <a:ext cx="12195178" cy="6855520"/>
          </a:xfrm>
          <a:prstGeom prst="rect">
            <a:avLst/>
          </a:prstGeom>
        </p:spPr>
      </p:pic>
      <p:sp>
        <p:nvSpPr>
          <p:cNvPr id="93" name="Title 16"/>
          <p:cNvSpPr>
            <a:spLocks noGrp="1"/>
          </p:cNvSpPr>
          <p:nvPr>
            <p:ph type="title" hasCustomPrompt="1"/>
          </p:nvPr>
        </p:nvSpPr>
        <p:spPr bwMode="gray">
          <a:xfrm>
            <a:off x="548854" y="2047782"/>
            <a:ext cx="8726785" cy="1581546"/>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4000" b="0" kern="1200" cap="none" spc="0" baseline="0" dirty="0">
                <a:solidFill>
                  <a:schemeClr val="tx1"/>
                </a:solidFill>
                <a:latin typeface="微软雅黑" pitchFamily="34" charset="-122"/>
                <a:ea typeface="微软雅黑" pitchFamily="34" charset="-122"/>
                <a:cs typeface="Arial" pitchFamily="34" charset="0"/>
              </a:defRPr>
            </a:lvl1pPr>
          </a:lstStyle>
          <a:p>
            <a:r>
              <a:rPr lang="en-US" dirty="0" smtClean="0"/>
              <a:t>Click to edit text, two lines maximum</a:t>
            </a:r>
            <a:endParaRPr lang="en-US" dirty="0"/>
          </a:p>
        </p:txBody>
      </p:sp>
      <p:sp>
        <p:nvSpPr>
          <p:cNvPr id="95" name="Text Placeholder 4"/>
          <p:cNvSpPr>
            <a:spLocks noGrp="1"/>
          </p:cNvSpPr>
          <p:nvPr>
            <p:ph type="body" sz="quarter" idx="11" hasCustomPrompt="1"/>
          </p:nvPr>
        </p:nvSpPr>
        <p:spPr>
          <a:xfrm>
            <a:off x="548854" y="4799490"/>
            <a:ext cx="6412449" cy="511945"/>
          </a:xfrm>
          <a:prstGeom prst="rect">
            <a:avLst/>
          </a:prstGeom>
        </p:spPr>
        <p:txBody>
          <a:bodyPr lIns="0" tIns="0" rIns="0" bIns="0"/>
          <a:lstStyle>
            <a:lvl1pPr marL="0" indent="0">
              <a:buFontTx/>
              <a:buNone/>
              <a:defRPr sz="1600">
                <a:latin typeface="微软雅黑" pitchFamily="34" charset="-122"/>
                <a:ea typeface="微软雅黑" pitchFamily="34" charset="-122"/>
              </a:defRPr>
            </a:lvl1pPr>
          </a:lstStyle>
          <a:p>
            <a:pPr lvl="0"/>
            <a:r>
              <a:rPr lang="en-US" dirty="0" smtClean="0"/>
              <a:t>2015</a:t>
            </a:r>
            <a:r>
              <a:rPr lang="zh-CN" altLang="en-US" dirty="0" smtClean="0"/>
              <a:t>年</a:t>
            </a:r>
            <a:r>
              <a:rPr lang="en-US" altLang="zh-CN" dirty="0" smtClean="0"/>
              <a:t>9</a:t>
            </a:r>
            <a:r>
              <a:rPr lang="zh-CN" altLang="en-US" dirty="0" smtClean="0"/>
              <a:t>月</a:t>
            </a:r>
            <a:endParaRPr lang="en-US" dirty="0" smtClean="0"/>
          </a:p>
          <a:p>
            <a:pPr lvl="0"/>
            <a:endParaRPr lang="en-US" dirty="0"/>
          </a:p>
        </p:txBody>
      </p:sp>
      <p:pic>
        <p:nvPicPr>
          <p:cNvPr id="96" name="Picture 2" descr="C:\Users\kathyp\Documents\00_Brand-Resources\Multimode Elements\Multimode Icons\PNG\Multimode-Icon_HAN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59627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7" name="Picture 3" descr="C:\Users\kathyp\Documents\00_Brand-Resources\Multimode Elements\Multimode Icons\PNG\Multimode-Icon_HOLD.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31033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4" descr="C:\Users\kathyp\Documents\00_Brand-Resources\Multimode Elements\Multimode Icons\PNG\Multimode-Icon_LAPTOP.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16678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9" name="Picture 5" descr="C:\Users\kathyp\Documents\00_Brand-Resources\Multimode Elements\Multimode Icons\PNG\Multimode-Icon_STAND.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27384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0" name="Picture 6" descr="C:\Users\kathyp\Documents\00_Brand-Resources\Multimode Elements\Multimode Icons\PNG\Multimode-Icon_STAND-Tablet.png"/>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3452524"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7" descr="C:\Users\kathyp\Documents\00_Brand-Resources\Multimode Elements\Multimode Icons\PNG\Multimode-Icon_TABLE.png"/>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381005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8" descr="C:\Users\kathyp\Documents\00_Brand-Resources\Multimode Elements\Multimode Icons\PNG\Multimode-Icon_TABLET.png"/>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4167578"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3" name="Picture 9" descr="C:\Users\kathyp\Documents\00_Brand-Resources\Multimode Elements\Multimode Icons\PNG\Multimode-Icon_TENT.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559471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4" name="Picture 10" descr="C:\Users\kathyp\Documents\00_Brand-Resources\Multimode Elements\Multimode Icons\PNG\Multimode-Icon_TILT.pn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30877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5" name="Picture 11" descr="C:\Users\kathyp\Documents\00_Brand-Resources\Multimode Elements\Multimode Icons\PNG\Multimode-Icon_TV.pn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666631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32"/>
          <p:cNvGrpSpPr/>
          <p:nvPr userDrawn="1"/>
        </p:nvGrpSpPr>
        <p:grpSpPr>
          <a:xfrm>
            <a:off x="2025389" y="5466842"/>
            <a:ext cx="311017" cy="310824"/>
            <a:chOff x="2024598" y="5468108"/>
            <a:chExt cx="310896" cy="310896"/>
          </a:xfrm>
        </p:grpSpPr>
        <p:sp>
          <p:nvSpPr>
            <p:cNvPr id="107"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08" name="Picture 34"/>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2118814" y="5509256"/>
              <a:ext cx="122464" cy="228600"/>
            </a:xfrm>
            <a:prstGeom prst="rect">
              <a:avLst/>
            </a:prstGeom>
          </p:spPr>
        </p:pic>
      </p:grpSp>
      <p:grpSp>
        <p:nvGrpSpPr>
          <p:cNvPr id="3" name="Group 35"/>
          <p:cNvGrpSpPr/>
          <p:nvPr userDrawn="1"/>
        </p:nvGrpSpPr>
        <p:grpSpPr>
          <a:xfrm>
            <a:off x="3095988" y="5466842"/>
            <a:ext cx="311017" cy="310824"/>
            <a:chOff x="3094779" y="5468108"/>
            <a:chExt cx="310896" cy="310896"/>
          </a:xfrm>
        </p:grpSpPr>
        <p:sp>
          <p:nvSpPr>
            <p:cNvPr id="110"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1" name="Picture 9" descr="C:\Users\yhwang\Desktop\WW Design\Multimode Icons\twitter-01.pn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4" name="Group 38"/>
          <p:cNvGrpSpPr/>
          <p:nvPr userDrawn="1"/>
        </p:nvGrpSpPr>
        <p:grpSpPr>
          <a:xfrm>
            <a:off x="953801" y="5466842"/>
            <a:ext cx="311017" cy="310824"/>
            <a:chOff x="953427" y="5468108"/>
            <a:chExt cx="310896" cy="310896"/>
          </a:xfrm>
        </p:grpSpPr>
        <p:sp>
          <p:nvSpPr>
            <p:cNvPr id="113"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4" name="Picture 5" descr="C:\Users\yhwang\Desktop\WW Design\Multimode Icons\globe-01.png"/>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5" name="Group 41"/>
          <p:cNvGrpSpPr/>
          <p:nvPr userDrawn="1"/>
        </p:nvGrpSpPr>
        <p:grpSpPr>
          <a:xfrm>
            <a:off x="2356748" y="5441681"/>
            <a:ext cx="365903" cy="365675"/>
            <a:chOff x="2355828" y="5442941"/>
            <a:chExt cx="365760" cy="365760"/>
          </a:xfrm>
        </p:grpSpPr>
        <p:sp>
          <p:nvSpPr>
            <p:cNvPr id="116"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7" name="Picture 2" descr="C:\Users\yhwang\Desktop\WW Design\Multimode Icons\chain-01.png"/>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6" name="Group 44"/>
          <p:cNvGrpSpPr/>
          <p:nvPr userDrawn="1"/>
        </p:nvGrpSpPr>
        <p:grpSpPr>
          <a:xfrm>
            <a:off x="5238177" y="5466842"/>
            <a:ext cx="311017" cy="310824"/>
            <a:chOff x="5236131" y="5468108"/>
            <a:chExt cx="310896" cy="310896"/>
          </a:xfrm>
        </p:grpSpPr>
        <p:sp>
          <p:nvSpPr>
            <p:cNvPr id="119"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0" name="Picture 46" descr="C:\Users\yhwang\Desktop\WW Design\Multimode Icons\facebook-01.png"/>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7" name="Group 47"/>
          <p:cNvGrpSpPr/>
          <p:nvPr userDrawn="1"/>
        </p:nvGrpSpPr>
        <p:grpSpPr>
          <a:xfrm>
            <a:off x="4525106" y="5466842"/>
            <a:ext cx="311017" cy="310824"/>
            <a:chOff x="4523337" y="5468108"/>
            <a:chExt cx="310896" cy="310896"/>
          </a:xfrm>
        </p:grpSpPr>
        <p:sp>
          <p:nvSpPr>
            <p:cNvPr id="122"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3" name="Picture 7" descr="C:\Users\yhwang\Desktop\WW Design\Multimode Icons\server-01.png"/>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8" name="Group 51"/>
          <p:cNvGrpSpPr/>
          <p:nvPr userDrawn="1"/>
        </p:nvGrpSpPr>
        <p:grpSpPr>
          <a:xfrm>
            <a:off x="4881642" y="5466842"/>
            <a:ext cx="311017" cy="310824"/>
            <a:chOff x="4879734" y="5468108"/>
            <a:chExt cx="310896" cy="310896"/>
          </a:xfrm>
        </p:grpSpPr>
        <p:sp>
          <p:nvSpPr>
            <p:cNvPr id="125"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6" name="Picture 6" descr="C:\Users\yhwang\Desktop\WW Design\Multimode Icons\network-01.png"/>
            <p:cNvPicPr>
              <a:picLocks noChangeAspect="1" noChangeArrowheads="1"/>
            </p:cNvPicPr>
            <p:nvPr userDrawn="1"/>
          </p:nvPicPr>
          <p:blipFill>
            <a:blip r:embed="rId20" cstate="print">
              <a:extLst>
                <a:ext uri="{28A0092B-C50C-407E-A947-70E740481C1C}">
                  <a14:useLocalDpi xmlns=""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9" name="Group 57"/>
          <p:cNvGrpSpPr/>
          <p:nvPr userDrawn="1"/>
        </p:nvGrpSpPr>
        <p:grpSpPr>
          <a:xfrm>
            <a:off x="5952240" y="5466842"/>
            <a:ext cx="311017" cy="310824"/>
            <a:chOff x="5949915" y="5468108"/>
            <a:chExt cx="310896" cy="310896"/>
          </a:xfrm>
        </p:grpSpPr>
        <p:sp>
          <p:nvSpPr>
            <p:cNvPr id="128"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9" name="Picture 8" descr="C:\Users\yhwang\Desktop\WW Design\Multimode Icons\think_light-01.png"/>
            <p:cNvPicPr>
              <a:picLocks noChangeAspect="1" noChangeArrowheads="1"/>
            </p:cNvPicPr>
            <p:nvPr userDrawn="1"/>
          </p:nvPicPr>
          <p:blipFill>
            <a:blip r:embed="rId21" cstate="print">
              <a:extLst>
                <a:ext uri="{28A0092B-C50C-407E-A947-70E740481C1C}">
                  <a14:useLocalDpi xmlns="" xmlns:a14="http://schemas.microsoft.com/office/drawing/2010/main" val="0"/>
                </a:ext>
              </a:extLst>
            </a:blip>
            <a:srcRect/>
            <a:stretch>
              <a:fillRect/>
            </a:stretch>
          </p:blipFill>
          <p:spPr bwMode="auto">
            <a:xfrm>
              <a:off x="5949915" y="5468108"/>
              <a:ext cx="310896" cy="310896"/>
            </a:xfrm>
            <a:prstGeom prst="rect">
              <a:avLst/>
            </a:prstGeom>
            <a:noFill/>
          </p:spPr>
        </p:pic>
      </p:grpSp>
      <p:pic>
        <p:nvPicPr>
          <p:cNvPr id="130" name="Picture 60"/>
          <p:cNvPicPr>
            <a:picLocks noChangeAspect="1"/>
          </p:cNvPicPr>
          <p:nvPr userDrawn="1"/>
        </p:nvPicPr>
        <p:blipFill>
          <a:blip r:embed="rId22" cstate="print">
            <a:extLst>
              <a:ext uri="{28A0092B-C50C-407E-A947-70E740481C1C}">
                <a14:useLocalDpi xmlns="" xmlns:a14="http://schemas.microsoft.com/office/drawing/2010/main" val="0"/>
              </a:ext>
            </a:extLst>
          </a:blip>
          <a:stretch>
            <a:fillRect/>
          </a:stretch>
        </p:blipFill>
        <p:spPr>
          <a:xfrm rot="16200000">
            <a:off x="10588559" y="3055153"/>
            <a:ext cx="2412307" cy="804100"/>
          </a:xfrm>
          <a:prstGeom prst="rect">
            <a:avLst/>
          </a:prstGeom>
        </p:spPr>
      </p:pic>
      <p:sp>
        <p:nvSpPr>
          <p:cNvPr id="136" name="Rectangle 53"/>
          <p:cNvSpPr/>
          <p:nvPr userDrawn="1"/>
        </p:nvSpPr>
        <p:spPr bwMode="black">
          <a:xfrm>
            <a:off x="548856" y="4556658"/>
            <a:ext cx="1098112" cy="106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62"/>
          <p:cNvCxnSpPr/>
          <p:nvPr userDrawn="1"/>
        </p:nvCxnSpPr>
        <p:spPr>
          <a:xfrm>
            <a:off x="548856" y="4663359"/>
            <a:ext cx="104231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97129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96" name="Picture 48"/>
          <p:cNvPicPr>
            <a:picLocks noChangeAspect="1" noChangeArrowheads="1"/>
          </p:cNvPicPr>
          <p:nvPr userDrawn="1"/>
        </p:nvPicPr>
        <p:blipFill>
          <a:blip r:embed="rId2" cstate="print"/>
          <a:srcRect/>
          <a:stretch>
            <a:fillRect/>
          </a:stretch>
        </p:blipFill>
        <p:spPr bwMode="auto">
          <a:xfrm>
            <a:off x="1" y="0"/>
            <a:ext cx="12198352" cy="6856412"/>
          </a:xfrm>
          <a:prstGeom prst="rect">
            <a:avLst/>
          </a:prstGeom>
          <a:noFill/>
          <a:ln w="9525">
            <a:noFill/>
            <a:miter lim="800000"/>
            <a:headEnd/>
            <a:tailEnd/>
          </a:ln>
        </p:spPr>
      </p:pic>
      <p:grpSp>
        <p:nvGrpSpPr>
          <p:cNvPr id="2" name="Group 3"/>
          <p:cNvGrpSpPr>
            <a:grpSpLocks/>
          </p:cNvGrpSpPr>
          <p:nvPr userDrawn="1"/>
        </p:nvGrpSpPr>
        <p:grpSpPr bwMode="auto">
          <a:xfrm>
            <a:off x="1829992" y="1520476"/>
            <a:ext cx="8539959" cy="4339220"/>
            <a:chOff x="0" y="0"/>
            <a:chExt cx="8535661" cy="4341742"/>
          </a:xfrm>
        </p:grpSpPr>
        <p:sp>
          <p:nvSpPr>
            <p:cNvPr id="98" name="Freeform 9"/>
            <p:cNvSpPr>
              <a:spLocks/>
            </p:cNvSpPr>
            <p:nvPr/>
          </p:nvSpPr>
          <p:spPr bwMode="auto">
            <a:xfrm>
              <a:off x="3782056" y="3735317"/>
              <a:ext cx="974725" cy="606425"/>
            </a:xfrm>
            <a:custGeom>
              <a:avLst/>
              <a:gdLst>
                <a:gd name="T0" fmla="*/ 2147483647 w 257"/>
                <a:gd name="T1" fmla="*/ 2147483647 h 159"/>
                <a:gd name="T2" fmla="*/ 2147483647 w 257"/>
                <a:gd name="T3" fmla="*/ 2147483647 h 159"/>
                <a:gd name="T4" fmla="*/ 2147483647 w 257"/>
                <a:gd name="T5" fmla="*/ 0 h 159"/>
                <a:gd name="T6" fmla="*/ 2147483647 w 257"/>
                <a:gd name="T7" fmla="*/ 0 h 159"/>
                <a:gd name="T8" fmla="*/ 2147483647 w 257"/>
                <a:gd name="T9" fmla="*/ 2147483647 h 159"/>
                <a:gd name="T10" fmla="*/ 2147483647 w 257"/>
                <a:gd name="T11" fmla="*/ 2147483647 h 159"/>
                <a:gd name="T12" fmla="*/ 2147483647 w 257"/>
                <a:gd name="T13" fmla="*/ 2147483647 h 159"/>
                <a:gd name="T14" fmla="*/ 0 60000 65536"/>
                <a:gd name="T15" fmla="*/ 0 60000 65536"/>
                <a:gd name="T16" fmla="*/ 0 60000 65536"/>
                <a:gd name="T17" fmla="*/ 0 60000 65536"/>
                <a:gd name="T18" fmla="*/ 0 60000 65536"/>
                <a:gd name="T19" fmla="*/ 0 60000 65536"/>
                <a:gd name="T20" fmla="*/ 0 60000 65536"/>
                <a:gd name="T21" fmla="*/ 0 w 257"/>
                <a:gd name="T22" fmla="*/ 0 h 159"/>
                <a:gd name="T23" fmla="*/ 257 w 25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solidFill>
              <a:srgbClr val="D8D8D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Rounded Rectangle 7"/>
            <p:cNvSpPr>
              <a:spLocks noChangeArrowheads="1"/>
            </p:cNvSpPr>
            <p:nvPr/>
          </p:nvSpPr>
          <p:spPr bwMode="auto">
            <a:xfrm>
              <a:off x="0" y="0"/>
              <a:ext cx="8535661" cy="3893151"/>
            </a:xfrm>
            <a:prstGeom prst="roundRect">
              <a:avLst>
                <a:gd name="adj" fmla="val 5435"/>
              </a:avLst>
            </a:prstGeom>
            <a:solidFill>
              <a:srgbClr val="D8D8D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grpSp>
      <p:sp>
        <p:nvSpPr>
          <p:cNvPr id="100" name="Rectangle 1"/>
          <p:cNvSpPr>
            <a:spLocks noChangeArrowheads="1"/>
          </p:cNvSpPr>
          <p:nvPr userDrawn="1"/>
        </p:nvSpPr>
        <p:spPr bwMode="auto">
          <a:xfrm>
            <a:off x="1" y="0"/>
            <a:ext cx="12196764" cy="6856412"/>
          </a:xfrm>
          <a:prstGeom prst="rect">
            <a:avLst/>
          </a:prstGeom>
          <a:gradFill rotWithShape="1">
            <a:gsLst>
              <a:gs pos="0">
                <a:srgbClr val="6F7170"/>
              </a:gs>
              <a:gs pos="50000">
                <a:srgbClr val="FFFFFF"/>
              </a:gs>
              <a:gs pos="100000">
                <a:srgbClr val="6F7170"/>
              </a:gs>
            </a:gsLst>
            <a:lin ang="0" scaled="1"/>
          </a:gradFill>
          <a:ln w="9525">
            <a:noFill/>
            <a:miter lim="800000"/>
            <a:headEnd/>
            <a:tailEnd/>
          </a:ln>
        </p:spPr>
        <p:txBody>
          <a:bodyPr anchor="ctr"/>
          <a:lstStyle/>
          <a:p>
            <a:pPr algn="ctr"/>
            <a:endParaRPr lang="zh-CN" altLang="en-US">
              <a:solidFill>
                <a:srgbClr val="FFFFFF"/>
              </a:solidFill>
              <a:cs typeface="Arial" pitchFamily="34" charset="0"/>
              <a:sym typeface="Arial" pitchFamily="34" charset="0"/>
            </a:endParaRPr>
          </a:p>
        </p:txBody>
      </p:sp>
      <p:grpSp>
        <p:nvGrpSpPr>
          <p:cNvPr id="3" name="Group 8"/>
          <p:cNvGrpSpPr>
            <a:grpSpLocks/>
          </p:cNvGrpSpPr>
          <p:nvPr userDrawn="1"/>
        </p:nvGrpSpPr>
        <p:grpSpPr bwMode="auto">
          <a:xfrm>
            <a:off x="5856926" y="1260185"/>
            <a:ext cx="486092" cy="485663"/>
            <a:chOff x="0" y="0"/>
            <a:chExt cx="485134" cy="485134"/>
          </a:xfrm>
        </p:grpSpPr>
        <p:sp>
          <p:nvSpPr>
            <p:cNvPr id="102" name="Oval 9"/>
            <p:cNvSpPr>
              <a:spLocks noChangeArrowheads="1"/>
            </p:cNvSpPr>
            <p:nvPr/>
          </p:nvSpPr>
          <p:spPr bwMode="auto">
            <a:xfrm>
              <a:off x="33017" y="33568"/>
              <a:ext cx="419098" cy="419098"/>
            </a:xfrm>
            <a:prstGeom prst="ellipse">
              <a:avLst/>
            </a:prstGeom>
            <a:solidFill>
              <a:srgbClr val="4AC0E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sp>
          <p:nvSpPr>
            <p:cNvPr id="103" name="Freeform 9"/>
            <p:cNvSpPr>
              <a:spLocks noEditPoints="1"/>
            </p:cNvSpPr>
            <p:nvPr/>
          </p:nvSpPr>
          <p:spPr bwMode="auto">
            <a:xfrm>
              <a:off x="0" y="0"/>
              <a:ext cx="485134" cy="485134"/>
            </a:xfrm>
            <a:custGeom>
              <a:avLst/>
              <a:gdLst>
                <a:gd name="T0" fmla="*/ 2147483647 w 412"/>
                <a:gd name="T1" fmla="*/ 0 h 412"/>
                <a:gd name="T2" fmla="*/ 0 w 412"/>
                <a:gd name="T3" fmla="*/ 2147483647 h 412"/>
                <a:gd name="T4" fmla="*/ 2147483647 w 412"/>
                <a:gd name="T5" fmla="*/ 2147483647 h 412"/>
                <a:gd name="T6" fmla="*/ 2147483647 w 412"/>
                <a:gd name="T7" fmla="*/ 2147483647 h 412"/>
                <a:gd name="T8" fmla="*/ 2147483647 w 412"/>
                <a:gd name="T9" fmla="*/ 0 h 412"/>
                <a:gd name="T10" fmla="*/ 2147483647 w 412"/>
                <a:gd name="T11" fmla="*/ 2147483647 h 412"/>
                <a:gd name="T12" fmla="*/ 2147483647 w 412"/>
                <a:gd name="T13" fmla="*/ 2147483647 h 412"/>
                <a:gd name="T14" fmla="*/ 2147483647 w 412"/>
                <a:gd name="T15" fmla="*/ 2147483647 h 412"/>
                <a:gd name="T16" fmla="*/ 2147483647 w 412"/>
                <a:gd name="T17" fmla="*/ 2147483647 h 412"/>
                <a:gd name="T18" fmla="*/ 2147483647 w 412"/>
                <a:gd name="T19" fmla="*/ 2147483647 h 412"/>
                <a:gd name="T20" fmla="*/ 2147483647 w 412"/>
                <a:gd name="T21" fmla="*/ 2147483647 h 412"/>
                <a:gd name="T22" fmla="*/ 2147483647 w 412"/>
                <a:gd name="T23" fmla="*/ 2147483647 h 412"/>
                <a:gd name="T24" fmla="*/ 2147483647 w 412"/>
                <a:gd name="T25" fmla="*/ 2147483647 h 412"/>
                <a:gd name="T26" fmla="*/ 2147483647 w 412"/>
                <a:gd name="T27" fmla="*/ 2147483647 h 412"/>
                <a:gd name="T28" fmla="*/ 2147483647 w 412"/>
                <a:gd name="T29" fmla="*/ 2147483647 h 412"/>
                <a:gd name="T30" fmla="*/ 2147483647 w 412"/>
                <a:gd name="T31" fmla="*/ 2147483647 h 412"/>
                <a:gd name="T32" fmla="*/ 2147483647 w 412"/>
                <a:gd name="T33" fmla="*/ 2147483647 h 412"/>
                <a:gd name="T34" fmla="*/ 2147483647 w 412"/>
                <a:gd name="T35" fmla="*/ 2147483647 h 412"/>
                <a:gd name="T36" fmla="*/ 2147483647 w 412"/>
                <a:gd name="T37" fmla="*/ 2147483647 h 412"/>
                <a:gd name="T38" fmla="*/ 2147483647 w 412"/>
                <a:gd name="T39" fmla="*/ 2147483647 h 412"/>
                <a:gd name="T40" fmla="*/ 2147483647 w 412"/>
                <a:gd name="T41" fmla="*/ 2147483647 h 412"/>
                <a:gd name="T42" fmla="*/ 2147483647 w 412"/>
                <a:gd name="T43" fmla="*/ 2147483647 h 412"/>
                <a:gd name="T44" fmla="*/ 2147483647 w 412"/>
                <a:gd name="T45" fmla="*/ 2147483647 h 412"/>
                <a:gd name="T46" fmla="*/ 2147483647 w 412"/>
                <a:gd name="T47" fmla="*/ 2147483647 h 412"/>
                <a:gd name="T48" fmla="*/ 2147483647 w 412"/>
                <a:gd name="T49" fmla="*/ 2147483647 h 412"/>
                <a:gd name="T50" fmla="*/ 2147483647 w 412"/>
                <a:gd name="T51" fmla="*/ 2147483647 h 412"/>
                <a:gd name="T52" fmla="*/ 2147483647 w 412"/>
                <a:gd name="T53" fmla="*/ 2147483647 h 412"/>
                <a:gd name="T54" fmla="*/ 2147483647 w 412"/>
                <a:gd name="T55" fmla="*/ 2147483647 h 412"/>
                <a:gd name="T56" fmla="*/ 2147483647 w 412"/>
                <a:gd name="T57" fmla="*/ 2147483647 h 412"/>
                <a:gd name="T58" fmla="*/ 2147483647 w 412"/>
                <a:gd name="T59" fmla="*/ 2147483647 h 412"/>
                <a:gd name="T60" fmla="*/ 2147483647 w 412"/>
                <a:gd name="T61" fmla="*/ 2147483647 h 412"/>
                <a:gd name="T62" fmla="*/ 2147483647 w 412"/>
                <a:gd name="T63" fmla="*/ 2147483647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412"/>
                <a:gd name="T98" fmla="*/ 412 w 412"/>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ysClr val="window" lastClr="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4" name="Straight Connector 11"/>
          <p:cNvSpPr>
            <a:spLocks noChangeShapeType="1"/>
          </p:cNvSpPr>
          <p:nvPr userDrawn="1"/>
        </p:nvSpPr>
        <p:spPr bwMode="auto">
          <a:xfrm>
            <a:off x="2797410" y="4437622"/>
            <a:ext cx="6605124" cy="0"/>
          </a:xfrm>
          <a:prstGeom prst="line">
            <a:avLst/>
          </a:prstGeom>
          <a:noFill/>
          <a:ln w="9525">
            <a:solidFill>
              <a:srgbClr val="C4BEB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 name="Group 12"/>
          <p:cNvGrpSpPr>
            <a:grpSpLocks/>
          </p:cNvGrpSpPr>
          <p:nvPr userDrawn="1"/>
        </p:nvGrpSpPr>
        <p:grpSpPr bwMode="auto">
          <a:xfrm>
            <a:off x="3621858" y="4737591"/>
            <a:ext cx="4956226" cy="284096"/>
            <a:chOff x="0" y="0"/>
            <a:chExt cx="6379553" cy="365760"/>
          </a:xfrm>
        </p:grpSpPr>
        <p:pic>
          <p:nvPicPr>
            <p:cNvPr id="106" name="Picture 2" descr="C:\Users\kathyp\Documents\00_Brand-Resources\Multimode Elements\Multimode Icons\PNG\Multimode-Icon_HANG.png"/>
            <p:cNvPicPr>
              <a:picLocks noChangeAspect="1" noChangeArrowheads="1"/>
            </p:cNvPicPr>
            <p:nvPr/>
          </p:nvPicPr>
          <p:blipFill>
            <a:blip r:embed="rId3" cstate="print"/>
            <a:srcRect/>
            <a:stretch>
              <a:fillRect/>
            </a:stretch>
          </p:blipFill>
          <p:spPr bwMode="auto">
            <a:xfrm>
              <a:off x="0" y="25167"/>
              <a:ext cx="311886" cy="311886"/>
            </a:xfrm>
            <a:prstGeom prst="rect">
              <a:avLst/>
            </a:prstGeom>
            <a:noFill/>
            <a:ln w="9525">
              <a:noFill/>
              <a:miter lim="800000"/>
              <a:headEnd/>
              <a:tailEnd/>
            </a:ln>
          </p:spPr>
        </p:pic>
        <p:pic>
          <p:nvPicPr>
            <p:cNvPr id="107" name="Picture 3" descr="C:\Users\kathyp\Documents\00_Brand-Resources\Multimode Elements\Multimode Icons\PNG\Multimode-Icon_HOLD.png"/>
            <p:cNvPicPr>
              <a:picLocks noChangeAspect="1" noChangeArrowheads="1"/>
            </p:cNvPicPr>
            <p:nvPr/>
          </p:nvPicPr>
          <p:blipFill>
            <a:blip r:embed="rId4" cstate="print"/>
            <a:srcRect/>
            <a:stretch>
              <a:fillRect/>
            </a:stretch>
          </p:blipFill>
          <p:spPr bwMode="auto">
            <a:xfrm>
              <a:off x="713784" y="25167"/>
              <a:ext cx="311886" cy="311886"/>
            </a:xfrm>
            <a:prstGeom prst="rect">
              <a:avLst/>
            </a:prstGeom>
            <a:noFill/>
            <a:ln w="9525">
              <a:noFill/>
              <a:miter lim="800000"/>
              <a:headEnd/>
              <a:tailEnd/>
            </a:ln>
          </p:spPr>
        </p:pic>
        <p:pic>
          <p:nvPicPr>
            <p:cNvPr id="108" name="Picture 4" descr="C:\Users\kathyp\Documents\00_Brand-Resources\Multimode Elements\Multimode Icons\PNG\Multimode-Icon_LAPTOP.png"/>
            <p:cNvPicPr>
              <a:picLocks noChangeAspect="1" noChangeArrowheads="1"/>
            </p:cNvPicPr>
            <p:nvPr/>
          </p:nvPicPr>
          <p:blipFill>
            <a:blip r:embed="rId5" cstate="print"/>
            <a:srcRect/>
            <a:stretch>
              <a:fillRect/>
            </a:stretch>
          </p:blipFill>
          <p:spPr bwMode="auto">
            <a:xfrm>
              <a:off x="1071171" y="25167"/>
              <a:ext cx="311886" cy="311886"/>
            </a:xfrm>
            <a:prstGeom prst="rect">
              <a:avLst/>
            </a:prstGeom>
            <a:noFill/>
            <a:ln w="9525">
              <a:noFill/>
              <a:miter lim="800000"/>
              <a:headEnd/>
              <a:tailEnd/>
            </a:ln>
          </p:spPr>
        </p:pic>
        <p:pic>
          <p:nvPicPr>
            <p:cNvPr id="109" name="Picture 5" descr="C:\Users\kathyp\Documents\00_Brand-Resources\Multimode Elements\Multimode Icons\PNG\Multimode-Icon_STAND.png"/>
            <p:cNvPicPr>
              <a:picLocks noChangeAspect="1" noChangeArrowheads="1"/>
            </p:cNvPicPr>
            <p:nvPr/>
          </p:nvPicPr>
          <p:blipFill>
            <a:blip r:embed="rId6" cstate="print"/>
            <a:srcRect/>
            <a:stretch>
              <a:fillRect/>
            </a:stretch>
          </p:blipFill>
          <p:spPr bwMode="auto">
            <a:xfrm>
              <a:off x="2141352" y="25167"/>
              <a:ext cx="311886" cy="311886"/>
            </a:xfrm>
            <a:prstGeom prst="rect">
              <a:avLst/>
            </a:prstGeom>
            <a:noFill/>
            <a:ln w="9525">
              <a:noFill/>
              <a:miter lim="800000"/>
              <a:headEnd/>
              <a:tailEnd/>
            </a:ln>
          </p:spPr>
        </p:pic>
        <p:pic>
          <p:nvPicPr>
            <p:cNvPr id="110" name="Picture 6" descr="C:\Users\kathyp\Documents\00_Brand-Resources\Multimode Elements\Multimode Icons\PNG\Multimode-Icon_STAND-Tablet.png"/>
            <p:cNvPicPr>
              <a:picLocks noChangeAspect="1" noChangeArrowheads="1"/>
            </p:cNvPicPr>
            <p:nvPr/>
          </p:nvPicPr>
          <p:blipFill>
            <a:blip r:embed="rId7" cstate="print"/>
            <a:srcRect/>
            <a:stretch>
              <a:fillRect/>
            </a:stretch>
          </p:blipFill>
          <p:spPr bwMode="auto">
            <a:xfrm>
              <a:off x="2855136" y="25167"/>
              <a:ext cx="311886" cy="311886"/>
            </a:xfrm>
            <a:prstGeom prst="rect">
              <a:avLst/>
            </a:prstGeom>
            <a:noFill/>
            <a:ln w="9525">
              <a:noFill/>
              <a:miter lim="800000"/>
              <a:headEnd/>
              <a:tailEnd/>
            </a:ln>
          </p:spPr>
        </p:pic>
        <p:pic>
          <p:nvPicPr>
            <p:cNvPr id="111" name="Picture 7" descr="C:\Users\kathyp\Documents\00_Brand-Resources\Multimode Elements\Multimode Icons\PNG\Multimode-Icon_TABLE.png"/>
            <p:cNvPicPr>
              <a:picLocks noChangeAspect="1" noChangeArrowheads="1"/>
            </p:cNvPicPr>
            <p:nvPr/>
          </p:nvPicPr>
          <p:blipFill>
            <a:blip r:embed="rId8" cstate="print"/>
            <a:srcRect/>
            <a:stretch>
              <a:fillRect/>
            </a:stretch>
          </p:blipFill>
          <p:spPr bwMode="auto">
            <a:xfrm>
              <a:off x="3212523" y="25167"/>
              <a:ext cx="311886" cy="311886"/>
            </a:xfrm>
            <a:prstGeom prst="rect">
              <a:avLst/>
            </a:prstGeom>
            <a:noFill/>
            <a:ln w="9525">
              <a:noFill/>
              <a:miter lim="800000"/>
              <a:headEnd/>
              <a:tailEnd/>
            </a:ln>
          </p:spPr>
        </p:pic>
        <p:pic>
          <p:nvPicPr>
            <p:cNvPr id="112" name="Picture 8" descr="C:\Users\kathyp\Documents\00_Brand-Resources\Multimode Elements\Multimode Icons\PNG\Multimode-Icon_TABLET.png"/>
            <p:cNvPicPr>
              <a:picLocks noChangeAspect="1" noChangeArrowheads="1"/>
            </p:cNvPicPr>
            <p:nvPr/>
          </p:nvPicPr>
          <p:blipFill>
            <a:blip r:embed="rId9" cstate="print"/>
            <a:srcRect/>
            <a:stretch>
              <a:fillRect/>
            </a:stretch>
          </p:blipFill>
          <p:spPr bwMode="auto">
            <a:xfrm>
              <a:off x="3569910" y="25167"/>
              <a:ext cx="311886" cy="311886"/>
            </a:xfrm>
            <a:prstGeom prst="rect">
              <a:avLst/>
            </a:prstGeom>
            <a:noFill/>
            <a:ln w="9525">
              <a:noFill/>
              <a:miter lim="800000"/>
              <a:headEnd/>
              <a:tailEnd/>
            </a:ln>
          </p:spPr>
        </p:pic>
        <p:pic>
          <p:nvPicPr>
            <p:cNvPr id="113" name="Picture 9" descr="C:\Users\kathyp\Documents\00_Brand-Resources\Multimode Elements\Multimode Icons\PNG\Multimode-Icon_TENT.png"/>
            <p:cNvPicPr>
              <a:picLocks noChangeAspect="1" noChangeArrowheads="1"/>
            </p:cNvPicPr>
            <p:nvPr/>
          </p:nvPicPr>
          <p:blipFill>
            <a:blip r:embed="rId10" cstate="print"/>
            <a:srcRect/>
            <a:stretch>
              <a:fillRect/>
            </a:stretch>
          </p:blipFill>
          <p:spPr bwMode="auto">
            <a:xfrm>
              <a:off x="4996488" y="25167"/>
              <a:ext cx="311886" cy="311886"/>
            </a:xfrm>
            <a:prstGeom prst="rect">
              <a:avLst/>
            </a:prstGeom>
            <a:noFill/>
            <a:ln w="9525">
              <a:noFill/>
              <a:miter lim="800000"/>
              <a:headEnd/>
              <a:tailEnd/>
            </a:ln>
          </p:spPr>
        </p:pic>
        <p:pic>
          <p:nvPicPr>
            <p:cNvPr id="114" name="Picture 10" descr="C:\Users\kathyp\Documents\00_Brand-Resources\Multimode Elements\Multimode Icons\PNG\Multimode-Icon_TILT.png"/>
            <p:cNvPicPr>
              <a:picLocks noChangeAspect="1" noChangeArrowheads="1"/>
            </p:cNvPicPr>
            <p:nvPr/>
          </p:nvPicPr>
          <p:blipFill>
            <a:blip r:embed="rId11" cstate="print"/>
            <a:srcRect/>
            <a:stretch>
              <a:fillRect/>
            </a:stretch>
          </p:blipFill>
          <p:spPr bwMode="auto">
            <a:xfrm>
              <a:off x="5710272" y="25167"/>
              <a:ext cx="311886" cy="311886"/>
            </a:xfrm>
            <a:prstGeom prst="rect">
              <a:avLst/>
            </a:prstGeom>
            <a:noFill/>
            <a:ln w="9525">
              <a:noFill/>
              <a:miter lim="800000"/>
              <a:headEnd/>
              <a:tailEnd/>
            </a:ln>
          </p:spPr>
        </p:pic>
        <p:pic>
          <p:nvPicPr>
            <p:cNvPr id="115" name="Picture 11" descr="C:\Users\kathyp\Documents\00_Brand-Resources\Multimode Elements\Multimode Icons\PNG\Multimode-Icon_TV.png"/>
            <p:cNvPicPr>
              <a:picLocks noChangeAspect="1" noChangeArrowheads="1"/>
            </p:cNvPicPr>
            <p:nvPr/>
          </p:nvPicPr>
          <p:blipFill>
            <a:blip r:embed="rId12" cstate="print"/>
            <a:srcRect/>
            <a:stretch>
              <a:fillRect/>
            </a:stretch>
          </p:blipFill>
          <p:spPr bwMode="auto">
            <a:xfrm>
              <a:off x="6067667" y="25167"/>
              <a:ext cx="311886" cy="311886"/>
            </a:xfrm>
            <a:prstGeom prst="rect">
              <a:avLst/>
            </a:prstGeom>
            <a:noFill/>
            <a:ln w="9525">
              <a:noFill/>
              <a:miter lim="800000"/>
              <a:headEnd/>
              <a:tailEnd/>
            </a:ln>
          </p:spPr>
        </p:pic>
        <p:grpSp>
          <p:nvGrpSpPr>
            <p:cNvPr id="5" name="Group 175"/>
            <p:cNvGrpSpPr>
              <a:grpSpLocks/>
            </p:cNvGrpSpPr>
            <p:nvPr/>
          </p:nvGrpSpPr>
          <p:grpSpPr bwMode="auto">
            <a:xfrm>
              <a:off x="1428558" y="25167"/>
              <a:ext cx="310896" cy="310896"/>
              <a:chOff x="0" y="0"/>
              <a:chExt cx="310896" cy="310896"/>
            </a:xfrm>
          </p:grpSpPr>
          <p:sp>
            <p:nvSpPr>
              <p:cNvPr id="138" name="Oval 45"/>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9" name="Picture 46"/>
              <p:cNvPicPr>
                <a:picLocks noChangeAspect="1" noChangeArrowheads="1"/>
              </p:cNvPicPr>
              <p:nvPr/>
            </p:nvPicPr>
            <p:blipFill>
              <a:blip r:embed="rId13" cstate="print"/>
              <a:srcRect/>
              <a:stretch>
                <a:fillRect/>
              </a:stretch>
            </p:blipFill>
            <p:spPr bwMode="auto">
              <a:xfrm>
                <a:off x="94216" y="41148"/>
                <a:ext cx="122464" cy="228600"/>
              </a:xfrm>
              <a:prstGeom prst="rect">
                <a:avLst/>
              </a:prstGeom>
              <a:noFill/>
              <a:ln w="9525">
                <a:noFill/>
                <a:miter lim="800000"/>
                <a:headEnd/>
                <a:tailEnd/>
              </a:ln>
            </p:spPr>
          </p:pic>
        </p:grpSp>
        <p:grpSp>
          <p:nvGrpSpPr>
            <p:cNvPr id="6" name="Group 178"/>
            <p:cNvGrpSpPr>
              <a:grpSpLocks/>
            </p:cNvGrpSpPr>
            <p:nvPr/>
          </p:nvGrpSpPr>
          <p:grpSpPr bwMode="auto">
            <a:xfrm>
              <a:off x="2498739" y="25167"/>
              <a:ext cx="310896" cy="310896"/>
              <a:chOff x="0" y="0"/>
              <a:chExt cx="310896" cy="310896"/>
            </a:xfrm>
          </p:grpSpPr>
          <p:sp>
            <p:nvSpPr>
              <p:cNvPr id="136" name="Oval 43"/>
              <p:cNvSpPr>
                <a:spLocks noChangeArrowheads="1"/>
              </p:cNvSpPr>
              <p:nvPr/>
            </p:nvSpPr>
            <p:spPr bwMode="auto">
              <a:xfrm>
                <a:off x="0" y="0"/>
                <a:ext cx="310896" cy="310896"/>
              </a:xfrm>
              <a:prstGeom prst="ellipse">
                <a:avLst/>
              </a:prstGeom>
              <a:solidFill>
                <a:srgbClr val="4AC0E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7" name="Picture 9" descr="C:\Users\yhwang\Desktop\WW Design\Multimode Icons\twitter-01.png"/>
              <p:cNvPicPr>
                <a:picLocks noChangeAspect="1" noChangeArrowheads="1"/>
              </p:cNvPicPr>
              <p:nvPr/>
            </p:nvPicPr>
            <p:blipFill>
              <a:blip r:embed="rId14" cstate="print"/>
              <a:srcRect/>
              <a:stretch>
                <a:fillRect/>
              </a:stretch>
            </p:blipFill>
            <p:spPr bwMode="auto">
              <a:xfrm>
                <a:off x="0" y="0"/>
                <a:ext cx="310896" cy="310896"/>
              </a:xfrm>
              <a:prstGeom prst="rect">
                <a:avLst/>
              </a:prstGeom>
              <a:noFill/>
              <a:ln w="9525">
                <a:noFill/>
                <a:miter lim="800000"/>
                <a:headEnd/>
                <a:tailEnd/>
              </a:ln>
            </p:spPr>
          </p:pic>
        </p:grpSp>
        <p:grpSp>
          <p:nvGrpSpPr>
            <p:cNvPr id="7" name="Group 181"/>
            <p:cNvGrpSpPr>
              <a:grpSpLocks/>
            </p:cNvGrpSpPr>
            <p:nvPr/>
          </p:nvGrpSpPr>
          <p:grpSpPr bwMode="auto">
            <a:xfrm>
              <a:off x="357387" y="25167"/>
              <a:ext cx="310896" cy="310896"/>
              <a:chOff x="0" y="0"/>
              <a:chExt cx="310896" cy="310896"/>
            </a:xfrm>
          </p:grpSpPr>
          <p:sp>
            <p:nvSpPr>
              <p:cNvPr id="134" name="Oval 41"/>
              <p:cNvSpPr>
                <a:spLocks noChangeArrowheads="1"/>
              </p:cNvSpPr>
              <p:nvPr/>
            </p:nvSpPr>
            <p:spPr bwMode="auto">
              <a:xfrm>
                <a:off x="0" y="0"/>
                <a:ext cx="310896" cy="310896"/>
              </a:xfrm>
              <a:prstGeom prst="ellipse">
                <a:avLst/>
              </a:prstGeom>
              <a:solidFill>
                <a:srgbClr val="FF6A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5" name="Picture 5" descr="C:\Users\yhwang\Desktop\WW Design\Multimode Icons\globe-01.png"/>
              <p:cNvPicPr>
                <a:picLocks noChangeAspect="1" noChangeArrowheads="1"/>
              </p:cNvPicPr>
              <p:nvPr/>
            </p:nvPicPr>
            <p:blipFill>
              <a:blip r:embed="rId15" cstate="print"/>
              <a:srcRect/>
              <a:stretch>
                <a:fillRect/>
              </a:stretch>
            </p:blipFill>
            <p:spPr bwMode="auto">
              <a:xfrm>
                <a:off x="27432" y="27432"/>
                <a:ext cx="256032" cy="256032"/>
              </a:xfrm>
              <a:prstGeom prst="rect">
                <a:avLst/>
              </a:prstGeom>
              <a:noFill/>
              <a:ln w="9525">
                <a:noFill/>
                <a:miter lim="800000"/>
                <a:headEnd/>
                <a:tailEnd/>
              </a:ln>
            </p:spPr>
          </p:pic>
        </p:grpSp>
        <p:grpSp>
          <p:nvGrpSpPr>
            <p:cNvPr id="8" name="Group 255"/>
            <p:cNvGrpSpPr>
              <a:grpSpLocks/>
            </p:cNvGrpSpPr>
            <p:nvPr/>
          </p:nvGrpSpPr>
          <p:grpSpPr bwMode="auto">
            <a:xfrm>
              <a:off x="1759788" y="0"/>
              <a:ext cx="365760" cy="365760"/>
              <a:chOff x="0" y="0"/>
              <a:chExt cx="365760" cy="365760"/>
            </a:xfrm>
          </p:grpSpPr>
          <p:sp>
            <p:nvSpPr>
              <p:cNvPr id="132" name="Oval 39"/>
              <p:cNvSpPr>
                <a:spLocks noChangeArrowheads="1"/>
              </p:cNvSpPr>
              <p:nvPr/>
            </p:nvSpPr>
            <p:spPr bwMode="auto">
              <a:xfrm>
                <a:off x="25167" y="25167"/>
                <a:ext cx="310896" cy="310896"/>
              </a:xfrm>
              <a:prstGeom prst="ellipse">
                <a:avLst/>
              </a:prstGeom>
              <a:solidFill>
                <a:srgbClr val="3E8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3" name="Picture 2" descr="C:\Users\yhwang\Desktop\WW Design\Multimode Icons\chain-01.png"/>
              <p:cNvPicPr>
                <a:picLocks noChangeAspect="1" noChangeArrowheads="1"/>
              </p:cNvPicPr>
              <p:nvPr/>
            </p:nvPicPr>
            <p:blipFill>
              <a:blip r:embed="rId16" cstate="print"/>
              <a:srcRect/>
              <a:stretch>
                <a:fillRect/>
              </a:stretch>
            </p:blipFill>
            <p:spPr bwMode="auto">
              <a:xfrm>
                <a:off x="0" y="0"/>
                <a:ext cx="365760" cy="365760"/>
              </a:xfrm>
              <a:prstGeom prst="rect">
                <a:avLst/>
              </a:prstGeom>
              <a:noFill/>
              <a:ln w="9525">
                <a:noFill/>
                <a:miter lim="800000"/>
                <a:headEnd/>
                <a:tailEnd/>
              </a:ln>
            </p:spPr>
          </p:pic>
        </p:grpSp>
        <p:grpSp>
          <p:nvGrpSpPr>
            <p:cNvPr id="9" name="Group 258"/>
            <p:cNvGrpSpPr>
              <a:grpSpLocks/>
            </p:cNvGrpSpPr>
            <p:nvPr/>
          </p:nvGrpSpPr>
          <p:grpSpPr bwMode="auto">
            <a:xfrm>
              <a:off x="4640091" y="25167"/>
              <a:ext cx="310896" cy="310896"/>
              <a:chOff x="0" y="0"/>
              <a:chExt cx="310896" cy="310896"/>
            </a:xfrm>
          </p:grpSpPr>
          <p:sp>
            <p:nvSpPr>
              <p:cNvPr id="130" name="Oval 37"/>
              <p:cNvSpPr>
                <a:spLocks noChangeArrowheads="1"/>
              </p:cNvSpPr>
              <p:nvPr/>
            </p:nvSpPr>
            <p:spPr bwMode="auto">
              <a:xfrm>
                <a:off x="0" y="0"/>
                <a:ext cx="310896" cy="310896"/>
              </a:xfrm>
              <a:prstGeom prst="ellipse">
                <a:avLst/>
              </a:prstGeom>
              <a:solidFill>
                <a:srgbClr val="3E8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1" name="Picture 38" descr="C:\Users\yhwang\Desktop\WW Design\Multimode Icons\facebook-01.png"/>
              <p:cNvPicPr>
                <a:picLocks noChangeAspect="1" noChangeArrowheads="1"/>
              </p:cNvPicPr>
              <p:nvPr/>
            </p:nvPicPr>
            <p:blipFill>
              <a:blip r:embed="rId17" cstate="print"/>
              <a:srcRect/>
              <a:stretch>
                <a:fillRect/>
              </a:stretch>
            </p:blipFill>
            <p:spPr bwMode="auto">
              <a:xfrm>
                <a:off x="0" y="0"/>
                <a:ext cx="310896" cy="310896"/>
              </a:xfrm>
              <a:prstGeom prst="rect">
                <a:avLst/>
              </a:prstGeom>
              <a:noFill/>
              <a:ln w="9525">
                <a:noFill/>
                <a:miter lim="800000"/>
                <a:headEnd/>
                <a:tailEnd/>
              </a:ln>
            </p:spPr>
          </p:pic>
        </p:grpSp>
        <p:grpSp>
          <p:nvGrpSpPr>
            <p:cNvPr id="10" name="Group 261"/>
            <p:cNvGrpSpPr>
              <a:grpSpLocks/>
            </p:cNvGrpSpPr>
            <p:nvPr/>
          </p:nvGrpSpPr>
          <p:grpSpPr bwMode="auto">
            <a:xfrm>
              <a:off x="3927297" y="25167"/>
              <a:ext cx="310896" cy="310896"/>
              <a:chOff x="0" y="0"/>
              <a:chExt cx="310896" cy="310896"/>
            </a:xfrm>
          </p:grpSpPr>
          <p:sp>
            <p:nvSpPr>
              <p:cNvPr id="128" name="Oval 35"/>
              <p:cNvSpPr>
                <a:spLocks noChangeArrowheads="1"/>
              </p:cNvSpPr>
              <p:nvPr/>
            </p:nvSpPr>
            <p:spPr bwMode="auto">
              <a:xfrm>
                <a:off x="0" y="0"/>
                <a:ext cx="310896" cy="310896"/>
              </a:xfrm>
              <a:prstGeom prst="ellipse">
                <a:avLst/>
              </a:prstGeom>
              <a:solidFill>
                <a:srgbClr val="6ABF4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9" name="Picture 7" descr="C:\Users\yhwang\Desktop\WW Design\Multimode Icons\server-01.png"/>
              <p:cNvPicPr>
                <a:picLocks noChangeAspect="1" noChangeArrowheads="1"/>
              </p:cNvPicPr>
              <p:nvPr/>
            </p:nvPicPr>
            <p:blipFill>
              <a:blip r:embed="rId18" cstate="print"/>
              <a:srcRect/>
              <a:stretch>
                <a:fillRect/>
              </a:stretch>
            </p:blipFill>
            <p:spPr bwMode="auto">
              <a:xfrm>
                <a:off x="0" y="0"/>
                <a:ext cx="310896" cy="310896"/>
              </a:xfrm>
              <a:prstGeom prst="rect">
                <a:avLst/>
              </a:prstGeom>
              <a:noFill/>
              <a:ln w="9525">
                <a:noFill/>
                <a:miter lim="800000"/>
                <a:headEnd/>
                <a:tailEnd/>
              </a:ln>
            </p:spPr>
          </p:pic>
        </p:grpSp>
        <p:grpSp>
          <p:nvGrpSpPr>
            <p:cNvPr id="11" name="Group 264"/>
            <p:cNvGrpSpPr>
              <a:grpSpLocks/>
            </p:cNvGrpSpPr>
            <p:nvPr/>
          </p:nvGrpSpPr>
          <p:grpSpPr bwMode="auto">
            <a:xfrm>
              <a:off x="4283694" y="25167"/>
              <a:ext cx="310896" cy="310896"/>
              <a:chOff x="0" y="0"/>
              <a:chExt cx="310896" cy="310896"/>
            </a:xfrm>
          </p:grpSpPr>
          <p:sp>
            <p:nvSpPr>
              <p:cNvPr id="126" name="Oval 33"/>
              <p:cNvSpPr>
                <a:spLocks noChangeArrowheads="1"/>
              </p:cNvSpPr>
              <p:nvPr/>
            </p:nvSpPr>
            <p:spPr bwMode="auto">
              <a:xfrm>
                <a:off x="0" y="0"/>
                <a:ext cx="310896" cy="310896"/>
              </a:xfrm>
              <a:prstGeom prst="ellipse">
                <a:avLst/>
              </a:prstGeom>
              <a:solidFill>
                <a:srgbClr val="FF6A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7" name="Picture 6" descr="C:\Users\yhwang\Desktop\WW Design\Multimode Icons\network-01.png"/>
              <p:cNvPicPr>
                <a:picLocks noChangeAspect="1" noChangeArrowheads="1"/>
              </p:cNvPicPr>
              <p:nvPr/>
            </p:nvPicPr>
            <p:blipFill>
              <a:blip r:embed="rId19" cstate="print"/>
              <a:srcRect/>
              <a:stretch>
                <a:fillRect/>
              </a:stretch>
            </p:blipFill>
            <p:spPr bwMode="auto">
              <a:xfrm>
                <a:off x="0" y="0"/>
                <a:ext cx="310896" cy="310896"/>
              </a:xfrm>
              <a:prstGeom prst="rect">
                <a:avLst/>
              </a:prstGeom>
              <a:noFill/>
              <a:ln w="9525">
                <a:noFill/>
                <a:miter lim="800000"/>
                <a:headEnd/>
                <a:tailEnd/>
              </a:ln>
            </p:spPr>
          </p:pic>
        </p:grpSp>
        <p:grpSp>
          <p:nvGrpSpPr>
            <p:cNvPr id="12" name="Group 267"/>
            <p:cNvGrpSpPr>
              <a:grpSpLocks/>
            </p:cNvGrpSpPr>
            <p:nvPr/>
          </p:nvGrpSpPr>
          <p:grpSpPr bwMode="auto">
            <a:xfrm>
              <a:off x="5353875" y="25167"/>
              <a:ext cx="310896" cy="310896"/>
              <a:chOff x="0" y="0"/>
              <a:chExt cx="310896" cy="310896"/>
            </a:xfrm>
          </p:grpSpPr>
          <p:sp>
            <p:nvSpPr>
              <p:cNvPr id="124" name="Oval 31"/>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5" name="Picture 8" descr="C:\Users\yhwang\Desktop\WW Design\Multimode Icons\think_light-01.png"/>
              <p:cNvPicPr>
                <a:picLocks noChangeAspect="1" noChangeArrowheads="1"/>
              </p:cNvPicPr>
              <p:nvPr/>
            </p:nvPicPr>
            <p:blipFill>
              <a:blip r:embed="rId20" cstate="print"/>
              <a:srcRect/>
              <a:stretch>
                <a:fillRect/>
              </a:stretch>
            </p:blipFill>
            <p:spPr bwMode="auto">
              <a:xfrm>
                <a:off x="0" y="0"/>
                <a:ext cx="310896" cy="310896"/>
              </a:xfrm>
              <a:prstGeom prst="rect">
                <a:avLst/>
              </a:prstGeom>
              <a:noFill/>
              <a:ln w="9525">
                <a:noFill/>
                <a:miter lim="800000"/>
                <a:headEnd/>
                <a:tailEnd/>
              </a:ln>
            </p:spPr>
          </p:pic>
        </p:grpSp>
      </p:grpSp>
      <p:pic>
        <p:nvPicPr>
          <p:cNvPr id="140" name="Picture 47"/>
          <p:cNvPicPr>
            <a:picLocks noChangeAspect="1" noChangeArrowheads="1"/>
          </p:cNvPicPr>
          <p:nvPr userDrawn="1"/>
        </p:nvPicPr>
        <p:blipFill>
          <a:blip r:embed="rId21" cstate="print"/>
          <a:srcRect/>
          <a:stretch>
            <a:fillRect/>
          </a:stretch>
        </p:blipFill>
        <p:spPr bwMode="auto">
          <a:xfrm>
            <a:off x="2611550" y="2009311"/>
            <a:ext cx="6976841" cy="2231508"/>
          </a:xfrm>
          <a:prstGeom prst="rect">
            <a:avLst/>
          </a:prstGeom>
          <a:noFill/>
          <a:ln w="9525">
            <a:noFill/>
            <a:miter lim="800000"/>
            <a:headEnd/>
            <a:tailEnd/>
          </a:ln>
        </p:spPr>
      </p:pic>
      <p:pic>
        <p:nvPicPr>
          <p:cNvPr id="141" name="Picture 50"/>
          <p:cNvPicPr>
            <a:picLocks noChangeAspect="1" noChangeArrowheads="1"/>
          </p:cNvPicPr>
          <p:nvPr userDrawn="1"/>
        </p:nvPicPr>
        <p:blipFill>
          <a:blip r:embed="rId22" cstate="print"/>
          <a:srcRect/>
          <a:stretch>
            <a:fillRect/>
          </a:stretch>
        </p:blipFill>
        <p:spPr bwMode="auto">
          <a:xfrm>
            <a:off x="11396143" y="2250554"/>
            <a:ext cx="803798" cy="2412441"/>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With Background">
    <p:spTree>
      <p:nvGrpSpPr>
        <p:cNvPr id="1" name=""/>
        <p:cNvGrpSpPr/>
        <p:nvPr/>
      </p:nvGrpSpPr>
      <p:grpSpPr>
        <a:xfrm>
          <a:off x="0" y="0"/>
          <a:ext cx="0" cy="0"/>
          <a:chOff x="0" y="0"/>
          <a:chExt cx="0" cy="0"/>
        </a:xfrm>
      </p:grpSpPr>
      <p:sp>
        <p:nvSpPr>
          <p:cNvPr id="14"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11"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9" name="Content Placeholder 2"/>
          <p:cNvSpPr>
            <a:spLocks noGrp="1"/>
          </p:cNvSpPr>
          <p:nvPr>
            <p:ph sz="half" idx="1"/>
          </p:nvPr>
        </p:nvSpPr>
        <p:spPr bwMode="gray">
          <a:xfrm>
            <a:off x="277217" y="1335026"/>
            <a:ext cx="11726436"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0"/>
          </p:nvPr>
        </p:nvSpPr>
        <p:spPr/>
        <p:txBody>
          <a:bodyPr/>
          <a:lstStyle/>
          <a:p>
            <a:endParaRPr lang="en-US"/>
          </a:p>
        </p:txBody>
      </p:sp>
      <p:sp>
        <p:nvSpPr>
          <p:cNvPr id="23" name="Title 28"/>
          <p:cNvSpPr>
            <a:spLocks noGrp="1"/>
          </p:cNvSpPr>
          <p:nvPr>
            <p:ph type="title" hasCustomPrompt="1"/>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18" name="Rectangle 17"/>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380617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with Subtitle Content - No Background">
    <p:bg>
      <p:bgPr>
        <a:solidFill>
          <a:schemeClr val="bg1"/>
        </a:solidFill>
        <a:effectLst/>
      </p:bgPr>
    </p:bg>
    <p:spTree>
      <p:nvGrpSpPr>
        <p:cNvPr id="1" name=""/>
        <p:cNvGrpSpPr/>
        <p:nvPr/>
      </p:nvGrpSpPr>
      <p:grpSpPr>
        <a:xfrm>
          <a:off x="0" y="0"/>
          <a:ext cx="0" cy="0"/>
          <a:chOff x="0" y="0"/>
          <a:chExt cx="0" cy="0"/>
        </a:xfrm>
      </p:grpSpPr>
      <p:sp>
        <p:nvSpPr>
          <p:cNvPr id="18"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16"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22" name="Content Placeholder 2"/>
          <p:cNvSpPr>
            <a:spLocks noGrp="1"/>
          </p:cNvSpPr>
          <p:nvPr>
            <p:ph sz="half" idx="1"/>
          </p:nvPr>
        </p:nvSpPr>
        <p:spPr bwMode="gray">
          <a:xfrm>
            <a:off x="277217" y="1795888"/>
            <a:ext cx="11726436" cy="464923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idx="10"/>
          </p:nvPr>
        </p:nvSpPr>
        <p:spPr bwMode="gray">
          <a:xfrm>
            <a:off x="270491" y="853043"/>
            <a:ext cx="11726436" cy="639763"/>
          </a:xfrm>
          <a:prstGeom prst="rect">
            <a:avLst/>
          </a:prstGeom>
        </p:spPr>
        <p:txBody>
          <a:bodyPr lIns="121899" tIns="60949" rIns="121899" bIns="60949" anchor="ctr" anchorCtr="0">
            <a:normAutofit/>
          </a:bodyPr>
          <a:lstStyle>
            <a:lvl1pPr marL="0" indent="0">
              <a:buNone/>
              <a:defRPr sz="3200" b="0">
                <a:solidFill>
                  <a:schemeClr val="accent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1"/>
          </p:nvPr>
        </p:nvSpPr>
        <p:spPr/>
        <p:txBody>
          <a:bodyPr/>
          <a:lstStyle/>
          <a:p>
            <a:endParaRPr lang="en-US"/>
          </a:p>
        </p:txBody>
      </p:sp>
      <p:sp>
        <p:nvSpPr>
          <p:cNvPr id="24" name="Title 28"/>
          <p:cNvSpPr>
            <a:spLocks noGrp="1"/>
          </p:cNvSpPr>
          <p:nvPr>
            <p:ph type="title" hasCustomPrompt="1"/>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19" name="Rectangle 18"/>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351390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Subtitle Content - With Background">
    <p:bg>
      <p:bgPr>
        <a:solidFill>
          <a:schemeClr val="bg1"/>
        </a:solidFill>
        <a:effectLst/>
      </p:bgPr>
    </p:bg>
    <p:spTree>
      <p:nvGrpSpPr>
        <p:cNvPr id="1" name=""/>
        <p:cNvGrpSpPr/>
        <p:nvPr/>
      </p:nvGrpSpPr>
      <p:grpSpPr>
        <a:xfrm>
          <a:off x="0" y="0"/>
          <a:ext cx="0" cy="0"/>
          <a:chOff x="0" y="0"/>
          <a:chExt cx="0" cy="0"/>
        </a:xfrm>
      </p:grpSpPr>
      <p:sp>
        <p:nvSpPr>
          <p:cNvPr id="14"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16"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22" name="Content Placeholder 2"/>
          <p:cNvSpPr>
            <a:spLocks noGrp="1"/>
          </p:cNvSpPr>
          <p:nvPr>
            <p:ph sz="half" idx="1"/>
          </p:nvPr>
        </p:nvSpPr>
        <p:spPr bwMode="gray">
          <a:xfrm>
            <a:off x="277217" y="1795888"/>
            <a:ext cx="11726436" cy="464923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
          <p:cNvSpPr>
            <a:spLocks noGrp="1"/>
          </p:cNvSpPr>
          <p:nvPr>
            <p:ph type="body" idx="10"/>
          </p:nvPr>
        </p:nvSpPr>
        <p:spPr bwMode="gray">
          <a:xfrm>
            <a:off x="270491" y="853043"/>
            <a:ext cx="11726436" cy="639763"/>
          </a:xfrm>
          <a:prstGeom prst="rect">
            <a:avLst/>
          </a:prstGeom>
        </p:spPr>
        <p:txBody>
          <a:bodyPr lIns="121899" tIns="60949" rIns="121899" bIns="60949" anchor="ctr" anchorCtr="0">
            <a:normAutofit/>
          </a:bodyPr>
          <a:lstStyle>
            <a:lvl1pPr marL="0" indent="0">
              <a:buNone/>
              <a:defRPr sz="3200" b="0">
                <a:solidFill>
                  <a:schemeClr val="accent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oter Placeholder 14"/>
          <p:cNvSpPr>
            <a:spLocks noGrp="1"/>
          </p:cNvSpPr>
          <p:nvPr>
            <p:ph type="ftr" sz="quarter" idx="11"/>
          </p:nvPr>
        </p:nvSpPr>
        <p:spPr/>
        <p:txBody>
          <a:bodyPr/>
          <a:lstStyle/>
          <a:p>
            <a:endParaRPr lang="en-US"/>
          </a:p>
        </p:txBody>
      </p:sp>
      <p:sp>
        <p:nvSpPr>
          <p:cNvPr id="24" name="Title 28"/>
          <p:cNvSpPr>
            <a:spLocks noGrp="1"/>
          </p:cNvSpPr>
          <p:nvPr>
            <p:ph type="title" hasCustomPrompt="1"/>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18" name="Rectangle 17"/>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90166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wo Column Slide - No Background">
    <p:bg>
      <p:bgPr>
        <a:solidFill>
          <a:schemeClr val="bg1"/>
        </a:solidFill>
        <a:effectLst/>
      </p:bgPr>
    </p:bg>
    <p:spTree>
      <p:nvGrpSpPr>
        <p:cNvPr id="1" name=""/>
        <p:cNvGrpSpPr/>
        <p:nvPr/>
      </p:nvGrpSpPr>
      <p:grpSpPr>
        <a:xfrm>
          <a:off x="0" y="0"/>
          <a:ext cx="0" cy="0"/>
          <a:chOff x="0" y="0"/>
          <a:chExt cx="0" cy="0"/>
        </a:xfrm>
      </p:grpSpPr>
      <p:sp>
        <p:nvSpPr>
          <p:cNvPr id="25" name="Rectangle 7"/>
          <p:cNvSpPr>
            <a:spLocks noChangeArrowheads="1"/>
          </p:cNvSpPr>
          <p:nvPr/>
        </p:nvSpPr>
        <p:spPr bwMode="invGray">
          <a:xfrm flipH="1">
            <a:off x="2" y="6501799"/>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sp>
        <p:nvSpPr>
          <p:cNvPr id="21" name="Rectangle 11"/>
          <p:cNvSpPr>
            <a:spLocks noChangeArrowheads="1"/>
          </p:cNvSpPr>
          <p:nvPr/>
        </p:nvSpPr>
        <p:spPr bwMode="gray">
          <a:xfrm flipH="1">
            <a:off x="3" y="255910"/>
            <a:ext cx="12050995" cy="624291"/>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sz="1800" dirty="0">
              <a:latin typeface="Foundry Gridnik Medium" pitchFamily="50" charset="0"/>
            </a:endParaRPr>
          </a:p>
        </p:txBody>
      </p:sp>
      <p:pic>
        <p:nvPicPr>
          <p:cNvPr id="24" name="Picture 2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676085" y="0"/>
            <a:ext cx="1374910" cy="880196"/>
          </a:xfrm>
          <a:prstGeom prst="rect">
            <a:avLst/>
          </a:prstGeom>
        </p:spPr>
      </p:pic>
      <p:sp>
        <p:nvSpPr>
          <p:cNvPr id="22" name="Content Placeholder 2"/>
          <p:cNvSpPr>
            <a:spLocks noGrp="1"/>
          </p:cNvSpPr>
          <p:nvPr>
            <p:ph sz="half" idx="1"/>
          </p:nvPr>
        </p:nvSpPr>
        <p:spPr bwMode="gray">
          <a:xfrm>
            <a:off x="283540" y="1335028"/>
            <a:ext cx="5606749"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2"/>
          </p:nvPr>
        </p:nvSpPr>
        <p:spPr bwMode="gray">
          <a:xfrm>
            <a:off x="6249500" y="1335028"/>
            <a:ext cx="5737007"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5F5F5F"/>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5F5F5F"/>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5F5F5F"/>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1013634" y="6531455"/>
            <a:ext cx="1010199" cy="1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Footer Placeholder 25"/>
          <p:cNvSpPr>
            <a:spLocks noGrp="1"/>
          </p:cNvSpPr>
          <p:nvPr>
            <p:ph type="ftr" sz="quarter" idx="13"/>
          </p:nvPr>
        </p:nvSpPr>
        <p:spPr/>
        <p:txBody>
          <a:bodyPr/>
          <a:lstStyle/>
          <a:p>
            <a:endParaRPr lang="en-US"/>
          </a:p>
        </p:txBody>
      </p:sp>
      <p:sp>
        <p:nvSpPr>
          <p:cNvPr id="17" name="Title 28"/>
          <p:cNvSpPr>
            <a:spLocks noGrp="1"/>
          </p:cNvSpPr>
          <p:nvPr>
            <p:ph type="title" hasCustomPrompt="1"/>
          </p:nvPr>
        </p:nvSpPr>
        <p:spPr bwMode="gray">
          <a:xfrm>
            <a:off x="283802" y="255906"/>
            <a:ext cx="11740034"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27" name="Rectangle 26"/>
          <p:cNvSpPr/>
          <p:nvPr/>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548939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image" Target="../media/image17.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16.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49.xml"/><Relationship Id="rId7" Type="http://schemas.openxmlformats.org/officeDocument/2006/relationships/image" Target="../media/image42.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8.jpeg"/><Relationship Id="rId5" Type="http://schemas.openxmlformats.org/officeDocument/2006/relationships/theme" Target="../theme/theme3.xml"/><Relationship Id="rId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53.xml"/><Relationship Id="rId7" Type="http://schemas.openxmlformats.org/officeDocument/2006/relationships/image" Target="../media/image42.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8.jpeg"/><Relationship Id="rId5" Type="http://schemas.openxmlformats.org/officeDocument/2006/relationships/theme" Target="../theme/theme4.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nvGraphicFramePr>
        <p:xfrm>
          <a:off x="1590" y="1593"/>
          <a:ext cx="1587" cy="1587"/>
        </p:xfrm>
        <a:graphic>
          <a:graphicData uri="http://schemas.openxmlformats.org/presentationml/2006/ole">
            <p:oleObj spid="_x0000_s66805" name="think-cell Slide" r:id="rId20" imgW="360" imgH="360" progId="">
              <p:embed/>
            </p:oleObj>
          </a:graphicData>
        </a:graphic>
      </p:graphicFrame>
      <p:sp>
        <p:nvSpPr>
          <p:cNvPr id="4" name="Footer Placeholder 3"/>
          <p:cNvSpPr>
            <a:spLocks noGrp="1"/>
          </p:cNvSpPr>
          <p:nvPr>
            <p:ph type="ftr" sz="quarter" idx="3"/>
          </p:nvPr>
        </p:nvSpPr>
        <p:spPr>
          <a:xfrm>
            <a:off x="541727" y="6499331"/>
            <a:ext cx="3861806" cy="184666"/>
          </a:xfrm>
          <a:prstGeom prst="rect">
            <a:avLst/>
          </a:prstGeom>
        </p:spPr>
        <p:txBody>
          <a:bodyPr vert="horz" lIns="91440" tIns="0" rIns="0" bIns="0" rtlCol="0" anchor="ctr">
            <a:spAutoFit/>
          </a:bodyPr>
          <a:lstStyle>
            <a:lvl1pPr marL="0" marR="0" indent="0" algn="l" defTabSz="1218987"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pPr fontAlgn="base">
              <a:spcBef>
                <a:spcPct val="0"/>
              </a:spcBef>
              <a:spcAft>
                <a:spcPct val="0"/>
              </a:spcAft>
              <a:defRPr/>
            </a:pPr>
            <a:r>
              <a:rPr lang="en-US" altLang="zh-CN" dirty="0" smtClean="0">
                <a:solidFill>
                  <a:srgbClr val="939598"/>
                </a:solidFill>
                <a:latin typeface="Arial" pitchFamily="34" charset="0"/>
                <a:ea typeface="宋体" pitchFamily="2" charset="-122"/>
                <a:cs typeface="Arial" pitchFamily="34" charset="0"/>
              </a:rPr>
              <a:t>2015 LENOVO INTERNAL. ALL RIGHTS RESERVED.</a:t>
            </a:r>
            <a:endParaRPr lang="en-US" altLang="zh-CN" dirty="0">
              <a:solidFill>
                <a:srgbClr val="939598"/>
              </a:solidFill>
              <a:latin typeface="Arial" pitchFamily="34" charset="0"/>
              <a:ea typeface="宋体" pitchFamily="2" charset="-122"/>
              <a:cs typeface="Arial" pitchFamily="34" charset="0"/>
            </a:endParaRPr>
          </a:p>
        </p:txBody>
      </p:sp>
      <p:pic>
        <p:nvPicPr>
          <p:cNvPr id="6" name="Picture 5"/>
          <p:cNvPicPr>
            <a:picLocks noChangeAspect="1"/>
          </p:cNvPicPr>
          <p:nvPr/>
        </p:nvPicPr>
        <p:blipFill>
          <a:blip r:embed="rId21" cstate="email">
            <a:extLst>
              <a:ext uri="{28A0092B-C50C-407E-A947-70E740481C1C}">
                <a14:useLocalDpi xmlns:a14="http://schemas.microsoft.com/office/drawing/2010/main" xmlns="" val="0"/>
              </a:ext>
            </a:extLst>
          </a:blip>
          <a:stretch>
            <a:fillRect/>
          </a:stretch>
        </p:blipFill>
        <p:spPr>
          <a:xfrm>
            <a:off x="8557631" y="2268250"/>
            <a:ext cx="3634369" cy="4589753"/>
          </a:xfrm>
          <a:prstGeom prst="rect">
            <a:avLst/>
          </a:prstGeom>
        </p:spPr>
      </p:pic>
      <p:pic>
        <p:nvPicPr>
          <p:cNvPr id="9" name="Picture 8"/>
          <p:cNvPicPr>
            <a:picLocks noChangeAspect="1"/>
          </p:cNvPicPr>
          <p:nvPr/>
        </p:nvPicPr>
        <p:blipFill>
          <a:blip r:embed="rId22" cstate="email">
            <a:extLst>
              <a:ext uri="{28A0092B-C50C-407E-A947-70E740481C1C}">
                <a14:useLocalDpi xmlns:a14="http://schemas.microsoft.com/office/drawing/2010/main" xmlns="" val="0"/>
              </a:ext>
            </a:extLst>
          </a:blip>
          <a:stretch>
            <a:fillRect/>
          </a:stretch>
        </p:blipFill>
        <p:spPr>
          <a:xfrm>
            <a:off x="1" y="0"/>
            <a:ext cx="3865482" cy="2896204"/>
          </a:xfrm>
          <a:prstGeom prst="rect">
            <a:avLst/>
          </a:prstGeom>
        </p:spPr>
      </p:pic>
    </p:spTree>
    <p:extLst>
      <p:ext uri="{BB962C8B-B14F-4D97-AF65-F5344CB8AC3E}">
        <p14:creationId xmlns:p14="http://schemas.microsoft.com/office/powerpoint/2010/main" xmlns="" val="382327424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81" r:id="rId14"/>
    <p:sldLayoutId id="2147483682" r:id="rId15"/>
    <p:sldLayoutId id="2147483713" r:id="rId16"/>
    <p:sldLayoutId id="2147483744" r:id="rId1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
          <a:schemeClr val="tx2"/>
        </a:buClr>
        <a:buFont typeface="Wingdings" pitchFamily="2" charset="2"/>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
          <a:schemeClr val="tx2"/>
        </a:buClr>
        <a:buFont typeface="Wingdings" pitchFamily="2" charset="2"/>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
          <a:schemeClr val="tx2"/>
        </a:buClr>
        <a:buFont typeface="Wingdings" pitchFamily="2" charset="2"/>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31"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49351" y="274320"/>
            <a:ext cx="11069166" cy="518141"/>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3192" y="1166070"/>
            <a:ext cx="11224014" cy="488859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
        <p:nvSpPr>
          <p:cNvPr id="4" name="TextBox 3"/>
          <p:cNvSpPr txBox="1"/>
          <p:nvPr/>
        </p:nvSpPr>
        <p:spPr>
          <a:xfrm>
            <a:off x="549351"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pPr marL="0" lvl="0" algn="l" defTabSz="914400" rtl="0" eaLnBrk="1" latinLnBrk="0" hangingPunct="1"/>
            <a:r>
              <a:rPr lang="en-US" sz="1000" kern="1200" dirty="0" smtClean="0">
                <a:solidFill>
                  <a:schemeClr val="tx1">
                    <a:tint val="75000"/>
                  </a:schemeClr>
                </a:solidFill>
                <a:latin typeface="+mn-lt"/>
                <a:ea typeface="+mn-ea"/>
                <a:cs typeface="+mn-cs"/>
              </a:rPr>
              <a:t>2015 Lenovo Kickoff. All rights reserved.</a:t>
            </a:r>
          </a:p>
        </p:txBody>
      </p:sp>
      <p:sp>
        <p:nvSpPr>
          <p:cNvPr id="10" name="TextBox slide number"/>
          <p:cNvSpPr txBox="1"/>
          <p:nvPr/>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
        <p:nvSpPr>
          <p:cNvPr id="12" name="Freeform 5"/>
          <p:cNvSpPr>
            <a:spLocks noChangeAspect="1" noEditPoints="1"/>
          </p:cNvSpPr>
          <p:nvPr/>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hidden="1"/>
          <p:cNvSpPr>
            <a:spLocks noGrp="1"/>
          </p:cNvSpPr>
          <p:nvPr>
            <p:ph type="sldNum" sz="quarter" idx="4"/>
          </p:nvPr>
        </p:nvSpPr>
        <p:spPr bwMode="white">
          <a:xfrm>
            <a:off x="11669492" y="6087747"/>
            <a:ext cx="605118" cy="365125"/>
          </a:xfrm>
          <a:prstGeom prst="rect">
            <a:avLst/>
          </a:prstGeom>
        </p:spPr>
        <p:txBody>
          <a:bodyPr vert="horz" lIns="0" tIns="0" rIns="0" bIns="0" rtlCol="0" anchor="b"/>
          <a:lstStyle>
            <a:lvl1pPr>
              <a:defRPr lang="en-US" sz="1000" smtClean="0">
                <a:solidFill>
                  <a:schemeClr val="bg1"/>
                </a:solidFill>
              </a:defRPr>
            </a:lvl1pPr>
          </a:lstStyle>
          <a:p>
            <a:pPr algn="ctr"/>
            <a:fld id="{9A19501A-2BD8-413C-A869-D888369A0240}" type="slidenum">
              <a:rPr lang="en-US" smtClean="0"/>
              <a:pPr algn="ctr"/>
              <a:t>‹#›</a:t>
            </a:fld>
            <a:endParaRPr lang="en-US" dirty="0"/>
          </a:p>
        </p:txBody>
      </p:sp>
      <p:pic>
        <p:nvPicPr>
          <p:cNvPr id="13" name="Picture 12"/>
          <p:cNvPicPr>
            <a:picLocks noChangeAspect="1"/>
          </p:cNvPicPr>
          <p:nvPr/>
        </p:nvPicPr>
        <p:blipFill>
          <a:blip r:embed="rId32"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spTree>
    <p:extLst>
      <p:ext uri="{BB962C8B-B14F-4D97-AF65-F5344CB8AC3E}">
        <p14:creationId xmlns:p14="http://schemas.microsoft.com/office/powerpoint/2010/main" xmlns="" val="231666163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71450" indent="-17145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ClrTx/>
        <a:buFont typeface="Arial" panose="020B0604020202020204" pitchFamily="34" charset="0"/>
        <a:buChar char="‒"/>
        <a:tabLst/>
        <a:defRPr sz="2000" kern="1200">
          <a:solidFill>
            <a:schemeClr val="tx1"/>
          </a:solidFill>
          <a:latin typeface="+mn-lt"/>
          <a:ea typeface="+mn-ea"/>
          <a:cs typeface="+mn-cs"/>
        </a:defRPr>
      </a:lvl2pPr>
      <a:lvl3pPr marL="796925" indent="-117475"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85850" indent="-119063"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258888" indent="-112713"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1258888" indent="-112713"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6pPr>
      <a:lvl7pPr marL="1258888" indent="-112713" algn="l" defTabSz="914400" rtl="0" eaLnBrk="1" latinLnBrk="0" hangingPunct="1">
        <a:lnSpc>
          <a:spcPct val="90000"/>
        </a:lnSpc>
        <a:spcBef>
          <a:spcPts val="500"/>
        </a:spcBef>
        <a:buClrTx/>
        <a:buFont typeface="Arial" panose="020B0604020202020204" pitchFamily="34" charset="0"/>
        <a:buChar char="•"/>
        <a:defRPr sz="2000" kern="1200" baseline="0">
          <a:solidFill>
            <a:schemeClr val="tx1"/>
          </a:solidFill>
          <a:latin typeface="+mn-lt"/>
          <a:ea typeface="+mn-ea"/>
          <a:cs typeface="+mn-cs"/>
        </a:defRPr>
      </a:lvl7pPr>
      <a:lvl8pPr marL="1258888" indent="-112713" algn="l" defTabSz="914400" rtl="0" eaLnBrk="1" latinLnBrk="0" hangingPunct="1">
        <a:lnSpc>
          <a:spcPct val="90000"/>
        </a:lnSpc>
        <a:spcBef>
          <a:spcPts val="500"/>
        </a:spcBef>
        <a:buClrTx/>
        <a:buFont typeface="Arial" panose="020B0604020202020204" pitchFamily="34" charset="0"/>
        <a:buChar char="•"/>
        <a:defRPr sz="2000" kern="1200" baseline="0">
          <a:solidFill>
            <a:schemeClr val="tx1"/>
          </a:solidFill>
          <a:latin typeface="+mn-lt"/>
          <a:ea typeface="+mn-ea"/>
          <a:cs typeface="+mn-cs"/>
        </a:defRPr>
      </a:lvl8pPr>
      <a:lvl9pPr marL="1258888" indent="-112713" algn="l" defTabSz="914400" rtl="0" eaLnBrk="1" latinLnBrk="0" hangingPunct="1">
        <a:lnSpc>
          <a:spcPct val="90000"/>
        </a:lnSpc>
        <a:spcBef>
          <a:spcPts val="500"/>
        </a:spcBef>
        <a:buClrTx/>
        <a:buFont typeface="Arial" panose="020B0604020202020204" pitchFamily="34" charset="0"/>
        <a:buChar char="•"/>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152">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2" y="894"/>
            <a:ext cx="12190414" cy="6857106"/>
          </a:xfrm>
          <a:prstGeom prst="rect">
            <a:avLst/>
          </a:prstGeom>
        </p:spPr>
      </p:pic>
      <p:cxnSp>
        <p:nvCxnSpPr>
          <p:cNvPr id="8" name="Straight Connector 17"/>
          <p:cNvCxnSpPr/>
          <p:nvPr userDrawn="1"/>
        </p:nvCxnSpPr>
        <p:spPr>
          <a:xfrm>
            <a:off x="4" y="6384631"/>
            <a:ext cx="12192127"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a:stretch/>
        </p:blipFill>
        <p:spPr bwMode="ltGray">
          <a:xfrm>
            <a:off x="1525" y="1"/>
            <a:ext cx="12192127" cy="711200"/>
          </a:xfrm>
          <a:prstGeom prst="rect">
            <a:avLst/>
          </a:prstGeom>
          <a:noFill/>
          <a:ln>
            <a:noFill/>
          </a:ln>
        </p:spPr>
      </p:pic>
      <p:sp>
        <p:nvSpPr>
          <p:cNvPr id="10" name="Rectangle 16"/>
          <p:cNvSpPr/>
          <p:nvPr userDrawn="1"/>
        </p:nvSpPr>
        <p:spPr bwMode="black">
          <a:xfrm>
            <a:off x="1" y="6384634"/>
            <a:ext cx="12195176" cy="473369"/>
          </a:xfrm>
          <a:prstGeom prst="rect">
            <a:avLst/>
          </a:prstGeom>
          <a:solidFill>
            <a:srgbClr val="6F7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1" rIns="91423" bIns="45711" numCol="1" spcCol="0" rtlCol="0" fromWordArt="0" anchor="t" anchorCtr="0" forceAA="0" compatLnSpc="1">
            <a:prstTxWarp prst="textNoShape">
              <a:avLst/>
            </a:prstTxWarp>
            <a:noAutofit/>
          </a:bodyPr>
          <a:lstStyle/>
          <a:p>
            <a:pPr algn="l"/>
            <a:endParaRPr lang="en-US" sz="1900" dirty="0" smtClean="0"/>
          </a:p>
        </p:txBody>
      </p:sp>
      <p:pic>
        <p:nvPicPr>
          <p:cNvPr id="11" name="Picture 12"/>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rot="16200000">
            <a:off x="11304984" y="5478381"/>
            <a:ext cx="1330737" cy="443303"/>
          </a:xfrm>
          <a:prstGeom prst="rect">
            <a:avLst/>
          </a:prstGeom>
        </p:spPr>
      </p:pic>
      <p:sp>
        <p:nvSpPr>
          <p:cNvPr id="12" name="标题 1"/>
          <p:cNvSpPr>
            <a:spLocks noGrp="1" noChangeArrowheads="1"/>
          </p:cNvSpPr>
          <p:nvPr userDrawn="1"/>
        </p:nvSpPr>
        <p:spPr bwMode="auto">
          <a:xfrm>
            <a:off x="357327" y="204741"/>
            <a:ext cx="11980780" cy="598348"/>
          </a:xfrm>
          <a:prstGeom prst="rect">
            <a:avLst/>
          </a:prstGeom>
          <a:solidFill>
            <a:srgbClr val="FF0000">
              <a:alpha val="0"/>
            </a:srgbClr>
          </a:solidFill>
          <a:ln w="9525">
            <a:noFill/>
            <a:miter lim="800000"/>
            <a:headEnd/>
            <a:tailEnd/>
          </a:ln>
        </p:spPr>
        <p:txBody>
          <a:bodyPr lIns="0" tIns="0" rIns="0" bIns="0" anchor="ctr"/>
          <a:lstStyle/>
          <a:p>
            <a:pPr algn="l">
              <a:buClr>
                <a:srgbClr val="6F7170"/>
              </a:buClr>
              <a:buFont typeface="Wingdings" pitchFamily="2" charset="2"/>
              <a:buNone/>
            </a:pPr>
            <a:r>
              <a:rPr lang="zh-CN" altLang="en-US" sz="2800" b="1" dirty="0">
                <a:solidFill>
                  <a:srgbClr val="000000"/>
                </a:solidFill>
                <a:latin typeface="微软雅黑" pitchFamily="34" charset="-122"/>
                <a:ea typeface="微软雅黑" pitchFamily="34" charset="-122"/>
                <a:sym typeface="Arial" pitchFamily="34" charset="0"/>
              </a:rPr>
              <a:t> </a:t>
            </a: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2" y="894"/>
            <a:ext cx="12190414" cy="6857106"/>
          </a:xfrm>
          <a:prstGeom prst="rect">
            <a:avLst/>
          </a:prstGeom>
        </p:spPr>
      </p:pic>
      <p:cxnSp>
        <p:nvCxnSpPr>
          <p:cNvPr id="8" name="Straight Connector 17"/>
          <p:cNvCxnSpPr/>
          <p:nvPr userDrawn="1"/>
        </p:nvCxnSpPr>
        <p:spPr>
          <a:xfrm>
            <a:off x="4" y="6384631"/>
            <a:ext cx="12192127"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a:stretch/>
        </p:blipFill>
        <p:spPr bwMode="ltGray">
          <a:xfrm>
            <a:off x="1525" y="1"/>
            <a:ext cx="12192127" cy="711200"/>
          </a:xfrm>
          <a:prstGeom prst="rect">
            <a:avLst/>
          </a:prstGeom>
          <a:noFill/>
          <a:ln>
            <a:noFill/>
          </a:ln>
        </p:spPr>
      </p:pic>
      <p:sp>
        <p:nvSpPr>
          <p:cNvPr id="10" name="Rectangle 16"/>
          <p:cNvSpPr/>
          <p:nvPr userDrawn="1"/>
        </p:nvSpPr>
        <p:spPr bwMode="black">
          <a:xfrm>
            <a:off x="1" y="6384634"/>
            <a:ext cx="12195176" cy="473369"/>
          </a:xfrm>
          <a:prstGeom prst="rect">
            <a:avLst/>
          </a:prstGeom>
          <a:solidFill>
            <a:srgbClr val="6F7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1" rIns="91423" bIns="45711" numCol="1" spcCol="0" rtlCol="0" fromWordArt="0" anchor="t" anchorCtr="0" forceAA="0" compatLnSpc="1">
            <a:prstTxWarp prst="textNoShape">
              <a:avLst/>
            </a:prstTxWarp>
            <a:noAutofit/>
          </a:bodyPr>
          <a:lstStyle/>
          <a:p>
            <a:pPr algn="l"/>
            <a:endParaRPr lang="en-US" sz="1900" dirty="0" smtClean="0"/>
          </a:p>
        </p:txBody>
      </p:sp>
      <p:pic>
        <p:nvPicPr>
          <p:cNvPr id="11" name="Picture 12"/>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rot="16200000">
            <a:off x="11304984" y="5478381"/>
            <a:ext cx="1330737" cy="443303"/>
          </a:xfrm>
          <a:prstGeom prst="rect">
            <a:avLst/>
          </a:prstGeom>
        </p:spPr>
      </p:pic>
      <p:sp>
        <p:nvSpPr>
          <p:cNvPr id="12" name="标题 1"/>
          <p:cNvSpPr>
            <a:spLocks noGrp="1" noChangeArrowheads="1"/>
          </p:cNvSpPr>
          <p:nvPr userDrawn="1"/>
        </p:nvSpPr>
        <p:spPr bwMode="auto">
          <a:xfrm>
            <a:off x="357327" y="204741"/>
            <a:ext cx="11980780" cy="598348"/>
          </a:xfrm>
          <a:prstGeom prst="rect">
            <a:avLst/>
          </a:prstGeom>
          <a:solidFill>
            <a:srgbClr val="FF0000">
              <a:alpha val="0"/>
            </a:srgbClr>
          </a:solidFill>
          <a:ln w="9525">
            <a:noFill/>
            <a:miter lim="800000"/>
            <a:headEnd/>
            <a:tailEnd/>
          </a:ln>
        </p:spPr>
        <p:txBody>
          <a:bodyPr lIns="0" tIns="0" rIns="0" bIns="0" anchor="ctr"/>
          <a:lstStyle/>
          <a:p>
            <a:pPr algn="l">
              <a:buClr>
                <a:srgbClr val="6F7170"/>
              </a:buClr>
              <a:buFont typeface="Wingdings" pitchFamily="2" charset="2"/>
              <a:buNone/>
            </a:pPr>
            <a:r>
              <a:rPr lang="zh-CN" altLang="en-US" sz="2800" b="1" dirty="0">
                <a:solidFill>
                  <a:srgbClr val="000000"/>
                </a:solidFill>
                <a:latin typeface="微软雅黑" pitchFamily="34" charset="-122"/>
                <a:ea typeface="微软雅黑" pitchFamily="34" charset="-122"/>
                <a:sym typeface="Arial" pitchFamily="34" charset="0"/>
              </a:rPr>
              <a:t> </a:t>
            </a:r>
          </a:p>
        </p:txBody>
      </p:sp>
      <p:sp>
        <p:nvSpPr>
          <p:cNvPr id="13" name="Freeform 5"/>
          <p:cNvSpPr>
            <a:spLocks noChangeAspect="1" noEditPoints="1"/>
          </p:cNvSpPr>
          <p:nvPr userDrawn="1"/>
        </p:nvSpPr>
        <p:spPr bwMode="auto">
          <a:xfrm>
            <a:off x="204868" y="423765"/>
            <a:ext cx="201691" cy="199979"/>
          </a:xfrm>
          <a:custGeom>
            <a:avLst/>
            <a:gdLst>
              <a:gd name="T0" fmla="*/ 2147483647 w 1368"/>
              <a:gd name="T1" fmla="*/ 0 h 1368"/>
              <a:gd name="T2" fmla="*/ 0 w 1368"/>
              <a:gd name="T3" fmla="*/ 2147483647 h 1368"/>
              <a:gd name="T4" fmla="*/ 2147483647 w 1368"/>
              <a:gd name="T5" fmla="*/ 2147483647 h 1368"/>
              <a:gd name="T6" fmla="*/ 2147483647 w 1368"/>
              <a:gd name="T7" fmla="*/ 2147483647 h 1368"/>
              <a:gd name="T8" fmla="*/ 2147483647 w 1368"/>
              <a:gd name="T9" fmla="*/ 0 h 1368"/>
              <a:gd name="T10" fmla="*/ 2147483647 w 1368"/>
              <a:gd name="T11" fmla="*/ 2147483647 h 1368"/>
              <a:gd name="T12" fmla="*/ 2147483647 w 1368"/>
              <a:gd name="T13" fmla="*/ 2147483647 h 1368"/>
              <a:gd name="T14" fmla="*/ 2147483647 w 1368"/>
              <a:gd name="T15" fmla="*/ 2147483647 h 1368"/>
              <a:gd name="T16" fmla="*/ 2147483647 w 1368"/>
              <a:gd name="T17" fmla="*/ 2147483647 h 1368"/>
              <a:gd name="T18" fmla="*/ 2147483647 w 1368"/>
              <a:gd name="T19" fmla="*/ 2147483647 h 1368"/>
              <a:gd name="T20" fmla="*/ 2147483647 w 1368"/>
              <a:gd name="T21" fmla="*/ 2147483647 h 1368"/>
              <a:gd name="T22" fmla="*/ 2147483647 w 1368"/>
              <a:gd name="T23" fmla="*/ 2147483647 h 1368"/>
              <a:gd name="T24" fmla="*/ 2147483647 w 1368"/>
              <a:gd name="T25" fmla="*/ 2147483647 h 1368"/>
              <a:gd name="T26" fmla="*/ 2147483647 w 1368"/>
              <a:gd name="T27" fmla="*/ 2147483647 h 1368"/>
              <a:gd name="T28" fmla="*/ 2147483647 w 1368"/>
              <a:gd name="T29" fmla="*/ 2147483647 h 1368"/>
              <a:gd name="T30" fmla="*/ 2147483647 w 1368"/>
              <a:gd name="T31" fmla="*/ 2147483647 h 1368"/>
              <a:gd name="T32" fmla="*/ 2147483647 w 1368"/>
              <a:gd name="T33" fmla="*/ 2147483647 h 1368"/>
              <a:gd name="T34" fmla="*/ 2147483647 w 1368"/>
              <a:gd name="T35" fmla="*/ 2147483647 h 1368"/>
              <a:gd name="T36" fmla="*/ 2147483647 w 1368"/>
              <a:gd name="T37" fmla="*/ 2147483647 h 1368"/>
              <a:gd name="T38" fmla="*/ 2147483647 w 1368"/>
              <a:gd name="T39" fmla="*/ 2147483647 h 1368"/>
              <a:gd name="T40" fmla="*/ 2147483647 w 1368"/>
              <a:gd name="T41" fmla="*/ 2147483647 h 1368"/>
              <a:gd name="T42" fmla="*/ 2147483647 w 1368"/>
              <a:gd name="T43" fmla="*/ 2147483647 h 1368"/>
              <a:gd name="T44" fmla="*/ 2147483647 w 1368"/>
              <a:gd name="T45" fmla="*/ 2147483647 h 1368"/>
              <a:gd name="T46" fmla="*/ 2147483647 w 1368"/>
              <a:gd name="T47" fmla="*/ 2147483647 h 1368"/>
              <a:gd name="T48" fmla="*/ 2147483647 w 1368"/>
              <a:gd name="T49" fmla="*/ 2147483647 h 1368"/>
              <a:gd name="T50" fmla="*/ 2147483647 w 1368"/>
              <a:gd name="T51" fmla="*/ 2147483647 h 1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8"/>
              <a:gd name="T79" fmla="*/ 0 h 1368"/>
              <a:gd name="T80" fmla="*/ 1368 w 1368"/>
              <a:gd name="T81" fmla="*/ 1368 h 1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rgbClr val="E2231A"/>
          </a:solidFill>
          <a:ln w="9525">
            <a:noFill/>
            <a:round/>
            <a:headEnd/>
            <a:tailEnd/>
          </a:ln>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s>
</file>

<file path=ppt/slides/_rels/slide1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53.xml"/><Relationship Id="rId6" Type="http://schemas.openxmlformats.org/officeDocument/2006/relationships/image" Target="../media/image92.png"/><Relationship Id="rId5" Type="http://schemas.openxmlformats.org/officeDocument/2006/relationships/image" Target="../media/image91.jpeg"/><Relationship Id="rId10" Type="http://schemas.openxmlformats.org/officeDocument/2006/relationships/image" Target="../media/image96.png"/><Relationship Id="rId4" Type="http://schemas.openxmlformats.org/officeDocument/2006/relationships/image" Target="../media/image90.jpeg"/><Relationship Id="rId9" Type="http://schemas.openxmlformats.org/officeDocument/2006/relationships/image" Target="../media/image95.jpeg"/></Relationships>
</file>

<file path=ppt/slides/_rels/slide1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xml"/><Relationship Id="rId1" Type="http://schemas.openxmlformats.org/officeDocument/2006/relationships/slideLayout" Target="../slideLayouts/slideLayout53.xml"/><Relationship Id="rId5" Type="http://schemas.openxmlformats.org/officeDocument/2006/relationships/image" Target="../media/image17.png"/><Relationship Id="rId4" Type="http://schemas.openxmlformats.org/officeDocument/2006/relationships/image" Target="../media/image9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53.xml"/><Relationship Id="rId5" Type="http://schemas.openxmlformats.org/officeDocument/2006/relationships/image" Target="../media/image102.png"/><Relationship Id="rId4" Type="http://schemas.openxmlformats.org/officeDocument/2006/relationships/image" Target="../media/image10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53.xml"/><Relationship Id="rId4" Type="http://schemas.openxmlformats.org/officeDocument/2006/relationships/hyperlink" Target="http://public.dhe.ibm.com/common/ssi/ecm/en/xsl03126usen/XSL03126US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3.xml"/><Relationship Id="rId4" Type="http://schemas.openxmlformats.org/officeDocument/2006/relationships/image" Target="../media/image107.png"/></Relationships>
</file>

<file path=ppt/slides/_rels/slide1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slideLayout" Target="../slideLayouts/slideLayout53.xml"/><Relationship Id="rId6" Type="http://schemas.openxmlformats.org/officeDocument/2006/relationships/image" Target="../media/image112.jpeg"/><Relationship Id="rId5" Type="http://schemas.openxmlformats.org/officeDocument/2006/relationships/image" Target="../media/image111.png"/><Relationship Id="rId4" Type="http://schemas.openxmlformats.org/officeDocument/2006/relationships/image" Target="../media/image110.png"/></Relationships>
</file>

<file path=ppt/slides/_rels/slide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3.xml"/><Relationship Id="rId4" Type="http://schemas.openxmlformats.org/officeDocument/2006/relationships/image" Target="../media/image65.png"/></Relationships>
</file>

<file path=ppt/slides/_rels/slide2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notesSlide" Target="../notesSlides/notesSlide6.xml"/><Relationship Id="rId1" Type="http://schemas.openxmlformats.org/officeDocument/2006/relationships/slideLayout" Target="../slideLayouts/slideLayout53.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2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24.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8.xml"/><Relationship Id="rId1" Type="http://schemas.openxmlformats.org/officeDocument/2006/relationships/slideLayout" Target="../slideLayouts/slideLayout53.xml"/><Relationship Id="rId4" Type="http://schemas.openxmlformats.org/officeDocument/2006/relationships/image" Target="../media/image133.png"/></Relationships>
</file>

<file path=ppt/slides/_rels/slide29.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34.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image" Target="../media/image145.jpeg"/></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3.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146.jpeg"/><Relationship Id="rId1" Type="http://schemas.openxmlformats.org/officeDocument/2006/relationships/slideLayout" Target="../slideLayouts/slideLayout53.xml"/><Relationship Id="rId6" Type="http://schemas.openxmlformats.org/officeDocument/2006/relationships/image" Target="../media/image150.png"/><Relationship Id="rId5" Type="http://schemas.openxmlformats.org/officeDocument/2006/relationships/image" Target="../media/image149.jpeg"/><Relationship Id="rId4" Type="http://schemas.openxmlformats.org/officeDocument/2006/relationships/image" Target="../media/image14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53.xml"/><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30000"/>
              </a:lnSpc>
            </a:pPr>
            <a:r>
              <a:rPr lang="zh-CN" altLang="en-US" b="1" dirty="0" smtClean="0">
                <a:latin typeface="微软雅黑" panose="020B0503020204020204" pitchFamily="34" charset="-122"/>
                <a:ea typeface="微软雅黑" panose="020B0503020204020204" pitchFamily="34" charset="-122"/>
              </a:rPr>
              <a:t>联想证券极速交易解决方案</a:t>
            </a:r>
            <a:endParaRPr lang="en-US" b="1" dirty="0">
              <a:latin typeface="微软雅黑" panose="020B0503020204020204" pitchFamily="34" charset="-122"/>
              <a:ea typeface="微软雅黑" panose="020B0503020204020204" pitchFamily="34" charset="-122"/>
            </a:endParaRPr>
          </a:p>
        </p:txBody>
      </p:sp>
      <p:sp>
        <p:nvSpPr>
          <p:cNvPr id="3" name="Subtitle 2"/>
          <p:cNvSpPr>
            <a:spLocks noGrp="1"/>
          </p:cNvSpPr>
          <p:nvPr>
            <p:ph type="body" sz="quarter" idx="11"/>
          </p:nvPr>
        </p:nvSpPr>
        <p:spPr/>
        <p:txBody>
          <a:bodyPr/>
          <a:lstStyle/>
          <a:p>
            <a:r>
              <a:rPr lang="zh-CN" altLang="en-US" dirty="0" smtClean="0">
                <a:latin typeface="微软雅黑" pitchFamily="34" charset="-122"/>
                <a:ea typeface="微软雅黑" pitchFamily="34" charset="-122"/>
              </a:rPr>
              <a:t>联想金融行业  王永超  高贵君  </a:t>
            </a:r>
            <a:endParaRPr lang="en-US"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23946204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12"/>
          <p:cNvSpPr>
            <a:spLocks noChangeAspect="1" noChangeArrowheads="1"/>
          </p:cNvSpPr>
          <p:nvPr/>
        </p:nvSpPr>
        <p:spPr bwMode="auto">
          <a:xfrm>
            <a:off x="460704" y="930173"/>
            <a:ext cx="5846790" cy="373707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lIns="90000" tIns="46800" rIns="90000" bIns="46800" anchor="ctr"/>
          <a:lstStyle/>
          <a:p>
            <a:pPr>
              <a:defRPr/>
            </a:pPr>
            <a:endParaRPr lang="zh-CN" altLang="en-US" sz="1050" dirty="0">
              <a:latin typeface="微软雅黑" pitchFamily="34" charset="-122"/>
              <a:ea typeface="微软雅黑" pitchFamily="34" charset="-122"/>
            </a:endParaRPr>
          </a:p>
        </p:txBody>
      </p:sp>
      <p:sp>
        <p:nvSpPr>
          <p:cNvPr id="114" name="Round Single Corner Rectangle 24"/>
          <p:cNvSpPr/>
          <p:nvPr/>
        </p:nvSpPr>
        <p:spPr>
          <a:xfrm>
            <a:off x="1781736" y="1177441"/>
            <a:ext cx="4345739" cy="497869"/>
          </a:xfrm>
          <a:prstGeom prst="round1Rect">
            <a:avLst>
              <a:gd name="adj" fmla="val 50000"/>
            </a:avLst>
          </a:prstGeom>
          <a:solidFill>
            <a:srgbClr val="FF0000"/>
          </a:solidFill>
          <a:ln/>
        </p:spPr>
        <p:style>
          <a:lnRef idx="3">
            <a:schemeClr val="lt1"/>
          </a:lnRef>
          <a:fillRef idx="1">
            <a:schemeClr val="accent4"/>
          </a:fillRef>
          <a:effectRef idx="1">
            <a:schemeClr val="accent4"/>
          </a:effectRef>
          <a:fontRef idx="minor">
            <a:schemeClr val="lt1"/>
          </a:fontRef>
        </p:style>
        <p:txBody>
          <a:bodyPr tIns="0" anchor="ctr"/>
          <a:lstStyle/>
          <a:p>
            <a:pPr algn="ctr">
              <a:defRPr/>
            </a:pPr>
            <a:r>
              <a:rPr lang="en-US" sz="2000" b="1" dirty="0">
                <a:solidFill>
                  <a:srgbClr val="FFFFFF"/>
                </a:solidFill>
                <a:effectLst>
                  <a:outerShdw blurRad="38100" dist="38100" dir="2700000" algn="tl">
                    <a:srgbClr val="000000"/>
                  </a:outerShdw>
                </a:effectLst>
                <a:latin typeface="Arial "/>
                <a:ea typeface="微软雅黑" pitchFamily="34" charset="-122"/>
                <a:cs typeface="ヒラギノ角ゴ Pro W3"/>
              </a:rPr>
              <a:t>Lenovo </a:t>
            </a:r>
            <a:r>
              <a:rPr lang="zh-CN" altLang="en-US" sz="2000" b="1" dirty="0" smtClean="0">
                <a:solidFill>
                  <a:srgbClr val="FFFFFF"/>
                </a:solidFill>
                <a:effectLst>
                  <a:outerShdw blurRad="38100" dist="38100" dir="2700000" algn="tl">
                    <a:srgbClr val="000000"/>
                  </a:outerShdw>
                </a:effectLst>
                <a:latin typeface="Arial "/>
                <a:ea typeface="微软雅黑" pitchFamily="34" charset="-122"/>
                <a:cs typeface="ヒラギノ角ゴ Pro W3"/>
              </a:rPr>
              <a:t>闪存加速方案</a:t>
            </a:r>
            <a:endParaRPr lang="en-US" sz="2000" b="1" dirty="0">
              <a:solidFill>
                <a:srgbClr val="FFFFFF"/>
              </a:solidFill>
              <a:effectLst>
                <a:outerShdw blurRad="38100" dist="38100" dir="2700000" algn="tl">
                  <a:srgbClr val="000000"/>
                </a:outerShdw>
              </a:effectLst>
              <a:latin typeface="Arial "/>
              <a:ea typeface="微软雅黑" pitchFamily="34" charset="-122"/>
              <a:cs typeface="ヒラギノ角ゴ Pro W3"/>
            </a:endParaRPr>
          </a:p>
        </p:txBody>
      </p:sp>
      <p:sp>
        <p:nvSpPr>
          <p:cNvPr id="2" name="标题 1"/>
          <p:cNvSpPr>
            <a:spLocks noGrp="1"/>
          </p:cNvSpPr>
          <p:nvPr>
            <p:ph type="title" idx="4294967295"/>
          </p:nvPr>
        </p:nvSpPr>
        <p:spPr>
          <a:xfrm>
            <a:off x="400050" y="274638"/>
            <a:ext cx="11069638" cy="517525"/>
          </a:xfrm>
          <a:prstGeom prst="rect">
            <a:avLst/>
          </a:prstGeom>
        </p:spPr>
        <p:txBody>
          <a:bodyPr/>
          <a:lstStyle/>
          <a:p>
            <a:pPr algn="l"/>
            <a:r>
              <a:rPr lang="zh-CN" altLang="en-US" sz="2800" b="1" dirty="0">
                <a:latin typeface="Arial "/>
                <a:ea typeface="微软雅黑" pitchFamily="34" charset="-122"/>
              </a:rPr>
              <a:t>联想闪存加速</a:t>
            </a:r>
            <a:r>
              <a:rPr lang="zh-CN" altLang="en-US" sz="2800" b="1" dirty="0" smtClean="0">
                <a:latin typeface="Arial "/>
                <a:ea typeface="微软雅黑" pitchFamily="34" charset="-122"/>
              </a:rPr>
              <a:t>方案</a:t>
            </a:r>
            <a:r>
              <a:rPr lang="en-US" altLang="zh-CN" sz="2800" b="1" dirty="0" smtClean="0">
                <a:latin typeface="Arial "/>
                <a:ea typeface="微软雅黑" pitchFamily="34" charset="-122"/>
              </a:rPr>
              <a:t>——</a:t>
            </a:r>
            <a:r>
              <a:rPr lang="zh-CN" altLang="en-US" sz="2800" b="1" dirty="0" smtClean="0">
                <a:latin typeface="Arial "/>
                <a:ea typeface="微软雅黑" pitchFamily="34" charset="-122"/>
              </a:rPr>
              <a:t>服务器加速</a:t>
            </a:r>
            <a:endParaRPr lang="zh-CN" altLang="en-US" sz="2800" b="1" dirty="0">
              <a:latin typeface="Arial "/>
              <a:ea typeface="微软雅黑" pitchFamily="34" charset="-122"/>
            </a:endParaRPr>
          </a:p>
        </p:txBody>
      </p:sp>
      <p:sp>
        <p:nvSpPr>
          <p:cNvPr id="6" name="矩形 5"/>
          <p:cNvSpPr>
            <a:spLocks noChangeArrowheads="1"/>
          </p:cNvSpPr>
          <p:nvPr/>
        </p:nvSpPr>
        <p:spPr bwMode="auto">
          <a:xfrm>
            <a:off x="453902" y="4813715"/>
            <a:ext cx="5853592" cy="1461939"/>
          </a:xfrm>
          <a:prstGeom prst="rect">
            <a:avLst/>
          </a:prstGeom>
          <a:gradFill rotWithShape="1">
            <a:gsLst>
              <a:gs pos="0">
                <a:srgbClr val="DDE2FF"/>
              </a:gs>
              <a:gs pos="35001">
                <a:srgbClr val="E6EAFF"/>
              </a:gs>
              <a:gs pos="100000">
                <a:srgbClr val="F4F6FF"/>
              </a:gs>
            </a:gsLst>
            <a:lin ang="16200000" scaled="1"/>
          </a:gradFill>
          <a:ln w="9525">
            <a:solidFill>
              <a:srgbClr val="D5D9FA"/>
            </a:solidFill>
            <a:miter lim="800000"/>
            <a:headEnd/>
            <a:tailEnd/>
          </a:ln>
          <a:effectLst>
            <a:outerShdw blurRad="63500" dist="20000" dir="5400000" rotWithShape="0">
              <a:srgbClr val="000000">
                <a:alpha val="37999"/>
              </a:srgbClr>
            </a:outerShdw>
          </a:effectLst>
        </p:spPr>
        <p:txBody>
          <a:bodyPr wrap="square" lIns="0">
            <a:spAutoFit/>
          </a:bodyPr>
          <a:lstStyle/>
          <a:p>
            <a:pPr marL="0" lvl="1">
              <a:lnSpc>
                <a:spcPct val="150000"/>
              </a:lnSpc>
              <a:spcAft>
                <a:spcPts val="600"/>
              </a:spcAft>
            </a:pPr>
            <a:r>
              <a:rPr lang="en-US" altLang="zh-CN" sz="1400" b="1" dirty="0" smtClean="0">
                <a:solidFill>
                  <a:srgbClr val="0099FF"/>
                </a:solidFill>
                <a:latin typeface="Arial "/>
                <a:ea typeface="微软雅黑" pitchFamily="34" charset="-122"/>
                <a:cs typeface="微软雅黑"/>
              </a:rPr>
              <a:t> </a:t>
            </a:r>
            <a:r>
              <a:rPr lang="zh-CN" altLang="en-US" sz="1400" b="1" dirty="0" smtClean="0">
                <a:solidFill>
                  <a:srgbClr val="FF0000"/>
                </a:solidFill>
                <a:latin typeface="Arial "/>
                <a:ea typeface="微软雅黑" pitchFamily="34" charset="-122"/>
                <a:cs typeface="微软雅黑"/>
              </a:rPr>
              <a:t>证券行业客户面对的挑战</a:t>
            </a:r>
            <a:r>
              <a:rPr lang="zh-CN" altLang="en-US" sz="1400" b="1" dirty="0">
                <a:solidFill>
                  <a:srgbClr val="FF0000"/>
                </a:solidFill>
                <a:latin typeface="Arial "/>
                <a:ea typeface="微软雅黑" pitchFamily="34" charset="-122"/>
                <a:cs typeface="微软雅黑"/>
              </a:rPr>
              <a:t>：</a:t>
            </a:r>
            <a:endParaRPr lang="en-US" altLang="zh-CN" sz="1400" b="1" dirty="0">
              <a:solidFill>
                <a:srgbClr val="FF0000"/>
              </a:solidFill>
              <a:latin typeface="Arial "/>
              <a:ea typeface="微软雅黑" pitchFamily="34" charset="-122"/>
              <a:cs typeface="微软雅黑"/>
            </a:endParaRPr>
          </a:p>
          <a:p>
            <a:pPr marL="361950" indent="-276225">
              <a:lnSpc>
                <a:spcPct val="150000"/>
              </a:lnSpc>
              <a:buFont typeface="Wingdings" pitchFamily="2" charset="2"/>
              <a:buChar char="Ø"/>
              <a:defRPr/>
            </a:pPr>
            <a:r>
              <a:rPr lang="zh-CN" altLang="en-US" sz="1400" dirty="0" smtClean="0">
                <a:latin typeface="Arial "/>
                <a:ea typeface="微软雅黑" pitchFamily="34" charset="-122"/>
              </a:rPr>
              <a:t>性能不满足业务发展的需要</a:t>
            </a:r>
            <a:endParaRPr lang="en-US" altLang="zh-CN" sz="1400" dirty="0" smtClean="0">
              <a:latin typeface="Arial "/>
              <a:ea typeface="微软雅黑" pitchFamily="34" charset="-122"/>
            </a:endParaRPr>
          </a:p>
          <a:p>
            <a:pPr marL="361950" indent="-276225">
              <a:lnSpc>
                <a:spcPct val="150000"/>
              </a:lnSpc>
              <a:buFont typeface="Wingdings" pitchFamily="2" charset="2"/>
              <a:buChar char="Ø"/>
              <a:defRPr/>
            </a:pPr>
            <a:r>
              <a:rPr lang="zh-CN" altLang="en-US" sz="1400" dirty="0" smtClean="0">
                <a:latin typeface="Arial "/>
                <a:ea typeface="微软雅黑" pitchFamily="34" charset="-122"/>
              </a:rPr>
              <a:t>满足证券行业特点：高可靠性，高业务连续性</a:t>
            </a:r>
            <a:endParaRPr lang="en-US" altLang="zh-CN" sz="1400" dirty="0" smtClean="0">
              <a:latin typeface="Arial "/>
              <a:ea typeface="微软雅黑" pitchFamily="34" charset="-122"/>
            </a:endParaRPr>
          </a:p>
          <a:p>
            <a:pPr marL="361950" indent="-276225">
              <a:lnSpc>
                <a:spcPct val="150000"/>
              </a:lnSpc>
              <a:buFont typeface="Wingdings" pitchFamily="2" charset="2"/>
              <a:buChar char="Ø"/>
              <a:defRPr/>
            </a:pPr>
            <a:r>
              <a:rPr lang="zh-CN" altLang="en-US" sz="1400" dirty="0" smtClean="0">
                <a:latin typeface="Arial "/>
                <a:ea typeface="微软雅黑" pitchFamily="34" charset="-122"/>
              </a:rPr>
              <a:t>满足将在线交易需要：</a:t>
            </a:r>
            <a:r>
              <a:rPr lang="zh-CN" altLang="en-US" sz="1400" dirty="0">
                <a:latin typeface="Arial "/>
                <a:ea typeface="微软雅黑" pitchFamily="34" charset="-122"/>
              </a:rPr>
              <a:t>低延迟</a:t>
            </a:r>
            <a:r>
              <a:rPr lang="zh-CN" altLang="en-US" sz="1400" dirty="0" smtClean="0">
                <a:latin typeface="Arial "/>
                <a:ea typeface="微软雅黑" pitchFamily="34" charset="-122"/>
              </a:rPr>
              <a:t>、高效率</a:t>
            </a:r>
            <a:endParaRPr lang="en-US" altLang="zh-CN" sz="1400" dirty="0" smtClean="0">
              <a:latin typeface="Arial "/>
              <a:ea typeface="微软雅黑" pitchFamily="34" charset="-122"/>
            </a:endParaRPr>
          </a:p>
        </p:txBody>
      </p:sp>
      <p:sp>
        <p:nvSpPr>
          <p:cNvPr id="4" name="Rectangle 11"/>
          <p:cNvSpPr>
            <a:spLocks noChangeArrowheads="1"/>
          </p:cNvSpPr>
          <p:nvPr/>
        </p:nvSpPr>
        <p:spPr bwMode="auto">
          <a:xfrm>
            <a:off x="6482890" y="937578"/>
            <a:ext cx="5225549" cy="183419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noAutofit/>
          </a:bodyPr>
          <a:lstStyle/>
          <a:p>
            <a:pPr>
              <a:lnSpc>
                <a:spcPct val="150000"/>
              </a:lnSpc>
              <a:spcAft>
                <a:spcPts val="600"/>
              </a:spcAft>
            </a:pPr>
            <a:r>
              <a:rPr lang="zh-CN" altLang="en-US" sz="1400" b="1" dirty="0" smtClean="0">
                <a:solidFill>
                  <a:srgbClr val="FF0000"/>
                </a:solidFill>
                <a:latin typeface="Arial "/>
                <a:ea typeface="微软雅黑" pitchFamily="34" charset="-122"/>
                <a:cs typeface="微软雅黑"/>
              </a:rPr>
              <a:t>联想性能优化方案介绍：</a:t>
            </a:r>
            <a:endParaRPr lang="en-US" altLang="zh-CN" sz="1400" b="1" dirty="0" smtClean="0">
              <a:solidFill>
                <a:srgbClr val="FF0000"/>
              </a:solidFill>
              <a:latin typeface="Arial "/>
              <a:ea typeface="微软雅黑" pitchFamily="34" charset="-122"/>
              <a:cs typeface="微软雅黑"/>
            </a:endParaRPr>
          </a:p>
          <a:p>
            <a:pPr>
              <a:lnSpc>
                <a:spcPct val="150000"/>
              </a:lnSpc>
              <a:spcAft>
                <a:spcPts val="600"/>
              </a:spcAft>
            </a:pPr>
            <a:r>
              <a:rPr lang="en-US" altLang="zh-CN" sz="1400" dirty="0">
                <a:latin typeface="Arial "/>
                <a:ea typeface="微软雅黑" pitchFamily="34" charset="-122"/>
              </a:rPr>
              <a:t> </a:t>
            </a:r>
            <a:r>
              <a:rPr lang="en-US" altLang="zh-CN" sz="1400" dirty="0" smtClean="0">
                <a:latin typeface="Arial "/>
                <a:ea typeface="微软雅黑" pitchFamily="34" charset="-122"/>
              </a:rPr>
              <a:t>       </a:t>
            </a:r>
            <a:r>
              <a:rPr lang="zh-CN" altLang="en-US" sz="1400" dirty="0" smtClean="0">
                <a:latin typeface="Arial "/>
                <a:ea typeface="微软雅黑" pitchFamily="34" charset="-122"/>
              </a:rPr>
              <a:t>联想性能加速方案可将服务器内的的</a:t>
            </a:r>
            <a:r>
              <a:rPr lang="en-US" altLang="zh-CN" sz="1400" dirty="0" smtClean="0">
                <a:latin typeface="Arial "/>
                <a:ea typeface="微软雅黑" pitchFamily="34" charset="-122"/>
              </a:rPr>
              <a:t>Flash</a:t>
            </a:r>
            <a:r>
              <a:rPr lang="zh-CN" altLang="en-US" sz="1400" dirty="0" smtClean="0">
                <a:latin typeface="Arial "/>
                <a:ea typeface="微软雅黑" pitchFamily="34" charset="-122"/>
              </a:rPr>
              <a:t>存储灵活作为普通存储的闪速缓存或高速存储空间，消除原有</a:t>
            </a:r>
            <a:r>
              <a:rPr lang="en-US" altLang="zh-CN" sz="1400" dirty="0" smtClean="0">
                <a:latin typeface="Arial "/>
                <a:ea typeface="微软雅黑" pitchFamily="34" charset="-122"/>
              </a:rPr>
              <a:t>IT</a:t>
            </a:r>
            <a:r>
              <a:rPr lang="zh-CN" altLang="en-US" sz="1400" dirty="0" smtClean="0">
                <a:latin typeface="Arial "/>
                <a:ea typeface="微软雅黑" pitchFamily="34" charset="-122"/>
              </a:rPr>
              <a:t>架构</a:t>
            </a:r>
            <a:r>
              <a:rPr lang="en-US" altLang="zh-CN" sz="1400" dirty="0" smtClean="0">
                <a:latin typeface="Arial "/>
                <a:ea typeface="微软雅黑" pitchFamily="34" charset="-122"/>
              </a:rPr>
              <a:t>IO</a:t>
            </a:r>
            <a:r>
              <a:rPr lang="zh-CN" altLang="en-US" sz="1400" dirty="0" smtClean="0">
                <a:latin typeface="Arial "/>
                <a:ea typeface="微软雅黑" pitchFamily="34" charset="-122"/>
              </a:rPr>
              <a:t>瓶颈，极大缩短其延迟、极大提高其</a:t>
            </a:r>
            <a:r>
              <a:rPr lang="en-US" altLang="zh-CN" sz="1400" dirty="0" smtClean="0">
                <a:latin typeface="Arial "/>
                <a:ea typeface="微软雅黑" pitchFamily="34" charset="-122"/>
              </a:rPr>
              <a:t>IOPS</a:t>
            </a:r>
            <a:r>
              <a:rPr lang="zh-CN" altLang="en-US" sz="1400" dirty="0" smtClean="0">
                <a:latin typeface="Arial "/>
                <a:ea typeface="微软雅黑" pitchFamily="34" charset="-122"/>
              </a:rPr>
              <a:t>和吞吐，帮助客户承载更多的虚拟机，更多的业务</a:t>
            </a:r>
            <a:r>
              <a:rPr lang="en-US" altLang="zh-CN" sz="1400" dirty="0" smtClean="0">
                <a:latin typeface="Arial "/>
                <a:ea typeface="微软雅黑" pitchFamily="34" charset="-122"/>
              </a:rPr>
              <a:t>;</a:t>
            </a:r>
          </a:p>
        </p:txBody>
      </p:sp>
      <p:sp>
        <p:nvSpPr>
          <p:cNvPr id="5" name="Rectangle 11"/>
          <p:cNvSpPr>
            <a:spLocks noChangeArrowheads="1"/>
          </p:cNvSpPr>
          <p:nvPr/>
        </p:nvSpPr>
        <p:spPr bwMode="auto">
          <a:xfrm>
            <a:off x="6476826" y="2873683"/>
            <a:ext cx="5231613" cy="1699503"/>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spcAft>
                <a:spcPts val="600"/>
              </a:spcAft>
            </a:pPr>
            <a:r>
              <a:rPr lang="en-US" altLang="zh-CN" sz="1400" b="1" dirty="0">
                <a:solidFill>
                  <a:srgbClr val="FF0000"/>
                </a:solidFill>
                <a:latin typeface="Arial "/>
                <a:ea typeface="微软雅黑" pitchFamily="34" charset="-122"/>
                <a:cs typeface="微软雅黑"/>
              </a:rPr>
              <a:t>Value </a:t>
            </a:r>
            <a:r>
              <a:rPr lang="en-US" altLang="zh-CN" sz="1400" b="1" dirty="0" smtClean="0">
                <a:solidFill>
                  <a:srgbClr val="FF0000"/>
                </a:solidFill>
                <a:latin typeface="Arial "/>
                <a:ea typeface="微软雅黑" pitchFamily="34" charset="-122"/>
                <a:cs typeface="微软雅黑"/>
              </a:rPr>
              <a:t>Position</a:t>
            </a:r>
            <a:r>
              <a:rPr lang="zh-CN" altLang="en-US" sz="1400" b="1" dirty="0" smtClean="0">
                <a:solidFill>
                  <a:srgbClr val="FF0000"/>
                </a:solidFill>
                <a:latin typeface="Arial "/>
                <a:ea typeface="微软雅黑" pitchFamily="34" charset="-122"/>
                <a:cs typeface="微软雅黑"/>
              </a:rPr>
              <a:t>（定位）</a:t>
            </a:r>
            <a:endParaRPr lang="en-US" altLang="zh-CN" sz="1400" b="1" dirty="0">
              <a:solidFill>
                <a:srgbClr val="FF0000"/>
              </a:solidFill>
              <a:latin typeface="Arial "/>
              <a:ea typeface="微软雅黑" pitchFamily="34" charset="-122"/>
              <a:cs typeface="微软雅黑"/>
            </a:endParaRPr>
          </a:p>
          <a:p>
            <a:pPr marL="171450" indent="-171450">
              <a:lnSpc>
                <a:spcPct val="150000"/>
              </a:lnSpc>
              <a:buFont typeface="Wingdings" panose="05000000000000000000" pitchFamily="2" charset="2"/>
              <a:buChar char="ü"/>
              <a:defRPr/>
            </a:pPr>
            <a:r>
              <a:rPr lang="zh-CN" altLang="en-US" sz="1400" dirty="0" smtClean="0">
                <a:solidFill>
                  <a:srgbClr val="C00000"/>
                </a:solidFill>
                <a:latin typeface="Arial "/>
                <a:ea typeface="微软雅黑" pitchFamily="34" charset="-122"/>
              </a:rPr>
              <a:t>高性能</a:t>
            </a:r>
            <a:r>
              <a:rPr lang="zh-CN" altLang="en-US" sz="1400" dirty="0" smtClean="0">
                <a:latin typeface="Arial "/>
                <a:ea typeface="微软雅黑" pitchFamily="34" charset="-122"/>
              </a:rPr>
              <a:t>：提高</a:t>
            </a:r>
            <a:r>
              <a:rPr lang="zh-CN" altLang="en-US" sz="1400" dirty="0">
                <a:latin typeface="Arial "/>
                <a:ea typeface="微软雅黑" pitchFamily="34" charset="-122"/>
              </a:rPr>
              <a:t>性能和</a:t>
            </a:r>
            <a:r>
              <a:rPr lang="zh-CN" altLang="en-US" sz="1400" dirty="0" smtClean="0">
                <a:latin typeface="Arial "/>
                <a:ea typeface="微软雅黑" pitchFamily="34" charset="-122"/>
              </a:rPr>
              <a:t>吞吐量</a:t>
            </a:r>
            <a:r>
              <a:rPr lang="zh-CN" altLang="en-US" sz="1400" dirty="0">
                <a:latin typeface="Arial "/>
                <a:ea typeface="微软雅黑" pitchFamily="34" charset="-122"/>
              </a:rPr>
              <a:t>，</a:t>
            </a:r>
            <a:r>
              <a:rPr lang="zh-CN" altLang="en-US" sz="1400" dirty="0" smtClean="0">
                <a:latin typeface="Arial "/>
                <a:ea typeface="微软雅黑" pitchFamily="34" charset="-122"/>
              </a:rPr>
              <a:t>同样服务器可承载</a:t>
            </a:r>
            <a:r>
              <a:rPr lang="en-US" altLang="zh-CN" sz="1400" dirty="0" smtClean="0">
                <a:latin typeface="Arial "/>
                <a:ea typeface="微软雅黑" pitchFamily="34" charset="-122"/>
              </a:rPr>
              <a:t>3</a:t>
            </a:r>
            <a:r>
              <a:rPr lang="zh-CN" altLang="en-US" sz="1400" dirty="0" smtClean="0">
                <a:latin typeface="Arial "/>
                <a:ea typeface="微软雅黑" pitchFamily="34" charset="-122"/>
              </a:rPr>
              <a:t>倍以上的业务</a:t>
            </a:r>
            <a:endParaRPr lang="en-US" altLang="zh-CN" sz="1400" dirty="0" smtClean="0">
              <a:latin typeface="Arial "/>
              <a:ea typeface="微软雅黑" pitchFamily="34" charset="-122"/>
            </a:endParaRPr>
          </a:p>
          <a:p>
            <a:pPr marL="171450" indent="-171450">
              <a:lnSpc>
                <a:spcPct val="150000"/>
              </a:lnSpc>
              <a:buFont typeface="Wingdings" panose="05000000000000000000" pitchFamily="2" charset="2"/>
              <a:buChar char="ü"/>
              <a:defRPr/>
            </a:pPr>
            <a:r>
              <a:rPr lang="zh-CN" altLang="en-US" sz="1400" dirty="0" smtClean="0">
                <a:solidFill>
                  <a:srgbClr val="C00000"/>
                </a:solidFill>
                <a:latin typeface="Arial "/>
                <a:ea typeface="微软雅黑" pitchFamily="34" charset="-122"/>
              </a:rPr>
              <a:t>高可靠性</a:t>
            </a:r>
            <a:r>
              <a:rPr lang="zh-CN" altLang="en-US" sz="1400" dirty="0" smtClean="0">
                <a:latin typeface="Arial "/>
                <a:ea typeface="微软雅黑" pitchFamily="34" charset="-122"/>
              </a:rPr>
              <a:t>：业界领先的高业务连续性，与小型机相当</a:t>
            </a:r>
            <a:endParaRPr lang="en-US" altLang="zh-CN" sz="1400" dirty="0" smtClean="0">
              <a:latin typeface="Arial "/>
              <a:ea typeface="微软雅黑" pitchFamily="34" charset="-122"/>
            </a:endParaRPr>
          </a:p>
          <a:p>
            <a:pPr marL="171450" indent="-171450">
              <a:lnSpc>
                <a:spcPct val="150000"/>
              </a:lnSpc>
              <a:buFont typeface="Wingdings" panose="05000000000000000000" pitchFamily="2" charset="2"/>
              <a:buChar char="ü"/>
              <a:defRPr/>
            </a:pPr>
            <a:r>
              <a:rPr lang="zh-CN" altLang="en-US" sz="1400" dirty="0" smtClean="0">
                <a:latin typeface="Arial "/>
                <a:ea typeface="微软雅黑" pitchFamily="34" charset="-122"/>
              </a:rPr>
              <a:t>高可扩展性：</a:t>
            </a:r>
            <a:r>
              <a:rPr lang="en-US" altLang="zh-CN" sz="1400" dirty="0" smtClean="0">
                <a:latin typeface="Arial "/>
                <a:ea typeface="微软雅黑" pitchFamily="34" charset="-122"/>
              </a:rPr>
              <a:t>120Core 12TB</a:t>
            </a:r>
            <a:r>
              <a:rPr lang="zh-CN" altLang="en-US" sz="1400" dirty="0" smtClean="0">
                <a:latin typeface="Arial "/>
                <a:ea typeface="微软雅黑" pitchFamily="34" charset="-122"/>
              </a:rPr>
              <a:t>内存</a:t>
            </a:r>
            <a:endParaRPr lang="en-US" altLang="zh-CN" sz="1400" dirty="0" smtClean="0">
              <a:latin typeface="Arial "/>
              <a:ea typeface="微软雅黑" pitchFamily="34" charset="-122"/>
            </a:endParaRPr>
          </a:p>
          <a:p>
            <a:pPr marL="171450" indent="-171450">
              <a:lnSpc>
                <a:spcPct val="150000"/>
              </a:lnSpc>
              <a:buFont typeface="Wingdings" panose="05000000000000000000" pitchFamily="2" charset="2"/>
              <a:buChar char="ü"/>
              <a:defRPr/>
            </a:pPr>
            <a:r>
              <a:rPr lang="zh-CN" altLang="en-US" sz="1400" dirty="0" smtClean="0">
                <a:latin typeface="Arial "/>
                <a:ea typeface="微软雅黑" pitchFamily="34" charset="-122"/>
              </a:rPr>
              <a:t>高性价比：整体成本节约</a:t>
            </a:r>
            <a:r>
              <a:rPr lang="en-US" altLang="zh-CN" sz="1400" dirty="0" smtClean="0">
                <a:latin typeface="Arial "/>
                <a:ea typeface="微软雅黑" pitchFamily="34" charset="-122"/>
              </a:rPr>
              <a:t>43%</a:t>
            </a:r>
            <a:r>
              <a:rPr lang="zh-CN" altLang="en-US" sz="1400" dirty="0" smtClean="0">
                <a:latin typeface="Arial "/>
                <a:ea typeface="微软雅黑" pitchFamily="34" charset="-122"/>
              </a:rPr>
              <a:t>，减少软硬件需求</a:t>
            </a:r>
            <a:endParaRPr lang="en-US" altLang="zh-CN" sz="1400" dirty="0" smtClean="0">
              <a:latin typeface="Arial "/>
              <a:ea typeface="微软雅黑" pitchFamily="34" charset="-122"/>
            </a:endParaRPr>
          </a:p>
          <a:p>
            <a:pPr>
              <a:lnSpc>
                <a:spcPct val="150000"/>
              </a:lnSpc>
              <a:defRPr/>
            </a:pPr>
            <a:endParaRPr lang="zh-CN" altLang="en-US" sz="1400" dirty="0">
              <a:latin typeface="Arial "/>
              <a:ea typeface="微软雅黑" pitchFamily="34" charset="-122"/>
            </a:endParaRPr>
          </a:p>
          <a:p>
            <a:pPr marL="171450" indent="-171450">
              <a:lnSpc>
                <a:spcPct val="150000"/>
              </a:lnSpc>
              <a:buFont typeface="Wingdings" panose="05000000000000000000" pitchFamily="2" charset="2"/>
              <a:buChar char="ü"/>
              <a:defRPr/>
            </a:pPr>
            <a:endParaRPr lang="zh-CN" altLang="en-US" sz="1400" dirty="0">
              <a:latin typeface="Arial "/>
              <a:ea typeface="微软雅黑" pitchFamily="34" charset="-122"/>
            </a:endParaRPr>
          </a:p>
          <a:p>
            <a:pPr marL="171450" indent="-171450" defTabSz="820738" eaLnBrk="0" hangingPunct="0">
              <a:spcAft>
                <a:spcPts val="600"/>
              </a:spcAft>
              <a:buFont typeface="Wingdings" panose="05000000000000000000" pitchFamily="2" charset="2"/>
              <a:buChar char="ü"/>
            </a:pPr>
            <a:endParaRPr lang="en-US" altLang="zh-CN" sz="1400" dirty="0">
              <a:latin typeface="Arial "/>
              <a:ea typeface="微软雅黑" pitchFamily="34" charset="-122"/>
              <a:cs typeface="微软雅黑"/>
            </a:endParaRPr>
          </a:p>
        </p:txBody>
      </p:sp>
      <p:sp>
        <p:nvSpPr>
          <p:cNvPr id="11" name="TextBox 10"/>
          <p:cNvSpPr txBox="1"/>
          <p:nvPr/>
        </p:nvSpPr>
        <p:spPr>
          <a:xfrm>
            <a:off x="1166844" y="3695950"/>
            <a:ext cx="2393144" cy="584775"/>
          </a:xfrm>
          <a:prstGeom prst="rect">
            <a:avLst/>
          </a:prstGeom>
          <a:noFill/>
        </p:spPr>
        <p:txBody>
          <a:bodyPr wrap="square" rtlCol="0">
            <a:spAutoFit/>
          </a:bodyPr>
          <a:lstStyle/>
          <a:p>
            <a:pPr algn="ctr"/>
            <a:r>
              <a:rPr lang="en-US" altLang="zh-CN" sz="1600" b="1" dirty="0" smtClean="0">
                <a:solidFill>
                  <a:srgbClr val="FF0000"/>
                </a:solidFill>
                <a:latin typeface="Arial "/>
                <a:ea typeface="微软雅黑" pitchFamily="34" charset="-122"/>
                <a:cs typeface="Arial" pitchFamily="34" charset="0"/>
              </a:rPr>
              <a:t>144Cores</a:t>
            </a:r>
            <a:r>
              <a:rPr lang="zh-CN" altLang="en-US" sz="1600" b="1" dirty="0" smtClean="0">
                <a:solidFill>
                  <a:srgbClr val="FF0000"/>
                </a:solidFill>
                <a:latin typeface="Arial "/>
                <a:ea typeface="微软雅黑" pitchFamily="34" charset="-122"/>
                <a:cs typeface="Arial" pitchFamily="34" charset="0"/>
              </a:rPr>
              <a:t>，</a:t>
            </a:r>
            <a:r>
              <a:rPr lang="en-US" altLang="zh-CN" sz="1600" b="1" dirty="0" smtClean="0">
                <a:solidFill>
                  <a:srgbClr val="FF0000"/>
                </a:solidFill>
                <a:latin typeface="Arial "/>
                <a:ea typeface="微软雅黑" pitchFamily="34" charset="-122"/>
                <a:cs typeface="Arial" pitchFamily="34" charset="0"/>
              </a:rPr>
              <a:t>12TB</a:t>
            </a:r>
            <a:r>
              <a:rPr lang="zh-CN" altLang="en-US" sz="1600" b="1" dirty="0" smtClean="0">
                <a:solidFill>
                  <a:srgbClr val="FF0000"/>
                </a:solidFill>
                <a:latin typeface="Arial "/>
                <a:ea typeface="微软雅黑" pitchFamily="34" charset="-122"/>
                <a:cs typeface="Arial" pitchFamily="34" charset="0"/>
              </a:rPr>
              <a:t>内存</a:t>
            </a:r>
            <a:endParaRPr lang="en-US" altLang="zh-CN" sz="1600" b="1" dirty="0">
              <a:solidFill>
                <a:srgbClr val="FF0000"/>
              </a:solidFill>
              <a:latin typeface="Arial "/>
              <a:ea typeface="微软雅黑" pitchFamily="34" charset="-122"/>
              <a:cs typeface="Arial" pitchFamily="34" charset="0"/>
            </a:endParaRPr>
          </a:p>
          <a:p>
            <a:pPr algn="ctr"/>
            <a:r>
              <a:rPr lang="zh-CN" altLang="en-US" sz="1600" b="1" dirty="0">
                <a:solidFill>
                  <a:srgbClr val="FF0000"/>
                </a:solidFill>
                <a:latin typeface="Arial "/>
                <a:ea typeface="微软雅黑" pitchFamily="34" charset="-122"/>
                <a:cs typeface="Arial" pitchFamily="34" charset="0"/>
              </a:rPr>
              <a:t>小</a:t>
            </a:r>
            <a:r>
              <a:rPr lang="zh-CN" altLang="en-US" sz="1600" b="1" dirty="0" smtClean="0">
                <a:solidFill>
                  <a:srgbClr val="FF0000"/>
                </a:solidFill>
                <a:latin typeface="Arial "/>
                <a:ea typeface="微软雅黑" pitchFamily="34" charset="-122"/>
                <a:cs typeface="Arial" pitchFamily="34" charset="0"/>
              </a:rPr>
              <a:t>型机相当的高可靠性</a:t>
            </a:r>
          </a:p>
        </p:txBody>
      </p:sp>
      <p:sp>
        <p:nvSpPr>
          <p:cNvPr id="8" name="Rectangle 11"/>
          <p:cNvSpPr>
            <a:spLocks noChangeArrowheads="1"/>
          </p:cNvSpPr>
          <p:nvPr/>
        </p:nvSpPr>
        <p:spPr bwMode="auto">
          <a:xfrm>
            <a:off x="6473365" y="4670385"/>
            <a:ext cx="5225549" cy="1595801"/>
          </a:xfrm>
          <a:prstGeom prst="rect">
            <a:avLst/>
          </a:prstGeom>
          <a:noFill/>
          <a:ln w="28575">
            <a:solidFill>
              <a:schemeClr val="tx1"/>
            </a:solidFill>
            <a:miter lim="800000"/>
            <a:headEnd/>
            <a:tailEnd/>
          </a:ln>
          <a:effectLst/>
          <a:extLst/>
        </p:spPr>
        <p:txBody>
          <a:bodyPr wrap="square"/>
          <a:lstStyle/>
          <a:p>
            <a:pPr defTabSz="820738" eaLnBrk="0" hangingPunct="0">
              <a:spcAft>
                <a:spcPts val="600"/>
              </a:spcAft>
            </a:pPr>
            <a:r>
              <a:rPr lang="en-US" altLang="zh-CN" sz="1400" b="1" dirty="0" smtClean="0">
                <a:solidFill>
                  <a:srgbClr val="FF0000"/>
                </a:solidFill>
                <a:latin typeface="Arial "/>
                <a:ea typeface="微软雅黑" pitchFamily="34" charset="-122"/>
                <a:cs typeface="微软雅黑"/>
              </a:rPr>
              <a:t>Why Lenovo</a:t>
            </a:r>
            <a:r>
              <a:rPr lang="zh-CN" altLang="en-US" sz="1400" b="1" dirty="0" smtClean="0">
                <a:solidFill>
                  <a:srgbClr val="FF0000"/>
                </a:solidFill>
                <a:latin typeface="Arial "/>
                <a:ea typeface="微软雅黑" pitchFamily="34" charset="-122"/>
                <a:cs typeface="微软雅黑"/>
              </a:rPr>
              <a:t>（效果）</a:t>
            </a:r>
            <a:endParaRPr lang="en-US" altLang="zh-CN" sz="1400" dirty="0" smtClean="0">
              <a:solidFill>
                <a:srgbClr val="FF0000"/>
              </a:solidFill>
              <a:latin typeface="Arial "/>
              <a:ea typeface="微软雅黑" pitchFamily="34" charset="-122"/>
            </a:endParaRPr>
          </a:p>
          <a:p>
            <a:pPr marL="285750" indent="-285750">
              <a:lnSpc>
                <a:spcPct val="150000"/>
              </a:lnSpc>
              <a:spcBef>
                <a:spcPct val="30000"/>
              </a:spcBef>
              <a:buSzPct val="140000"/>
              <a:buFont typeface="Wingdings" panose="05000000000000000000" pitchFamily="2" charset="2"/>
              <a:buChar char="ü"/>
              <a:defRPr/>
            </a:pPr>
            <a:r>
              <a:rPr lang="zh-CN" altLang="en-US" sz="1400" dirty="0" smtClean="0">
                <a:solidFill>
                  <a:srgbClr val="000000"/>
                </a:solidFill>
                <a:latin typeface="Arial "/>
                <a:ea typeface="微软雅黑" pitchFamily="34" charset="-122"/>
              </a:rPr>
              <a:t>联想可提供软硬件</a:t>
            </a:r>
            <a:r>
              <a:rPr lang="zh-CN" altLang="en-US" sz="1400" dirty="0">
                <a:solidFill>
                  <a:srgbClr val="000000"/>
                </a:solidFill>
                <a:latin typeface="Arial "/>
                <a:ea typeface="微软雅黑" pitchFamily="34" charset="-122"/>
              </a:rPr>
              <a:t>一体化的</a:t>
            </a:r>
            <a:r>
              <a:rPr lang="zh-CN" altLang="en-US" sz="1400" dirty="0">
                <a:solidFill>
                  <a:srgbClr val="C00000"/>
                </a:solidFill>
                <a:latin typeface="Arial "/>
                <a:ea typeface="微软雅黑" pitchFamily="34" charset="-122"/>
              </a:rPr>
              <a:t>解决方案能力</a:t>
            </a:r>
            <a:endParaRPr lang="en-US" altLang="zh-CN" sz="1400" dirty="0">
              <a:solidFill>
                <a:srgbClr val="C00000"/>
              </a:solidFill>
              <a:latin typeface="Arial "/>
              <a:ea typeface="微软雅黑" pitchFamily="34" charset="-122"/>
            </a:endParaRPr>
          </a:p>
          <a:p>
            <a:pPr marL="285750" indent="-285750">
              <a:lnSpc>
                <a:spcPct val="150000"/>
              </a:lnSpc>
              <a:spcBef>
                <a:spcPct val="30000"/>
              </a:spcBef>
              <a:buSzPct val="140000"/>
              <a:buFont typeface="Wingdings" panose="05000000000000000000" pitchFamily="2" charset="2"/>
              <a:buChar char="ü"/>
              <a:defRPr/>
            </a:pPr>
            <a:r>
              <a:rPr lang="zh-CN" altLang="en-US" sz="1400" dirty="0" smtClean="0">
                <a:solidFill>
                  <a:srgbClr val="000000"/>
                </a:solidFill>
                <a:latin typeface="Arial "/>
                <a:ea typeface="微软雅黑" pitchFamily="34" charset="-122"/>
              </a:rPr>
              <a:t>联想在金融行业众多的</a:t>
            </a:r>
            <a:r>
              <a:rPr lang="zh-CN" altLang="en-US" sz="1400" dirty="0" smtClean="0">
                <a:solidFill>
                  <a:srgbClr val="C00000"/>
                </a:solidFill>
                <a:latin typeface="Arial "/>
                <a:ea typeface="微软雅黑" pitchFamily="34" charset="-122"/>
              </a:rPr>
              <a:t>成功案例</a:t>
            </a:r>
            <a:endParaRPr lang="en-US" altLang="zh-CN" sz="1400" dirty="0">
              <a:solidFill>
                <a:srgbClr val="C00000"/>
              </a:solidFill>
              <a:latin typeface="Arial "/>
              <a:ea typeface="微软雅黑" pitchFamily="34" charset="-122"/>
            </a:endParaRPr>
          </a:p>
          <a:p>
            <a:pPr marL="285750" indent="-285750">
              <a:lnSpc>
                <a:spcPct val="150000"/>
              </a:lnSpc>
              <a:spcBef>
                <a:spcPct val="30000"/>
              </a:spcBef>
              <a:buSzPct val="140000"/>
              <a:buFont typeface="Wingdings" panose="05000000000000000000" pitchFamily="2" charset="2"/>
              <a:buChar char="ü"/>
              <a:defRPr/>
            </a:pPr>
            <a:r>
              <a:rPr lang="zh-CN" altLang="en-US" sz="1400" dirty="0" smtClean="0">
                <a:solidFill>
                  <a:srgbClr val="000000"/>
                </a:solidFill>
                <a:latin typeface="Arial "/>
                <a:ea typeface="微软雅黑" pitchFamily="34" charset="-122"/>
              </a:rPr>
              <a:t>联想在证券、保险、银行等金融行业客户有丰富的</a:t>
            </a:r>
            <a:r>
              <a:rPr lang="zh-CN" altLang="en-US" sz="1400" dirty="0" smtClean="0">
                <a:solidFill>
                  <a:srgbClr val="C00000"/>
                </a:solidFill>
                <a:latin typeface="Arial "/>
                <a:ea typeface="微软雅黑" pitchFamily="34" charset="-122"/>
              </a:rPr>
              <a:t>服务经验</a:t>
            </a:r>
          </a:p>
        </p:txBody>
      </p:sp>
      <p:pic>
        <p:nvPicPr>
          <p:cNvPr id="6148" name="Picture 4" descr="Flex System x880 X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984" y="2469506"/>
            <a:ext cx="1249752" cy="1249752"/>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The System x3950 X6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12803" y="2635489"/>
            <a:ext cx="1132523" cy="84373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240230" y="2069359"/>
            <a:ext cx="1438834" cy="584775"/>
          </a:xfrm>
          <a:prstGeom prst="rect">
            <a:avLst/>
          </a:prstGeom>
          <a:noFill/>
        </p:spPr>
        <p:txBody>
          <a:bodyPr wrap="square" rtlCol="0">
            <a:spAutoFit/>
          </a:bodyPr>
          <a:lstStyle/>
          <a:p>
            <a:r>
              <a:rPr lang="en-US" altLang="zh-CN" sz="1600" b="1" dirty="0" smtClean="0">
                <a:solidFill>
                  <a:srgbClr val="FF0000"/>
                </a:solidFill>
                <a:latin typeface="Arial "/>
                <a:ea typeface="微软雅黑" pitchFamily="34" charset="-122"/>
                <a:cs typeface="Arial" pitchFamily="34" charset="0"/>
              </a:rPr>
              <a:t>X880 X6</a:t>
            </a:r>
          </a:p>
          <a:p>
            <a:r>
              <a:rPr lang="en-US" altLang="zh-CN" sz="1600" b="1" dirty="0" smtClean="0">
                <a:solidFill>
                  <a:srgbClr val="FF0000"/>
                </a:solidFill>
                <a:latin typeface="Arial "/>
                <a:ea typeface="微软雅黑" pitchFamily="34" charset="-122"/>
                <a:cs typeface="Arial" pitchFamily="34" charset="0"/>
              </a:rPr>
              <a:t>X3950 X6</a:t>
            </a:r>
            <a:endParaRPr lang="zh-CN" altLang="en-US" sz="1600" b="1" dirty="0" err="1" smtClean="0">
              <a:solidFill>
                <a:srgbClr val="FF0000"/>
              </a:solidFill>
              <a:latin typeface="Arial "/>
              <a:ea typeface="微软雅黑" pitchFamily="34" charset="-122"/>
              <a:cs typeface="Arial" pitchFamily="34" charset="0"/>
            </a:endParaRPr>
          </a:p>
        </p:txBody>
      </p:sp>
      <p:pic>
        <p:nvPicPr>
          <p:cNvPr id="115" name="Picture 8" descr="http://png-2.findicons.com/files/icons/977/rrze/720/server.png"/>
          <p:cNvPicPr>
            <a:picLocks noChangeAspect="1" noChangeArrowheads="1"/>
          </p:cNvPicPr>
          <p:nvPr/>
        </p:nvPicPr>
        <p:blipFill>
          <a:blip r:embed="rId5" cstate="print"/>
          <a:srcRect/>
          <a:stretch>
            <a:fillRect/>
          </a:stretch>
        </p:blipFill>
        <p:spPr bwMode="auto">
          <a:xfrm>
            <a:off x="4174130" y="2437157"/>
            <a:ext cx="1419225" cy="823913"/>
          </a:xfrm>
          <a:prstGeom prst="rect">
            <a:avLst/>
          </a:prstGeom>
          <a:noFill/>
          <a:ln w="9525">
            <a:noFill/>
            <a:miter lim="800000"/>
            <a:headEnd/>
            <a:tailEnd/>
          </a:ln>
        </p:spPr>
      </p:pic>
      <p:grpSp>
        <p:nvGrpSpPr>
          <p:cNvPr id="116" name="Group 488"/>
          <p:cNvGrpSpPr>
            <a:grpSpLocks noChangeAspect="1"/>
          </p:cNvGrpSpPr>
          <p:nvPr/>
        </p:nvGrpSpPr>
        <p:grpSpPr bwMode="auto">
          <a:xfrm>
            <a:off x="4894855" y="1979957"/>
            <a:ext cx="220663" cy="312738"/>
            <a:chOff x="4935538" y="3179763"/>
            <a:chExt cx="790575" cy="1035050"/>
          </a:xfrm>
        </p:grpSpPr>
        <p:sp>
          <p:nvSpPr>
            <p:cNvPr id="117" name="Freeform 2"/>
            <p:cNvSpPr>
              <a:spLocks noChangeArrowheads="1"/>
            </p:cNvSpPr>
            <p:nvPr/>
          </p:nvSpPr>
          <p:spPr bwMode="auto">
            <a:xfrm>
              <a:off x="5653088" y="3195638"/>
              <a:ext cx="73025" cy="749300"/>
            </a:xfrm>
            <a:custGeom>
              <a:avLst/>
              <a:gdLst>
                <a:gd name="T0" fmla="*/ 2147483647 w 205"/>
                <a:gd name="T1" fmla="*/ 2147483647 h 2083"/>
                <a:gd name="T2" fmla="*/ 0 w 205"/>
                <a:gd name="T3" fmla="*/ 0 h 2083"/>
                <a:gd name="T4" fmla="*/ 0 w 205"/>
                <a:gd name="T5" fmla="*/ 2147483647 h 2083"/>
                <a:gd name="T6" fmla="*/ 2147483647 w 205"/>
                <a:gd name="T7" fmla="*/ 2147483647 h 2083"/>
                <a:gd name="T8" fmla="*/ 0 w 205"/>
                <a:gd name="T9" fmla="*/ 2147483647 h 2083"/>
                <a:gd name="T10" fmla="*/ 0 w 205"/>
                <a:gd name="T11" fmla="*/ 2147483647 h 2083"/>
                <a:gd name="T12" fmla="*/ 2147483647 w 205"/>
                <a:gd name="T13" fmla="*/ 2147483647 h 2083"/>
                <a:gd name="T14" fmla="*/ 2147483647 w 205"/>
                <a:gd name="T15" fmla="*/ 2147483647 h 2083"/>
                <a:gd name="T16" fmla="*/ 2147483647 w 205"/>
                <a:gd name="T17" fmla="*/ 2147483647 h 2083"/>
                <a:gd name="T18" fmla="*/ 2147483647 w 205"/>
                <a:gd name="T19" fmla="*/ 2147483647 h 2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83"/>
                <a:gd name="T32" fmla="*/ 205 w 205"/>
                <a:gd name="T33" fmla="*/ 2083 h 20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83">
                  <a:moveTo>
                    <a:pt x="204" y="154"/>
                  </a:moveTo>
                  <a:lnTo>
                    <a:pt x="0" y="0"/>
                  </a:lnTo>
                  <a:lnTo>
                    <a:pt x="0" y="19"/>
                  </a:lnTo>
                  <a:lnTo>
                    <a:pt x="120" y="109"/>
                  </a:lnTo>
                  <a:lnTo>
                    <a:pt x="0" y="152"/>
                  </a:lnTo>
                  <a:lnTo>
                    <a:pt x="0" y="257"/>
                  </a:lnTo>
                  <a:lnTo>
                    <a:pt x="176" y="194"/>
                  </a:lnTo>
                  <a:lnTo>
                    <a:pt x="176" y="2061"/>
                  </a:lnTo>
                  <a:lnTo>
                    <a:pt x="204" y="2082"/>
                  </a:lnTo>
                  <a:lnTo>
                    <a:pt x="204" y="154"/>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18" name="Freeform 3"/>
            <p:cNvSpPr>
              <a:spLocks noChangeArrowheads="1"/>
            </p:cNvSpPr>
            <p:nvPr/>
          </p:nvSpPr>
          <p:spPr bwMode="auto">
            <a:xfrm>
              <a:off x="5010150" y="3967163"/>
              <a:ext cx="695325" cy="247650"/>
            </a:xfrm>
            <a:custGeom>
              <a:avLst/>
              <a:gdLst>
                <a:gd name="T0" fmla="*/ 2147483647 w 1933"/>
                <a:gd name="T1" fmla="*/ 2147483647 h 687"/>
                <a:gd name="T2" fmla="*/ 0 w 1933"/>
                <a:gd name="T3" fmla="*/ 2147483647 h 687"/>
                <a:gd name="T4" fmla="*/ 0 w 1933"/>
                <a:gd name="T5" fmla="*/ 2147483647 h 687"/>
                <a:gd name="T6" fmla="*/ 2147483647 w 1933"/>
                <a:gd name="T7" fmla="*/ 2147483647 h 687"/>
                <a:gd name="T8" fmla="*/ 2147483647 w 1933"/>
                <a:gd name="T9" fmla="*/ 2147483647 h 687"/>
                <a:gd name="T10" fmla="*/ 2147483647 w 1933"/>
                <a:gd name="T11" fmla="*/ 0 h 687"/>
                <a:gd name="T12" fmla="*/ 2147483647 w 1933"/>
                <a:gd name="T13" fmla="*/ 2147483647 h 687"/>
                <a:gd name="T14" fmla="*/ 2147483647 w 1933"/>
                <a:gd name="T15" fmla="*/ 2147483647 h 687"/>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7"/>
                <a:gd name="T26" fmla="*/ 1933 w 1933"/>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7">
                  <a:moveTo>
                    <a:pt x="112" y="448"/>
                  </a:moveTo>
                  <a:lnTo>
                    <a:pt x="0" y="489"/>
                  </a:lnTo>
                  <a:lnTo>
                    <a:pt x="0" y="622"/>
                  </a:lnTo>
                  <a:lnTo>
                    <a:pt x="85" y="686"/>
                  </a:lnTo>
                  <a:lnTo>
                    <a:pt x="1932" y="24"/>
                  </a:lnTo>
                  <a:lnTo>
                    <a:pt x="1900" y="0"/>
                  </a:lnTo>
                  <a:lnTo>
                    <a:pt x="112" y="641"/>
                  </a:lnTo>
                  <a:lnTo>
                    <a:pt x="112" y="448"/>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19" name="Freeform 4"/>
            <p:cNvSpPr>
              <a:spLocks noChangeArrowheads="1"/>
            </p:cNvSpPr>
            <p:nvPr/>
          </p:nvSpPr>
          <p:spPr bwMode="auto">
            <a:xfrm>
              <a:off x="4946650" y="3265488"/>
              <a:ext cx="665163" cy="841375"/>
            </a:xfrm>
            <a:custGeom>
              <a:avLst/>
              <a:gdLst>
                <a:gd name="T0" fmla="*/ 2147483647 w 1849"/>
                <a:gd name="T1" fmla="*/ 2147483647 h 2336"/>
                <a:gd name="T2" fmla="*/ 2147483647 w 1849"/>
                <a:gd name="T3" fmla="*/ 2147483647 h 2336"/>
                <a:gd name="T4" fmla="*/ 2147483647 w 1849"/>
                <a:gd name="T5" fmla="*/ 2147483647 h 2336"/>
                <a:gd name="T6" fmla="*/ 2147483647 w 1849"/>
                <a:gd name="T7" fmla="*/ 2147483647 h 2336"/>
                <a:gd name="T8" fmla="*/ 2147483647 w 1849"/>
                <a:gd name="T9" fmla="*/ 0 h 2336"/>
                <a:gd name="T10" fmla="*/ 2147483647 w 1849"/>
                <a:gd name="T11" fmla="*/ 2147483647 h 2336"/>
                <a:gd name="T12" fmla="*/ 2147483647 w 1849"/>
                <a:gd name="T13" fmla="*/ 2147483647 h 2336"/>
                <a:gd name="T14" fmla="*/ 0 w 1849"/>
                <a:gd name="T15" fmla="*/ 2147483647 h 2336"/>
                <a:gd name="T16" fmla="*/ 0 w 1849"/>
                <a:gd name="T17" fmla="*/ 2147483647 h 2336"/>
                <a:gd name="T18" fmla="*/ 2147483647 w 1849"/>
                <a:gd name="T19" fmla="*/ 2147483647 h 2336"/>
                <a:gd name="T20" fmla="*/ 2147483647 w 1849"/>
                <a:gd name="T21" fmla="*/ 2147483647 h 2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9"/>
                <a:gd name="T34" fmla="*/ 0 h 2336"/>
                <a:gd name="T35" fmla="*/ 1849 w 1849"/>
                <a:gd name="T36" fmla="*/ 2336 h 2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9" h="2336">
                  <a:moveTo>
                    <a:pt x="177" y="2335"/>
                  </a:moveTo>
                  <a:lnTo>
                    <a:pt x="289" y="2294"/>
                  </a:lnTo>
                  <a:lnTo>
                    <a:pt x="289" y="663"/>
                  </a:lnTo>
                  <a:lnTo>
                    <a:pt x="1848" y="105"/>
                  </a:lnTo>
                  <a:lnTo>
                    <a:pt x="1848" y="0"/>
                  </a:lnTo>
                  <a:lnTo>
                    <a:pt x="233" y="579"/>
                  </a:lnTo>
                  <a:lnTo>
                    <a:pt x="60" y="448"/>
                  </a:lnTo>
                  <a:lnTo>
                    <a:pt x="0" y="470"/>
                  </a:lnTo>
                  <a:lnTo>
                    <a:pt x="0" y="531"/>
                  </a:lnTo>
                  <a:lnTo>
                    <a:pt x="177" y="664"/>
                  </a:lnTo>
                  <a:lnTo>
                    <a:pt x="177" y="2335"/>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0" name="Freeform 5"/>
            <p:cNvSpPr>
              <a:spLocks noChangeArrowheads="1"/>
            </p:cNvSpPr>
            <p:nvPr/>
          </p:nvSpPr>
          <p:spPr bwMode="auto">
            <a:xfrm>
              <a:off x="5102225" y="3587750"/>
              <a:ext cx="217488" cy="403225"/>
            </a:xfrm>
            <a:custGeom>
              <a:avLst/>
              <a:gdLst>
                <a:gd name="T0" fmla="*/ 2147483647 w 603"/>
                <a:gd name="T1" fmla="*/ 2147483647 h 1119"/>
                <a:gd name="T2" fmla="*/ 2147483647 w 603"/>
                <a:gd name="T3" fmla="*/ 0 h 1119"/>
                <a:gd name="T4" fmla="*/ 2147483647 w 603"/>
                <a:gd name="T5" fmla="*/ 2147483647 h 1119"/>
                <a:gd name="T6" fmla="*/ 2147483647 w 603"/>
                <a:gd name="T7" fmla="*/ 2147483647 h 1119"/>
                <a:gd name="T8" fmla="*/ 2147483647 w 603"/>
                <a:gd name="T9" fmla="*/ 2147483647 h 1119"/>
                <a:gd name="T10" fmla="*/ 2147483647 w 603"/>
                <a:gd name="T11" fmla="*/ 2147483647 h 1119"/>
                <a:gd name="T12" fmla="*/ 0 w 603"/>
                <a:gd name="T13" fmla="*/ 2147483647 h 1119"/>
                <a:gd name="T14" fmla="*/ 2147483647 w 603"/>
                <a:gd name="T15" fmla="*/ 2147483647 h 1119"/>
                <a:gd name="T16" fmla="*/ 2147483647 w 603"/>
                <a:gd name="T17" fmla="*/ 2147483647 h 1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1119"/>
                <a:gd name="T29" fmla="*/ 603 w 603"/>
                <a:gd name="T30" fmla="*/ 1119 h 1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1119">
                  <a:moveTo>
                    <a:pt x="383" y="1062"/>
                  </a:moveTo>
                  <a:lnTo>
                    <a:pt x="602" y="0"/>
                  </a:lnTo>
                  <a:lnTo>
                    <a:pt x="473" y="46"/>
                  </a:lnTo>
                  <a:lnTo>
                    <a:pt x="308" y="877"/>
                  </a:lnTo>
                  <a:lnTo>
                    <a:pt x="306" y="877"/>
                  </a:lnTo>
                  <a:lnTo>
                    <a:pt x="139" y="164"/>
                  </a:lnTo>
                  <a:lnTo>
                    <a:pt x="0" y="213"/>
                  </a:lnTo>
                  <a:lnTo>
                    <a:pt x="223" y="1118"/>
                  </a:lnTo>
                  <a:lnTo>
                    <a:pt x="383" y="106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1" name="Freeform 6"/>
            <p:cNvSpPr>
              <a:spLocks noChangeArrowheads="1"/>
            </p:cNvSpPr>
            <p:nvPr/>
          </p:nvSpPr>
          <p:spPr bwMode="auto">
            <a:xfrm>
              <a:off x="4935538" y="3448050"/>
              <a:ext cx="74612" cy="750888"/>
            </a:xfrm>
            <a:custGeom>
              <a:avLst/>
              <a:gdLst>
                <a:gd name="T0" fmla="*/ 2147483647 w 206"/>
                <a:gd name="T1" fmla="*/ 2147483647 h 2084"/>
                <a:gd name="T2" fmla="*/ 2147483647 w 206"/>
                <a:gd name="T3" fmla="*/ 2147483647 h 2084"/>
                <a:gd name="T4" fmla="*/ 2147483647 w 206"/>
                <a:gd name="T5" fmla="*/ 2147483647 h 2084"/>
                <a:gd name="T6" fmla="*/ 2147483647 w 206"/>
                <a:gd name="T7" fmla="*/ 2147483647 h 2084"/>
                <a:gd name="T8" fmla="*/ 0 w 206"/>
                <a:gd name="T9" fmla="*/ 0 h 2084"/>
                <a:gd name="T10" fmla="*/ 0 w 206"/>
                <a:gd name="T11" fmla="*/ 2147483647 h 2084"/>
                <a:gd name="T12" fmla="*/ 2147483647 w 206"/>
                <a:gd name="T13" fmla="*/ 2147483647 h 2084"/>
                <a:gd name="T14" fmla="*/ 2147483647 w 206"/>
                <a:gd name="T15" fmla="*/ 2147483647 h 2084"/>
                <a:gd name="T16" fmla="*/ 2147483647 w 206"/>
                <a:gd name="T17" fmla="*/ 2147483647 h 2084"/>
                <a:gd name="T18" fmla="*/ 2147483647 w 206"/>
                <a:gd name="T19" fmla="*/ 2147483647 h 20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84"/>
                <a:gd name="T32" fmla="*/ 206 w 206"/>
                <a:gd name="T33" fmla="*/ 2084 h 20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84">
                  <a:moveTo>
                    <a:pt x="205" y="1931"/>
                  </a:moveTo>
                  <a:lnTo>
                    <a:pt x="205" y="1826"/>
                  </a:lnTo>
                  <a:lnTo>
                    <a:pt x="28" y="1889"/>
                  </a:lnTo>
                  <a:lnTo>
                    <a:pt x="28" y="22"/>
                  </a:lnTo>
                  <a:lnTo>
                    <a:pt x="0" y="0"/>
                  </a:lnTo>
                  <a:lnTo>
                    <a:pt x="0" y="1928"/>
                  </a:lnTo>
                  <a:lnTo>
                    <a:pt x="205" y="2083"/>
                  </a:lnTo>
                  <a:lnTo>
                    <a:pt x="205" y="2064"/>
                  </a:lnTo>
                  <a:lnTo>
                    <a:pt x="85" y="1974"/>
                  </a:lnTo>
                  <a:lnTo>
                    <a:pt x="205" y="1931"/>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2" name="Freeform 7"/>
            <p:cNvSpPr>
              <a:spLocks noChangeArrowheads="1"/>
            </p:cNvSpPr>
            <p:nvPr/>
          </p:nvSpPr>
          <p:spPr bwMode="auto">
            <a:xfrm>
              <a:off x="4967288" y="4143375"/>
              <a:ext cx="42862" cy="47625"/>
            </a:xfrm>
            <a:custGeom>
              <a:avLst/>
              <a:gdLst>
                <a:gd name="T0" fmla="*/ 0 w 121"/>
                <a:gd name="T1" fmla="*/ 2147483647 h 134"/>
                <a:gd name="T2" fmla="*/ 2147483647 w 121"/>
                <a:gd name="T3" fmla="*/ 2147483647 h 134"/>
                <a:gd name="T4" fmla="*/ 2147483647 w 121"/>
                <a:gd name="T5" fmla="*/ 0 h 134"/>
                <a:gd name="T6" fmla="*/ 0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0" y="43"/>
                  </a:moveTo>
                  <a:lnTo>
                    <a:pt x="120" y="133"/>
                  </a:lnTo>
                  <a:lnTo>
                    <a:pt x="120" y="0"/>
                  </a:lnTo>
                  <a:lnTo>
                    <a:pt x="0" y="43"/>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3" name="Freeform 8"/>
            <p:cNvSpPr>
              <a:spLocks noChangeArrowheads="1"/>
            </p:cNvSpPr>
            <p:nvPr/>
          </p:nvSpPr>
          <p:spPr bwMode="auto">
            <a:xfrm>
              <a:off x="4946650" y="3455988"/>
              <a:ext cx="63500" cy="673100"/>
            </a:xfrm>
            <a:custGeom>
              <a:avLst/>
              <a:gdLst>
                <a:gd name="T0" fmla="*/ 2147483647 w 178"/>
                <a:gd name="T1" fmla="*/ 2147483647 h 1868"/>
                <a:gd name="T2" fmla="*/ 2147483647 w 178"/>
                <a:gd name="T3" fmla="*/ 2147483647 h 1868"/>
                <a:gd name="T4" fmla="*/ 0 w 178"/>
                <a:gd name="T5" fmla="*/ 0 h 1868"/>
                <a:gd name="T6" fmla="*/ 0 w 178"/>
                <a:gd name="T7" fmla="*/ 2147483647 h 1868"/>
                <a:gd name="T8" fmla="*/ 2147483647 w 178"/>
                <a:gd name="T9" fmla="*/ 2147483647 h 1868"/>
                <a:gd name="T10" fmla="*/ 0 60000 65536"/>
                <a:gd name="T11" fmla="*/ 0 60000 65536"/>
                <a:gd name="T12" fmla="*/ 0 60000 65536"/>
                <a:gd name="T13" fmla="*/ 0 60000 65536"/>
                <a:gd name="T14" fmla="*/ 0 60000 65536"/>
                <a:gd name="T15" fmla="*/ 0 w 178"/>
                <a:gd name="T16" fmla="*/ 0 h 1868"/>
                <a:gd name="T17" fmla="*/ 178 w 178"/>
                <a:gd name="T18" fmla="*/ 1868 h 1868"/>
              </a:gdLst>
              <a:ahLst/>
              <a:cxnLst>
                <a:cxn ang="T10">
                  <a:pos x="T0" y="T1"/>
                </a:cxn>
                <a:cxn ang="T11">
                  <a:pos x="T2" y="T3"/>
                </a:cxn>
                <a:cxn ang="T12">
                  <a:pos x="T4" y="T5"/>
                </a:cxn>
                <a:cxn ang="T13">
                  <a:pos x="T6" y="T7"/>
                </a:cxn>
                <a:cxn ang="T14">
                  <a:pos x="T8" y="T9"/>
                </a:cxn>
              </a:cxnLst>
              <a:rect l="T15" t="T16" r="T17" b="T18"/>
              <a:pathLst>
                <a:path w="178" h="1868">
                  <a:moveTo>
                    <a:pt x="177" y="1804"/>
                  </a:moveTo>
                  <a:lnTo>
                    <a:pt x="177" y="133"/>
                  </a:lnTo>
                  <a:lnTo>
                    <a:pt x="0" y="0"/>
                  </a:lnTo>
                  <a:lnTo>
                    <a:pt x="0" y="1867"/>
                  </a:lnTo>
                  <a:lnTo>
                    <a:pt x="177" y="180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4" name="Freeform 9"/>
            <p:cNvSpPr>
              <a:spLocks noChangeArrowheads="1"/>
            </p:cNvSpPr>
            <p:nvPr/>
          </p:nvSpPr>
          <p:spPr bwMode="auto">
            <a:xfrm>
              <a:off x="4956175" y="3179763"/>
              <a:ext cx="695325" cy="247650"/>
            </a:xfrm>
            <a:custGeom>
              <a:avLst/>
              <a:gdLst>
                <a:gd name="T0" fmla="*/ 2147483647 w 1933"/>
                <a:gd name="T1" fmla="*/ 2147483647 h 686"/>
                <a:gd name="T2" fmla="*/ 2147483647 w 1933"/>
                <a:gd name="T3" fmla="*/ 2147483647 h 686"/>
                <a:gd name="T4" fmla="*/ 2147483647 w 1933"/>
                <a:gd name="T5" fmla="*/ 2147483647 h 686"/>
                <a:gd name="T6" fmla="*/ 2147483647 w 1933"/>
                <a:gd name="T7" fmla="*/ 0 h 686"/>
                <a:gd name="T8" fmla="*/ 0 w 1933"/>
                <a:gd name="T9" fmla="*/ 2147483647 h 686"/>
                <a:gd name="T10" fmla="*/ 2147483647 w 1933"/>
                <a:gd name="T11" fmla="*/ 2147483647 h 686"/>
                <a:gd name="T12" fmla="*/ 2147483647 w 1933"/>
                <a:gd name="T13" fmla="*/ 2147483647 h 686"/>
                <a:gd name="T14" fmla="*/ 2147483647 w 1933"/>
                <a:gd name="T15" fmla="*/ 2147483647 h 686"/>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6"/>
                <a:gd name="T26" fmla="*/ 1933 w 1933"/>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6">
                  <a:moveTo>
                    <a:pt x="1819" y="237"/>
                  </a:moveTo>
                  <a:lnTo>
                    <a:pt x="1932" y="197"/>
                  </a:lnTo>
                  <a:lnTo>
                    <a:pt x="1932" y="64"/>
                  </a:lnTo>
                  <a:lnTo>
                    <a:pt x="1847" y="0"/>
                  </a:lnTo>
                  <a:lnTo>
                    <a:pt x="0" y="662"/>
                  </a:lnTo>
                  <a:lnTo>
                    <a:pt x="31" y="685"/>
                  </a:lnTo>
                  <a:lnTo>
                    <a:pt x="1819" y="45"/>
                  </a:lnTo>
                  <a:lnTo>
                    <a:pt x="1819" y="237"/>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5" name="Freeform 10"/>
            <p:cNvSpPr>
              <a:spLocks noChangeArrowheads="1"/>
            </p:cNvSpPr>
            <p:nvPr/>
          </p:nvSpPr>
          <p:spPr bwMode="auto">
            <a:xfrm>
              <a:off x="5653088" y="3201988"/>
              <a:ext cx="42862" cy="47625"/>
            </a:xfrm>
            <a:custGeom>
              <a:avLst/>
              <a:gdLst>
                <a:gd name="T0" fmla="*/ 2147483647 w 121"/>
                <a:gd name="T1" fmla="*/ 2147483647 h 134"/>
                <a:gd name="T2" fmla="*/ 0 w 121"/>
                <a:gd name="T3" fmla="*/ 0 h 134"/>
                <a:gd name="T4" fmla="*/ 0 w 121"/>
                <a:gd name="T5" fmla="*/ 2147483647 h 134"/>
                <a:gd name="T6" fmla="*/ 2147483647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120" y="90"/>
                  </a:moveTo>
                  <a:lnTo>
                    <a:pt x="0" y="0"/>
                  </a:lnTo>
                  <a:lnTo>
                    <a:pt x="0" y="133"/>
                  </a:lnTo>
                  <a:lnTo>
                    <a:pt x="120" y="90"/>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6" name="Freeform 11"/>
            <p:cNvSpPr>
              <a:spLocks noChangeArrowheads="1"/>
            </p:cNvSpPr>
            <p:nvPr/>
          </p:nvSpPr>
          <p:spPr bwMode="auto">
            <a:xfrm>
              <a:off x="4967288" y="3195638"/>
              <a:ext cx="644525" cy="277812"/>
            </a:xfrm>
            <a:custGeom>
              <a:avLst/>
              <a:gdLst>
                <a:gd name="T0" fmla="*/ 2147483647 w 1789"/>
                <a:gd name="T1" fmla="*/ 2147483647 h 772"/>
                <a:gd name="T2" fmla="*/ 2147483647 w 1789"/>
                <a:gd name="T3" fmla="*/ 0 h 772"/>
                <a:gd name="T4" fmla="*/ 0 w 1789"/>
                <a:gd name="T5" fmla="*/ 2147483647 h 772"/>
                <a:gd name="T6" fmla="*/ 2147483647 w 1789"/>
                <a:gd name="T7" fmla="*/ 2147483647 h 772"/>
                <a:gd name="T8" fmla="*/ 2147483647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1788" y="192"/>
                  </a:moveTo>
                  <a:lnTo>
                    <a:pt x="1788" y="0"/>
                  </a:lnTo>
                  <a:lnTo>
                    <a:pt x="0" y="640"/>
                  </a:lnTo>
                  <a:lnTo>
                    <a:pt x="173" y="771"/>
                  </a:lnTo>
                  <a:lnTo>
                    <a:pt x="1788" y="19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7" name="Freeform 12"/>
            <p:cNvSpPr>
              <a:spLocks noChangeArrowheads="1"/>
            </p:cNvSpPr>
            <p:nvPr/>
          </p:nvSpPr>
          <p:spPr bwMode="auto">
            <a:xfrm>
              <a:off x="5049838" y="3287713"/>
              <a:ext cx="665162" cy="841375"/>
            </a:xfrm>
            <a:custGeom>
              <a:avLst/>
              <a:gdLst>
                <a:gd name="T0" fmla="*/ 2147483647 w 1849"/>
                <a:gd name="T1" fmla="*/ 0 h 2335"/>
                <a:gd name="T2" fmla="*/ 2147483647 w 1849"/>
                <a:gd name="T3" fmla="*/ 2147483647 h 2335"/>
                <a:gd name="T4" fmla="*/ 2147483647 w 1849"/>
                <a:gd name="T5" fmla="*/ 2147483647 h 2335"/>
                <a:gd name="T6" fmla="*/ 2147483647 w 1849"/>
                <a:gd name="T7" fmla="*/ 2147483647 h 2335"/>
                <a:gd name="T8" fmla="*/ 2147483647 w 1849"/>
                <a:gd name="T9" fmla="*/ 2147483647 h 2335"/>
                <a:gd name="T10" fmla="*/ 2147483647 w 1849"/>
                <a:gd name="T11" fmla="*/ 2147483647 h 2335"/>
                <a:gd name="T12" fmla="*/ 2147483647 w 1849"/>
                <a:gd name="T13" fmla="*/ 2147483647 h 2335"/>
                <a:gd name="T14" fmla="*/ 0 w 1849"/>
                <a:gd name="T15" fmla="*/ 2147483647 h 2335"/>
                <a:gd name="T16" fmla="*/ 0 w 1849"/>
                <a:gd name="T17" fmla="*/ 2147483647 h 2335"/>
                <a:gd name="T18" fmla="*/ 2147483647 w 1849"/>
                <a:gd name="T19" fmla="*/ 2147483647 h 2335"/>
                <a:gd name="T20" fmla="*/ 2147483647 w 1849"/>
                <a:gd name="T21" fmla="*/ 2147483647 h 2335"/>
                <a:gd name="T22" fmla="*/ 2147483647 w 1849"/>
                <a:gd name="T23" fmla="*/ 2147483647 h 2335"/>
                <a:gd name="T24" fmla="*/ 2147483647 w 1849"/>
                <a:gd name="T25" fmla="*/ 2147483647 h 2335"/>
                <a:gd name="T26" fmla="*/ 2147483647 w 1849"/>
                <a:gd name="T27" fmla="*/ 2147483647 h 2335"/>
                <a:gd name="T28" fmla="*/ 2147483647 w 1849"/>
                <a:gd name="T29" fmla="*/ 0 h 2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9"/>
                <a:gd name="T46" fmla="*/ 0 h 2335"/>
                <a:gd name="T47" fmla="*/ 1849 w 1849"/>
                <a:gd name="T48" fmla="*/ 2335 h 2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9" h="2335">
                  <a:moveTo>
                    <a:pt x="1672" y="0"/>
                  </a:moveTo>
                  <a:lnTo>
                    <a:pt x="1559" y="40"/>
                  </a:lnTo>
                  <a:lnTo>
                    <a:pt x="1559" y="546"/>
                  </a:lnTo>
                  <a:lnTo>
                    <a:pt x="1559" y="1530"/>
                  </a:lnTo>
                  <a:lnTo>
                    <a:pt x="1559" y="1671"/>
                  </a:lnTo>
                  <a:lnTo>
                    <a:pt x="0" y="2229"/>
                  </a:lnTo>
                  <a:lnTo>
                    <a:pt x="0" y="2334"/>
                  </a:lnTo>
                  <a:lnTo>
                    <a:pt x="1615" y="1756"/>
                  </a:lnTo>
                  <a:lnTo>
                    <a:pt x="1788" y="1886"/>
                  </a:lnTo>
                  <a:lnTo>
                    <a:pt x="1848" y="1865"/>
                  </a:lnTo>
                  <a:lnTo>
                    <a:pt x="1848" y="1804"/>
                  </a:lnTo>
                  <a:lnTo>
                    <a:pt x="1672" y="1671"/>
                  </a:lnTo>
                  <a:lnTo>
                    <a:pt x="1672" y="0"/>
                  </a:lnTo>
                </a:path>
              </a:pathLst>
            </a:custGeom>
            <a:solidFill>
              <a:srgbClr val="A6A8AA"/>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8" name="Freeform 13"/>
            <p:cNvSpPr>
              <a:spLocks noChangeArrowheads="1"/>
            </p:cNvSpPr>
            <p:nvPr/>
          </p:nvSpPr>
          <p:spPr bwMode="auto">
            <a:xfrm>
              <a:off x="5653088" y="3265488"/>
              <a:ext cx="63500" cy="673100"/>
            </a:xfrm>
            <a:custGeom>
              <a:avLst/>
              <a:gdLst>
                <a:gd name="T0" fmla="*/ 0 w 177"/>
                <a:gd name="T1" fmla="*/ 2147483647 h 1868"/>
                <a:gd name="T2" fmla="*/ 0 w 177"/>
                <a:gd name="T3" fmla="*/ 2147483647 h 1868"/>
                <a:gd name="T4" fmla="*/ 2147483647 w 177"/>
                <a:gd name="T5" fmla="*/ 2147483647 h 1868"/>
                <a:gd name="T6" fmla="*/ 2147483647 w 177"/>
                <a:gd name="T7" fmla="*/ 0 h 1868"/>
                <a:gd name="T8" fmla="*/ 0 w 177"/>
                <a:gd name="T9" fmla="*/ 2147483647 h 1868"/>
                <a:gd name="T10" fmla="*/ 0 60000 65536"/>
                <a:gd name="T11" fmla="*/ 0 60000 65536"/>
                <a:gd name="T12" fmla="*/ 0 60000 65536"/>
                <a:gd name="T13" fmla="*/ 0 60000 65536"/>
                <a:gd name="T14" fmla="*/ 0 60000 65536"/>
                <a:gd name="T15" fmla="*/ 0 w 177"/>
                <a:gd name="T16" fmla="*/ 0 h 1868"/>
                <a:gd name="T17" fmla="*/ 177 w 177"/>
                <a:gd name="T18" fmla="*/ 1868 h 1868"/>
              </a:gdLst>
              <a:ahLst/>
              <a:cxnLst>
                <a:cxn ang="T10">
                  <a:pos x="T0" y="T1"/>
                </a:cxn>
                <a:cxn ang="T11">
                  <a:pos x="T2" y="T3"/>
                </a:cxn>
                <a:cxn ang="T12">
                  <a:pos x="T4" y="T5"/>
                </a:cxn>
                <a:cxn ang="T13">
                  <a:pos x="T6" y="T7"/>
                </a:cxn>
                <a:cxn ang="T14">
                  <a:pos x="T8" y="T9"/>
                </a:cxn>
              </a:cxnLst>
              <a:rect l="T15" t="T16" r="T17" b="T18"/>
              <a:pathLst>
                <a:path w="177" h="1868">
                  <a:moveTo>
                    <a:pt x="0" y="63"/>
                  </a:moveTo>
                  <a:lnTo>
                    <a:pt x="0" y="1734"/>
                  </a:lnTo>
                  <a:lnTo>
                    <a:pt x="176" y="1867"/>
                  </a:lnTo>
                  <a:lnTo>
                    <a:pt x="176" y="0"/>
                  </a:lnTo>
                  <a:lnTo>
                    <a:pt x="0" y="63"/>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29" name="Freeform 14"/>
            <p:cNvSpPr>
              <a:spLocks noChangeArrowheads="1"/>
            </p:cNvSpPr>
            <p:nvPr/>
          </p:nvSpPr>
          <p:spPr bwMode="auto">
            <a:xfrm>
              <a:off x="5049838" y="3921125"/>
              <a:ext cx="644525" cy="277813"/>
            </a:xfrm>
            <a:custGeom>
              <a:avLst/>
              <a:gdLst>
                <a:gd name="T0" fmla="*/ 0 w 1789"/>
                <a:gd name="T1" fmla="*/ 2147483647 h 772"/>
                <a:gd name="T2" fmla="*/ 0 w 1789"/>
                <a:gd name="T3" fmla="*/ 2147483647 h 772"/>
                <a:gd name="T4" fmla="*/ 2147483647 w 1789"/>
                <a:gd name="T5" fmla="*/ 2147483647 h 772"/>
                <a:gd name="T6" fmla="*/ 2147483647 w 1789"/>
                <a:gd name="T7" fmla="*/ 0 h 772"/>
                <a:gd name="T8" fmla="*/ 0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0" y="578"/>
                  </a:moveTo>
                  <a:lnTo>
                    <a:pt x="0" y="771"/>
                  </a:lnTo>
                  <a:lnTo>
                    <a:pt x="1788" y="130"/>
                  </a:lnTo>
                  <a:lnTo>
                    <a:pt x="1615" y="0"/>
                  </a:lnTo>
                  <a:lnTo>
                    <a:pt x="0" y="578"/>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30" name="Freeform 15"/>
            <p:cNvSpPr>
              <a:spLocks noChangeArrowheads="1"/>
            </p:cNvSpPr>
            <p:nvPr/>
          </p:nvSpPr>
          <p:spPr bwMode="auto">
            <a:xfrm>
              <a:off x="5049838" y="3302000"/>
              <a:ext cx="561975" cy="788988"/>
            </a:xfrm>
            <a:custGeom>
              <a:avLst/>
              <a:gdLst>
                <a:gd name="T0" fmla="*/ 0 w 1560"/>
                <a:gd name="T1" fmla="*/ 2147483647 h 2190"/>
                <a:gd name="T2" fmla="*/ 2147483647 w 1560"/>
                <a:gd name="T3" fmla="*/ 2147483647 h 2190"/>
                <a:gd name="T4" fmla="*/ 2147483647 w 1560"/>
                <a:gd name="T5" fmla="*/ 2147483647 h 2190"/>
                <a:gd name="T6" fmla="*/ 2147483647 w 1560"/>
                <a:gd name="T7" fmla="*/ 2147483647 h 2190"/>
                <a:gd name="T8" fmla="*/ 2147483647 w 1560"/>
                <a:gd name="T9" fmla="*/ 2147483647 h 2190"/>
                <a:gd name="T10" fmla="*/ 2147483647 w 1560"/>
                <a:gd name="T11" fmla="*/ 2147483647 h 2190"/>
                <a:gd name="T12" fmla="*/ 2147483647 w 1560"/>
                <a:gd name="T13" fmla="*/ 2147483647 h 2190"/>
                <a:gd name="T14" fmla="*/ 2147483647 w 1560"/>
                <a:gd name="T15" fmla="*/ 2147483647 h 2190"/>
                <a:gd name="T16" fmla="*/ 2147483647 w 1560"/>
                <a:gd name="T17" fmla="*/ 2147483647 h 2190"/>
                <a:gd name="T18" fmla="*/ 2147483647 w 1560"/>
                <a:gd name="T19" fmla="*/ 2147483647 h 2190"/>
                <a:gd name="T20" fmla="*/ 2147483647 w 1560"/>
                <a:gd name="T21" fmla="*/ 2147483647 h 2190"/>
                <a:gd name="T22" fmla="*/ 2147483647 w 1560"/>
                <a:gd name="T23" fmla="*/ 2147483647 h 2190"/>
                <a:gd name="T24" fmla="*/ 2147483647 w 1560"/>
                <a:gd name="T25" fmla="*/ 2147483647 h 2190"/>
                <a:gd name="T26" fmla="*/ 2147483647 w 1560"/>
                <a:gd name="T27" fmla="*/ 2147483647 h 2190"/>
                <a:gd name="T28" fmla="*/ 2147483647 w 1560"/>
                <a:gd name="T29" fmla="*/ 2147483647 h 2190"/>
                <a:gd name="T30" fmla="*/ 2147483647 w 1560"/>
                <a:gd name="T31" fmla="*/ 2147483647 h 2190"/>
                <a:gd name="T32" fmla="*/ 2147483647 w 1560"/>
                <a:gd name="T33" fmla="*/ 2147483647 h 2190"/>
                <a:gd name="T34" fmla="*/ 2147483647 w 1560"/>
                <a:gd name="T35" fmla="*/ 2147483647 h 2190"/>
                <a:gd name="T36" fmla="*/ 2147483647 w 1560"/>
                <a:gd name="T37" fmla="*/ 0 h 2190"/>
                <a:gd name="T38" fmla="*/ 0 w 1560"/>
                <a:gd name="T39" fmla="*/ 2147483647 h 2190"/>
                <a:gd name="T40" fmla="*/ 0 w 1560"/>
                <a:gd name="T41" fmla="*/ 2147483647 h 2190"/>
                <a:gd name="T42" fmla="*/ 2147483647 w 1560"/>
                <a:gd name="T43" fmla="*/ 2147483647 h 2190"/>
                <a:gd name="T44" fmla="*/ 2147483647 w 1560"/>
                <a:gd name="T45" fmla="*/ 2147483647 h 2190"/>
                <a:gd name="T46" fmla="*/ 2147483647 w 1560"/>
                <a:gd name="T47" fmla="*/ 2147483647 h 2190"/>
                <a:gd name="T48" fmla="*/ 2147483647 w 1560"/>
                <a:gd name="T49" fmla="*/ 2147483647 h 2190"/>
                <a:gd name="T50" fmla="*/ 2147483647 w 1560"/>
                <a:gd name="T51" fmla="*/ 2147483647 h 2190"/>
                <a:gd name="T52" fmla="*/ 2147483647 w 1560"/>
                <a:gd name="T53" fmla="*/ 2147483647 h 2190"/>
                <a:gd name="T54" fmla="*/ 2147483647 w 1560"/>
                <a:gd name="T55" fmla="*/ 2147483647 h 2190"/>
                <a:gd name="T56" fmla="*/ 2147483647 w 1560"/>
                <a:gd name="T57" fmla="*/ 2147483647 h 2190"/>
                <a:gd name="T58" fmla="*/ 2147483647 w 1560"/>
                <a:gd name="T59" fmla="*/ 2147483647 h 2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0"/>
                <a:gd name="T91" fmla="*/ 0 h 2190"/>
                <a:gd name="T92" fmla="*/ 1560 w 1560"/>
                <a:gd name="T93" fmla="*/ 2190 h 21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0" h="2190">
                  <a:moveTo>
                    <a:pt x="0" y="2189"/>
                  </a:moveTo>
                  <a:lnTo>
                    <a:pt x="1559" y="1631"/>
                  </a:lnTo>
                  <a:lnTo>
                    <a:pt x="1559" y="1490"/>
                  </a:lnTo>
                  <a:lnTo>
                    <a:pt x="1434" y="1534"/>
                  </a:lnTo>
                  <a:lnTo>
                    <a:pt x="1434" y="722"/>
                  </a:lnTo>
                  <a:lnTo>
                    <a:pt x="1432" y="723"/>
                  </a:lnTo>
                  <a:lnTo>
                    <a:pt x="1257" y="1596"/>
                  </a:lnTo>
                  <a:lnTo>
                    <a:pt x="1132" y="1641"/>
                  </a:lnTo>
                  <a:lnTo>
                    <a:pt x="957" y="891"/>
                  </a:lnTo>
                  <a:lnTo>
                    <a:pt x="956" y="894"/>
                  </a:lnTo>
                  <a:lnTo>
                    <a:pt x="956" y="1703"/>
                  </a:lnTo>
                  <a:lnTo>
                    <a:pt x="831" y="1747"/>
                  </a:lnTo>
                  <a:lnTo>
                    <a:pt x="831" y="763"/>
                  </a:lnTo>
                  <a:lnTo>
                    <a:pt x="1039" y="690"/>
                  </a:lnTo>
                  <a:lnTo>
                    <a:pt x="1194" y="1380"/>
                  </a:lnTo>
                  <a:lnTo>
                    <a:pt x="1196" y="1380"/>
                  </a:lnTo>
                  <a:lnTo>
                    <a:pt x="1350" y="580"/>
                  </a:lnTo>
                  <a:lnTo>
                    <a:pt x="1559" y="506"/>
                  </a:lnTo>
                  <a:lnTo>
                    <a:pt x="1559" y="0"/>
                  </a:lnTo>
                  <a:lnTo>
                    <a:pt x="0" y="558"/>
                  </a:lnTo>
                  <a:lnTo>
                    <a:pt x="0" y="2189"/>
                  </a:lnTo>
                  <a:close/>
                  <a:moveTo>
                    <a:pt x="283" y="957"/>
                  </a:moveTo>
                  <a:lnTo>
                    <a:pt x="450" y="1670"/>
                  </a:lnTo>
                  <a:lnTo>
                    <a:pt x="452" y="1670"/>
                  </a:lnTo>
                  <a:lnTo>
                    <a:pt x="617" y="839"/>
                  </a:lnTo>
                  <a:lnTo>
                    <a:pt x="746" y="793"/>
                  </a:lnTo>
                  <a:lnTo>
                    <a:pt x="527" y="1855"/>
                  </a:lnTo>
                  <a:lnTo>
                    <a:pt x="367" y="1911"/>
                  </a:lnTo>
                  <a:lnTo>
                    <a:pt x="143" y="1006"/>
                  </a:lnTo>
                  <a:lnTo>
                    <a:pt x="283" y="957"/>
                  </a:lnTo>
                  <a:close/>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31" name="Freeform 16"/>
            <p:cNvSpPr>
              <a:spLocks noChangeArrowheads="1"/>
            </p:cNvSpPr>
            <p:nvPr/>
          </p:nvSpPr>
          <p:spPr bwMode="auto">
            <a:xfrm>
              <a:off x="5349875" y="3484563"/>
              <a:ext cx="261938" cy="447675"/>
            </a:xfrm>
            <a:custGeom>
              <a:avLst/>
              <a:gdLst>
                <a:gd name="T0" fmla="*/ 2147483647 w 729"/>
                <a:gd name="T1" fmla="*/ 2147483647 h 1242"/>
                <a:gd name="T2" fmla="*/ 2147483647 w 729"/>
                <a:gd name="T3" fmla="*/ 2147483647 h 1242"/>
                <a:gd name="T4" fmla="*/ 2147483647 w 729"/>
                <a:gd name="T5" fmla="*/ 2147483647 h 1242"/>
                <a:gd name="T6" fmla="*/ 0 w 729"/>
                <a:gd name="T7" fmla="*/ 2147483647 h 1242"/>
                <a:gd name="T8" fmla="*/ 0 w 729"/>
                <a:gd name="T9" fmla="*/ 2147483647 h 1242"/>
                <a:gd name="T10" fmla="*/ 2147483647 w 729"/>
                <a:gd name="T11" fmla="*/ 2147483647 h 1242"/>
                <a:gd name="T12" fmla="*/ 2147483647 w 729"/>
                <a:gd name="T13" fmla="*/ 2147483647 h 1242"/>
                <a:gd name="T14" fmla="*/ 2147483647 w 729"/>
                <a:gd name="T15" fmla="*/ 2147483647 h 1242"/>
                <a:gd name="T16" fmla="*/ 2147483647 w 729"/>
                <a:gd name="T17" fmla="*/ 2147483647 h 1242"/>
                <a:gd name="T18" fmla="*/ 2147483647 w 729"/>
                <a:gd name="T19" fmla="*/ 2147483647 h 1242"/>
                <a:gd name="T20" fmla="*/ 2147483647 w 729"/>
                <a:gd name="T21" fmla="*/ 2147483647 h 1242"/>
                <a:gd name="T22" fmla="*/ 2147483647 w 729"/>
                <a:gd name="T23" fmla="*/ 2147483647 h 1242"/>
                <a:gd name="T24" fmla="*/ 2147483647 w 729"/>
                <a:gd name="T25" fmla="*/ 2147483647 h 1242"/>
                <a:gd name="T26" fmla="*/ 2147483647 w 729"/>
                <a:gd name="T27" fmla="*/ 2147483647 h 1242"/>
                <a:gd name="T28" fmla="*/ 2147483647 w 729"/>
                <a:gd name="T29" fmla="*/ 0 h 1242"/>
                <a:gd name="T30" fmla="*/ 2147483647 w 729"/>
                <a:gd name="T31" fmla="*/ 2147483647 h 1242"/>
                <a:gd name="T32" fmla="*/ 2147483647 w 729"/>
                <a:gd name="T33" fmla="*/ 2147483647 h 1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9"/>
                <a:gd name="T52" fmla="*/ 0 h 1242"/>
                <a:gd name="T53" fmla="*/ 729 w 729"/>
                <a:gd name="T54" fmla="*/ 1242 h 1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9" h="1242">
                  <a:moveTo>
                    <a:pt x="365" y="874"/>
                  </a:moveTo>
                  <a:lnTo>
                    <a:pt x="363" y="874"/>
                  </a:lnTo>
                  <a:lnTo>
                    <a:pt x="208" y="184"/>
                  </a:lnTo>
                  <a:lnTo>
                    <a:pt x="0" y="257"/>
                  </a:lnTo>
                  <a:lnTo>
                    <a:pt x="0" y="1241"/>
                  </a:lnTo>
                  <a:lnTo>
                    <a:pt x="124" y="1197"/>
                  </a:lnTo>
                  <a:lnTo>
                    <a:pt x="124" y="388"/>
                  </a:lnTo>
                  <a:lnTo>
                    <a:pt x="126" y="385"/>
                  </a:lnTo>
                  <a:lnTo>
                    <a:pt x="301" y="1135"/>
                  </a:lnTo>
                  <a:lnTo>
                    <a:pt x="426" y="1090"/>
                  </a:lnTo>
                  <a:lnTo>
                    <a:pt x="601" y="217"/>
                  </a:lnTo>
                  <a:lnTo>
                    <a:pt x="603" y="216"/>
                  </a:lnTo>
                  <a:lnTo>
                    <a:pt x="603" y="1028"/>
                  </a:lnTo>
                  <a:lnTo>
                    <a:pt x="728" y="984"/>
                  </a:lnTo>
                  <a:lnTo>
                    <a:pt x="728" y="0"/>
                  </a:lnTo>
                  <a:lnTo>
                    <a:pt x="519" y="74"/>
                  </a:lnTo>
                  <a:lnTo>
                    <a:pt x="365" y="87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grpSp>
        <p:nvGrpSpPr>
          <p:cNvPr id="132" name="Group 488"/>
          <p:cNvGrpSpPr>
            <a:grpSpLocks noChangeAspect="1"/>
          </p:cNvGrpSpPr>
          <p:nvPr/>
        </p:nvGrpSpPr>
        <p:grpSpPr bwMode="auto">
          <a:xfrm>
            <a:off x="5013918" y="2003770"/>
            <a:ext cx="222250" cy="312737"/>
            <a:chOff x="4935538" y="3179763"/>
            <a:chExt cx="790575" cy="1035050"/>
          </a:xfrm>
        </p:grpSpPr>
        <p:sp>
          <p:nvSpPr>
            <p:cNvPr id="133" name="Freeform 2"/>
            <p:cNvSpPr>
              <a:spLocks noChangeArrowheads="1"/>
            </p:cNvSpPr>
            <p:nvPr/>
          </p:nvSpPr>
          <p:spPr bwMode="auto">
            <a:xfrm>
              <a:off x="5653088" y="3195638"/>
              <a:ext cx="73025" cy="749300"/>
            </a:xfrm>
            <a:custGeom>
              <a:avLst/>
              <a:gdLst>
                <a:gd name="T0" fmla="*/ 2147483647 w 205"/>
                <a:gd name="T1" fmla="*/ 2147483647 h 2083"/>
                <a:gd name="T2" fmla="*/ 0 w 205"/>
                <a:gd name="T3" fmla="*/ 0 h 2083"/>
                <a:gd name="T4" fmla="*/ 0 w 205"/>
                <a:gd name="T5" fmla="*/ 2147483647 h 2083"/>
                <a:gd name="T6" fmla="*/ 2147483647 w 205"/>
                <a:gd name="T7" fmla="*/ 2147483647 h 2083"/>
                <a:gd name="T8" fmla="*/ 0 w 205"/>
                <a:gd name="T9" fmla="*/ 2147483647 h 2083"/>
                <a:gd name="T10" fmla="*/ 0 w 205"/>
                <a:gd name="T11" fmla="*/ 2147483647 h 2083"/>
                <a:gd name="T12" fmla="*/ 2147483647 w 205"/>
                <a:gd name="T13" fmla="*/ 2147483647 h 2083"/>
                <a:gd name="T14" fmla="*/ 2147483647 w 205"/>
                <a:gd name="T15" fmla="*/ 2147483647 h 2083"/>
                <a:gd name="T16" fmla="*/ 2147483647 w 205"/>
                <a:gd name="T17" fmla="*/ 2147483647 h 2083"/>
                <a:gd name="T18" fmla="*/ 2147483647 w 205"/>
                <a:gd name="T19" fmla="*/ 2147483647 h 2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83"/>
                <a:gd name="T32" fmla="*/ 205 w 205"/>
                <a:gd name="T33" fmla="*/ 2083 h 20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83">
                  <a:moveTo>
                    <a:pt x="204" y="154"/>
                  </a:moveTo>
                  <a:lnTo>
                    <a:pt x="0" y="0"/>
                  </a:lnTo>
                  <a:lnTo>
                    <a:pt x="0" y="19"/>
                  </a:lnTo>
                  <a:lnTo>
                    <a:pt x="120" y="109"/>
                  </a:lnTo>
                  <a:lnTo>
                    <a:pt x="0" y="152"/>
                  </a:lnTo>
                  <a:lnTo>
                    <a:pt x="0" y="257"/>
                  </a:lnTo>
                  <a:lnTo>
                    <a:pt x="176" y="194"/>
                  </a:lnTo>
                  <a:lnTo>
                    <a:pt x="176" y="2061"/>
                  </a:lnTo>
                  <a:lnTo>
                    <a:pt x="204" y="2082"/>
                  </a:lnTo>
                  <a:lnTo>
                    <a:pt x="204" y="154"/>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34" name="Freeform 3"/>
            <p:cNvSpPr>
              <a:spLocks noChangeArrowheads="1"/>
            </p:cNvSpPr>
            <p:nvPr/>
          </p:nvSpPr>
          <p:spPr bwMode="auto">
            <a:xfrm>
              <a:off x="5010150" y="3967163"/>
              <a:ext cx="695325" cy="247650"/>
            </a:xfrm>
            <a:custGeom>
              <a:avLst/>
              <a:gdLst>
                <a:gd name="T0" fmla="*/ 2147483647 w 1933"/>
                <a:gd name="T1" fmla="*/ 2147483647 h 687"/>
                <a:gd name="T2" fmla="*/ 0 w 1933"/>
                <a:gd name="T3" fmla="*/ 2147483647 h 687"/>
                <a:gd name="T4" fmla="*/ 0 w 1933"/>
                <a:gd name="T5" fmla="*/ 2147483647 h 687"/>
                <a:gd name="T6" fmla="*/ 2147483647 w 1933"/>
                <a:gd name="T7" fmla="*/ 2147483647 h 687"/>
                <a:gd name="T8" fmla="*/ 2147483647 w 1933"/>
                <a:gd name="T9" fmla="*/ 2147483647 h 687"/>
                <a:gd name="T10" fmla="*/ 2147483647 w 1933"/>
                <a:gd name="T11" fmla="*/ 0 h 687"/>
                <a:gd name="T12" fmla="*/ 2147483647 w 1933"/>
                <a:gd name="T13" fmla="*/ 2147483647 h 687"/>
                <a:gd name="T14" fmla="*/ 2147483647 w 1933"/>
                <a:gd name="T15" fmla="*/ 2147483647 h 687"/>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7"/>
                <a:gd name="T26" fmla="*/ 1933 w 1933"/>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7">
                  <a:moveTo>
                    <a:pt x="112" y="448"/>
                  </a:moveTo>
                  <a:lnTo>
                    <a:pt x="0" y="489"/>
                  </a:lnTo>
                  <a:lnTo>
                    <a:pt x="0" y="622"/>
                  </a:lnTo>
                  <a:lnTo>
                    <a:pt x="85" y="686"/>
                  </a:lnTo>
                  <a:lnTo>
                    <a:pt x="1932" y="24"/>
                  </a:lnTo>
                  <a:lnTo>
                    <a:pt x="1900" y="0"/>
                  </a:lnTo>
                  <a:lnTo>
                    <a:pt x="112" y="641"/>
                  </a:lnTo>
                  <a:lnTo>
                    <a:pt x="112" y="448"/>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35" name="Freeform 4"/>
            <p:cNvSpPr>
              <a:spLocks noChangeArrowheads="1"/>
            </p:cNvSpPr>
            <p:nvPr/>
          </p:nvSpPr>
          <p:spPr bwMode="auto">
            <a:xfrm>
              <a:off x="4946650" y="3265488"/>
              <a:ext cx="665163" cy="841375"/>
            </a:xfrm>
            <a:custGeom>
              <a:avLst/>
              <a:gdLst>
                <a:gd name="T0" fmla="*/ 2147483647 w 1849"/>
                <a:gd name="T1" fmla="*/ 2147483647 h 2336"/>
                <a:gd name="T2" fmla="*/ 2147483647 w 1849"/>
                <a:gd name="T3" fmla="*/ 2147483647 h 2336"/>
                <a:gd name="T4" fmla="*/ 2147483647 w 1849"/>
                <a:gd name="T5" fmla="*/ 2147483647 h 2336"/>
                <a:gd name="T6" fmla="*/ 2147483647 w 1849"/>
                <a:gd name="T7" fmla="*/ 2147483647 h 2336"/>
                <a:gd name="T8" fmla="*/ 2147483647 w 1849"/>
                <a:gd name="T9" fmla="*/ 0 h 2336"/>
                <a:gd name="T10" fmla="*/ 2147483647 w 1849"/>
                <a:gd name="T11" fmla="*/ 2147483647 h 2336"/>
                <a:gd name="T12" fmla="*/ 2147483647 w 1849"/>
                <a:gd name="T13" fmla="*/ 2147483647 h 2336"/>
                <a:gd name="T14" fmla="*/ 0 w 1849"/>
                <a:gd name="T15" fmla="*/ 2147483647 h 2336"/>
                <a:gd name="T16" fmla="*/ 0 w 1849"/>
                <a:gd name="T17" fmla="*/ 2147483647 h 2336"/>
                <a:gd name="T18" fmla="*/ 2147483647 w 1849"/>
                <a:gd name="T19" fmla="*/ 2147483647 h 2336"/>
                <a:gd name="T20" fmla="*/ 2147483647 w 1849"/>
                <a:gd name="T21" fmla="*/ 2147483647 h 2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9"/>
                <a:gd name="T34" fmla="*/ 0 h 2336"/>
                <a:gd name="T35" fmla="*/ 1849 w 1849"/>
                <a:gd name="T36" fmla="*/ 2336 h 2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9" h="2336">
                  <a:moveTo>
                    <a:pt x="177" y="2335"/>
                  </a:moveTo>
                  <a:lnTo>
                    <a:pt x="289" y="2294"/>
                  </a:lnTo>
                  <a:lnTo>
                    <a:pt x="289" y="663"/>
                  </a:lnTo>
                  <a:lnTo>
                    <a:pt x="1848" y="105"/>
                  </a:lnTo>
                  <a:lnTo>
                    <a:pt x="1848" y="0"/>
                  </a:lnTo>
                  <a:lnTo>
                    <a:pt x="233" y="579"/>
                  </a:lnTo>
                  <a:lnTo>
                    <a:pt x="60" y="448"/>
                  </a:lnTo>
                  <a:lnTo>
                    <a:pt x="0" y="470"/>
                  </a:lnTo>
                  <a:lnTo>
                    <a:pt x="0" y="531"/>
                  </a:lnTo>
                  <a:lnTo>
                    <a:pt x="177" y="664"/>
                  </a:lnTo>
                  <a:lnTo>
                    <a:pt x="177" y="2335"/>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36" name="Freeform 5"/>
            <p:cNvSpPr>
              <a:spLocks noChangeArrowheads="1"/>
            </p:cNvSpPr>
            <p:nvPr/>
          </p:nvSpPr>
          <p:spPr bwMode="auto">
            <a:xfrm>
              <a:off x="5102225" y="3587750"/>
              <a:ext cx="217488" cy="403225"/>
            </a:xfrm>
            <a:custGeom>
              <a:avLst/>
              <a:gdLst>
                <a:gd name="T0" fmla="*/ 2147483647 w 603"/>
                <a:gd name="T1" fmla="*/ 2147483647 h 1119"/>
                <a:gd name="T2" fmla="*/ 2147483647 w 603"/>
                <a:gd name="T3" fmla="*/ 0 h 1119"/>
                <a:gd name="T4" fmla="*/ 2147483647 w 603"/>
                <a:gd name="T5" fmla="*/ 2147483647 h 1119"/>
                <a:gd name="T6" fmla="*/ 2147483647 w 603"/>
                <a:gd name="T7" fmla="*/ 2147483647 h 1119"/>
                <a:gd name="T8" fmla="*/ 2147483647 w 603"/>
                <a:gd name="T9" fmla="*/ 2147483647 h 1119"/>
                <a:gd name="T10" fmla="*/ 2147483647 w 603"/>
                <a:gd name="T11" fmla="*/ 2147483647 h 1119"/>
                <a:gd name="T12" fmla="*/ 0 w 603"/>
                <a:gd name="T13" fmla="*/ 2147483647 h 1119"/>
                <a:gd name="T14" fmla="*/ 2147483647 w 603"/>
                <a:gd name="T15" fmla="*/ 2147483647 h 1119"/>
                <a:gd name="T16" fmla="*/ 2147483647 w 603"/>
                <a:gd name="T17" fmla="*/ 2147483647 h 1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1119"/>
                <a:gd name="T29" fmla="*/ 603 w 603"/>
                <a:gd name="T30" fmla="*/ 1119 h 1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1119">
                  <a:moveTo>
                    <a:pt x="383" y="1062"/>
                  </a:moveTo>
                  <a:lnTo>
                    <a:pt x="602" y="0"/>
                  </a:lnTo>
                  <a:lnTo>
                    <a:pt x="473" y="46"/>
                  </a:lnTo>
                  <a:lnTo>
                    <a:pt x="308" y="877"/>
                  </a:lnTo>
                  <a:lnTo>
                    <a:pt x="306" y="877"/>
                  </a:lnTo>
                  <a:lnTo>
                    <a:pt x="139" y="164"/>
                  </a:lnTo>
                  <a:lnTo>
                    <a:pt x="0" y="213"/>
                  </a:lnTo>
                  <a:lnTo>
                    <a:pt x="223" y="1118"/>
                  </a:lnTo>
                  <a:lnTo>
                    <a:pt x="383" y="106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37" name="Freeform 6"/>
            <p:cNvSpPr>
              <a:spLocks noChangeArrowheads="1"/>
            </p:cNvSpPr>
            <p:nvPr/>
          </p:nvSpPr>
          <p:spPr bwMode="auto">
            <a:xfrm>
              <a:off x="4935538" y="3448050"/>
              <a:ext cx="74612" cy="750888"/>
            </a:xfrm>
            <a:custGeom>
              <a:avLst/>
              <a:gdLst>
                <a:gd name="T0" fmla="*/ 2147483647 w 206"/>
                <a:gd name="T1" fmla="*/ 2147483647 h 2084"/>
                <a:gd name="T2" fmla="*/ 2147483647 w 206"/>
                <a:gd name="T3" fmla="*/ 2147483647 h 2084"/>
                <a:gd name="T4" fmla="*/ 2147483647 w 206"/>
                <a:gd name="T5" fmla="*/ 2147483647 h 2084"/>
                <a:gd name="T6" fmla="*/ 2147483647 w 206"/>
                <a:gd name="T7" fmla="*/ 2147483647 h 2084"/>
                <a:gd name="T8" fmla="*/ 0 w 206"/>
                <a:gd name="T9" fmla="*/ 0 h 2084"/>
                <a:gd name="T10" fmla="*/ 0 w 206"/>
                <a:gd name="T11" fmla="*/ 2147483647 h 2084"/>
                <a:gd name="T12" fmla="*/ 2147483647 w 206"/>
                <a:gd name="T13" fmla="*/ 2147483647 h 2084"/>
                <a:gd name="T14" fmla="*/ 2147483647 w 206"/>
                <a:gd name="T15" fmla="*/ 2147483647 h 2084"/>
                <a:gd name="T16" fmla="*/ 2147483647 w 206"/>
                <a:gd name="T17" fmla="*/ 2147483647 h 2084"/>
                <a:gd name="T18" fmla="*/ 2147483647 w 206"/>
                <a:gd name="T19" fmla="*/ 2147483647 h 20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84"/>
                <a:gd name="T32" fmla="*/ 206 w 206"/>
                <a:gd name="T33" fmla="*/ 2084 h 20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84">
                  <a:moveTo>
                    <a:pt x="205" y="1931"/>
                  </a:moveTo>
                  <a:lnTo>
                    <a:pt x="205" y="1826"/>
                  </a:lnTo>
                  <a:lnTo>
                    <a:pt x="28" y="1889"/>
                  </a:lnTo>
                  <a:lnTo>
                    <a:pt x="28" y="22"/>
                  </a:lnTo>
                  <a:lnTo>
                    <a:pt x="0" y="0"/>
                  </a:lnTo>
                  <a:lnTo>
                    <a:pt x="0" y="1928"/>
                  </a:lnTo>
                  <a:lnTo>
                    <a:pt x="205" y="2083"/>
                  </a:lnTo>
                  <a:lnTo>
                    <a:pt x="205" y="2064"/>
                  </a:lnTo>
                  <a:lnTo>
                    <a:pt x="85" y="1974"/>
                  </a:lnTo>
                  <a:lnTo>
                    <a:pt x="205" y="1931"/>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38" name="Freeform 7"/>
            <p:cNvSpPr>
              <a:spLocks noChangeArrowheads="1"/>
            </p:cNvSpPr>
            <p:nvPr/>
          </p:nvSpPr>
          <p:spPr bwMode="auto">
            <a:xfrm>
              <a:off x="4967288" y="4143375"/>
              <a:ext cx="42862" cy="47625"/>
            </a:xfrm>
            <a:custGeom>
              <a:avLst/>
              <a:gdLst>
                <a:gd name="T0" fmla="*/ 0 w 121"/>
                <a:gd name="T1" fmla="*/ 2147483647 h 134"/>
                <a:gd name="T2" fmla="*/ 2147483647 w 121"/>
                <a:gd name="T3" fmla="*/ 2147483647 h 134"/>
                <a:gd name="T4" fmla="*/ 2147483647 w 121"/>
                <a:gd name="T5" fmla="*/ 0 h 134"/>
                <a:gd name="T6" fmla="*/ 0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0" y="43"/>
                  </a:moveTo>
                  <a:lnTo>
                    <a:pt x="120" y="133"/>
                  </a:lnTo>
                  <a:lnTo>
                    <a:pt x="120" y="0"/>
                  </a:lnTo>
                  <a:lnTo>
                    <a:pt x="0" y="43"/>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39" name="Freeform 8"/>
            <p:cNvSpPr>
              <a:spLocks noChangeArrowheads="1"/>
            </p:cNvSpPr>
            <p:nvPr/>
          </p:nvSpPr>
          <p:spPr bwMode="auto">
            <a:xfrm>
              <a:off x="4946650" y="3455988"/>
              <a:ext cx="63500" cy="673100"/>
            </a:xfrm>
            <a:custGeom>
              <a:avLst/>
              <a:gdLst>
                <a:gd name="T0" fmla="*/ 2147483647 w 178"/>
                <a:gd name="T1" fmla="*/ 2147483647 h 1868"/>
                <a:gd name="T2" fmla="*/ 2147483647 w 178"/>
                <a:gd name="T3" fmla="*/ 2147483647 h 1868"/>
                <a:gd name="T4" fmla="*/ 0 w 178"/>
                <a:gd name="T5" fmla="*/ 0 h 1868"/>
                <a:gd name="T6" fmla="*/ 0 w 178"/>
                <a:gd name="T7" fmla="*/ 2147483647 h 1868"/>
                <a:gd name="T8" fmla="*/ 2147483647 w 178"/>
                <a:gd name="T9" fmla="*/ 2147483647 h 1868"/>
                <a:gd name="T10" fmla="*/ 0 60000 65536"/>
                <a:gd name="T11" fmla="*/ 0 60000 65536"/>
                <a:gd name="T12" fmla="*/ 0 60000 65536"/>
                <a:gd name="T13" fmla="*/ 0 60000 65536"/>
                <a:gd name="T14" fmla="*/ 0 60000 65536"/>
                <a:gd name="T15" fmla="*/ 0 w 178"/>
                <a:gd name="T16" fmla="*/ 0 h 1868"/>
                <a:gd name="T17" fmla="*/ 178 w 178"/>
                <a:gd name="T18" fmla="*/ 1868 h 1868"/>
              </a:gdLst>
              <a:ahLst/>
              <a:cxnLst>
                <a:cxn ang="T10">
                  <a:pos x="T0" y="T1"/>
                </a:cxn>
                <a:cxn ang="T11">
                  <a:pos x="T2" y="T3"/>
                </a:cxn>
                <a:cxn ang="T12">
                  <a:pos x="T4" y="T5"/>
                </a:cxn>
                <a:cxn ang="T13">
                  <a:pos x="T6" y="T7"/>
                </a:cxn>
                <a:cxn ang="T14">
                  <a:pos x="T8" y="T9"/>
                </a:cxn>
              </a:cxnLst>
              <a:rect l="T15" t="T16" r="T17" b="T18"/>
              <a:pathLst>
                <a:path w="178" h="1868">
                  <a:moveTo>
                    <a:pt x="177" y="1804"/>
                  </a:moveTo>
                  <a:lnTo>
                    <a:pt x="177" y="133"/>
                  </a:lnTo>
                  <a:lnTo>
                    <a:pt x="0" y="0"/>
                  </a:lnTo>
                  <a:lnTo>
                    <a:pt x="0" y="1867"/>
                  </a:lnTo>
                  <a:lnTo>
                    <a:pt x="177" y="180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40" name="Freeform 9"/>
            <p:cNvSpPr>
              <a:spLocks noChangeArrowheads="1"/>
            </p:cNvSpPr>
            <p:nvPr/>
          </p:nvSpPr>
          <p:spPr bwMode="auto">
            <a:xfrm>
              <a:off x="4956175" y="3179763"/>
              <a:ext cx="695325" cy="247650"/>
            </a:xfrm>
            <a:custGeom>
              <a:avLst/>
              <a:gdLst>
                <a:gd name="T0" fmla="*/ 2147483647 w 1933"/>
                <a:gd name="T1" fmla="*/ 2147483647 h 686"/>
                <a:gd name="T2" fmla="*/ 2147483647 w 1933"/>
                <a:gd name="T3" fmla="*/ 2147483647 h 686"/>
                <a:gd name="T4" fmla="*/ 2147483647 w 1933"/>
                <a:gd name="T5" fmla="*/ 2147483647 h 686"/>
                <a:gd name="T6" fmla="*/ 2147483647 w 1933"/>
                <a:gd name="T7" fmla="*/ 0 h 686"/>
                <a:gd name="T8" fmla="*/ 0 w 1933"/>
                <a:gd name="T9" fmla="*/ 2147483647 h 686"/>
                <a:gd name="T10" fmla="*/ 2147483647 w 1933"/>
                <a:gd name="T11" fmla="*/ 2147483647 h 686"/>
                <a:gd name="T12" fmla="*/ 2147483647 w 1933"/>
                <a:gd name="T13" fmla="*/ 2147483647 h 686"/>
                <a:gd name="T14" fmla="*/ 2147483647 w 1933"/>
                <a:gd name="T15" fmla="*/ 2147483647 h 686"/>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6"/>
                <a:gd name="T26" fmla="*/ 1933 w 1933"/>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6">
                  <a:moveTo>
                    <a:pt x="1819" y="237"/>
                  </a:moveTo>
                  <a:lnTo>
                    <a:pt x="1932" y="197"/>
                  </a:lnTo>
                  <a:lnTo>
                    <a:pt x="1932" y="64"/>
                  </a:lnTo>
                  <a:lnTo>
                    <a:pt x="1847" y="0"/>
                  </a:lnTo>
                  <a:lnTo>
                    <a:pt x="0" y="662"/>
                  </a:lnTo>
                  <a:lnTo>
                    <a:pt x="31" y="685"/>
                  </a:lnTo>
                  <a:lnTo>
                    <a:pt x="1819" y="45"/>
                  </a:lnTo>
                  <a:lnTo>
                    <a:pt x="1819" y="237"/>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41" name="Freeform 10"/>
            <p:cNvSpPr>
              <a:spLocks noChangeArrowheads="1"/>
            </p:cNvSpPr>
            <p:nvPr/>
          </p:nvSpPr>
          <p:spPr bwMode="auto">
            <a:xfrm>
              <a:off x="5653088" y="3201988"/>
              <a:ext cx="42862" cy="47625"/>
            </a:xfrm>
            <a:custGeom>
              <a:avLst/>
              <a:gdLst>
                <a:gd name="T0" fmla="*/ 2147483647 w 121"/>
                <a:gd name="T1" fmla="*/ 2147483647 h 134"/>
                <a:gd name="T2" fmla="*/ 0 w 121"/>
                <a:gd name="T3" fmla="*/ 0 h 134"/>
                <a:gd name="T4" fmla="*/ 0 w 121"/>
                <a:gd name="T5" fmla="*/ 2147483647 h 134"/>
                <a:gd name="T6" fmla="*/ 2147483647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120" y="90"/>
                  </a:moveTo>
                  <a:lnTo>
                    <a:pt x="0" y="0"/>
                  </a:lnTo>
                  <a:lnTo>
                    <a:pt x="0" y="133"/>
                  </a:lnTo>
                  <a:lnTo>
                    <a:pt x="120" y="90"/>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42" name="Freeform 11"/>
            <p:cNvSpPr>
              <a:spLocks noChangeArrowheads="1"/>
            </p:cNvSpPr>
            <p:nvPr/>
          </p:nvSpPr>
          <p:spPr bwMode="auto">
            <a:xfrm>
              <a:off x="4967288" y="3195638"/>
              <a:ext cx="644525" cy="277812"/>
            </a:xfrm>
            <a:custGeom>
              <a:avLst/>
              <a:gdLst>
                <a:gd name="T0" fmla="*/ 2147483647 w 1789"/>
                <a:gd name="T1" fmla="*/ 2147483647 h 772"/>
                <a:gd name="T2" fmla="*/ 2147483647 w 1789"/>
                <a:gd name="T3" fmla="*/ 0 h 772"/>
                <a:gd name="T4" fmla="*/ 0 w 1789"/>
                <a:gd name="T5" fmla="*/ 2147483647 h 772"/>
                <a:gd name="T6" fmla="*/ 2147483647 w 1789"/>
                <a:gd name="T7" fmla="*/ 2147483647 h 772"/>
                <a:gd name="T8" fmla="*/ 2147483647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1788" y="192"/>
                  </a:moveTo>
                  <a:lnTo>
                    <a:pt x="1788" y="0"/>
                  </a:lnTo>
                  <a:lnTo>
                    <a:pt x="0" y="640"/>
                  </a:lnTo>
                  <a:lnTo>
                    <a:pt x="173" y="771"/>
                  </a:lnTo>
                  <a:lnTo>
                    <a:pt x="1788" y="19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43" name="Freeform 12"/>
            <p:cNvSpPr>
              <a:spLocks noChangeArrowheads="1"/>
            </p:cNvSpPr>
            <p:nvPr/>
          </p:nvSpPr>
          <p:spPr bwMode="auto">
            <a:xfrm>
              <a:off x="5049838" y="3287713"/>
              <a:ext cx="665162" cy="841375"/>
            </a:xfrm>
            <a:custGeom>
              <a:avLst/>
              <a:gdLst>
                <a:gd name="T0" fmla="*/ 2147483647 w 1849"/>
                <a:gd name="T1" fmla="*/ 0 h 2335"/>
                <a:gd name="T2" fmla="*/ 2147483647 w 1849"/>
                <a:gd name="T3" fmla="*/ 2147483647 h 2335"/>
                <a:gd name="T4" fmla="*/ 2147483647 w 1849"/>
                <a:gd name="T5" fmla="*/ 2147483647 h 2335"/>
                <a:gd name="T6" fmla="*/ 2147483647 w 1849"/>
                <a:gd name="T7" fmla="*/ 2147483647 h 2335"/>
                <a:gd name="T8" fmla="*/ 2147483647 w 1849"/>
                <a:gd name="T9" fmla="*/ 2147483647 h 2335"/>
                <a:gd name="T10" fmla="*/ 2147483647 w 1849"/>
                <a:gd name="T11" fmla="*/ 2147483647 h 2335"/>
                <a:gd name="T12" fmla="*/ 2147483647 w 1849"/>
                <a:gd name="T13" fmla="*/ 2147483647 h 2335"/>
                <a:gd name="T14" fmla="*/ 0 w 1849"/>
                <a:gd name="T15" fmla="*/ 2147483647 h 2335"/>
                <a:gd name="T16" fmla="*/ 0 w 1849"/>
                <a:gd name="T17" fmla="*/ 2147483647 h 2335"/>
                <a:gd name="T18" fmla="*/ 2147483647 w 1849"/>
                <a:gd name="T19" fmla="*/ 2147483647 h 2335"/>
                <a:gd name="T20" fmla="*/ 2147483647 w 1849"/>
                <a:gd name="T21" fmla="*/ 2147483647 h 2335"/>
                <a:gd name="T22" fmla="*/ 2147483647 w 1849"/>
                <a:gd name="T23" fmla="*/ 2147483647 h 2335"/>
                <a:gd name="T24" fmla="*/ 2147483647 w 1849"/>
                <a:gd name="T25" fmla="*/ 2147483647 h 2335"/>
                <a:gd name="T26" fmla="*/ 2147483647 w 1849"/>
                <a:gd name="T27" fmla="*/ 2147483647 h 2335"/>
                <a:gd name="T28" fmla="*/ 2147483647 w 1849"/>
                <a:gd name="T29" fmla="*/ 0 h 2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9"/>
                <a:gd name="T46" fmla="*/ 0 h 2335"/>
                <a:gd name="T47" fmla="*/ 1849 w 1849"/>
                <a:gd name="T48" fmla="*/ 2335 h 2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9" h="2335">
                  <a:moveTo>
                    <a:pt x="1672" y="0"/>
                  </a:moveTo>
                  <a:lnTo>
                    <a:pt x="1559" y="40"/>
                  </a:lnTo>
                  <a:lnTo>
                    <a:pt x="1559" y="546"/>
                  </a:lnTo>
                  <a:lnTo>
                    <a:pt x="1559" y="1530"/>
                  </a:lnTo>
                  <a:lnTo>
                    <a:pt x="1559" y="1671"/>
                  </a:lnTo>
                  <a:lnTo>
                    <a:pt x="0" y="2229"/>
                  </a:lnTo>
                  <a:lnTo>
                    <a:pt x="0" y="2334"/>
                  </a:lnTo>
                  <a:lnTo>
                    <a:pt x="1615" y="1756"/>
                  </a:lnTo>
                  <a:lnTo>
                    <a:pt x="1788" y="1886"/>
                  </a:lnTo>
                  <a:lnTo>
                    <a:pt x="1848" y="1865"/>
                  </a:lnTo>
                  <a:lnTo>
                    <a:pt x="1848" y="1804"/>
                  </a:lnTo>
                  <a:lnTo>
                    <a:pt x="1672" y="1671"/>
                  </a:lnTo>
                  <a:lnTo>
                    <a:pt x="1672" y="0"/>
                  </a:lnTo>
                </a:path>
              </a:pathLst>
            </a:custGeom>
            <a:solidFill>
              <a:srgbClr val="A6A8AA"/>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44" name="Freeform 13"/>
            <p:cNvSpPr>
              <a:spLocks noChangeArrowheads="1"/>
            </p:cNvSpPr>
            <p:nvPr/>
          </p:nvSpPr>
          <p:spPr bwMode="auto">
            <a:xfrm>
              <a:off x="5653088" y="3265488"/>
              <a:ext cx="63500" cy="673100"/>
            </a:xfrm>
            <a:custGeom>
              <a:avLst/>
              <a:gdLst>
                <a:gd name="T0" fmla="*/ 0 w 177"/>
                <a:gd name="T1" fmla="*/ 2147483647 h 1868"/>
                <a:gd name="T2" fmla="*/ 0 w 177"/>
                <a:gd name="T3" fmla="*/ 2147483647 h 1868"/>
                <a:gd name="T4" fmla="*/ 2147483647 w 177"/>
                <a:gd name="T5" fmla="*/ 2147483647 h 1868"/>
                <a:gd name="T6" fmla="*/ 2147483647 w 177"/>
                <a:gd name="T7" fmla="*/ 0 h 1868"/>
                <a:gd name="T8" fmla="*/ 0 w 177"/>
                <a:gd name="T9" fmla="*/ 2147483647 h 1868"/>
                <a:gd name="T10" fmla="*/ 0 60000 65536"/>
                <a:gd name="T11" fmla="*/ 0 60000 65536"/>
                <a:gd name="T12" fmla="*/ 0 60000 65536"/>
                <a:gd name="T13" fmla="*/ 0 60000 65536"/>
                <a:gd name="T14" fmla="*/ 0 60000 65536"/>
                <a:gd name="T15" fmla="*/ 0 w 177"/>
                <a:gd name="T16" fmla="*/ 0 h 1868"/>
                <a:gd name="T17" fmla="*/ 177 w 177"/>
                <a:gd name="T18" fmla="*/ 1868 h 1868"/>
              </a:gdLst>
              <a:ahLst/>
              <a:cxnLst>
                <a:cxn ang="T10">
                  <a:pos x="T0" y="T1"/>
                </a:cxn>
                <a:cxn ang="T11">
                  <a:pos x="T2" y="T3"/>
                </a:cxn>
                <a:cxn ang="T12">
                  <a:pos x="T4" y="T5"/>
                </a:cxn>
                <a:cxn ang="T13">
                  <a:pos x="T6" y="T7"/>
                </a:cxn>
                <a:cxn ang="T14">
                  <a:pos x="T8" y="T9"/>
                </a:cxn>
              </a:cxnLst>
              <a:rect l="T15" t="T16" r="T17" b="T18"/>
              <a:pathLst>
                <a:path w="177" h="1868">
                  <a:moveTo>
                    <a:pt x="0" y="63"/>
                  </a:moveTo>
                  <a:lnTo>
                    <a:pt x="0" y="1734"/>
                  </a:lnTo>
                  <a:lnTo>
                    <a:pt x="176" y="1867"/>
                  </a:lnTo>
                  <a:lnTo>
                    <a:pt x="176" y="0"/>
                  </a:lnTo>
                  <a:lnTo>
                    <a:pt x="0" y="63"/>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45" name="Freeform 14"/>
            <p:cNvSpPr>
              <a:spLocks noChangeArrowheads="1"/>
            </p:cNvSpPr>
            <p:nvPr/>
          </p:nvSpPr>
          <p:spPr bwMode="auto">
            <a:xfrm>
              <a:off x="5049838" y="3921125"/>
              <a:ext cx="644525" cy="277813"/>
            </a:xfrm>
            <a:custGeom>
              <a:avLst/>
              <a:gdLst>
                <a:gd name="T0" fmla="*/ 0 w 1789"/>
                <a:gd name="T1" fmla="*/ 2147483647 h 772"/>
                <a:gd name="T2" fmla="*/ 0 w 1789"/>
                <a:gd name="T3" fmla="*/ 2147483647 h 772"/>
                <a:gd name="T4" fmla="*/ 2147483647 w 1789"/>
                <a:gd name="T5" fmla="*/ 2147483647 h 772"/>
                <a:gd name="T6" fmla="*/ 2147483647 w 1789"/>
                <a:gd name="T7" fmla="*/ 0 h 772"/>
                <a:gd name="T8" fmla="*/ 0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0" y="578"/>
                  </a:moveTo>
                  <a:lnTo>
                    <a:pt x="0" y="771"/>
                  </a:lnTo>
                  <a:lnTo>
                    <a:pt x="1788" y="130"/>
                  </a:lnTo>
                  <a:lnTo>
                    <a:pt x="1615" y="0"/>
                  </a:lnTo>
                  <a:lnTo>
                    <a:pt x="0" y="578"/>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46" name="Freeform 15"/>
            <p:cNvSpPr>
              <a:spLocks noChangeArrowheads="1"/>
            </p:cNvSpPr>
            <p:nvPr/>
          </p:nvSpPr>
          <p:spPr bwMode="auto">
            <a:xfrm>
              <a:off x="5049838" y="3302000"/>
              <a:ext cx="561975" cy="788988"/>
            </a:xfrm>
            <a:custGeom>
              <a:avLst/>
              <a:gdLst>
                <a:gd name="T0" fmla="*/ 0 w 1560"/>
                <a:gd name="T1" fmla="*/ 2147483647 h 2190"/>
                <a:gd name="T2" fmla="*/ 2147483647 w 1560"/>
                <a:gd name="T3" fmla="*/ 2147483647 h 2190"/>
                <a:gd name="T4" fmla="*/ 2147483647 w 1560"/>
                <a:gd name="T5" fmla="*/ 2147483647 h 2190"/>
                <a:gd name="T6" fmla="*/ 2147483647 w 1560"/>
                <a:gd name="T7" fmla="*/ 2147483647 h 2190"/>
                <a:gd name="T8" fmla="*/ 2147483647 w 1560"/>
                <a:gd name="T9" fmla="*/ 2147483647 h 2190"/>
                <a:gd name="T10" fmla="*/ 2147483647 w 1560"/>
                <a:gd name="T11" fmla="*/ 2147483647 h 2190"/>
                <a:gd name="T12" fmla="*/ 2147483647 w 1560"/>
                <a:gd name="T13" fmla="*/ 2147483647 h 2190"/>
                <a:gd name="T14" fmla="*/ 2147483647 w 1560"/>
                <a:gd name="T15" fmla="*/ 2147483647 h 2190"/>
                <a:gd name="T16" fmla="*/ 2147483647 w 1560"/>
                <a:gd name="T17" fmla="*/ 2147483647 h 2190"/>
                <a:gd name="T18" fmla="*/ 2147483647 w 1560"/>
                <a:gd name="T19" fmla="*/ 2147483647 h 2190"/>
                <a:gd name="T20" fmla="*/ 2147483647 w 1560"/>
                <a:gd name="T21" fmla="*/ 2147483647 h 2190"/>
                <a:gd name="T22" fmla="*/ 2147483647 w 1560"/>
                <a:gd name="T23" fmla="*/ 2147483647 h 2190"/>
                <a:gd name="T24" fmla="*/ 2147483647 w 1560"/>
                <a:gd name="T25" fmla="*/ 2147483647 h 2190"/>
                <a:gd name="T26" fmla="*/ 2147483647 w 1560"/>
                <a:gd name="T27" fmla="*/ 2147483647 h 2190"/>
                <a:gd name="T28" fmla="*/ 2147483647 w 1560"/>
                <a:gd name="T29" fmla="*/ 2147483647 h 2190"/>
                <a:gd name="T30" fmla="*/ 2147483647 w 1560"/>
                <a:gd name="T31" fmla="*/ 2147483647 h 2190"/>
                <a:gd name="T32" fmla="*/ 2147483647 w 1560"/>
                <a:gd name="T33" fmla="*/ 2147483647 h 2190"/>
                <a:gd name="T34" fmla="*/ 2147483647 w 1560"/>
                <a:gd name="T35" fmla="*/ 2147483647 h 2190"/>
                <a:gd name="T36" fmla="*/ 2147483647 w 1560"/>
                <a:gd name="T37" fmla="*/ 0 h 2190"/>
                <a:gd name="T38" fmla="*/ 0 w 1560"/>
                <a:gd name="T39" fmla="*/ 2147483647 h 2190"/>
                <a:gd name="T40" fmla="*/ 0 w 1560"/>
                <a:gd name="T41" fmla="*/ 2147483647 h 2190"/>
                <a:gd name="T42" fmla="*/ 2147483647 w 1560"/>
                <a:gd name="T43" fmla="*/ 2147483647 h 2190"/>
                <a:gd name="T44" fmla="*/ 2147483647 w 1560"/>
                <a:gd name="T45" fmla="*/ 2147483647 h 2190"/>
                <a:gd name="T46" fmla="*/ 2147483647 w 1560"/>
                <a:gd name="T47" fmla="*/ 2147483647 h 2190"/>
                <a:gd name="T48" fmla="*/ 2147483647 w 1560"/>
                <a:gd name="T49" fmla="*/ 2147483647 h 2190"/>
                <a:gd name="T50" fmla="*/ 2147483647 w 1560"/>
                <a:gd name="T51" fmla="*/ 2147483647 h 2190"/>
                <a:gd name="T52" fmla="*/ 2147483647 w 1560"/>
                <a:gd name="T53" fmla="*/ 2147483647 h 2190"/>
                <a:gd name="T54" fmla="*/ 2147483647 w 1560"/>
                <a:gd name="T55" fmla="*/ 2147483647 h 2190"/>
                <a:gd name="T56" fmla="*/ 2147483647 w 1560"/>
                <a:gd name="T57" fmla="*/ 2147483647 h 2190"/>
                <a:gd name="T58" fmla="*/ 2147483647 w 1560"/>
                <a:gd name="T59" fmla="*/ 2147483647 h 2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0"/>
                <a:gd name="T91" fmla="*/ 0 h 2190"/>
                <a:gd name="T92" fmla="*/ 1560 w 1560"/>
                <a:gd name="T93" fmla="*/ 2190 h 21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0" h="2190">
                  <a:moveTo>
                    <a:pt x="0" y="2189"/>
                  </a:moveTo>
                  <a:lnTo>
                    <a:pt x="1559" y="1631"/>
                  </a:lnTo>
                  <a:lnTo>
                    <a:pt x="1559" y="1490"/>
                  </a:lnTo>
                  <a:lnTo>
                    <a:pt x="1434" y="1534"/>
                  </a:lnTo>
                  <a:lnTo>
                    <a:pt x="1434" y="722"/>
                  </a:lnTo>
                  <a:lnTo>
                    <a:pt x="1432" y="723"/>
                  </a:lnTo>
                  <a:lnTo>
                    <a:pt x="1257" y="1596"/>
                  </a:lnTo>
                  <a:lnTo>
                    <a:pt x="1132" y="1641"/>
                  </a:lnTo>
                  <a:lnTo>
                    <a:pt x="957" y="891"/>
                  </a:lnTo>
                  <a:lnTo>
                    <a:pt x="956" y="894"/>
                  </a:lnTo>
                  <a:lnTo>
                    <a:pt x="956" y="1703"/>
                  </a:lnTo>
                  <a:lnTo>
                    <a:pt x="831" y="1747"/>
                  </a:lnTo>
                  <a:lnTo>
                    <a:pt x="831" y="763"/>
                  </a:lnTo>
                  <a:lnTo>
                    <a:pt x="1039" y="690"/>
                  </a:lnTo>
                  <a:lnTo>
                    <a:pt x="1194" y="1380"/>
                  </a:lnTo>
                  <a:lnTo>
                    <a:pt x="1196" y="1380"/>
                  </a:lnTo>
                  <a:lnTo>
                    <a:pt x="1350" y="580"/>
                  </a:lnTo>
                  <a:lnTo>
                    <a:pt x="1559" y="506"/>
                  </a:lnTo>
                  <a:lnTo>
                    <a:pt x="1559" y="0"/>
                  </a:lnTo>
                  <a:lnTo>
                    <a:pt x="0" y="558"/>
                  </a:lnTo>
                  <a:lnTo>
                    <a:pt x="0" y="2189"/>
                  </a:lnTo>
                  <a:close/>
                  <a:moveTo>
                    <a:pt x="283" y="957"/>
                  </a:moveTo>
                  <a:lnTo>
                    <a:pt x="450" y="1670"/>
                  </a:lnTo>
                  <a:lnTo>
                    <a:pt x="452" y="1670"/>
                  </a:lnTo>
                  <a:lnTo>
                    <a:pt x="617" y="839"/>
                  </a:lnTo>
                  <a:lnTo>
                    <a:pt x="746" y="793"/>
                  </a:lnTo>
                  <a:lnTo>
                    <a:pt x="527" y="1855"/>
                  </a:lnTo>
                  <a:lnTo>
                    <a:pt x="367" y="1911"/>
                  </a:lnTo>
                  <a:lnTo>
                    <a:pt x="143" y="1006"/>
                  </a:lnTo>
                  <a:lnTo>
                    <a:pt x="283" y="957"/>
                  </a:lnTo>
                  <a:close/>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47" name="Freeform 16"/>
            <p:cNvSpPr>
              <a:spLocks noChangeArrowheads="1"/>
            </p:cNvSpPr>
            <p:nvPr/>
          </p:nvSpPr>
          <p:spPr bwMode="auto">
            <a:xfrm>
              <a:off x="5349875" y="3484563"/>
              <a:ext cx="261938" cy="447675"/>
            </a:xfrm>
            <a:custGeom>
              <a:avLst/>
              <a:gdLst>
                <a:gd name="T0" fmla="*/ 2147483647 w 729"/>
                <a:gd name="T1" fmla="*/ 2147483647 h 1242"/>
                <a:gd name="T2" fmla="*/ 2147483647 w 729"/>
                <a:gd name="T3" fmla="*/ 2147483647 h 1242"/>
                <a:gd name="T4" fmla="*/ 2147483647 w 729"/>
                <a:gd name="T5" fmla="*/ 2147483647 h 1242"/>
                <a:gd name="T6" fmla="*/ 0 w 729"/>
                <a:gd name="T7" fmla="*/ 2147483647 h 1242"/>
                <a:gd name="T8" fmla="*/ 0 w 729"/>
                <a:gd name="T9" fmla="*/ 2147483647 h 1242"/>
                <a:gd name="T10" fmla="*/ 2147483647 w 729"/>
                <a:gd name="T11" fmla="*/ 2147483647 h 1242"/>
                <a:gd name="T12" fmla="*/ 2147483647 w 729"/>
                <a:gd name="T13" fmla="*/ 2147483647 h 1242"/>
                <a:gd name="T14" fmla="*/ 2147483647 w 729"/>
                <a:gd name="T15" fmla="*/ 2147483647 h 1242"/>
                <a:gd name="T16" fmla="*/ 2147483647 w 729"/>
                <a:gd name="T17" fmla="*/ 2147483647 h 1242"/>
                <a:gd name="T18" fmla="*/ 2147483647 w 729"/>
                <a:gd name="T19" fmla="*/ 2147483647 h 1242"/>
                <a:gd name="T20" fmla="*/ 2147483647 w 729"/>
                <a:gd name="T21" fmla="*/ 2147483647 h 1242"/>
                <a:gd name="T22" fmla="*/ 2147483647 w 729"/>
                <a:gd name="T23" fmla="*/ 2147483647 h 1242"/>
                <a:gd name="T24" fmla="*/ 2147483647 w 729"/>
                <a:gd name="T25" fmla="*/ 2147483647 h 1242"/>
                <a:gd name="T26" fmla="*/ 2147483647 w 729"/>
                <a:gd name="T27" fmla="*/ 2147483647 h 1242"/>
                <a:gd name="T28" fmla="*/ 2147483647 w 729"/>
                <a:gd name="T29" fmla="*/ 0 h 1242"/>
                <a:gd name="T30" fmla="*/ 2147483647 w 729"/>
                <a:gd name="T31" fmla="*/ 2147483647 h 1242"/>
                <a:gd name="T32" fmla="*/ 2147483647 w 729"/>
                <a:gd name="T33" fmla="*/ 2147483647 h 1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9"/>
                <a:gd name="T52" fmla="*/ 0 h 1242"/>
                <a:gd name="T53" fmla="*/ 729 w 729"/>
                <a:gd name="T54" fmla="*/ 1242 h 1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9" h="1242">
                  <a:moveTo>
                    <a:pt x="365" y="874"/>
                  </a:moveTo>
                  <a:lnTo>
                    <a:pt x="363" y="874"/>
                  </a:lnTo>
                  <a:lnTo>
                    <a:pt x="208" y="184"/>
                  </a:lnTo>
                  <a:lnTo>
                    <a:pt x="0" y="257"/>
                  </a:lnTo>
                  <a:lnTo>
                    <a:pt x="0" y="1241"/>
                  </a:lnTo>
                  <a:lnTo>
                    <a:pt x="124" y="1197"/>
                  </a:lnTo>
                  <a:lnTo>
                    <a:pt x="124" y="388"/>
                  </a:lnTo>
                  <a:lnTo>
                    <a:pt x="126" y="385"/>
                  </a:lnTo>
                  <a:lnTo>
                    <a:pt x="301" y="1135"/>
                  </a:lnTo>
                  <a:lnTo>
                    <a:pt x="426" y="1090"/>
                  </a:lnTo>
                  <a:lnTo>
                    <a:pt x="601" y="217"/>
                  </a:lnTo>
                  <a:lnTo>
                    <a:pt x="603" y="216"/>
                  </a:lnTo>
                  <a:lnTo>
                    <a:pt x="603" y="1028"/>
                  </a:lnTo>
                  <a:lnTo>
                    <a:pt x="728" y="984"/>
                  </a:lnTo>
                  <a:lnTo>
                    <a:pt x="728" y="0"/>
                  </a:lnTo>
                  <a:lnTo>
                    <a:pt x="519" y="74"/>
                  </a:lnTo>
                  <a:lnTo>
                    <a:pt x="365" y="87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grpSp>
        <p:nvGrpSpPr>
          <p:cNvPr id="148" name="Group 488"/>
          <p:cNvGrpSpPr>
            <a:grpSpLocks noChangeAspect="1"/>
          </p:cNvGrpSpPr>
          <p:nvPr/>
        </p:nvGrpSpPr>
        <p:grpSpPr bwMode="auto">
          <a:xfrm>
            <a:off x="5188543" y="1987895"/>
            <a:ext cx="220662" cy="312737"/>
            <a:chOff x="4935538" y="3179763"/>
            <a:chExt cx="790575" cy="1035050"/>
          </a:xfrm>
        </p:grpSpPr>
        <p:sp>
          <p:nvSpPr>
            <p:cNvPr id="149" name="Freeform 2"/>
            <p:cNvSpPr>
              <a:spLocks noChangeArrowheads="1"/>
            </p:cNvSpPr>
            <p:nvPr/>
          </p:nvSpPr>
          <p:spPr bwMode="auto">
            <a:xfrm>
              <a:off x="5653088" y="3195638"/>
              <a:ext cx="73025" cy="749300"/>
            </a:xfrm>
            <a:custGeom>
              <a:avLst/>
              <a:gdLst>
                <a:gd name="T0" fmla="*/ 2147483647 w 205"/>
                <a:gd name="T1" fmla="*/ 2147483647 h 2083"/>
                <a:gd name="T2" fmla="*/ 0 w 205"/>
                <a:gd name="T3" fmla="*/ 0 h 2083"/>
                <a:gd name="T4" fmla="*/ 0 w 205"/>
                <a:gd name="T5" fmla="*/ 2147483647 h 2083"/>
                <a:gd name="T6" fmla="*/ 2147483647 w 205"/>
                <a:gd name="T7" fmla="*/ 2147483647 h 2083"/>
                <a:gd name="T8" fmla="*/ 0 w 205"/>
                <a:gd name="T9" fmla="*/ 2147483647 h 2083"/>
                <a:gd name="T10" fmla="*/ 0 w 205"/>
                <a:gd name="T11" fmla="*/ 2147483647 h 2083"/>
                <a:gd name="T12" fmla="*/ 2147483647 w 205"/>
                <a:gd name="T13" fmla="*/ 2147483647 h 2083"/>
                <a:gd name="T14" fmla="*/ 2147483647 w 205"/>
                <a:gd name="T15" fmla="*/ 2147483647 h 2083"/>
                <a:gd name="T16" fmla="*/ 2147483647 w 205"/>
                <a:gd name="T17" fmla="*/ 2147483647 h 2083"/>
                <a:gd name="T18" fmla="*/ 2147483647 w 205"/>
                <a:gd name="T19" fmla="*/ 2147483647 h 2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83"/>
                <a:gd name="T32" fmla="*/ 205 w 205"/>
                <a:gd name="T33" fmla="*/ 2083 h 20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83">
                  <a:moveTo>
                    <a:pt x="204" y="154"/>
                  </a:moveTo>
                  <a:lnTo>
                    <a:pt x="0" y="0"/>
                  </a:lnTo>
                  <a:lnTo>
                    <a:pt x="0" y="19"/>
                  </a:lnTo>
                  <a:lnTo>
                    <a:pt x="120" y="109"/>
                  </a:lnTo>
                  <a:lnTo>
                    <a:pt x="0" y="152"/>
                  </a:lnTo>
                  <a:lnTo>
                    <a:pt x="0" y="257"/>
                  </a:lnTo>
                  <a:lnTo>
                    <a:pt x="176" y="194"/>
                  </a:lnTo>
                  <a:lnTo>
                    <a:pt x="176" y="2061"/>
                  </a:lnTo>
                  <a:lnTo>
                    <a:pt x="204" y="2082"/>
                  </a:lnTo>
                  <a:lnTo>
                    <a:pt x="204" y="154"/>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0" name="Freeform 3"/>
            <p:cNvSpPr>
              <a:spLocks noChangeArrowheads="1"/>
            </p:cNvSpPr>
            <p:nvPr/>
          </p:nvSpPr>
          <p:spPr bwMode="auto">
            <a:xfrm>
              <a:off x="5010150" y="3967163"/>
              <a:ext cx="695325" cy="247650"/>
            </a:xfrm>
            <a:custGeom>
              <a:avLst/>
              <a:gdLst>
                <a:gd name="T0" fmla="*/ 2147483647 w 1933"/>
                <a:gd name="T1" fmla="*/ 2147483647 h 687"/>
                <a:gd name="T2" fmla="*/ 0 w 1933"/>
                <a:gd name="T3" fmla="*/ 2147483647 h 687"/>
                <a:gd name="T4" fmla="*/ 0 w 1933"/>
                <a:gd name="T5" fmla="*/ 2147483647 h 687"/>
                <a:gd name="T6" fmla="*/ 2147483647 w 1933"/>
                <a:gd name="T7" fmla="*/ 2147483647 h 687"/>
                <a:gd name="T8" fmla="*/ 2147483647 w 1933"/>
                <a:gd name="T9" fmla="*/ 2147483647 h 687"/>
                <a:gd name="T10" fmla="*/ 2147483647 w 1933"/>
                <a:gd name="T11" fmla="*/ 0 h 687"/>
                <a:gd name="T12" fmla="*/ 2147483647 w 1933"/>
                <a:gd name="T13" fmla="*/ 2147483647 h 687"/>
                <a:gd name="T14" fmla="*/ 2147483647 w 1933"/>
                <a:gd name="T15" fmla="*/ 2147483647 h 687"/>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7"/>
                <a:gd name="T26" fmla="*/ 1933 w 1933"/>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7">
                  <a:moveTo>
                    <a:pt x="112" y="448"/>
                  </a:moveTo>
                  <a:lnTo>
                    <a:pt x="0" y="489"/>
                  </a:lnTo>
                  <a:lnTo>
                    <a:pt x="0" y="622"/>
                  </a:lnTo>
                  <a:lnTo>
                    <a:pt x="85" y="686"/>
                  </a:lnTo>
                  <a:lnTo>
                    <a:pt x="1932" y="24"/>
                  </a:lnTo>
                  <a:lnTo>
                    <a:pt x="1900" y="0"/>
                  </a:lnTo>
                  <a:lnTo>
                    <a:pt x="112" y="641"/>
                  </a:lnTo>
                  <a:lnTo>
                    <a:pt x="112" y="448"/>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1" name="Freeform 4"/>
            <p:cNvSpPr>
              <a:spLocks noChangeArrowheads="1"/>
            </p:cNvSpPr>
            <p:nvPr/>
          </p:nvSpPr>
          <p:spPr bwMode="auto">
            <a:xfrm>
              <a:off x="4946650" y="3265488"/>
              <a:ext cx="665163" cy="841375"/>
            </a:xfrm>
            <a:custGeom>
              <a:avLst/>
              <a:gdLst>
                <a:gd name="T0" fmla="*/ 2147483647 w 1849"/>
                <a:gd name="T1" fmla="*/ 2147483647 h 2336"/>
                <a:gd name="T2" fmla="*/ 2147483647 w 1849"/>
                <a:gd name="T3" fmla="*/ 2147483647 h 2336"/>
                <a:gd name="T4" fmla="*/ 2147483647 w 1849"/>
                <a:gd name="T5" fmla="*/ 2147483647 h 2336"/>
                <a:gd name="T6" fmla="*/ 2147483647 w 1849"/>
                <a:gd name="T7" fmla="*/ 2147483647 h 2336"/>
                <a:gd name="T8" fmla="*/ 2147483647 w 1849"/>
                <a:gd name="T9" fmla="*/ 0 h 2336"/>
                <a:gd name="T10" fmla="*/ 2147483647 w 1849"/>
                <a:gd name="T11" fmla="*/ 2147483647 h 2336"/>
                <a:gd name="T12" fmla="*/ 2147483647 w 1849"/>
                <a:gd name="T13" fmla="*/ 2147483647 h 2336"/>
                <a:gd name="T14" fmla="*/ 0 w 1849"/>
                <a:gd name="T15" fmla="*/ 2147483647 h 2336"/>
                <a:gd name="T16" fmla="*/ 0 w 1849"/>
                <a:gd name="T17" fmla="*/ 2147483647 h 2336"/>
                <a:gd name="T18" fmla="*/ 2147483647 w 1849"/>
                <a:gd name="T19" fmla="*/ 2147483647 h 2336"/>
                <a:gd name="T20" fmla="*/ 2147483647 w 1849"/>
                <a:gd name="T21" fmla="*/ 2147483647 h 2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9"/>
                <a:gd name="T34" fmla="*/ 0 h 2336"/>
                <a:gd name="T35" fmla="*/ 1849 w 1849"/>
                <a:gd name="T36" fmla="*/ 2336 h 2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9" h="2336">
                  <a:moveTo>
                    <a:pt x="177" y="2335"/>
                  </a:moveTo>
                  <a:lnTo>
                    <a:pt x="289" y="2294"/>
                  </a:lnTo>
                  <a:lnTo>
                    <a:pt x="289" y="663"/>
                  </a:lnTo>
                  <a:lnTo>
                    <a:pt x="1848" y="105"/>
                  </a:lnTo>
                  <a:lnTo>
                    <a:pt x="1848" y="0"/>
                  </a:lnTo>
                  <a:lnTo>
                    <a:pt x="233" y="579"/>
                  </a:lnTo>
                  <a:lnTo>
                    <a:pt x="60" y="448"/>
                  </a:lnTo>
                  <a:lnTo>
                    <a:pt x="0" y="470"/>
                  </a:lnTo>
                  <a:lnTo>
                    <a:pt x="0" y="531"/>
                  </a:lnTo>
                  <a:lnTo>
                    <a:pt x="177" y="664"/>
                  </a:lnTo>
                  <a:lnTo>
                    <a:pt x="177" y="2335"/>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2" name="Freeform 5"/>
            <p:cNvSpPr>
              <a:spLocks noChangeArrowheads="1"/>
            </p:cNvSpPr>
            <p:nvPr/>
          </p:nvSpPr>
          <p:spPr bwMode="auto">
            <a:xfrm>
              <a:off x="5102225" y="3587750"/>
              <a:ext cx="217488" cy="403225"/>
            </a:xfrm>
            <a:custGeom>
              <a:avLst/>
              <a:gdLst>
                <a:gd name="T0" fmla="*/ 2147483647 w 603"/>
                <a:gd name="T1" fmla="*/ 2147483647 h 1119"/>
                <a:gd name="T2" fmla="*/ 2147483647 w 603"/>
                <a:gd name="T3" fmla="*/ 0 h 1119"/>
                <a:gd name="T4" fmla="*/ 2147483647 w 603"/>
                <a:gd name="T5" fmla="*/ 2147483647 h 1119"/>
                <a:gd name="T6" fmla="*/ 2147483647 w 603"/>
                <a:gd name="T7" fmla="*/ 2147483647 h 1119"/>
                <a:gd name="T8" fmla="*/ 2147483647 w 603"/>
                <a:gd name="T9" fmla="*/ 2147483647 h 1119"/>
                <a:gd name="T10" fmla="*/ 2147483647 w 603"/>
                <a:gd name="T11" fmla="*/ 2147483647 h 1119"/>
                <a:gd name="T12" fmla="*/ 0 w 603"/>
                <a:gd name="T13" fmla="*/ 2147483647 h 1119"/>
                <a:gd name="T14" fmla="*/ 2147483647 w 603"/>
                <a:gd name="T15" fmla="*/ 2147483647 h 1119"/>
                <a:gd name="T16" fmla="*/ 2147483647 w 603"/>
                <a:gd name="T17" fmla="*/ 2147483647 h 1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1119"/>
                <a:gd name="T29" fmla="*/ 603 w 603"/>
                <a:gd name="T30" fmla="*/ 1119 h 1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1119">
                  <a:moveTo>
                    <a:pt x="383" y="1062"/>
                  </a:moveTo>
                  <a:lnTo>
                    <a:pt x="602" y="0"/>
                  </a:lnTo>
                  <a:lnTo>
                    <a:pt x="473" y="46"/>
                  </a:lnTo>
                  <a:lnTo>
                    <a:pt x="308" y="877"/>
                  </a:lnTo>
                  <a:lnTo>
                    <a:pt x="306" y="877"/>
                  </a:lnTo>
                  <a:lnTo>
                    <a:pt x="139" y="164"/>
                  </a:lnTo>
                  <a:lnTo>
                    <a:pt x="0" y="213"/>
                  </a:lnTo>
                  <a:lnTo>
                    <a:pt x="223" y="1118"/>
                  </a:lnTo>
                  <a:lnTo>
                    <a:pt x="383" y="106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3" name="Freeform 6"/>
            <p:cNvSpPr>
              <a:spLocks noChangeArrowheads="1"/>
            </p:cNvSpPr>
            <p:nvPr/>
          </p:nvSpPr>
          <p:spPr bwMode="auto">
            <a:xfrm>
              <a:off x="4935538" y="3448050"/>
              <a:ext cx="74612" cy="750888"/>
            </a:xfrm>
            <a:custGeom>
              <a:avLst/>
              <a:gdLst>
                <a:gd name="T0" fmla="*/ 2147483647 w 206"/>
                <a:gd name="T1" fmla="*/ 2147483647 h 2084"/>
                <a:gd name="T2" fmla="*/ 2147483647 w 206"/>
                <a:gd name="T3" fmla="*/ 2147483647 h 2084"/>
                <a:gd name="T4" fmla="*/ 2147483647 w 206"/>
                <a:gd name="T5" fmla="*/ 2147483647 h 2084"/>
                <a:gd name="T6" fmla="*/ 2147483647 w 206"/>
                <a:gd name="T7" fmla="*/ 2147483647 h 2084"/>
                <a:gd name="T8" fmla="*/ 0 w 206"/>
                <a:gd name="T9" fmla="*/ 0 h 2084"/>
                <a:gd name="T10" fmla="*/ 0 w 206"/>
                <a:gd name="T11" fmla="*/ 2147483647 h 2084"/>
                <a:gd name="T12" fmla="*/ 2147483647 w 206"/>
                <a:gd name="T13" fmla="*/ 2147483647 h 2084"/>
                <a:gd name="T14" fmla="*/ 2147483647 w 206"/>
                <a:gd name="T15" fmla="*/ 2147483647 h 2084"/>
                <a:gd name="T16" fmla="*/ 2147483647 w 206"/>
                <a:gd name="T17" fmla="*/ 2147483647 h 2084"/>
                <a:gd name="T18" fmla="*/ 2147483647 w 206"/>
                <a:gd name="T19" fmla="*/ 2147483647 h 20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84"/>
                <a:gd name="T32" fmla="*/ 206 w 206"/>
                <a:gd name="T33" fmla="*/ 2084 h 20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84">
                  <a:moveTo>
                    <a:pt x="205" y="1931"/>
                  </a:moveTo>
                  <a:lnTo>
                    <a:pt x="205" y="1826"/>
                  </a:lnTo>
                  <a:lnTo>
                    <a:pt x="28" y="1889"/>
                  </a:lnTo>
                  <a:lnTo>
                    <a:pt x="28" y="22"/>
                  </a:lnTo>
                  <a:lnTo>
                    <a:pt x="0" y="0"/>
                  </a:lnTo>
                  <a:lnTo>
                    <a:pt x="0" y="1928"/>
                  </a:lnTo>
                  <a:lnTo>
                    <a:pt x="205" y="2083"/>
                  </a:lnTo>
                  <a:lnTo>
                    <a:pt x="205" y="2064"/>
                  </a:lnTo>
                  <a:lnTo>
                    <a:pt x="85" y="1974"/>
                  </a:lnTo>
                  <a:lnTo>
                    <a:pt x="205" y="1931"/>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4" name="Freeform 7"/>
            <p:cNvSpPr>
              <a:spLocks noChangeArrowheads="1"/>
            </p:cNvSpPr>
            <p:nvPr/>
          </p:nvSpPr>
          <p:spPr bwMode="auto">
            <a:xfrm>
              <a:off x="4967288" y="4143375"/>
              <a:ext cx="42862" cy="47625"/>
            </a:xfrm>
            <a:custGeom>
              <a:avLst/>
              <a:gdLst>
                <a:gd name="T0" fmla="*/ 0 w 121"/>
                <a:gd name="T1" fmla="*/ 2147483647 h 134"/>
                <a:gd name="T2" fmla="*/ 2147483647 w 121"/>
                <a:gd name="T3" fmla="*/ 2147483647 h 134"/>
                <a:gd name="T4" fmla="*/ 2147483647 w 121"/>
                <a:gd name="T5" fmla="*/ 0 h 134"/>
                <a:gd name="T6" fmla="*/ 0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0" y="43"/>
                  </a:moveTo>
                  <a:lnTo>
                    <a:pt x="120" y="133"/>
                  </a:lnTo>
                  <a:lnTo>
                    <a:pt x="120" y="0"/>
                  </a:lnTo>
                  <a:lnTo>
                    <a:pt x="0" y="43"/>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5" name="Freeform 8"/>
            <p:cNvSpPr>
              <a:spLocks noChangeArrowheads="1"/>
            </p:cNvSpPr>
            <p:nvPr/>
          </p:nvSpPr>
          <p:spPr bwMode="auto">
            <a:xfrm>
              <a:off x="4946650" y="3455988"/>
              <a:ext cx="63500" cy="673100"/>
            </a:xfrm>
            <a:custGeom>
              <a:avLst/>
              <a:gdLst>
                <a:gd name="T0" fmla="*/ 2147483647 w 178"/>
                <a:gd name="T1" fmla="*/ 2147483647 h 1868"/>
                <a:gd name="T2" fmla="*/ 2147483647 w 178"/>
                <a:gd name="T3" fmla="*/ 2147483647 h 1868"/>
                <a:gd name="T4" fmla="*/ 0 w 178"/>
                <a:gd name="T5" fmla="*/ 0 h 1868"/>
                <a:gd name="T6" fmla="*/ 0 w 178"/>
                <a:gd name="T7" fmla="*/ 2147483647 h 1868"/>
                <a:gd name="T8" fmla="*/ 2147483647 w 178"/>
                <a:gd name="T9" fmla="*/ 2147483647 h 1868"/>
                <a:gd name="T10" fmla="*/ 0 60000 65536"/>
                <a:gd name="T11" fmla="*/ 0 60000 65536"/>
                <a:gd name="T12" fmla="*/ 0 60000 65536"/>
                <a:gd name="T13" fmla="*/ 0 60000 65536"/>
                <a:gd name="T14" fmla="*/ 0 60000 65536"/>
                <a:gd name="T15" fmla="*/ 0 w 178"/>
                <a:gd name="T16" fmla="*/ 0 h 1868"/>
                <a:gd name="T17" fmla="*/ 178 w 178"/>
                <a:gd name="T18" fmla="*/ 1868 h 1868"/>
              </a:gdLst>
              <a:ahLst/>
              <a:cxnLst>
                <a:cxn ang="T10">
                  <a:pos x="T0" y="T1"/>
                </a:cxn>
                <a:cxn ang="T11">
                  <a:pos x="T2" y="T3"/>
                </a:cxn>
                <a:cxn ang="T12">
                  <a:pos x="T4" y="T5"/>
                </a:cxn>
                <a:cxn ang="T13">
                  <a:pos x="T6" y="T7"/>
                </a:cxn>
                <a:cxn ang="T14">
                  <a:pos x="T8" y="T9"/>
                </a:cxn>
              </a:cxnLst>
              <a:rect l="T15" t="T16" r="T17" b="T18"/>
              <a:pathLst>
                <a:path w="178" h="1868">
                  <a:moveTo>
                    <a:pt x="177" y="1804"/>
                  </a:moveTo>
                  <a:lnTo>
                    <a:pt x="177" y="133"/>
                  </a:lnTo>
                  <a:lnTo>
                    <a:pt x="0" y="0"/>
                  </a:lnTo>
                  <a:lnTo>
                    <a:pt x="0" y="1867"/>
                  </a:lnTo>
                  <a:lnTo>
                    <a:pt x="177" y="180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6" name="Freeform 9"/>
            <p:cNvSpPr>
              <a:spLocks noChangeArrowheads="1"/>
            </p:cNvSpPr>
            <p:nvPr/>
          </p:nvSpPr>
          <p:spPr bwMode="auto">
            <a:xfrm>
              <a:off x="4956175" y="3179763"/>
              <a:ext cx="695325" cy="247650"/>
            </a:xfrm>
            <a:custGeom>
              <a:avLst/>
              <a:gdLst>
                <a:gd name="T0" fmla="*/ 2147483647 w 1933"/>
                <a:gd name="T1" fmla="*/ 2147483647 h 686"/>
                <a:gd name="T2" fmla="*/ 2147483647 w 1933"/>
                <a:gd name="T3" fmla="*/ 2147483647 h 686"/>
                <a:gd name="T4" fmla="*/ 2147483647 w 1933"/>
                <a:gd name="T5" fmla="*/ 2147483647 h 686"/>
                <a:gd name="T6" fmla="*/ 2147483647 w 1933"/>
                <a:gd name="T7" fmla="*/ 0 h 686"/>
                <a:gd name="T8" fmla="*/ 0 w 1933"/>
                <a:gd name="T9" fmla="*/ 2147483647 h 686"/>
                <a:gd name="T10" fmla="*/ 2147483647 w 1933"/>
                <a:gd name="T11" fmla="*/ 2147483647 h 686"/>
                <a:gd name="T12" fmla="*/ 2147483647 w 1933"/>
                <a:gd name="T13" fmla="*/ 2147483647 h 686"/>
                <a:gd name="T14" fmla="*/ 2147483647 w 1933"/>
                <a:gd name="T15" fmla="*/ 2147483647 h 686"/>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6"/>
                <a:gd name="T26" fmla="*/ 1933 w 1933"/>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6">
                  <a:moveTo>
                    <a:pt x="1819" y="237"/>
                  </a:moveTo>
                  <a:lnTo>
                    <a:pt x="1932" y="197"/>
                  </a:lnTo>
                  <a:lnTo>
                    <a:pt x="1932" y="64"/>
                  </a:lnTo>
                  <a:lnTo>
                    <a:pt x="1847" y="0"/>
                  </a:lnTo>
                  <a:lnTo>
                    <a:pt x="0" y="662"/>
                  </a:lnTo>
                  <a:lnTo>
                    <a:pt x="31" y="685"/>
                  </a:lnTo>
                  <a:lnTo>
                    <a:pt x="1819" y="45"/>
                  </a:lnTo>
                  <a:lnTo>
                    <a:pt x="1819" y="237"/>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7" name="Freeform 10"/>
            <p:cNvSpPr>
              <a:spLocks noChangeArrowheads="1"/>
            </p:cNvSpPr>
            <p:nvPr/>
          </p:nvSpPr>
          <p:spPr bwMode="auto">
            <a:xfrm>
              <a:off x="5653088" y="3201988"/>
              <a:ext cx="42862" cy="47625"/>
            </a:xfrm>
            <a:custGeom>
              <a:avLst/>
              <a:gdLst>
                <a:gd name="T0" fmla="*/ 2147483647 w 121"/>
                <a:gd name="T1" fmla="*/ 2147483647 h 134"/>
                <a:gd name="T2" fmla="*/ 0 w 121"/>
                <a:gd name="T3" fmla="*/ 0 h 134"/>
                <a:gd name="T4" fmla="*/ 0 w 121"/>
                <a:gd name="T5" fmla="*/ 2147483647 h 134"/>
                <a:gd name="T6" fmla="*/ 2147483647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120" y="90"/>
                  </a:moveTo>
                  <a:lnTo>
                    <a:pt x="0" y="0"/>
                  </a:lnTo>
                  <a:lnTo>
                    <a:pt x="0" y="133"/>
                  </a:lnTo>
                  <a:lnTo>
                    <a:pt x="120" y="90"/>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8" name="Freeform 11"/>
            <p:cNvSpPr>
              <a:spLocks noChangeArrowheads="1"/>
            </p:cNvSpPr>
            <p:nvPr/>
          </p:nvSpPr>
          <p:spPr bwMode="auto">
            <a:xfrm>
              <a:off x="4967288" y="3195638"/>
              <a:ext cx="644525" cy="277812"/>
            </a:xfrm>
            <a:custGeom>
              <a:avLst/>
              <a:gdLst>
                <a:gd name="T0" fmla="*/ 2147483647 w 1789"/>
                <a:gd name="T1" fmla="*/ 2147483647 h 772"/>
                <a:gd name="T2" fmla="*/ 2147483647 w 1789"/>
                <a:gd name="T3" fmla="*/ 0 h 772"/>
                <a:gd name="T4" fmla="*/ 0 w 1789"/>
                <a:gd name="T5" fmla="*/ 2147483647 h 772"/>
                <a:gd name="T6" fmla="*/ 2147483647 w 1789"/>
                <a:gd name="T7" fmla="*/ 2147483647 h 772"/>
                <a:gd name="T8" fmla="*/ 2147483647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1788" y="192"/>
                  </a:moveTo>
                  <a:lnTo>
                    <a:pt x="1788" y="0"/>
                  </a:lnTo>
                  <a:lnTo>
                    <a:pt x="0" y="640"/>
                  </a:lnTo>
                  <a:lnTo>
                    <a:pt x="173" y="771"/>
                  </a:lnTo>
                  <a:lnTo>
                    <a:pt x="1788" y="19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59" name="Freeform 12"/>
            <p:cNvSpPr>
              <a:spLocks noChangeArrowheads="1"/>
            </p:cNvSpPr>
            <p:nvPr/>
          </p:nvSpPr>
          <p:spPr bwMode="auto">
            <a:xfrm>
              <a:off x="5049838" y="3287713"/>
              <a:ext cx="665162" cy="841375"/>
            </a:xfrm>
            <a:custGeom>
              <a:avLst/>
              <a:gdLst>
                <a:gd name="T0" fmla="*/ 2147483647 w 1849"/>
                <a:gd name="T1" fmla="*/ 0 h 2335"/>
                <a:gd name="T2" fmla="*/ 2147483647 w 1849"/>
                <a:gd name="T3" fmla="*/ 2147483647 h 2335"/>
                <a:gd name="T4" fmla="*/ 2147483647 w 1849"/>
                <a:gd name="T5" fmla="*/ 2147483647 h 2335"/>
                <a:gd name="T6" fmla="*/ 2147483647 w 1849"/>
                <a:gd name="T7" fmla="*/ 2147483647 h 2335"/>
                <a:gd name="T8" fmla="*/ 2147483647 w 1849"/>
                <a:gd name="T9" fmla="*/ 2147483647 h 2335"/>
                <a:gd name="T10" fmla="*/ 2147483647 w 1849"/>
                <a:gd name="T11" fmla="*/ 2147483647 h 2335"/>
                <a:gd name="T12" fmla="*/ 2147483647 w 1849"/>
                <a:gd name="T13" fmla="*/ 2147483647 h 2335"/>
                <a:gd name="T14" fmla="*/ 0 w 1849"/>
                <a:gd name="T15" fmla="*/ 2147483647 h 2335"/>
                <a:gd name="T16" fmla="*/ 0 w 1849"/>
                <a:gd name="T17" fmla="*/ 2147483647 h 2335"/>
                <a:gd name="T18" fmla="*/ 2147483647 w 1849"/>
                <a:gd name="T19" fmla="*/ 2147483647 h 2335"/>
                <a:gd name="T20" fmla="*/ 2147483647 w 1849"/>
                <a:gd name="T21" fmla="*/ 2147483647 h 2335"/>
                <a:gd name="T22" fmla="*/ 2147483647 w 1849"/>
                <a:gd name="T23" fmla="*/ 2147483647 h 2335"/>
                <a:gd name="T24" fmla="*/ 2147483647 w 1849"/>
                <a:gd name="T25" fmla="*/ 2147483647 h 2335"/>
                <a:gd name="T26" fmla="*/ 2147483647 w 1849"/>
                <a:gd name="T27" fmla="*/ 2147483647 h 2335"/>
                <a:gd name="T28" fmla="*/ 2147483647 w 1849"/>
                <a:gd name="T29" fmla="*/ 0 h 2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9"/>
                <a:gd name="T46" fmla="*/ 0 h 2335"/>
                <a:gd name="T47" fmla="*/ 1849 w 1849"/>
                <a:gd name="T48" fmla="*/ 2335 h 2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9" h="2335">
                  <a:moveTo>
                    <a:pt x="1672" y="0"/>
                  </a:moveTo>
                  <a:lnTo>
                    <a:pt x="1559" y="40"/>
                  </a:lnTo>
                  <a:lnTo>
                    <a:pt x="1559" y="546"/>
                  </a:lnTo>
                  <a:lnTo>
                    <a:pt x="1559" y="1530"/>
                  </a:lnTo>
                  <a:lnTo>
                    <a:pt x="1559" y="1671"/>
                  </a:lnTo>
                  <a:lnTo>
                    <a:pt x="0" y="2229"/>
                  </a:lnTo>
                  <a:lnTo>
                    <a:pt x="0" y="2334"/>
                  </a:lnTo>
                  <a:lnTo>
                    <a:pt x="1615" y="1756"/>
                  </a:lnTo>
                  <a:lnTo>
                    <a:pt x="1788" y="1886"/>
                  </a:lnTo>
                  <a:lnTo>
                    <a:pt x="1848" y="1865"/>
                  </a:lnTo>
                  <a:lnTo>
                    <a:pt x="1848" y="1804"/>
                  </a:lnTo>
                  <a:lnTo>
                    <a:pt x="1672" y="1671"/>
                  </a:lnTo>
                  <a:lnTo>
                    <a:pt x="1672" y="0"/>
                  </a:lnTo>
                </a:path>
              </a:pathLst>
            </a:custGeom>
            <a:solidFill>
              <a:srgbClr val="A6A8AA"/>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60" name="Freeform 13"/>
            <p:cNvSpPr>
              <a:spLocks noChangeArrowheads="1"/>
            </p:cNvSpPr>
            <p:nvPr/>
          </p:nvSpPr>
          <p:spPr bwMode="auto">
            <a:xfrm>
              <a:off x="5653088" y="3265488"/>
              <a:ext cx="63500" cy="673100"/>
            </a:xfrm>
            <a:custGeom>
              <a:avLst/>
              <a:gdLst>
                <a:gd name="T0" fmla="*/ 0 w 177"/>
                <a:gd name="T1" fmla="*/ 2147483647 h 1868"/>
                <a:gd name="T2" fmla="*/ 0 w 177"/>
                <a:gd name="T3" fmla="*/ 2147483647 h 1868"/>
                <a:gd name="T4" fmla="*/ 2147483647 w 177"/>
                <a:gd name="T5" fmla="*/ 2147483647 h 1868"/>
                <a:gd name="T6" fmla="*/ 2147483647 w 177"/>
                <a:gd name="T7" fmla="*/ 0 h 1868"/>
                <a:gd name="T8" fmla="*/ 0 w 177"/>
                <a:gd name="T9" fmla="*/ 2147483647 h 1868"/>
                <a:gd name="T10" fmla="*/ 0 60000 65536"/>
                <a:gd name="T11" fmla="*/ 0 60000 65536"/>
                <a:gd name="T12" fmla="*/ 0 60000 65536"/>
                <a:gd name="T13" fmla="*/ 0 60000 65536"/>
                <a:gd name="T14" fmla="*/ 0 60000 65536"/>
                <a:gd name="T15" fmla="*/ 0 w 177"/>
                <a:gd name="T16" fmla="*/ 0 h 1868"/>
                <a:gd name="T17" fmla="*/ 177 w 177"/>
                <a:gd name="T18" fmla="*/ 1868 h 1868"/>
              </a:gdLst>
              <a:ahLst/>
              <a:cxnLst>
                <a:cxn ang="T10">
                  <a:pos x="T0" y="T1"/>
                </a:cxn>
                <a:cxn ang="T11">
                  <a:pos x="T2" y="T3"/>
                </a:cxn>
                <a:cxn ang="T12">
                  <a:pos x="T4" y="T5"/>
                </a:cxn>
                <a:cxn ang="T13">
                  <a:pos x="T6" y="T7"/>
                </a:cxn>
                <a:cxn ang="T14">
                  <a:pos x="T8" y="T9"/>
                </a:cxn>
              </a:cxnLst>
              <a:rect l="T15" t="T16" r="T17" b="T18"/>
              <a:pathLst>
                <a:path w="177" h="1868">
                  <a:moveTo>
                    <a:pt x="0" y="63"/>
                  </a:moveTo>
                  <a:lnTo>
                    <a:pt x="0" y="1734"/>
                  </a:lnTo>
                  <a:lnTo>
                    <a:pt x="176" y="1867"/>
                  </a:lnTo>
                  <a:lnTo>
                    <a:pt x="176" y="0"/>
                  </a:lnTo>
                  <a:lnTo>
                    <a:pt x="0" y="63"/>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61" name="Freeform 14"/>
            <p:cNvSpPr>
              <a:spLocks noChangeArrowheads="1"/>
            </p:cNvSpPr>
            <p:nvPr/>
          </p:nvSpPr>
          <p:spPr bwMode="auto">
            <a:xfrm>
              <a:off x="5049838" y="3921125"/>
              <a:ext cx="644525" cy="277813"/>
            </a:xfrm>
            <a:custGeom>
              <a:avLst/>
              <a:gdLst>
                <a:gd name="T0" fmla="*/ 0 w 1789"/>
                <a:gd name="T1" fmla="*/ 2147483647 h 772"/>
                <a:gd name="T2" fmla="*/ 0 w 1789"/>
                <a:gd name="T3" fmla="*/ 2147483647 h 772"/>
                <a:gd name="T4" fmla="*/ 2147483647 w 1789"/>
                <a:gd name="T5" fmla="*/ 2147483647 h 772"/>
                <a:gd name="T6" fmla="*/ 2147483647 w 1789"/>
                <a:gd name="T7" fmla="*/ 0 h 772"/>
                <a:gd name="T8" fmla="*/ 0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0" y="578"/>
                  </a:moveTo>
                  <a:lnTo>
                    <a:pt x="0" y="771"/>
                  </a:lnTo>
                  <a:lnTo>
                    <a:pt x="1788" y="130"/>
                  </a:lnTo>
                  <a:lnTo>
                    <a:pt x="1615" y="0"/>
                  </a:lnTo>
                  <a:lnTo>
                    <a:pt x="0" y="578"/>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62" name="Freeform 15"/>
            <p:cNvSpPr>
              <a:spLocks noChangeArrowheads="1"/>
            </p:cNvSpPr>
            <p:nvPr/>
          </p:nvSpPr>
          <p:spPr bwMode="auto">
            <a:xfrm>
              <a:off x="5049838" y="3302000"/>
              <a:ext cx="561975" cy="788988"/>
            </a:xfrm>
            <a:custGeom>
              <a:avLst/>
              <a:gdLst>
                <a:gd name="T0" fmla="*/ 0 w 1560"/>
                <a:gd name="T1" fmla="*/ 2147483647 h 2190"/>
                <a:gd name="T2" fmla="*/ 2147483647 w 1560"/>
                <a:gd name="T3" fmla="*/ 2147483647 h 2190"/>
                <a:gd name="T4" fmla="*/ 2147483647 w 1560"/>
                <a:gd name="T5" fmla="*/ 2147483647 h 2190"/>
                <a:gd name="T6" fmla="*/ 2147483647 w 1560"/>
                <a:gd name="T7" fmla="*/ 2147483647 h 2190"/>
                <a:gd name="T8" fmla="*/ 2147483647 w 1560"/>
                <a:gd name="T9" fmla="*/ 2147483647 h 2190"/>
                <a:gd name="T10" fmla="*/ 2147483647 w 1560"/>
                <a:gd name="T11" fmla="*/ 2147483647 h 2190"/>
                <a:gd name="T12" fmla="*/ 2147483647 w 1560"/>
                <a:gd name="T13" fmla="*/ 2147483647 h 2190"/>
                <a:gd name="T14" fmla="*/ 2147483647 w 1560"/>
                <a:gd name="T15" fmla="*/ 2147483647 h 2190"/>
                <a:gd name="T16" fmla="*/ 2147483647 w 1560"/>
                <a:gd name="T17" fmla="*/ 2147483647 h 2190"/>
                <a:gd name="T18" fmla="*/ 2147483647 w 1560"/>
                <a:gd name="T19" fmla="*/ 2147483647 h 2190"/>
                <a:gd name="T20" fmla="*/ 2147483647 w 1560"/>
                <a:gd name="T21" fmla="*/ 2147483647 h 2190"/>
                <a:gd name="T22" fmla="*/ 2147483647 w 1560"/>
                <a:gd name="T23" fmla="*/ 2147483647 h 2190"/>
                <a:gd name="T24" fmla="*/ 2147483647 w 1560"/>
                <a:gd name="T25" fmla="*/ 2147483647 h 2190"/>
                <a:gd name="T26" fmla="*/ 2147483647 w 1560"/>
                <a:gd name="T27" fmla="*/ 2147483647 h 2190"/>
                <a:gd name="T28" fmla="*/ 2147483647 w 1560"/>
                <a:gd name="T29" fmla="*/ 2147483647 h 2190"/>
                <a:gd name="T30" fmla="*/ 2147483647 w 1560"/>
                <a:gd name="T31" fmla="*/ 2147483647 h 2190"/>
                <a:gd name="T32" fmla="*/ 2147483647 w 1560"/>
                <a:gd name="T33" fmla="*/ 2147483647 h 2190"/>
                <a:gd name="T34" fmla="*/ 2147483647 w 1560"/>
                <a:gd name="T35" fmla="*/ 2147483647 h 2190"/>
                <a:gd name="T36" fmla="*/ 2147483647 w 1560"/>
                <a:gd name="T37" fmla="*/ 0 h 2190"/>
                <a:gd name="T38" fmla="*/ 0 w 1560"/>
                <a:gd name="T39" fmla="*/ 2147483647 h 2190"/>
                <a:gd name="T40" fmla="*/ 0 w 1560"/>
                <a:gd name="T41" fmla="*/ 2147483647 h 2190"/>
                <a:gd name="T42" fmla="*/ 2147483647 w 1560"/>
                <a:gd name="T43" fmla="*/ 2147483647 h 2190"/>
                <a:gd name="T44" fmla="*/ 2147483647 w 1560"/>
                <a:gd name="T45" fmla="*/ 2147483647 h 2190"/>
                <a:gd name="T46" fmla="*/ 2147483647 w 1560"/>
                <a:gd name="T47" fmla="*/ 2147483647 h 2190"/>
                <a:gd name="T48" fmla="*/ 2147483647 w 1560"/>
                <a:gd name="T49" fmla="*/ 2147483647 h 2190"/>
                <a:gd name="T50" fmla="*/ 2147483647 w 1560"/>
                <a:gd name="T51" fmla="*/ 2147483647 h 2190"/>
                <a:gd name="T52" fmla="*/ 2147483647 w 1560"/>
                <a:gd name="T53" fmla="*/ 2147483647 h 2190"/>
                <a:gd name="T54" fmla="*/ 2147483647 w 1560"/>
                <a:gd name="T55" fmla="*/ 2147483647 h 2190"/>
                <a:gd name="T56" fmla="*/ 2147483647 w 1560"/>
                <a:gd name="T57" fmla="*/ 2147483647 h 2190"/>
                <a:gd name="T58" fmla="*/ 2147483647 w 1560"/>
                <a:gd name="T59" fmla="*/ 2147483647 h 2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0"/>
                <a:gd name="T91" fmla="*/ 0 h 2190"/>
                <a:gd name="T92" fmla="*/ 1560 w 1560"/>
                <a:gd name="T93" fmla="*/ 2190 h 21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0" h="2190">
                  <a:moveTo>
                    <a:pt x="0" y="2189"/>
                  </a:moveTo>
                  <a:lnTo>
                    <a:pt x="1559" y="1631"/>
                  </a:lnTo>
                  <a:lnTo>
                    <a:pt x="1559" y="1490"/>
                  </a:lnTo>
                  <a:lnTo>
                    <a:pt x="1434" y="1534"/>
                  </a:lnTo>
                  <a:lnTo>
                    <a:pt x="1434" y="722"/>
                  </a:lnTo>
                  <a:lnTo>
                    <a:pt x="1432" y="723"/>
                  </a:lnTo>
                  <a:lnTo>
                    <a:pt x="1257" y="1596"/>
                  </a:lnTo>
                  <a:lnTo>
                    <a:pt x="1132" y="1641"/>
                  </a:lnTo>
                  <a:lnTo>
                    <a:pt x="957" y="891"/>
                  </a:lnTo>
                  <a:lnTo>
                    <a:pt x="956" y="894"/>
                  </a:lnTo>
                  <a:lnTo>
                    <a:pt x="956" y="1703"/>
                  </a:lnTo>
                  <a:lnTo>
                    <a:pt x="831" y="1747"/>
                  </a:lnTo>
                  <a:lnTo>
                    <a:pt x="831" y="763"/>
                  </a:lnTo>
                  <a:lnTo>
                    <a:pt x="1039" y="690"/>
                  </a:lnTo>
                  <a:lnTo>
                    <a:pt x="1194" y="1380"/>
                  </a:lnTo>
                  <a:lnTo>
                    <a:pt x="1196" y="1380"/>
                  </a:lnTo>
                  <a:lnTo>
                    <a:pt x="1350" y="580"/>
                  </a:lnTo>
                  <a:lnTo>
                    <a:pt x="1559" y="506"/>
                  </a:lnTo>
                  <a:lnTo>
                    <a:pt x="1559" y="0"/>
                  </a:lnTo>
                  <a:lnTo>
                    <a:pt x="0" y="558"/>
                  </a:lnTo>
                  <a:lnTo>
                    <a:pt x="0" y="2189"/>
                  </a:lnTo>
                  <a:close/>
                  <a:moveTo>
                    <a:pt x="283" y="957"/>
                  </a:moveTo>
                  <a:lnTo>
                    <a:pt x="450" y="1670"/>
                  </a:lnTo>
                  <a:lnTo>
                    <a:pt x="452" y="1670"/>
                  </a:lnTo>
                  <a:lnTo>
                    <a:pt x="617" y="839"/>
                  </a:lnTo>
                  <a:lnTo>
                    <a:pt x="746" y="793"/>
                  </a:lnTo>
                  <a:lnTo>
                    <a:pt x="527" y="1855"/>
                  </a:lnTo>
                  <a:lnTo>
                    <a:pt x="367" y="1911"/>
                  </a:lnTo>
                  <a:lnTo>
                    <a:pt x="143" y="1006"/>
                  </a:lnTo>
                  <a:lnTo>
                    <a:pt x="283" y="957"/>
                  </a:lnTo>
                  <a:close/>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63" name="Freeform 16"/>
            <p:cNvSpPr>
              <a:spLocks noChangeArrowheads="1"/>
            </p:cNvSpPr>
            <p:nvPr/>
          </p:nvSpPr>
          <p:spPr bwMode="auto">
            <a:xfrm>
              <a:off x="5349875" y="3484563"/>
              <a:ext cx="261938" cy="447675"/>
            </a:xfrm>
            <a:custGeom>
              <a:avLst/>
              <a:gdLst>
                <a:gd name="T0" fmla="*/ 2147483647 w 729"/>
                <a:gd name="T1" fmla="*/ 2147483647 h 1242"/>
                <a:gd name="T2" fmla="*/ 2147483647 w 729"/>
                <a:gd name="T3" fmla="*/ 2147483647 h 1242"/>
                <a:gd name="T4" fmla="*/ 2147483647 w 729"/>
                <a:gd name="T5" fmla="*/ 2147483647 h 1242"/>
                <a:gd name="T6" fmla="*/ 0 w 729"/>
                <a:gd name="T7" fmla="*/ 2147483647 h 1242"/>
                <a:gd name="T8" fmla="*/ 0 w 729"/>
                <a:gd name="T9" fmla="*/ 2147483647 h 1242"/>
                <a:gd name="T10" fmla="*/ 2147483647 w 729"/>
                <a:gd name="T11" fmla="*/ 2147483647 h 1242"/>
                <a:gd name="T12" fmla="*/ 2147483647 w 729"/>
                <a:gd name="T13" fmla="*/ 2147483647 h 1242"/>
                <a:gd name="T14" fmla="*/ 2147483647 w 729"/>
                <a:gd name="T15" fmla="*/ 2147483647 h 1242"/>
                <a:gd name="T16" fmla="*/ 2147483647 w 729"/>
                <a:gd name="T17" fmla="*/ 2147483647 h 1242"/>
                <a:gd name="T18" fmla="*/ 2147483647 w 729"/>
                <a:gd name="T19" fmla="*/ 2147483647 h 1242"/>
                <a:gd name="T20" fmla="*/ 2147483647 w 729"/>
                <a:gd name="T21" fmla="*/ 2147483647 h 1242"/>
                <a:gd name="T22" fmla="*/ 2147483647 w 729"/>
                <a:gd name="T23" fmla="*/ 2147483647 h 1242"/>
                <a:gd name="T24" fmla="*/ 2147483647 w 729"/>
                <a:gd name="T25" fmla="*/ 2147483647 h 1242"/>
                <a:gd name="T26" fmla="*/ 2147483647 w 729"/>
                <a:gd name="T27" fmla="*/ 2147483647 h 1242"/>
                <a:gd name="T28" fmla="*/ 2147483647 w 729"/>
                <a:gd name="T29" fmla="*/ 0 h 1242"/>
                <a:gd name="T30" fmla="*/ 2147483647 w 729"/>
                <a:gd name="T31" fmla="*/ 2147483647 h 1242"/>
                <a:gd name="T32" fmla="*/ 2147483647 w 729"/>
                <a:gd name="T33" fmla="*/ 2147483647 h 1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9"/>
                <a:gd name="T52" fmla="*/ 0 h 1242"/>
                <a:gd name="T53" fmla="*/ 729 w 729"/>
                <a:gd name="T54" fmla="*/ 1242 h 1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9" h="1242">
                  <a:moveTo>
                    <a:pt x="365" y="874"/>
                  </a:moveTo>
                  <a:lnTo>
                    <a:pt x="363" y="874"/>
                  </a:lnTo>
                  <a:lnTo>
                    <a:pt x="208" y="184"/>
                  </a:lnTo>
                  <a:lnTo>
                    <a:pt x="0" y="257"/>
                  </a:lnTo>
                  <a:lnTo>
                    <a:pt x="0" y="1241"/>
                  </a:lnTo>
                  <a:lnTo>
                    <a:pt x="124" y="1197"/>
                  </a:lnTo>
                  <a:lnTo>
                    <a:pt x="124" y="388"/>
                  </a:lnTo>
                  <a:lnTo>
                    <a:pt x="126" y="385"/>
                  </a:lnTo>
                  <a:lnTo>
                    <a:pt x="301" y="1135"/>
                  </a:lnTo>
                  <a:lnTo>
                    <a:pt x="426" y="1090"/>
                  </a:lnTo>
                  <a:lnTo>
                    <a:pt x="601" y="217"/>
                  </a:lnTo>
                  <a:lnTo>
                    <a:pt x="603" y="216"/>
                  </a:lnTo>
                  <a:lnTo>
                    <a:pt x="603" y="1028"/>
                  </a:lnTo>
                  <a:lnTo>
                    <a:pt x="728" y="984"/>
                  </a:lnTo>
                  <a:lnTo>
                    <a:pt x="728" y="0"/>
                  </a:lnTo>
                  <a:lnTo>
                    <a:pt x="519" y="74"/>
                  </a:lnTo>
                  <a:lnTo>
                    <a:pt x="365" y="87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grpSp>
        <p:nvGrpSpPr>
          <p:cNvPr id="164" name="Group 488"/>
          <p:cNvGrpSpPr>
            <a:grpSpLocks noChangeAspect="1"/>
          </p:cNvGrpSpPr>
          <p:nvPr/>
        </p:nvGrpSpPr>
        <p:grpSpPr bwMode="auto">
          <a:xfrm>
            <a:off x="5291730" y="2027582"/>
            <a:ext cx="220663" cy="312738"/>
            <a:chOff x="4935538" y="3179763"/>
            <a:chExt cx="790575" cy="1035050"/>
          </a:xfrm>
        </p:grpSpPr>
        <p:sp>
          <p:nvSpPr>
            <p:cNvPr id="165" name="Freeform 2"/>
            <p:cNvSpPr>
              <a:spLocks noChangeArrowheads="1"/>
            </p:cNvSpPr>
            <p:nvPr/>
          </p:nvSpPr>
          <p:spPr bwMode="auto">
            <a:xfrm>
              <a:off x="5653088" y="3195638"/>
              <a:ext cx="73025" cy="749300"/>
            </a:xfrm>
            <a:custGeom>
              <a:avLst/>
              <a:gdLst>
                <a:gd name="T0" fmla="*/ 2147483647 w 205"/>
                <a:gd name="T1" fmla="*/ 2147483647 h 2083"/>
                <a:gd name="T2" fmla="*/ 0 w 205"/>
                <a:gd name="T3" fmla="*/ 0 h 2083"/>
                <a:gd name="T4" fmla="*/ 0 w 205"/>
                <a:gd name="T5" fmla="*/ 2147483647 h 2083"/>
                <a:gd name="T6" fmla="*/ 2147483647 w 205"/>
                <a:gd name="T7" fmla="*/ 2147483647 h 2083"/>
                <a:gd name="T8" fmla="*/ 0 w 205"/>
                <a:gd name="T9" fmla="*/ 2147483647 h 2083"/>
                <a:gd name="T10" fmla="*/ 0 w 205"/>
                <a:gd name="T11" fmla="*/ 2147483647 h 2083"/>
                <a:gd name="T12" fmla="*/ 2147483647 w 205"/>
                <a:gd name="T13" fmla="*/ 2147483647 h 2083"/>
                <a:gd name="T14" fmla="*/ 2147483647 w 205"/>
                <a:gd name="T15" fmla="*/ 2147483647 h 2083"/>
                <a:gd name="T16" fmla="*/ 2147483647 w 205"/>
                <a:gd name="T17" fmla="*/ 2147483647 h 2083"/>
                <a:gd name="T18" fmla="*/ 2147483647 w 205"/>
                <a:gd name="T19" fmla="*/ 2147483647 h 2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83"/>
                <a:gd name="T32" fmla="*/ 205 w 205"/>
                <a:gd name="T33" fmla="*/ 2083 h 20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83">
                  <a:moveTo>
                    <a:pt x="204" y="154"/>
                  </a:moveTo>
                  <a:lnTo>
                    <a:pt x="0" y="0"/>
                  </a:lnTo>
                  <a:lnTo>
                    <a:pt x="0" y="19"/>
                  </a:lnTo>
                  <a:lnTo>
                    <a:pt x="120" y="109"/>
                  </a:lnTo>
                  <a:lnTo>
                    <a:pt x="0" y="152"/>
                  </a:lnTo>
                  <a:lnTo>
                    <a:pt x="0" y="257"/>
                  </a:lnTo>
                  <a:lnTo>
                    <a:pt x="176" y="194"/>
                  </a:lnTo>
                  <a:lnTo>
                    <a:pt x="176" y="2061"/>
                  </a:lnTo>
                  <a:lnTo>
                    <a:pt x="204" y="2082"/>
                  </a:lnTo>
                  <a:lnTo>
                    <a:pt x="204" y="154"/>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66" name="Freeform 3"/>
            <p:cNvSpPr>
              <a:spLocks noChangeArrowheads="1"/>
            </p:cNvSpPr>
            <p:nvPr/>
          </p:nvSpPr>
          <p:spPr bwMode="auto">
            <a:xfrm>
              <a:off x="5010150" y="3967163"/>
              <a:ext cx="695325" cy="247650"/>
            </a:xfrm>
            <a:custGeom>
              <a:avLst/>
              <a:gdLst>
                <a:gd name="T0" fmla="*/ 2147483647 w 1933"/>
                <a:gd name="T1" fmla="*/ 2147483647 h 687"/>
                <a:gd name="T2" fmla="*/ 0 w 1933"/>
                <a:gd name="T3" fmla="*/ 2147483647 h 687"/>
                <a:gd name="T4" fmla="*/ 0 w 1933"/>
                <a:gd name="T5" fmla="*/ 2147483647 h 687"/>
                <a:gd name="T6" fmla="*/ 2147483647 w 1933"/>
                <a:gd name="T7" fmla="*/ 2147483647 h 687"/>
                <a:gd name="T8" fmla="*/ 2147483647 w 1933"/>
                <a:gd name="T9" fmla="*/ 2147483647 h 687"/>
                <a:gd name="T10" fmla="*/ 2147483647 w 1933"/>
                <a:gd name="T11" fmla="*/ 0 h 687"/>
                <a:gd name="T12" fmla="*/ 2147483647 w 1933"/>
                <a:gd name="T13" fmla="*/ 2147483647 h 687"/>
                <a:gd name="T14" fmla="*/ 2147483647 w 1933"/>
                <a:gd name="T15" fmla="*/ 2147483647 h 687"/>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7"/>
                <a:gd name="T26" fmla="*/ 1933 w 1933"/>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7">
                  <a:moveTo>
                    <a:pt x="112" y="448"/>
                  </a:moveTo>
                  <a:lnTo>
                    <a:pt x="0" y="489"/>
                  </a:lnTo>
                  <a:lnTo>
                    <a:pt x="0" y="622"/>
                  </a:lnTo>
                  <a:lnTo>
                    <a:pt x="85" y="686"/>
                  </a:lnTo>
                  <a:lnTo>
                    <a:pt x="1932" y="24"/>
                  </a:lnTo>
                  <a:lnTo>
                    <a:pt x="1900" y="0"/>
                  </a:lnTo>
                  <a:lnTo>
                    <a:pt x="112" y="641"/>
                  </a:lnTo>
                  <a:lnTo>
                    <a:pt x="112" y="448"/>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67" name="Freeform 4"/>
            <p:cNvSpPr>
              <a:spLocks noChangeArrowheads="1"/>
            </p:cNvSpPr>
            <p:nvPr/>
          </p:nvSpPr>
          <p:spPr bwMode="auto">
            <a:xfrm>
              <a:off x="4946650" y="3265488"/>
              <a:ext cx="665163" cy="841375"/>
            </a:xfrm>
            <a:custGeom>
              <a:avLst/>
              <a:gdLst>
                <a:gd name="T0" fmla="*/ 2147483647 w 1849"/>
                <a:gd name="T1" fmla="*/ 2147483647 h 2336"/>
                <a:gd name="T2" fmla="*/ 2147483647 w 1849"/>
                <a:gd name="T3" fmla="*/ 2147483647 h 2336"/>
                <a:gd name="T4" fmla="*/ 2147483647 w 1849"/>
                <a:gd name="T5" fmla="*/ 2147483647 h 2336"/>
                <a:gd name="T6" fmla="*/ 2147483647 w 1849"/>
                <a:gd name="T7" fmla="*/ 2147483647 h 2336"/>
                <a:gd name="T8" fmla="*/ 2147483647 w 1849"/>
                <a:gd name="T9" fmla="*/ 0 h 2336"/>
                <a:gd name="T10" fmla="*/ 2147483647 w 1849"/>
                <a:gd name="T11" fmla="*/ 2147483647 h 2336"/>
                <a:gd name="T12" fmla="*/ 2147483647 w 1849"/>
                <a:gd name="T13" fmla="*/ 2147483647 h 2336"/>
                <a:gd name="T14" fmla="*/ 0 w 1849"/>
                <a:gd name="T15" fmla="*/ 2147483647 h 2336"/>
                <a:gd name="T16" fmla="*/ 0 w 1849"/>
                <a:gd name="T17" fmla="*/ 2147483647 h 2336"/>
                <a:gd name="T18" fmla="*/ 2147483647 w 1849"/>
                <a:gd name="T19" fmla="*/ 2147483647 h 2336"/>
                <a:gd name="T20" fmla="*/ 2147483647 w 1849"/>
                <a:gd name="T21" fmla="*/ 2147483647 h 2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9"/>
                <a:gd name="T34" fmla="*/ 0 h 2336"/>
                <a:gd name="T35" fmla="*/ 1849 w 1849"/>
                <a:gd name="T36" fmla="*/ 2336 h 2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9" h="2336">
                  <a:moveTo>
                    <a:pt x="177" y="2335"/>
                  </a:moveTo>
                  <a:lnTo>
                    <a:pt x="289" y="2294"/>
                  </a:lnTo>
                  <a:lnTo>
                    <a:pt x="289" y="663"/>
                  </a:lnTo>
                  <a:lnTo>
                    <a:pt x="1848" y="105"/>
                  </a:lnTo>
                  <a:lnTo>
                    <a:pt x="1848" y="0"/>
                  </a:lnTo>
                  <a:lnTo>
                    <a:pt x="233" y="579"/>
                  </a:lnTo>
                  <a:lnTo>
                    <a:pt x="60" y="448"/>
                  </a:lnTo>
                  <a:lnTo>
                    <a:pt x="0" y="470"/>
                  </a:lnTo>
                  <a:lnTo>
                    <a:pt x="0" y="531"/>
                  </a:lnTo>
                  <a:lnTo>
                    <a:pt x="177" y="664"/>
                  </a:lnTo>
                  <a:lnTo>
                    <a:pt x="177" y="2335"/>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68" name="Freeform 5"/>
            <p:cNvSpPr>
              <a:spLocks noChangeArrowheads="1"/>
            </p:cNvSpPr>
            <p:nvPr/>
          </p:nvSpPr>
          <p:spPr bwMode="auto">
            <a:xfrm>
              <a:off x="5102225" y="3587750"/>
              <a:ext cx="217488" cy="403225"/>
            </a:xfrm>
            <a:custGeom>
              <a:avLst/>
              <a:gdLst>
                <a:gd name="T0" fmla="*/ 2147483647 w 603"/>
                <a:gd name="T1" fmla="*/ 2147483647 h 1119"/>
                <a:gd name="T2" fmla="*/ 2147483647 w 603"/>
                <a:gd name="T3" fmla="*/ 0 h 1119"/>
                <a:gd name="T4" fmla="*/ 2147483647 w 603"/>
                <a:gd name="T5" fmla="*/ 2147483647 h 1119"/>
                <a:gd name="T6" fmla="*/ 2147483647 w 603"/>
                <a:gd name="T7" fmla="*/ 2147483647 h 1119"/>
                <a:gd name="T8" fmla="*/ 2147483647 w 603"/>
                <a:gd name="T9" fmla="*/ 2147483647 h 1119"/>
                <a:gd name="T10" fmla="*/ 2147483647 w 603"/>
                <a:gd name="T11" fmla="*/ 2147483647 h 1119"/>
                <a:gd name="T12" fmla="*/ 0 w 603"/>
                <a:gd name="T13" fmla="*/ 2147483647 h 1119"/>
                <a:gd name="T14" fmla="*/ 2147483647 w 603"/>
                <a:gd name="T15" fmla="*/ 2147483647 h 1119"/>
                <a:gd name="T16" fmla="*/ 2147483647 w 603"/>
                <a:gd name="T17" fmla="*/ 2147483647 h 1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1119"/>
                <a:gd name="T29" fmla="*/ 603 w 603"/>
                <a:gd name="T30" fmla="*/ 1119 h 1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1119">
                  <a:moveTo>
                    <a:pt x="383" y="1062"/>
                  </a:moveTo>
                  <a:lnTo>
                    <a:pt x="602" y="0"/>
                  </a:lnTo>
                  <a:lnTo>
                    <a:pt x="473" y="46"/>
                  </a:lnTo>
                  <a:lnTo>
                    <a:pt x="308" y="877"/>
                  </a:lnTo>
                  <a:lnTo>
                    <a:pt x="306" y="877"/>
                  </a:lnTo>
                  <a:lnTo>
                    <a:pt x="139" y="164"/>
                  </a:lnTo>
                  <a:lnTo>
                    <a:pt x="0" y="213"/>
                  </a:lnTo>
                  <a:lnTo>
                    <a:pt x="223" y="1118"/>
                  </a:lnTo>
                  <a:lnTo>
                    <a:pt x="383" y="106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69" name="Freeform 6"/>
            <p:cNvSpPr>
              <a:spLocks noChangeArrowheads="1"/>
            </p:cNvSpPr>
            <p:nvPr/>
          </p:nvSpPr>
          <p:spPr bwMode="auto">
            <a:xfrm>
              <a:off x="4935538" y="3448050"/>
              <a:ext cx="74612" cy="750888"/>
            </a:xfrm>
            <a:custGeom>
              <a:avLst/>
              <a:gdLst>
                <a:gd name="T0" fmla="*/ 2147483647 w 206"/>
                <a:gd name="T1" fmla="*/ 2147483647 h 2084"/>
                <a:gd name="T2" fmla="*/ 2147483647 w 206"/>
                <a:gd name="T3" fmla="*/ 2147483647 h 2084"/>
                <a:gd name="T4" fmla="*/ 2147483647 w 206"/>
                <a:gd name="T5" fmla="*/ 2147483647 h 2084"/>
                <a:gd name="T6" fmla="*/ 2147483647 w 206"/>
                <a:gd name="T7" fmla="*/ 2147483647 h 2084"/>
                <a:gd name="T8" fmla="*/ 0 w 206"/>
                <a:gd name="T9" fmla="*/ 0 h 2084"/>
                <a:gd name="T10" fmla="*/ 0 w 206"/>
                <a:gd name="T11" fmla="*/ 2147483647 h 2084"/>
                <a:gd name="T12" fmla="*/ 2147483647 w 206"/>
                <a:gd name="T13" fmla="*/ 2147483647 h 2084"/>
                <a:gd name="T14" fmla="*/ 2147483647 w 206"/>
                <a:gd name="T15" fmla="*/ 2147483647 h 2084"/>
                <a:gd name="T16" fmla="*/ 2147483647 w 206"/>
                <a:gd name="T17" fmla="*/ 2147483647 h 2084"/>
                <a:gd name="T18" fmla="*/ 2147483647 w 206"/>
                <a:gd name="T19" fmla="*/ 2147483647 h 20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84"/>
                <a:gd name="T32" fmla="*/ 206 w 206"/>
                <a:gd name="T33" fmla="*/ 2084 h 20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84">
                  <a:moveTo>
                    <a:pt x="205" y="1931"/>
                  </a:moveTo>
                  <a:lnTo>
                    <a:pt x="205" y="1826"/>
                  </a:lnTo>
                  <a:lnTo>
                    <a:pt x="28" y="1889"/>
                  </a:lnTo>
                  <a:lnTo>
                    <a:pt x="28" y="22"/>
                  </a:lnTo>
                  <a:lnTo>
                    <a:pt x="0" y="0"/>
                  </a:lnTo>
                  <a:lnTo>
                    <a:pt x="0" y="1928"/>
                  </a:lnTo>
                  <a:lnTo>
                    <a:pt x="205" y="2083"/>
                  </a:lnTo>
                  <a:lnTo>
                    <a:pt x="205" y="2064"/>
                  </a:lnTo>
                  <a:lnTo>
                    <a:pt x="85" y="1974"/>
                  </a:lnTo>
                  <a:lnTo>
                    <a:pt x="205" y="1931"/>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0" name="Freeform 7"/>
            <p:cNvSpPr>
              <a:spLocks noChangeArrowheads="1"/>
            </p:cNvSpPr>
            <p:nvPr/>
          </p:nvSpPr>
          <p:spPr bwMode="auto">
            <a:xfrm>
              <a:off x="4967288" y="4143375"/>
              <a:ext cx="42862" cy="47625"/>
            </a:xfrm>
            <a:custGeom>
              <a:avLst/>
              <a:gdLst>
                <a:gd name="T0" fmla="*/ 0 w 121"/>
                <a:gd name="T1" fmla="*/ 2147483647 h 134"/>
                <a:gd name="T2" fmla="*/ 2147483647 w 121"/>
                <a:gd name="T3" fmla="*/ 2147483647 h 134"/>
                <a:gd name="T4" fmla="*/ 2147483647 w 121"/>
                <a:gd name="T5" fmla="*/ 0 h 134"/>
                <a:gd name="T6" fmla="*/ 0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0" y="43"/>
                  </a:moveTo>
                  <a:lnTo>
                    <a:pt x="120" y="133"/>
                  </a:lnTo>
                  <a:lnTo>
                    <a:pt x="120" y="0"/>
                  </a:lnTo>
                  <a:lnTo>
                    <a:pt x="0" y="43"/>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1" name="Freeform 8"/>
            <p:cNvSpPr>
              <a:spLocks noChangeArrowheads="1"/>
            </p:cNvSpPr>
            <p:nvPr/>
          </p:nvSpPr>
          <p:spPr bwMode="auto">
            <a:xfrm>
              <a:off x="4946650" y="3455988"/>
              <a:ext cx="63500" cy="673100"/>
            </a:xfrm>
            <a:custGeom>
              <a:avLst/>
              <a:gdLst>
                <a:gd name="T0" fmla="*/ 2147483647 w 178"/>
                <a:gd name="T1" fmla="*/ 2147483647 h 1868"/>
                <a:gd name="T2" fmla="*/ 2147483647 w 178"/>
                <a:gd name="T3" fmla="*/ 2147483647 h 1868"/>
                <a:gd name="T4" fmla="*/ 0 w 178"/>
                <a:gd name="T5" fmla="*/ 0 h 1868"/>
                <a:gd name="T6" fmla="*/ 0 w 178"/>
                <a:gd name="T7" fmla="*/ 2147483647 h 1868"/>
                <a:gd name="T8" fmla="*/ 2147483647 w 178"/>
                <a:gd name="T9" fmla="*/ 2147483647 h 1868"/>
                <a:gd name="T10" fmla="*/ 0 60000 65536"/>
                <a:gd name="T11" fmla="*/ 0 60000 65536"/>
                <a:gd name="T12" fmla="*/ 0 60000 65536"/>
                <a:gd name="T13" fmla="*/ 0 60000 65536"/>
                <a:gd name="T14" fmla="*/ 0 60000 65536"/>
                <a:gd name="T15" fmla="*/ 0 w 178"/>
                <a:gd name="T16" fmla="*/ 0 h 1868"/>
                <a:gd name="T17" fmla="*/ 178 w 178"/>
                <a:gd name="T18" fmla="*/ 1868 h 1868"/>
              </a:gdLst>
              <a:ahLst/>
              <a:cxnLst>
                <a:cxn ang="T10">
                  <a:pos x="T0" y="T1"/>
                </a:cxn>
                <a:cxn ang="T11">
                  <a:pos x="T2" y="T3"/>
                </a:cxn>
                <a:cxn ang="T12">
                  <a:pos x="T4" y="T5"/>
                </a:cxn>
                <a:cxn ang="T13">
                  <a:pos x="T6" y="T7"/>
                </a:cxn>
                <a:cxn ang="T14">
                  <a:pos x="T8" y="T9"/>
                </a:cxn>
              </a:cxnLst>
              <a:rect l="T15" t="T16" r="T17" b="T18"/>
              <a:pathLst>
                <a:path w="178" h="1868">
                  <a:moveTo>
                    <a:pt x="177" y="1804"/>
                  </a:moveTo>
                  <a:lnTo>
                    <a:pt x="177" y="133"/>
                  </a:lnTo>
                  <a:lnTo>
                    <a:pt x="0" y="0"/>
                  </a:lnTo>
                  <a:lnTo>
                    <a:pt x="0" y="1867"/>
                  </a:lnTo>
                  <a:lnTo>
                    <a:pt x="177" y="180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2" name="Freeform 9"/>
            <p:cNvSpPr>
              <a:spLocks noChangeArrowheads="1"/>
            </p:cNvSpPr>
            <p:nvPr/>
          </p:nvSpPr>
          <p:spPr bwMode="auto">
            <a:xfrm>
              <a:off x="4956175" y="3179763"/>
              <a:ext cx="695325" cy="247650"/>
            </a:xfrm>
            <a:custGeom>
              <a:avLst/>
              <a:gdLst>
                <a:gd name="T0" fmla="*/ 2147483647 w 1933"/>
                <a:gd name="T1" fmla="*/ 2147483647 h 686"/>
                <a:gd name="T2" fmla="*/ 2147483647 w 1933"/>
                <a:gd name="T3" fmla="*/ 2147483647 h 686"/>
                <a:gd name="T4" fmla="*/ 2147483647 w 1933"/>
                <a:gd name="T5" fmla="*/ 2147483647 h 686"/>
                <a:gd name="T6" fmla="*/ 2147483647 w 1933"/>
                <a:gd name="T7" fmla="*/ 0 h 686"/>
                <a:gd name="T8" fmla="*/ 0 w 1933"/>
                <a:gd name="T9" fmla="*/ 2147483647 h 686"/>
                <a:gd name="T10" fmla="*/ 2147483647 w 1933"/>
                <a:gd name="T11" fmla="*/ 2147483647 h 686"/>
                <a:gd name="T12" fmla="*/ 2147483647 w 1933"/>
                <a:gd name="T13" fmla="*/ 2147483647 h 686"/>
                <a:gd name="T14" fmla="*/ 2147483647 w 1933"/>
                <a:gd name="T15" fmla="*/ 2147483647 h 686"/>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6"/>
                <a:gd name="T26" fmla="*/ 1933 w 1933"/>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6">
                  <a:moveTo>
                    <a:pt x="1819" y="237"/>
                  </a:moveTo>
                  <a:lnTo>
                    <a:pt x="1932" y="197"/>
                  </a:lnTo>
                  <a:lnTo>
                    <a:pt x="1932" y="64"/>
                  </a:lnTo>
                  <a:lnTo>
                    <a:pt x="1847" y="0"/>
                  </a:lnTo>
                  <a:lnTo>
                    <a:pt x="0" y="662"/>
                  </a:lnTo>
                  <a:lnTo>
                    <a:pt x="31" y="685"/>
                  </a:lnTo>
                  <a:lnTo>
                    <a:pt x="1819" y="45"/>
                  </a:lnTo>
                  <a:lnTo>
                    <a:pt x="1819" y="237"/>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3" name="Freeform 10"/>
            <p:cNvSpPr>
              <a:spLocks noChangeArrowheads="1"/>
            </p:cNvSpPr>
            <p:nvPr/>
          </p:nvSpPr>
          <p:spPr bwMode="auto">
            <a:xfrm>
              <a:off x="5653088" y="3201988"/>
              <a:ext cx="42862" cy="47625"/>
            </a:xfrm>
            <a:custGeom>
              <a:avLst/>
              <a:gdLst>
                <a:gd name="T0" fmla="*/ 2147483647 w 121"/>
                <a:gd name="T1" fmla="*/ 2147483647 h 134"/>
                <a:gd name="T2" fmla="*/ 0 w 121"/>
                <a:gd name="T3" fmla="*/ 0 h 134"/>
                <a:gd name="T4" fmla="*/ 0 w 121"/>
                <a:gd name="T5" fmla="*/ 2147483647 h 134"/>
                <a:gd name="T6" fmla="*/ 2147483647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120" y="90"/>
                  </a:moveTo>
                  <a:lnTo>
                    <a:pt x="0" y="0"/>
                  </a:lnTo>
                  <a:lnTo>
                    <a:pt x="0" y="133"/>
                  </a:lnTo>
                  <a:lnTo>
                    <a:pt x="120" y="90"/>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4" name="Freeform 11"/>
            <p:cNvSpPr>
              <a:spLocks noChangeArrowheads="1"/>
            </p:cNvSpPr>
            <p:nvPr/>
          </p:nvSpPr>
          <p:spPr bwMode="auto">
            <a:xfrm>
              <a:off x="4967288" y="3195638"/>
              <a:ext cx="644525" cy="277812"/>
            </a:xfrm>
            <a:custGeom>
              <a:avLst/>
              <a:gdLst>
                <a:gd name="T0" fmla="*/ 2147483647 w 1789"/>
                <a:gd name="T1" fmla="*/ 2147483647 h 772"/>
                <a:gd name="T2" fmla="*/ 2147483647 w 1789"/>
                <a:gd name="T3" fmla="*/ 0 h 772"/>
                <a:gd name="T4" fmla="*/ 0 w 1789"/>
                <a:gd name="T5" fmla="*/ 2147483647 h 772"/>
                <a:gd name="T6" fmla="*/ 2147483647 w 1789"/>
                <a:gd name="T7" fmla="*/ 2147483647 h 772"/>
                <a:gd name="T8" fmla="*/ 2147483647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1788" y="192"/>
                  </a:moveTo>
                  <a:lnTo>
                    <a:pt x="1788" y="0"/>
                  </a:lnTo>
                  <a:lnTo>
                    <a:pt x="0" y="640"/>
                  </a:lnTo>
                  <a:lnTo>
                    <a:pt x="173" y="771"/>
                  </a:lnTo>
                  <a:lnTo>
                    <a:pt x="1788" y="19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5" name="Freeform 12"/>
            <p:cNvSpPr>
              <a:spLocks noChangeArrowheads="1"/>
            </p:cNvSpPr>
            <p:nvPr/>
          </p:nvSpPr>
          <p:spPr bwMode="auto">
            <a:xfrm>
              <a:off x="5049838" y="3287713"/>
              <a:ext cx="665162" cy="841375"/>
            </a:xfrm>
            <a:custGeom>
              <a:avLst/>
              <a:gdLst>
                <a:gd name="T0" fmla="*/ 2147483647 w 1849"/>
                <a:gd name="T1" fmla="*/ 0 h 2335"/>
                <a:gd name="T2" fmla="*/ 2147483647 w 1849"/>
                <a:gd name="T3" fmla="*/ 2147483647 h 2335"/>
                <a:gd name="T4" fmla="*/ 2147483647 w 1849"/>
                <a:gd name="T5" fmla="*/ 2147483647 h 2335"/>
                <a:gd name="T6" fmla="*/ 2147483647 w 1849"/>
                <a:gd name="T7" fmla="*/ 2147483647 h 2335"/>
                <a:gd name="T8" fmla="*/ 2147483647 w 1849"/>
                <a:gd name="T9" fmla="*/ 2147483647 h 2335"/>
                <a:gd name="T10" fmla="*/ 2147483647 w 1849"/>
                <a:gd name="T11" fmla="*/ 2147483647 h 2335"/>
                <a:gd name="T12" fmla="*/ 2147483647 w 1849"/>
                <a:gd name="T13" fmla="*/ 2147483647 h 2335"/>
                <a:gd name="T14" fmla="*/ 0 w 1849"/>
                <a:gd name="T15" fmla="*/ 2147483647 h 2335"/>
                <a:gd name="T16" fmla="*/ 0 w 1849"/>
                <a:gd name="T17" fmla="*/ 2147483647 h 2335"/>
                <a:gd name="T18" fmla="*/ 2147483647 w 1849"/>
                <a:gd name="T19" fmla="*/ 2147483647 h 2335"/>
                <a:gd name="T20" fmla="*/ 2147483647 w 1849"/>
                <a:gd name="T21" fmla="*/ 2147483647 h 2335"/>
                <a:gd name="T22" fmla="*/ 2147483647 w 1849"/>
                <a:gd name="T23" fmla="*/ 2147483647 h 2335"/>
                <a:gd name="T24" fmla="*/ 2147483647 w 1849"/>
                <a:gd name="T25" fmla="*/ 2147483647 h 2335"/>
                <a:gd name="T26" fmla="*/ 2147483647 w 1849"/>
                <a:gd name="T27" fmla="*/ 2147483647 h 2335"/>
                <a:gd name="T28" fmla="*/ 2147483647 w 1849"/>
                <a:gd name="T29" fmla="*/ 0 h 2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9"/>
                <a:gd name="T46" fmla="*/ 0 h 2335"/>
                <a:gd name="T47" fmla="*/ 1849 w 1849"/>
                <a:gd name="T48" fmla="*/ 2335 h 2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9" h="2335">
                  <a:moveTo>
                    <a:pt x="1672" y="0"/>
                  </a:moveTo>
                  <a:lnTo>
                    <a:pt x="1559" y="40"/>
                  </a:lnTo>
                  <a:lnTo>
                    <a:pt x="1559" y="546"/>
                  </a:lnTo>
                  <a:lnTo>
                    <a:pt x="1559" y="1530"/>
                  </a:lnTo>
                  <a:lnTo>
                    <a:pt x="1559" y="1671"/>
                  </a:lnTo>
                  <a:lnTo>
                    <a:pt x="0" y="2229"/>
                  </a:lnTo>
                  <a:lnTo>
                    <a:pt x="0" y="2334"/>
                  </a:lnTo>
                  <a:lnTo>
                    <a:pt x="1615" y="1756"/>
                  </a:lnTo>
                  <a:lnTo>
                    <a:pt x="1788" y="1886"/>
                  </a:lnTo>
                  <a:lnTo>
                    <a:pt x="1848" y="1865"/>
                  </a:lnTo>
                  <a:lnTo>
                    <a:pt x="1848" y="1804"/>
                  </a:lnTo>
                  <a:lnTo>
                    <a:pt x="1672" y="1671"/>
                  </a:lnTo>
                  <a:lnTo>
                    <a:pt x="1672" y="0"/>
                  </a:lnTo>
                </a:path>
              </a:pathLst>
            </a:custGeom>
            <a:solidFill>
              <a:srgbClr val="A6A8AA"/>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6" name="Freeform 13"/>
            <p:cNvSpPr>
              <a:spLocks noChangeArrowheads="1"/>
            </p:cNvSpPr>
            <p:nvPr/>
          </p:nvSpPr>
          <p:spPr bwMode="auto">
            <a:xfrm>
              <a:off x="5653088" y="3265488"/>
              <a:ext cx="63500" cy="673100"/>
            </a:xfrm>
            <a:custGeom>
              <a:avLst/>
              <a:gdLst>
                <a:gd name="T0" fmla="*/ 0 w 177"/>
                <a:gd name="T1" fmla="*/ 2147483647 h 1868"/>
                <a:gd name="T2" fmla="*/ 0 w 177"/>
                <a:gd name="T3" fmla="*/ 2147483647 h 1868"/>
                <a:gd name="T4" fmla="*/ 2147483647 w 177"/>
                <a:gd name="T5" fmla="*/ 2147483647 h 1868"/>
                <a:gd name="T6" fmla="*/ 2147483647 w 177"/>
                <a:gd name="T7" fmla="*/ 0 h 1868"/>
                <a:gd name="T8" fmla="*/ 0 w 177"/>
                <a:gd name="T9" fmla="*/ 2147483647 h 1868"/>
                <a:gd name="T10" fmla="*/ 0 60000 65536"/>
                <a:gd name="T11" fmla="*/ 0 60000 65536"/>
                <a:gd name="T12" fmla="*/ 0 60000 65536"/>
                <a:gd name="T13" fmla="*/ 0 60000 65536"/>
                <a:gd name="T14" fmla="*/ 0 60000 65536"/>
                <a:gd name="T15" fmla="*/ 0 w 177"/>
                <a:gd name="T16" fmla="*/ 0 h 1868"/>
                <a:gd name="T17" fmla="*/ 177 w 177"/>
                <a:gd name="T18" fmla="*/ 1868 h 1868"/>
              </a:gdLst>
              <a:ahLst/>
              <a:cxnLst>
                <a:cxn ang="T10">
                  <a:pos x="T0" y="T1"/>
                </a:cxn>
                <a:cxn ang="T11">
                  <a:pos x="T2" y="T3"/>
                </a:cxn>
                <a:cxn ang="T12">
                  <a:pos x="T4" y="T5"/>
                </a:cxn>
                <a:cxn ang="T13">
                  <a:pos x="T6" y="T7"/>
                </a:cxn>
                <a:cxn ang="T14">
                  <a:pos x="T8" y="T9"/>
                </a:cxn>
              </a:cxnLst>
              <a:rect l="T15" t="T16" r="T17" b="T18"/>
              <a:pathLst>
                <a:path w="177" h="1868">
                  <a:moveTo>
                    <a:pt x="0" y="63"/>
                  </a:moveTo>
                  <a:lnTo>
                    <a:pt x="0" y="1734"/>
                  </a:lnTo>
                  <a:lnTo>
                    <a:pt x="176" y="1867"/>
                  </a:lnTo>
                  <a:lnTo>
                    <a:pt x="176" y="0"/>
                  </a:lnTo>
                  <a:lnTo>
                    <a:pt x="0" y="63"/>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7" name="Freeform 14"/>
            <p:cNvSpPr>
              <a:spLocks noChangeArrowheads="1"/>
            </p:cNvSpPr>
            <p:nvPr/>
          </p:nvSpPr>
          <p:spPr bwMode="auto">
            <a:xfrm>
              <a:off x="5049838" y="3921125"/>
              <a:ext cx="644525" cy="277813"/>
            </a:xfrm>
            <a:custGeom>
              <a:avLst/>
              <a:gdLst>
                <a:gd name="T0" fmla="*/ 0 w 1789"/>
                <a:gd name="T1" fmla="*/ 2147483647 h 772"/>
                <a:gd name="T2" fmla="*/ 0 w 1789"/>
                <a:gd name="T3" fmla="*/ 2147483647 h 772"/>
                <a:gd name="T4" fmla="*/ 2147483647 w 1789"/>
                <a:gd name="T5" fmla="*/ 2147483647 h 772"/>
                <a:gd name="T6" fmla="*/ 2147483647 w 1789"/>
                <a:gd name="T7" fmla="*/ 0 h 772"/>
                <a:gd name="T8" fmla="*/ 0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0" y="578"/>
                  </a:moveTo>
                  <a:lnTo>
                    <a:pt x="0" y="771"/>
                  </a:lnTo>
                  <a:lnTo>
                    <a:pt x="1788" y="130"/>
                  </a:lnTo>
                  <a:lnTo>
                    <a:pt x="1615" y="0"/>
                  </a:lnTo>
                  <a:lnTo>
                    <a:pt x="0" y="578"/>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8" name="Freeform 15"/>
            <p:cNvSpPr>
              <a:spLocks noChangeArrowheads="1"/>
            </p:cNvSpPr>
            <p:nvPr/>
          </p:nvSpPr>
          <p:spPr bwMode="auto">
            <a:xfrm>
              <a:off x="5049838" y="3302000"/>
              <a:ext cx="561975" cy="788988"/>
            </a:xfrm>
            <a:custGeom>
              <a:avLst/>
              <a:gdLst>
                <a:gd name="T0" fmla="*/ 0 w 1560"/>
                <a:gd name="T1" fmla="*/ 2147483647 h 2190"/>
                <a:gd name="T2" fmla="*/ 2147483647 w 1560"/>
                <a:gd name="T3" fmla="*/ 2147483647 h 2190"/>
                <a:gd name="T4" fmla="*/ 2147483647 w 1560"/>
                <a:gd name="T5" fmla="*/ 2147483647 h 2190"/>
                <a:gd name="T6" fmla="*/ 2147483647 w 1560"/>
                <a:gd name="T7" fmla="*/ 2147483647 h 2190"/>
                <a:gd name="T8" fmla="*/ 2147483647 w 1560"/>
                <a:gd name="T9" fmla="*/ 2147483647 h 2190"/>
                <a:gd name="T10" fmla="*/ 2147483647 w 1560"/>
                <a:gd name="T11" fmla="*/ 2147483647 h 2190"/>
                <a:gd name="T12" fmla="*/ 2147483647 w 1560"/>
                <a:gd name="T13" fmla="*/ 2147483647 h 2190"/>
                <a:gd name="T14" fmla="*/ 2147483647 w 1560"/>
                <a:gd name="T15" fmla="*/ 2147483647 h 2190"/>
                <a:gd name="T16" fmla="*/ 2147483647 w 1560"/>
                <a:gd name="T17" fmla="*/ 2147483647 h 2190"/>
                <a:gd name="T18" fmla="*/ 2147483647 w 1560"/>
                <a:gd name="T19" fmla="*/ 2147483647 h 2190"/>
                <a:gd name="T20" fmla="*/ 2147483647 w 1560"/>
                <a:gd name="T21" fmla="*/ 2147483647 h 2190"/>
                <a:gd name="T22" fmla="*/ 2147483647 w 1560"/>
                <a:gd name="T23" fmla="*/ 2147483647 h 2190"/>
                <a:gd name="T24" fmla="*/ 2147483647 w 1560"/>
                <a:gd name="T25" fmla="*/ 2147483647 h 2190"/>
                <a:gd name="T26" fmla="*/ 2147483647 w 1560"/>
                <a:gd name="T27" fmla="*/ 2147483647 h 2190"/>
                <a:gd name="T28" fmla="*/ 2147483647 w 1560"/>
                <a:gd name="T29" fmla="*/ 2147483647 h 2190"/>
                <a:gd name="T30" fmla="*/ 2147483647 w 1560"/>
                <a:gd name="T31" fmla="*/ 2147483647 h 2190"/>
                <a:gd name="T32" fmla="*/ 2147483647 w 1560"/>
                <a:gd name="T33" fmla="*/ 2147483647 h 2190"/>
                <a:gd name="T34" fmla="*/ 2147483647 w 1560"/>
                <a:gd name="T35" fmla="*/ 2147483647 h 2190"/>
                <a:gd name="T36" fmla="*/ 2147483647 w 1560"/>
                <a:gd name="T37" fmla="*/ 0 h 2190"/>
                <a:gd name="T38" fmla="*/ 0 w 1560"/>
                <a:gd name="T39" fmla="*/ 2147483647 h 2190"/>
                <a:gd name="T40" fmla="*/ 0 w 1560"/>
                <a:gd name="T41" fmla="*/ 2147483647 h 2190"/>
                <a:gd name="T42" fmla="*/ 2147483647 w 1560"/>
                <a:gd name="T43" fmla="*/ 2147483647 h 2190"/>
                <a:gd name="T44" fmla="*/ 2147483647 w 1560"/>
                <a:gd name="T45" fmla="*/ 2147483647 h 2190"/>
                <a:gd name="T46" fmla="*/ 2147483647 w 1560"/>
                <a:gd name="T47" fmla="*/ 2147483647 h 2190"/>
                <a:gd name="T48" fmla="*/ 2147483647 w 1560"/>
                <a:gd name="T49" fmla="*/ 2147483647 h 2190"/>
                <a:gd name="T50" fmla="*/ 2147483647 w 1560"/>
                <a:gd name="T51" fmla="*/ 2147483647 h 2190"/>
                <a:gd name="T52" fmla="*/ 2147483647 w 1560"/>
                <a:gd name="T53" fmla="*/ 2147483647 h 2190"/>
                <a:gd name="T54" fmla="*/ 2147483647 w 1560"/>
                <a:gd name="T55" fmla="*/ 2147483647 h 2190"/>
                <a:gd name="T56" fmla="*/ 2147483647 w 1560"/>
                <a:gd name="T57" fmla="*/ 2147483647 h 2190"/>
                <a:gd name="T58" fmla="*/ 2147483647 w 1560"/>
                <a:gd name="T59" fmla="*/ 2147483647 h 2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0"/>
                <a:gd name="T91" fmla="*/ 0 h 2190"/>
                <a:gd name="T92" fmla="*/ 1560 w 1560"/>
                <a:gd name="T93" fmla="*/ 2190 h 21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0" h="2190">
                  <a:moveTo>
                    <a:pt x="0" y="2189"/>
                  </a:moveTo>
                  <a:lnTo>
                    <a:pt x="1559" y="1631"/>
                  </a:lnTo>
                  <a:lnTo>
                    <a:pt x="1559" y="1490"/>
                  </a:lnTo>
                  <a:lnTo>
                    <a:pt x="1434" y="1534"/>
                  </a:lnTo>
                  <a:lnTo>
                    <a:pt x="1434" y="722"/>
                  </a:lnTo>
                  <a:lnTo>
                    <a:pt x="1432" y="723"/>
                  </a:lnTo>
                  <a:lnTo>
                    <a:pt x="1257" y="1596"/>
                  </a:lnTo>
                  <a:lnTo>
                    <a:pt x="1132" y="1641"/>
                  </a:lnTo>
                  <a:lnTo>
                    <a:pt x="957" y="891"/>
                  </a:lnTo>
                  <a:lnTo>
                    <a:pt x="956" y="894"/>
                  </a:lnTo>
                  <a:lnTo>
                    <a:pt x="956" y="1703"/>
                  </a:lnTo>
                  <a:lnTo>
                    <a:pt x="831" y="1747"/>
                  </a:lnTo>
                  <a:lnTo>
                    <a:pt x="831" y="763"/>
                  </a:lnTo>
                  <a:lnTo>
                    <a:pt x="1039" y="690"/>
                  </a:lnTo>
                  <a:lnTo>
                    <a:pt x="1194" y="1380"/>
                  </a:lnTo>
                  <a:lnTo>
                    <a:pt x="1196" y="1380"/>
                  </a:lnTo>
                  <a:lnTo>
                    <a:pt x="1350" y="580"/>
                  </a:lnTo>
                  <a:lnTo>
                    <a:pt x="1559" y="506"/>
                  </a:lnTo>
                  <a:lnTo>
                    <a:pt x="1559" y="0"/>
                  </a:lnTo>
                  <a:lnTo>
                    <a:pt x="0" y="558"/>
                  </a:lnTo>
                  <a:lnTo>
                    <a:pt x="0" y="2189"/>
                  </a:lnTo>
                  <a:close/>
                  <a:moveTo>
                    <a:pt x="283" y="957"/>
                  </a:moveTo>
                  <a:lnTo>
                    <a:pt x="450" y="1670"/>
                  </a:lnTo>
                  <a:lnTo>
                    <a:pt x="452" y="1670"/>
                  </a:lnTo>
                  <a:lnTo>
                    <a:pt x="617" y="839"/>
                  </a:lnTo>
                  <a:lnTo>
                    <a:pt x="746" y="793"/>
                  </a:lnTo>
                  <a:lnTo>
                    <a:pt x="527" y="1855"/>
                  </a:lnTo>
                  <a:lnTo>
                    <a:pt x="367" y="1911"/>
                  </a:lnTo>
                  <a:lnTo>
                    <a:pt x="143" y="1006"/>
                  </a:lnTo>
                  <a:lnTo>
                    <a:pt x="283" y="957"/>
                  </a:lnTo>
                  <a:close/>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79" name="Freeform 16"/>
            <p:cNvSpPr>
              <a:spLocks noChangeArrowheads="1"/>
            </p:cNvSpPr>
            <p:nvPr/>
          </p:nvSpPr>
          <p:spPr bwMode="auto">
            <a:xfrm>
              <a:off x="5349875" y="3484563"/>
              <a:ext cx="261938" cy="447675"/>
            </a:xfrm>
            <a:custGeom>
              <a:avLst/>
              <a:gdLst>
                <a:gd name="T0" fmla="*/ 2147483647 w 729"/>
                <a:gd name="T1" fmla="*/ 2147483647 h 1242"/>
                <a:gd name="T2" fmla="*/ 2147483647 w 729"/>
                <a:gd name="T3" fmla="*/ 2147483647 h 1242"/>
                <a:gd name="T4" fmla="*/ 2147483647 w 729"/>
                <a:gd name="T5" fmla="*/ 2147483647 h 1242"/>
                <a:gd name="T6" fmla="*/ 0 w 729"/>
                <a:gd name="T7" fmla="*/ 2147483647 h 1242"/>
                <a:gd name="T8" fmla="*/ 0 w 729"/>
                <a:gd name="T9" fmla="*/ 2147483647 h 1242"/>
                <a:gd name="T10" fmla="*/ 2147483647 w 729"/>
                <a:gd name="T11" fmla="*/ 2147483647 h 1242"/>
                <a:gd name="T12" fmla="*/ 2147483647 w 729"/>
                <a:gd name="T13" fmla="*/ 2147483647 h 1242"/>
                <a:gd name="T14" fmla="*/ 2147483647 w 729"/>
                <a:gd name="T15" fmla="*/ 2147483647 h 1242"/>
                <a:gd name="T16" fmla="*/ 2147483647 w 729"/>
                <a:gd name="T17" fmla="*/ 2147483647 h 1242"/>
                <a:gd name="T18" fmla="*/ 2147483647 w 729"/>
                <a:gd name="T19" fmla="*/ 2147483647 h 1242"/>
                <a:gd name="T20" fmla="*/ 2147483647 w 729"/>
                <a:gd name="T21" fmla="*/ 2147483647 h 1242"/>
                <a:gd name="T22" fmla="*/ 2147483647 w 729"/>
                <a:gd name="T23" fmla="*/ 2147483647 h 1242"/>
                <a:gd name="T24" fmla="*/ 2147483647 w 729"/>
                <a:gd name="T25" fmla="*/ 2147483647 h 1242"/>
                <a:gd name="T26" fmla="*/ 2147483647 w 729"/>
                <a:gd name="T27" fmla="*/ 2147483647 h 1242"/>
                <a:gd name="T28" fmla="*/ 2147483647 w 729"/>
                <a:gd name="T29" fmla="*/ 0 h 1242"/>
                <a:gd name="T30" fmla="*/ 2147483647 w 729"/>
                <a:gd name="T31" fmla="*/ 2147483647 h 1242"/>
                <a:gd name="T32" fmla="*/ 2147483647 w 729"/>
                <a:gd name="T33" fmla="*/ 2147483647 h 1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9"/>
                <a:gd name="T52" fmla="*/ 0 h 1242"/>
                <a:gd name="T53" fmla="*/ 729 w 729"/>
                <a:gd name="T54" fmla="*/ 1242 h 1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9" h="1242">
                  <a:moveTo>
                    <a:pt x="365" y="874"/>
                  </a:moveTo>
                  <a:lnTo>
                    <a:pt x="363" y="874"/>
                  </a:lnTo>
                  <a:lnTo>
                    <a:pt x="208" y="184"/>
                  </a:lnTo>
                  <a:lnTo>
                    <a:pt x="0" y="257"/>
                  </a:lnTo>
                  <a:lnTo>
                    <a:pt x="0" y="1241"/>
                  </a:lnTo>
                  <a:lnTo>
                    <a:pt x="124" y="1197"/>
                  </a:lnTo>
                  <a:lnTo>
                    <a:pt x="124" y="388"/>
                  </a:lnTo>
                  <a:lnTo>
                    <a:pt x="126" y="385"/>
                  </a:lnTo>
                  <a:lnTo>
                    <a:pt x="301" y="1135"/>
                  </a:lnTo>
                  <a:lnTo>
                    <a:pt x="426" y="1090"/>
                  </a:lnTo>
                  <a:lnTo>
                    <a:pt x="601" y="217"/>
                  </a:lnTo>
                  <a:lnTo>
                    <a:pt x="603" y="216"/>
                  </a:lnTo>
                  <a:lnTo>
                    <a:pt x="603" y="1028"/>
                  </a:lnTo>
                  <a:lnTo>
                    <a:pt x="728" y="984"/>
                  </a:lnTo>
                  <a:lnTo>
                    <a:pt x="728" y="0"/>
                  </a:lnTo>
                  <a:lnTo>
                    <a:pt x="519" y="74"/>
                  </a:lnTo>
                  <a:lnTo>
                    <a:pt x="365" y="87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grpSp>
        <p:nvGrpSpPr>
          <p:cNvPr id="180" name="Group 488"/>
          <p:cNvGrpSpPr>
            <a:grpSpLocks noChangeAspect="1"/>
          </p:cNvGrpSpPr>
          <p:nvPr/>
        </p:nvGrpSpPr>
        <p:grpSpPr bwMode="auto">
          <a:xfrm>
            <a:off x="4077293" y="1995832"/>
            <a:ext cx="222250" cy="312738"/>
            <a:chOff x="4935538" y="3179763"/>
            <a:chExt cx="790575" cy="1035050"/>
          </a:xfrm>
        </p:grpSpPr>
        <p:sp>
          <p:nvSpPr>
            <p:cNvPr id="181" name="Freeform 2"/>
            <p:cNvSpPr>
              <a:spLocks noChangeArrowheads="1"/>
            </p:cNvSpPr>
            <p:nvPr/>
          </p:nvSpPr>
          <p:spPr bwMode="auto">
            <a:xfrm>
              <a:off x="5653088" y="3195638"/>
              <a:ext cx="73025" cy="749300"/>
            </a:xfrm>
            <a:custGeom>
              <a:avLst/>
              <a:gdLst>
                <a:gd name="T0" fmla="*/ 2147483647 w 205"/>
                <a:gd name="T1" fmla="*/ 2147483647 h 2083"/>
                <a:gd name="T2" fmla="*/ 0 w 205"/>
                <a:gd name="T3" fmla="*/ 0 h 2083"/>
                <a:gd name="T4" fmla="*/ 0 w 205"/>
                <a:gd name="T5" fmla="*/ 2147483647 h 2083"/>
                <a:gd name="T6" fmla="*/ 2147483647 w 205"/>
                <a:gd name="T7" fmla="*/ 2147483647 h 2083"/>
                <a:gd name="T8" fmla="*/ 0 w 205"/>
                <a:gd name="T9" fmla="*/ 2147483647 h 2083"/>
                <a:gd name="T10" fmla="*/ 0 w 205"/>
                <a:gd name="T11" fmla="*/ 2147483647 h 2083"/>
                <a:gd name="T12" fmla="*/ 2147483647 w 205"/>
                <a:gd name="T13" fmla="*/ 2147483647 h 2083"/>
                <a:gd name="T14" fmla="*/ 2147483647 w 205"/>
                <a:gd name="T15" fmla="*/ 2147483647 h 2083"/>
                <a:gd name="T16" fmla="*/ 2147483647 w 205"/>
                <a:gd name="T17" fmla="*/ 2147483647 h 2083"/>
                <a:gd name="T18" fmla="*/ 2147483647 w 205"/>
                <a:gd name="T19" fmla="*/ 2147483647 h 2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83"/>
                <a:gd name="T32" fmla="*/ 205 w 205"/>
                <a:gd name="T33" fmla="*/ 2083 h 20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83">
                  <a:moveTo>
                    <a:pt x="204" y="154"/>
                  </a:moveTo>
                  <a:lnTo>
                    <a:pt x="0" y="0"/>
                  </a:lnTo>
                  <a:lnTo>
                    <a:pt x="0" y="19"/>
                  </a:lnTo>
                  <a:lnTo>
                    <a:pt x="120" y="109"/>
                  </a:lnTo>
                  <a:lnTo>
                    <a:pt x="0" y="152"/>
                  </a:lnTo>
                  <a:lnTo>
                    <a:pt x="0" y="257"/>
                  </a:lnTo>
                  <a:lnTo>
                    <a:pt x="176" y="194"/>
                  </a:lnTo>
                  <a:lnTo>
                    <a:pt x="176" y="2061"/>
                  </a:lnTo>
                  <a:lnTo>
                    <a:pt x="204" y="2082"/>
                  </a:lnTo>
                  <a:lnTo>
                    <a:pt x="204" y="154"/>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82" name="Freeform 3"/>
            <p:cNvSpPr>
              <a:spLocks noChangeArrowheads="1"/>
            </p:cNvSpPr>
            <p:nvPr/>
          </p:nvSpPr>
          <p:spPr bwMode="auto">
            <a:xfrm>
              <a:off x="5010150" y="3967163"/>
              <a:ext cx="695325" cy="247650"/>
            </a:xfrm>
            <a:custGeom>
              <a:avLst/>
              <a:gdLst>
                <a:gd name="T0" fmla="*/ 2147483647 w 1933"/>
                <a:gd name="T1" fmla="*/ 2147483647 h 687"/>
                <a:gd name="T2" fmla="*/ 0 w 1933"/>
                <a:gd name="T3" fmla="*/ 2147483647 h 687"/>
                <a:gd name="T4" fmla="*/ 0 w 1933"/>
                <a:gd name="T5" fmla="*/ 2147483647 h 687"/>
                <a:gd name="T6" fmla="*/ 2147483647 w 1933"/>
                <a:gd name="T7" fmla="*/ 2147483647 h 687"/>
                <a:gd name="T8" fmla="*/ 2147483647 w 1933"/>
                <a:gd name="T9" fmla="*/ 2147483647 h 687"/>
                <a:gd name="T10" fmla="*/ 2147483647 w 1933"/>
                <a:gd name="T11" fmla="*/ 0 h 687"/>
                <a:gd name="T12" fmla="*/ 2147483647 w 1933"/>
                <a:gd name="T13" fmla="*/ 2147483647 h 687"/>
                <a:gd name="T14" fmla="*/ 2147483647 w 1933"/>
                <a:gd name="T15" fmla="*/ 2147483647 h 687"/>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7"/>
                <a:gd name="T26" fmla="*/ 1933 w 1933"/>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7">
                  <a:moveTo>
                    <a:pt x="112" y="448"/>
                  </a:moveTo>
                  <a:lnTo>
                    <a:pt x="0" y="489"/>
                  </a:lnTo>
                  <a:lnTo>
                    <a:pt x="0" y="622"/>
                  </a:lnTo>
                  <a:lnTo>
                    <a:pt x="85" y="686"/>
                  </a:lnTo>
                  <a:lnTo>
                    <a:pt x="1932" y="24"/>
                  </a:lnTo>
                  <a:lnTo>
                    <a:pt x="1900" y="0"/>
                  </a:lnTo>
                  <a:lnTo>
                    <a:pt x="112" y="641"/>
                  </a:lnTo>
                  <a:lnTo>
                    <a:pt x="112" y="448"/>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83" name="Freeform 4"/>
            <p:cNvSpPr>
              <a:spLocks noChangeArrowheads="1"/>
            </p:cNvSpPr>
            <p:nvPr/>
          </p:nvSpPr>
          <p:spPr bwMode="auto">
            <a:xfrm>
              <a:off x="4946650" y="3265488"/>
              <a:ext cx="665163" cy="841375"/>
            </a:xfrm>
            <a:custGeom>
              <a:avLst/>
              <a:gdLst>
                <a:gd name="T0" fmla="*/ 2147483647 w 1849"/>
                <a:gd name="T1" fmla="*/ 2147483647 h 2336"/>
                <a:gd name="T2" fmla="*/ 2147483647 w 1849"/>
                <a:gd name="T3" fmla="*/ 2147483647 h 2336"/>
                <a:gd name="T4" fmla="*/ 2147483647 w 1849"/>
                <a:gd name="T5" fmla="*/ 2147483647 h 2336"/>
                <a:gd name="T6" fmla="*/ 2147483647 w 1849"/>
                <a:gd name="T7" fmla="*/ 2147483647 h 2336"/>
                <a:gd name="T8" fmla="*/ 2147483647 w 1849"/>
                <a:gd name="T9" fmla="*/ 0 h 2336"/>
                <a:gd name="T10" fmla="*/ 2147483647 w 1849"/>
                <a:gd name="T11" fmla="*/ 2147483647 h 2336"/>
                <a:gd name="T12" fmla="*/ 2147483647 w 1849"/>
                <a:gd name="T13" fmla="*/ 2147483647 h 2336"/>
                <a:gd name="T14" fmla="*/ 0 w 1849"/>
                <a:gd name="T15" fmla="*/ 2147483647 h 2336"/>
                <a:gd name="T16" fmla="*/ 0 w 1849"/>
                <a:gd name="T17" fmla="*/ 2147483647 h 2336"/>
                <a:gd name="T18" fmla="*/ 2147483647 w 1849"/>
                <a:gd name="T19" fmla="*/ 2147483647 h 2336"/>
                <a:gd name="T20" fmla="*/ 2147483647 w 1849"/>
                <a:gd name="T21" fmla="*/ 2147483647 h 2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9"/>
                <a:gd name="T34" fmla="*/ 0 h 2336"/>
                <a:gd name="T35" fmla="*/ 1849 w 1849"/>
                <a:gd name="T36" fmla="*/ 2336 h 2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9" h="2336">
                  <a:moveTo>
                    <a:pt x="177" y="2335"/>
                  </a:moveTo>
                  <a:lnTo>
                    <a:pt x="289" y="2294"/>
                  </a:lnTo>
                  <a:lnTo>
                    <a:pt x="289" y="663"/>
                  </a:lnTo>
                  <a:lnTo>
                    <a:pt x="1848" y="105"/>
                  </a:lnTo>
                  <a:lnTo>
                    <a:pt x="1848" y="0"/>
                  </a:lnTo>
                  <a:lnTo>
                    <a:pt x="233" y="579"/>
                  </a:lnTo>
                  <a:lnTo>
                    <a:pt x="60" y="448"/>
                  </a:lnTo>
                  <a:lnTo>
                    <a:pt x="0" y="470"/>
                  </a:lnTo>
                  <a:lnTo>
                    <a:pt x="0" y="531"/>
                  </a:lnTo>
                  <a:lnTo>
                    <a:pt x="177" y="664"/>
                  </a:lnTo>
                  <a:lnTo>
                    <a:pt x="177" y="2335"/>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84" name="Freeform 5"/>
            <p:cNvSpPr>
              <a:spLocks noChangeArrowheads="1"/>
            </p:cNvSpPr>
            <p:nvPr/>
          </p:nvSpPr>
          <p:spPr bwMode="auto">
            <a:xfrm>
              <a:off x="5102225" y="3587750"/>
              <a:ext cx="217488" cy="403225"/>
            </a:xfrm>
            <a:custGeom>
              <a:avLst/>
              <a:gdLst>
                <a:gd name="T0" fmla="*/ 2147483647 w 603"/>
                <a:gd name="T1" fmla="*/ 2147483647 h 1119"/>
                <a:gd name="T2" fmla="*/ 2147483647 w 603"/>
                <a:gd name="T3" fmla="*/ 0 h 1119"/>
                <a:gd name="T4" fmla="*/ 2147483647 w 603"/>
                <a:gd name="T5" fmla="*/ 2147483647 h 1119"/>
                <a:gd name="T6" fmla="*/ 2147483647 w 603"/>
                <a:gd name="T7" fmla="*/ 2147483647 h 1119"/>
                <a:gd name="T8" fmla="*/ 2147483647 w 603"/>
                <a:gd name="T9" fmla="*/ 2147483647 h 1119"/>
                <a:gd name="T10" fmla="*/ 2147483647 w 603"/>
                <a:gd name="T11" fmla="*/ 2147483647 h 1119"/>
                <a:gd name="T12" fmla="*/ 0 w 603"/>
                <a:gd name="T13" fmla="*/ 2147483647 h 1119"/>
                <a:gd name="T14" fmla="*/ 2147483647 w 603"/>
                <a:gd name="T15" fmla="*/ 2147483647 h 1119"/>
                <a:gd name="T16" fmla="*/ 2147483647 w 603"/>
                <a:gd name="T17" fmla="*/ 2147483647 h 1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1119"/>
                <a:gd name="T29" fmla="*/ 603 w 603"/>
                <a:gd name="T30" fmla="*/ 1119 h 1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1119">
                  <a:moveTo>
                    <a:pt x="383" y="1062"/>
                  </a:moveTo>
                  <a:lnTo>
                    <a:pt x="602" y="0"/>
                  </a:lnTo>
                  <a:lnTo>
                    <a:pt x="473" y="46"/>
                  </a:lnTo>
                  <a:lnTo>
                    <a:pt x="308" y="877"/>
                  </a:lnTo>
                  <a:lnTo>
                    <a:pt x="306" y="877"/>
                  </a:lnTo>
                  <a:lnTo>
                    <a:pt x="139" y="164"/>
                  </a:lnTo>
                  <a:lnTo>
                    <a:pt x="0" y="213"/>
                  </a:lnTo>
                  <a:lnTo>
                    <a:pt x="223" y="1118"/>
                  </a:lnTo>
                  <a:lnTo>
                    <a:pt x="383" y="106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85" name="Freeform 6"/>
            <p:cNvSpPr>
              <a:spLocks noChangeArrowheads="1"/>
            </p:cNvSpPr>
            <p:nvPr/>
          </p:nvSpPr>
          <p:spPr bwMode="auto">
            <a:xfrm>
              <a:off x="4935538" y="3448050"/>
              <a:ext cx="74612" cy="750888"/>
            </a:xfrm>
            <a:custGeom>
              <a:avLst/>
              <a:gdLst>
                <a:gd name="T0" fmla="*/ 2147483647 w 206"/>
                <a:gd name="T1" fmla="*/ 2147483647 h 2084"/>
                <a:gd name="T2" fmla="*/ 2147483647 w 206"/>
                <a:gd name="T3" fmla="*/ 2147483647 h 2084"/>
                <a:gd name="T4" fmla="*/ 2147483647 w 206"/>
                <a:gd name="T5" fmla="*/ 2147483647 h 2084"/>
                <a:gd name="T6" fmla="*/ 2147483647 w 206"/>
                <a:gd name="T7" fmla="*/ 2147483647 h 2084"/>
                <a:gd name="T8" fmla="*/ 0 w 206"/>
                <a:gd name="T9" fmla="*/ 0 h 2084"/>
                <a:gd name="T10" fmla="*/ 0 w 206"/>
                <a:gd name="T11" fmla="*/ 2147483647 h 2084"/>
                <a:gd name="T12" fmla="*/ 2147483647 w 206"/>
                <a:gd name="T13" fmla="*/ 2147483647 h 2084"/>
                <a:gd name="T14" fmla="*/ 2147483647 w 206"/>
                <a:gd name="T15" fmla="*/ 2147483647 h 2084"/>
                <a:gd name="T16" fmla="*/ 2147483647 w 206"/>
                <a:gd name="T17" fmla="*/ 2147483647 h 2084"/>
                <a:gd name="T18" fmla="*/ 2147483647 w 206"/>
                <a:gd name="T19" fmla="*/ 2147483647 h 20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84"/>
                <a:gd name="T32" fmla="*/ 206 w 206"/>
                <a:gd name="T33" fmla="*/ 2084 h 20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84">
                  <a:moveTo>
                    <a:pt x="205" y="1931"/>
                  </a:moveTo>
                  <a:lnTo>
                    <a:pt x="205" y="1826"/>
                  </a:lnTo>
                  <a:lnTo>
                    <a:pt x="28" y="1889"/>
                  </a:lnTo>
                  <a:lnTo>
                    <a:pt x="28" y="22"/>
                  </a:lnTo>
                  <a:lnTo>
                    <a:pt x="0" y="0"/>
                  </a:lnTo>
                  <a:lnTo>
                    <a:pt x="0" y="1928"/>
                  </a:lnTo>
                  <a:lnTo>
                    <a:pt x="205" y="2083"/>
                  </a:lnTo>
                  <a:lnTo>
                    <a:pt x="205" y="2064"/>
                  </a:lnTo>
                  <a:lnTo>
                    <a:pt x="85" y="1974"/>
                  </a:lnTo>
                  <a:lnTo>
                    <a:pt x="205" y="1931"/>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86" name="Freeform 7"/>
            <p:cNvSpPr>
              <a:spLocks noChangeArrowheads="1"/>
            </p:cNvSpPr>
            <p:nvPr/>
          </p:nvSpPr>
          <p:spPr bwMode="auto">
            <a:xfrm>
              <a:off x="4967288" y="4143375"/>
              <a:ext cx="42862" cy="47625"/>
            </a:xfrm>
            <a:custGeom>
              <a:avLst/>
              <a:gdLst>
                <a:gd name="T0" fmla="*/ 0 w 121"/>
                <a:gd name="T1" fmla="*/ 2147483647 h 134"/>
                <a:gd name="T2" fmla="*/ 2147483647 w 121"/>
                <a:gd name="T3" fmla="*/ 2147483647 h 134"/>
                <a:gd name="T4" fmla="*/ 2147483647 w 121"/>
                <a:gd name="T5" fmla="*/ 0 h 134"/>
                <a:gd name="T6" fmla="*/ 0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0" y="43"/>
                  </a:moveTo>
                  <a:lnTo>
                    <a:pt x="120" y="133"/>
                  </a:lnTo>
                  <a:lnTo>
                    <a:pt x="120" y="0"/>
                  </a:lnTo>
                  <a:lnTo>
                    <a:pt x="0" y="43"/>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87" name="Freeform 8"/>
            <p:cNvSpPr>
              <a:spLocks noChangeArrowheads="1"/>
            </p:cNvSpPr>
            <p:nvPr/>
          </p:nvSpPr>
          <p:spPr bwMode="auto">
            <a:xfrm>
              <a:off x="4946650" y="3455988"/>
              <a:ext cx="63500" cy="673100"/>
            </a:xfrm>
            <a:custGeom>
              <a:avLst/>
              <a:gdLst>
                <a:gd name="T0" fmla="*/ 2147483647 w 178"/>
                <a:gd name="T1" fmla="*/ 2147483647 h 1868"/>
                <a:gd name="T2" fmla="*/ 2147483647 w 178"/>
                <a:gd name="T3" fmla="*/ 2147483647 h 1868"/>
                <a:gd name="T4" fmla="*/ 0 w 178"/>
                <a:gd name="T5" fmla="*/ 0 h 1868"/>
                <a:gd name="T6" fmla="*/ 0 w 178"/>
                <a:gd name="T7" fmla="*/ 2147483647 h 1868"/>
                <a:gd name="T8" fmla="*/ 2147483647 w 178"/>
                <a:gd name="T9" fmla="*/ 2147483647 h 1868"/>
                <a:gd name="T10" fmla="*/ 0 60000 65536"/>
                <a:gd name="T11" fmla="*/ 0 60000 65536"/>
                <a:gd name="T12" fmla="*/ 0 60000 65536"/>
                <a:gd name="T13" fmla="*/ 0 60000 65536"/>
                <a:gd name="T14" fmla="*/ 0 60000 65536"/>
                <a:gd name="T15" fmla="*/ 0 w 178"/>
                <a:gd name="T16" fmla="*/ 0 h 1868"/>
                <a:gd name="T17" fmla="*/ 178 w 178"/>
                <a:gd name="T18" fmla="*/ 1868 h 1868"/>
              </a:gdLst>
              <a:ahLst/>
              <a:cxnLst>
                <a:cxn ang="T10">
                  <a:pos x="T0" y="T1"/>
                </a:cxn>
                <a:cxn ang="T11">
                  <a:pos x="T2" y="T3"/>
                </a:cxn>
                <a:cxn ang="T12">
                  <a:pos x="T4" y="T5"/>
                </a:cxn>
                <a:cxn ang="T13">
                  <a:pos x="T6" y="T7"/>
                </a:cxn>
                <a:cxn ang="T14">
                  <a:pos x="T8" y="T9"/>
                </a:cxn>
              </a:cxnLst>
              <a:rect l="T15" t="T16" r="T17" b="T18"/>
              <a:pathLst>
                <a:path w="178" h="1868">
                  <a:moveTo>
                    <a:pt x="177" y="1804"/>
                  </a:moveTo>
                  <a:lnTo>
                    <a:pt x="177" y="133"/>
                  </a:lnTo>
                  <a:lnTo>
                    <a:pt x="0" y="0"/>
                  </a:lnTo>
                  <a:lnTo>
                    <a:pt x="0" y="1867"/>
                  </a:lnTo>
                  <a:lnTo>
                    <a:pt x="177" y="180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88" name="Freeform 9"/>
            <p:cNvSpPr>
              <a:spLocks noChangeArrowheads="1"/>
            </p:cNvSpPr>
            <p:nvPr/>
          </p:nvSpPr>
          <p:spPr bwMode="auto">
            <a:xfrm>
              <a:off x="4956175" y="3179763"/>
              <a:ext cx="695325" cy="247650"/>
            </a:xfrm>
            <a:custGeom>
              <a:avLst/>
              <a:gdLst>
                <a:gd name="T0" fmla="*/ 2147483647 w 1933"/>
                <a:gd name="T1" fmla="*/ 2147483647 h 686"/>
                <a:gd name="T2" fmla="*/ 2147483647 w 1933"/>
                <a:gd name="T3" fmla="*/ 2147483647 h 686"/>
                <a:gd name="T4" fmla="*/ 2147483647 w 1933"/>
                <a:gd name="T5" fmla="*/ 2147483647 h 686"/>
                <a:gd name="T6" fmla="*/ 2147483647 w 1933"/>
                <a:gd name="T7" fmla="*/ 0 h 686"/>
                <a:gd name="T8" fmla="*/ 0 w 1933"/>
                <a:gd name="T9" fmla="*/ 2147483647 h 686"/>
                <a:gd name="T10" fmla="*/ 2147483647 w 1933"/>
                <a:gd name="T11" fmla="*/ 2147483647 h 686"/>
                <a:gd name="T12" fmla="*/ 2147483647 w 1933"/>
                <a:gd name="T13" fmla="*/ 2147483647 h 686"/>
                <a:gd name="T14" fmla="*/ 2147483647 w 1933"/>
                <a:gd name="T15" fmla="*/ 2147483647 h 686"/>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6"/>
                <a:gd name="T26" fmla="*/ 1933 w 1933"/>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6">
                  <a:moveTo>
                    <a:pt x="1819" y="237"/>
                  </a:moveTo>
                  <a:lnTo>
                    <a:pt x="1932" y="197"/>
                  </a:lnTo>
                  <a:lnTo>
                    <a:pt x="1932" y="64"/>
                  </a:lnTo>
                  <a:lnTo>
                    <a:pt x="1847" y="0"/>
                  </a:lnTo>
                  <a:lnTo>
                    <a:pt x="0" y="662"/>
                  </a:lnTo>
                  <a:lnTo>
                    <a:pt x="31" y="685"/>
                  </a:lnTo>
                  <a:lnTo>
                    <a:pt x="1819" y="45"/>
                  </a:lnTo>
                  <a:lnTo>
                    <a:pt x="1819" y="237"/>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89" name="Freeform 10"/>
            <p:cNvSpPr>
              <a:spLocks noChangeArrowheads="1"/>
            </p:cNvSpPr>
            <p:nvPr/>
          </p:nvSpPr>
          <p:spPr bwMode="auto">
            <a:xfrm>
              <a:off x="5653088" y="3201988"/>
              <a:ext cx="42862" cy="47625"/>
            </a:xfrm>
            <a:custGeom>
              <a:avLst/>
              <a:gdLst>
                <a:gd name="T0" fmla="*/ 2147483647 w 121"/>
                <a:gd name="T1" fmla="*/ 2147483647 h 134"/>
                <a:gd name="T2" fmla="*/ 0 w 121"/>
                <a:gd name="T3" fmla="*/ 0 h 134"/>
                <a:gd name="T4" fmla="*/ 0 w 121"/>
                <a:gd name="T5" fmla="*/ 2147483647 h 134"/>
                <a:gd name="T6" fmla="*/ 2147483647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120" y="90"/>
                  </a:moveTo>
                  <a:lnTo>
                    <a:pt x="0" y="0"/>
                  </a:lnTo>
                  <a:lnTo>
                    <a:pt x="0" y="133"/>
                  </a:lnTo>
                  <a:lnTo>
                    <a:pt x="120" y="90"/>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90" name="Freeform 11"/>
            <p:cNvSpPr>
              <a:spLocks noChangeArrowheads="1"/>
            </p:cNvSpPr>
            <p:nvPr/>
          </p:nvSpPr>
          <p:spPr bwMode="auto">
            <a:xfrm>
              <a:off x="4967288" y="3195638"/>
              <a:ext cx="644525" cy="277812"/>
            </a:xfrm>
            <a:custGeom>
              <a:avLst/>
              <a:gdLst>
                <a:gd name="T0" fmla="*/ 2147483647 w 1789"/>
                <a:gd name="T1" fmla="*/ 2147483647 h 772"/>
                <a:gd name="T2" fmla="*/ 2147483647 w 1789"/>
                <a:gd name="T3" fmla="*/ 0 h 772"/>
                <a:gd name="T4" fmla="*/ 0 w 1789"/>
                <a:gd name="T5" fmla="*/ 2147483647 h 772"/>
                <a:gd name="T6" fmla="*/ 2147483647 w 1789"/>
                <a:gd name="T7" fmla="*/ 2147483647 h 772"/>
                <a:gd name="T8" fmla="*/ 2147483647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1788" y="192"/>
                  </a:moveTo>
                  <a:lnTo>
                    <a:pt x="1788" y="0"/>
                  </a:lnTo>
                  <a:lnTo>
                    <a:pt x="0" y="640"/>
                  </a:lnTo>
                  <a:lnTo>
                    <a:pt x="173" y="771"/>
                  </a:lnTo>
                  <a:lnTo>
                    <a:pt x="1788" y="19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91" name="Freeform 12"/>
            <p:cNvSpPr>
              <a:spLocks noChangeArrowheads="1"/>
            </p:cNvSpPr>
            <p:nvPr/>
          </p:nvSpPr>
          <p:spPr bwMode="auto">
            <a:xfrm>
              <a:off x="5049838" y="3287713"/>
              <a:ext cx="665162" cy="841375"/>
            </a:xfrm>
            <a:custGeom>
              <a:avLst/>
              <a:gdLst>
                <a:gd name="T0" fmla="*/ 2147483647 w 1849"/>
                <a:gd name="T1" fmla="*/ 0 h 2335"/>
                <a:gd name="T2" fmla="*/ 2147483647 w 1849"/>
                <a:gd name="T3" fmla="*/ 2147483647 h 2335"/>
                <a:gd name="T4" fmla="*/ 2147483647 w 1849"/>
                <a:gd name="T5" fmla="*/ 2147483647 h 2335"/>
                <a:gd name="T6" fmla="*/ 2147483647 w 1849"/>
                <a:gd name="T7" fmla="*/ 2147483647 h 2335"/>
                <a:gd name="T8" fmla="*/ 2147483647 w 1849"/>
                <a:gd name="T9" fmla="*/ 2147483647 h 2335"/>
                <a:gd name="T10" fmla="*/ 2147483647 w 1849"/>
                <a:gd name="T11" fmla="*/ 2147483647 h 2335"/>
                <a:gd name="T12" fmla="*/ 2147483647 w 1849"/>
                <a:gd name="T13" fmla="*/ 2147483647 h 2335"/>
                <a:gd name="T14" fmla="*/ 0 w 1849"/>
                <a:gd name="T15" fmla="*/ 2147483647 h 2335"/>
                <a:gd name="T16" fmla="*/ 0 w 1849"/>
                <a:gd name="T17" fmla="*/ 2147483647 h 2335"/>
                <a:gd name="T18" fmla="*/ 2147483647 w 1849"/>
                <a:gd name="T19" fmla="*/ 2147483647 h 2335"/>
                <a:gd name="T20" fmla="*/ 2147483647 w 1849"/>
                <a:gd name="T21" fmla="*/ 2147483647 h 2335"/>
                <a:gd name="T22" fmla="*/ 2147483647 w 1849"/>
                <a:gd name="T23" fmla="*/ 2147483647 h 2335"/>
                <a:gd name="T24" fmla="*/ 2147483647 w 1849"/>
                <a:gd name="T25" fmla="*/ 2147483647 h 2335"/>
                <a:gd name="T26" fmla="*/ 2147483647 w 1849"/>
                <a:gd name="T27" fmla="*/ 2147483647 h 2335"/>
                <a:gd name="T28" fmla="*/ 2147483647 w 1849"/>
                <a:gd name="T29" fmla="*/ 0 h 2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9"/>
                <a:gd name="T46" fmla="*/ 0 h 2335"/>
                <a:gd name="T47" fmla="*/ 1849 w 1849"/>
                <a:gd name="T48" fmla="*/ 2335 h 2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9" h="2335">
                  <a:moveTo>
                    <a:pt x="1672" y="0"/>
                  </a:moveTo>
                  <a:lnTo>
                    <a:pt x="1559" y="40"/>
                  </a:lnTo>
                  <a:lnTo>
                    <a:pt x="1559" y="546"/>
                  </a:lnTo>
                  <a:lnTo>
                    <a:pt x="1559" y="1530"/>
                  </a:lnTo>
                  <a:lnTo>
                    <a:pt x="1559" y="1671"/>
                  </a:lnTo>
                  <a:lnTo>
                    <a:pt x="0" y="2229"/>
                  </a:lnTo>
                  <a:lnTo>
                    <a:pt x="0" y="2334"/>
                  </a:lnTo>
                  <a:lnTo>
                    <a:pt x="1615" y="1756"/>
                  </a:lnTo>
                  <a:lnTo>
                    <a:pt x="1788" y="1886"/>
                  </a:lnTo>
                  <a:lnTo>
                    <a:pt x="1848" y="1865"/>
                  </a:lnTo>
                  <a:lnTo>
                    <a:pt x="1848" y="1804"/>
                  </a:lnTo>
                  <a:lnTo>
                    <a:pt x="1672" y="1671"/>
                  </a:lnTo>
                  <a:lnTo>
                    <a:pt x="1672" y="0"/>
                  </a:lnTo>
                </a:path>
              </a:pathLst>
            </a:custGeom>
            <a:solidFill>
              <a:srgbClr val="A6A8AA"/>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92" name="Freeform 13"/>
            <p:cNvSpPr>
              <a:spLocks noChangeArrowheads="1"/>
            </p:cNvSpPr>
            <p:nvPr/>
          </p:nvSpPr>
          <p:spPr bwMode="auto">
            <a:xfrm>
              <a:off x="5653088" y="3265488"/>
              <a:ext cx="63500" cy="673100"/>
            </a:xfrm>
            <a:custGeom>
              <a:avLst/>
              <a:gdLst>
                <a:gd name="T0" fmla="*/ 0 w 177"/>
                <a:gd name="T1" fmla="*/ 2147483647 h 1868"/>
                <a:gd name="T2" fmla="*/ 0 w 177"/>
                <a:gd name="T3" fmla="*/ 2147483647 h 1868"/>
                <a:gd name="T4" fmla="*/ 2147483647 w 177"/>
                <a:gd name="T5" fmla="*/ 2147483647 h 1868"/>
                <a:gd name="T6" fmla="*/ 2147483647 w 177"/>
                <a:gd name="T7" fmla="*/ 0 h 1868"/>
                <a:gd name="T8" fmla="*/ 0 w 177"/>
                <a:gd name="T9" fmla="*/ 2147483647 h 1868"/>
                <a:gd name="T10" fmla="*/ 0 60000 65536"/>
                <a:gd name="T11" fmla="*/ 0 60000 65536"/>
                <a:gd name="T12" fmla="*/ 0 60000 65536"/>
                <a:gd name="T13" fmla="*/ 0 60000 65536"/>
                <a:gd name="T14" fmla="*/ 0 60000 65536"/>
                <a:gd name="T15" fmla="*/ 0 w 177"/>
                <a:gd name="T16" fmla="*/ 0 h 1868"/>
                <a:gd name="T17" fmla="*/ 177 w 177"/>
                <a:gd name="T18" fmla="*/ 1868 h 1868"/>
              </a:gdLst>
              <a:ahLst/>
              <a:cxnLst>
                <a:cxn ang="T10">
                  <a:pos x="T0" y="T1"/>
                </a:cxn>
                <a:cxn ang="T11">
                  <a:pos x="T2" y="T3"/>
                </a:cxn>
                <a:cxn ang="T12">
                  <a:pos x="T4" y="T5"/>
                </a:cxn>
                <a:cxn ang="T13">
                  <a:pos x="T6" y="T7"/>
                </a:cxn>
                <a:cxn ang="T14">
                  <a:pos x="T8" y="T9"/>
                </a:cxn>
              </a:cxnLst>
              <a:rect l="T15" t="T16" r="T17" b="T18"/>
              <a:pathLst>
                <a:path w="177" h="1868">
                  <a:moveTo>
                    <a:pt x="0" y="63"/>
                  </a:moveTo>
                  <a:lnTo>
                    <a:pt x="0" y="1734"/>
                  </a:lnTo>
                  <a:lnTo>
                    <a:pt x="176" y="1867"/>
                  </a:lnTo>
                  <a:lnTo>
                    <a:pt x="176" y="0"/>
                  </a:lnTo>
                  <a:lnTo>
                    <a:pt x="0" y="63"/>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93" name="Freeform 14"/>
            <p:cNvSpPr>
              <a:spLocks noChangeArrowheads="1"/>
            </p:cNvSpPr>
            <p:nvPr/>
          </p:nvSpPr>
          <p:spPr bwMode="auto">
            <a:xfrm>
              <a:off x="5049838" y="3921125"/>
              <a:ext cx="644525" cy="277813"/>
            </a:xfrm>
            <a:custGeom>
              <a:avLst/>
              <a:gdLst>
                <a:gd name="T0" fmla="*/ 0 w 1789"/>
                <a:gd name="T1" fmla="*/ 2147483647 h 772"/>
                <a:gd name="T2" fmla="*/ 0 w 1789"/>
                <a:gd name="T3" fmla="*/ 2147483647 h 772"/>
                <a:gd name="T4" fmla="*/ 2147483647 w 1789"/>
                <a:gd name="T5" fmla="*/ 2147483647 h 772"/>
                <a:gd name="T6" fmla="*/ 2147483647 w 1789"/>
                <a:gd name="T7" fmla="*/ 0 h 772"/>
                <a:gd name="T8" fmla="*/ 0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0" y="578"/>
                  </a:moveTo>
                  <a:lnTo>
                    <a:pt x="0" y="771"/>
                  </a:lnTo>
                  <a:lnTo>
                    <a:pt x="1788" y="130"/>
                  </a:lnTo>
                  <a:lnTo>
                    <a:pt x="1615" y="0"/>
                  </a:lnTo>
                  <a:lnTo>
                    <a:pt x="0" y="578"/>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94" name="Freeform 15"/>
            <p:cNvSpPr>
              <a:spLocks noChangeArrowheads="1"/>
            </p:cNvSpPr>
            <p:nvPr/>
          </p:nvSpPr>
          <p:spPr bwMode="auto">
            <a:xfrm>
              <a:off x="5049838" y="3302000"/>
              <a:ext cx="561975" cy="788988"/>
            </a:xfrm>
            <a:custGeom>
              <a:avLst/>
              <a:gdLst>
                <a:gd name="T0" fmla="*/ 0 w 1560"/>
                <a:gd name="T1" fmla="*/ 2147483647 h 2190"/>
                <a:gd name="T2" fmla="*/ 2147483647 w 1560"/>
                <a:gd name="T3" fmla="*/ 2147483647 h 2190"/>
                <a:gd name="T4" fmla="*/ 2147483647 w 1560"/>
                <a:gd name="T5" fmla="*/ 2147483647 h 2190"/>
                <a:gd name="T6" fmla="*/ 2147483647 w 1560"/>
                <a:gd name="T7" fmla="*/ 2147483647 h 2190"/>
                <a:gd name="T8" fmla="*/ 2147483647 w 1560"/>
                <a:gd name="T9" fmla="*/ 2147483647 h 2190"/>
                <a:gd name="T10" fmla="*/ 2147483647 w 1560"/>
                <a:gd name="T11" fmla="*/ 2147483647 h 2190"/>
                <a:gd name="T12" fmla="*/ 2147483647 w 1560"/>
                <a:gd name="T13" fmla="*/ 2147483647 h 2190"/>
                <a:gd name="T14" fmla="*/ 2147483647 w 1560"/>
                <a:gd name="T15" fmla="*/ 2147483647 h 2190"/>
                <a:gd name="T16" fmla="*/ 2147483647 w 1560"/>
                <a:gd name="T17" fmla="*/ 2147483647 h 2190"/>
                <a:gd name="T18" fmla="*/ 2147483647 w 1560"/>
                <a:gd name="T19" fmla="*/ 2147483647 h 2190"/>
                <a:gd name="T20" fmla="*/ 2147483647 w 1560"/>
                <a:gd name="T21" fmla="*/ 2147483647 h 2190"/>
                <a:gd name="T22" fmla="*/ 2147483647 w 1560"/>
                <a:gd name="T23" fmla="*/ 2147483647 h 2190"/>
                <a:gd name="T24" fmla="*/ 2147483647 w 1560"/>
                <a:gd name="T25" fmla="*/ 2147483647 h 2190"/>
                <a:gd name="T26" fmla="*/ 2147483647 w 1560"/>
                <a:gd name="T27" fmla="*/ 2147483647 h 2190"/>
                <a:gd name="T28" fmla="*/ 2147483647 w 1560"/>
                <a:gd name="T29" fmla="*/ 2147483647 h 2190"/>
                <a:gd name="T30" fmla="*/ 2147483647 w 1560"/>
                <a:gd name="T31" fmla="*/ 2147483647 h 2190"/>
                <a:gd name="T32" fmla="*/ 2147483647 w 1560"/>
                <a:gd name="T33" fmla="*/ 2147483647 h 2190"/>
                <a:gd name="T34" fmla="*/ 2147483647 w 1560"/>
                <a:gd name="T35" fmla="*/ 2147483647 h 2190"/>
                <a:gd name="T36" fmla="*/ 2147483647 w 1560"/>
                <a:gd name="T37" fmla="*/ 0 h 2190"/>
                <a:gd name="T38" fmla="*/ 0 w 1560"/>
                <a:gd name="T39" fmla="*/ 2147483647 h 2190"/>
                <a:gd name="T40" fmla="*/ 0 w 1560"/>
                <a:gd name="T41" fmla="*/ 2147483647 h 2190"/>
                <a:gd name="T42" fmla="*/ 2147483647 w 1560"/>
                <a:gd name="T43" fmla="*/ 2147483647 h 2190"/>
                <a:gd name="T44" fmla="*/ 2147483647 w 1560"/>
                <a:gd name="T45" fmla="*/ 2147483647 h 2190"/>
                <a:gd name="T46" fmla="*/ 2147483647 w 1560"/>
                <a:gd name="T47" fmla="*/ 2147483647 h 2190"/>
                <a:gd name="T48" fmla="*/ 2147483647 w 1560"/>
                <a:gd name="T49" fmla="*/ 2147483647 h 2190"/>
                <a:gd name="T50" fmla="*/ 2147483647 w 1560"/>
                <a:gd name="T51" fmla="*/ 2147483647 h 2190"/>
                <a:gd name="T52" fmla="*/ 2147483647 w 1560"/>
                <a:gd name="T53" fmla="*/ 2147483647 h 2190"/>
                <a:gd name="T54" fmla="*/ 2147483647 w 1560"/>
                <a:gd name="T55" fmla="*/ 2147483647 h 2190"/>
                <a:gd name="T56" fmla="*/ 2147483647 w 1560"/>
                <a:gd name="T57" fmla="*/ 2147483647 h 2190"/>
                <a:gd name="T58" fmla="*/ 2147483647 w 1560"/>
                <a:gd name="T59" fmla="*/ 2147483647 h 2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0"/>
                <a:gd name="T91" fmla="*/ 0 h 2190"/>
                <a:gd name="T92" fmla="*/ 1560 w 1560"/>
                <a:gd name="T93" fmla="*/ 2190 h 21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0" h="2190">
                  <a:moveTo>
                    <a:pt x="0" y="2189"/>
                  </a:moveTo>
                  <a:lnTo>
                    <a:pt x="1559" y="1631"/>
                  </a:lnTo>
                  <a:lnTo>
                    <a:pt x="1559" y="1490"/>
                  </a:lnTo>
                  <a:lnTo>
                    <a:pt x="1434" y="1534"/>
                  </a:lnTo>
                  <a:lnTo>
                    <a:pt x="1434" y="722"/>
                  </a:lnTo>
                  <a:lnTo>
                    <a:pt x="1432" y="723"/>
                  </a:lnTo>
                  <a:lnTo>
                    <a:pt x="1257" y="1596"/>
                  </a:lnTo>
                  <a:lnTo>
                    <a:pt x="1132" y="1641"/>
                  </a:lnTo>
                  <a:lnTo>
                    <a:pt x="957" y="891"/>
                  </a:lnTo>
                  <a:lnTo>
                    <a:pt x="956" y="894"/>
                  </a:lnTo>
                  <a:lnTo>
                    <a:pt x="956" y="1703"/>
                  </a:lnTo>
                  <a:lnTo>
                    <a:pt x="831" y="1747"/>
                  </a:lnTo>
                  <a:lnTo>
                    <a:pt x="831" y="763"/>
                  </a:lnTo>
                  <a:lnTo>
                    <a:pt x="1039" y="690"/>
                  </a:lnTo>
                  <a:lnTo>
                    <a:pt x="1194" y="1380"/>
                  </a:lnTo>
                  <a:lnTo>
                    <a:pt x="1196" y="1380"/>
                  </a:lnTo>
                  <a:lnTo>
                    <a:pt x="1350" y="580"/>
                  </a:lnTo>
                  <a:lnTo>
                    <a:pt x="1559" y="506"/>
                  </a:lnTo>
                  <a:lnTo>
                    <a:pt x="1559" y="0"/>
                  </a:lnTo>
                  <a:lnTo>
                    <a:pt x="0" y="558"/>
                  </a:lnTo>
                  <a:lnTo>
                    <a:pt x="0" y="2189"/>
                  </a:lnTo>
                  <a:close/>
                  <a:moveTo>
                    <a:pt x="283" y="957"/>
                  </a:moveTo>
                  <a:lnTo>
                    <a:pt x="450" y="1670"/>
                  </a:lnTo>
                  <a:lnTo>
                    <a:pt x="452" y="1670"/>
                  </a:lnTo>
                  <a:lnTo>
                    <a:pt x="617" y="839"/>
                  </a:lnTo>
                  <a:lnTo>
                    <a:pt x="746" y="793"/>
                  </a:lnTo>
                  <a:lnTo>
                    <a:pt x="527" y="1855"/>
                  </a:lnTo>
                  <a:lnTo>
                    <a:pt x="367" y="1911"/>
                  </a:lnTo>
                  <a:lnTo>
                    <a:pt x="143" y="1006"/>
                  </a:lnTo>
                  <a:lnTo>
                    <a:pt x="283" y="957"/>
                  </a:lnTo>
                  <a:close/>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95" name="Freeform 16"/>
            <p:cNvSpPr>
              <a:spLocks noChangeArrowheads="1"/>
            </p:cNvSpPr>
            <p:nvPr/>
          </p:nvSpPr>
          <p:spPr bwMode="auto">
            <a:xfrm>
              <a:off x="5349875" y="3484563"/>
              <a:ext cx="261938" cy="447675"/>
            </a:xfrm>
            <a:custGeom>
              <a:avLst/>
              <a:gdLst>
                <a:gd name="T0" fmla="*/ 2147483647 w 729"/>
                <a:gd name="T1" fmla="*/ 2147483647 h 1242"/>
                <a:gd name="T2" fmla="*/ 2147483647 w 729"/>
                <a:gd name="T3" fmla="*/ 2147483647 h 1242"/>
                <a:gd name="T4" fmla="*/ 2147483647 w 729"/>
                <a:gd name="T5" fmla="*/ 2147483647 h 1242"/>
                <a:gd name="T6" fmla="*/ 0 w 729"/>
                <a:gd name="T7" fmla="*/ 2147483647 h 1242"/>
                <a:gd name="T8" fmla="*/ 0 w 729"/>
                <a:gd name="T9" fmla="*/ 2147483647 h 1242"/>
                <a:gd name="T10" fmla="*/ 2147483647 w 729"/>
                <a:gd name="T11" fmla="*/ 2147483647 h 1242"/>
                <a:gd name="T12" fmla="*/ 2147483647 w 729"/>
                <a:gd name="T13" fmla="*/ 2147483647 h 1242"/>
                <a:gd name="T14" fmla="*/ 2147483647 w 729"/>
                <a:gd name="T15" fmla="*/ 2147483647 h 1242"/>
                <a:gd name="T16" fmla="*/ 2147483647 w 729"/>
                <a:gd name="T17" fmla="*/ 2147483647 h 1242"/>
                <a:gd name="T18" fmla="*/ 2147483647 w 729"/>
                <a:gd name="T19" fmla="*/ 2147483647 h 1242"/>
                <a:gd name="T20" fmla="*/ 2147483647 w 729"/>
                <a:gd name="T21" fmla="*/ 2147483647 h 1242"/>
                <a:gd name="T22" fmla="*/ 2147483647 w 729"/>
                <a:gd name="T23" fmla="*/ 2147483647 h 1242"/>
                <a:gd name="T24" fmla="*/ 2147483647 w 729"/>
                <a:gd name="T25" fmla="*/ 2147483647 h 1242"/>
                <a:gd name="T26" fmla="*/ 2147483647 w 729"/>
                <a:gd name="T27" fmla="*/ 2147483647 h 1242"/>
                <a:gd name="T28" fmla="*/ 2147483647 w 729"/>
                <a:gd name="T29" fmla="*/ 0 h 1242"/>
                <a:gd name="T30" fmla="*/ 2147483647 w 729"/>
                <a:gd name="T31" fmla="*/ 2147483647 h 1242"/>
                <a:gd name="T32" fmla="*/ 2147483647 w 729"/>
                <a:gd name="T33" fmla="*/ 2147483647 h 1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9"/>
                <a:gd name="T52" fmla="*/ 0 h 1242"/>
                <a:gd name="T53" fmla="*/ 729 w 729"/>
                <a:gd name="T54" fmla="*/ 1242 h 1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9" h="1242">
                  <a:moveTo>
                    <a:pt x="365" y="874"/>
                  </a:moveTo>
                  <a:lnTo>
                    <a:pt x="363" y="874"/>
                  </a:lnTo>
                  <a:lnTo>
                    <a:pt x="208" y="184"/>
                  </a:lnTo>
                  <a:lnTo>
                    <a:pt x="0" y="257"/>
                  </a:lnTo>
                  <a:lnTo>
                    <a:pt x="0" y="1241"/>
                  </a:lnTo>
                  <a:lnTo>
                    <a:pt x="124" y="1197"/>
                  </a:lnTo>
                  <a:lnTo>
                    <a:pt x="124" y="388"/>
                  </a:lnTo>
                  <a:lnTo>
                    <a:pt x="126" y="385"/>
                  </a:lnTo>
                  <a:lnTo>
                    <a:pt x="301" y="1135"/>
                  </a:lnTo>
                  <a:lnTo>
                    <a:pt x="426" y="1090"/>
                  </a:lnTo>
                  <a:lnTo>
                    <a:pt x="601" y="217"/>
                  </a:lnTo>
                  <a:lnTo>
                    <a:pt x="603" y="216"/>
                  </a:lnTo>
                  <a:lnTo>
                    <a:pt x="603" y="1028"/>
                  </a:lnTo>
                  <a:lnTo>
                    <a:pt x="728" y="984"/>
                  </a:lnTo>
                  <a:lnTo>
                    <a:pt x="728" y="0"/>
                  </a:lnTo>
                  <a:lnTo>
                    <a:pt x="519" y="74"/>
                  </a:lnTo>
                  <a:lnTo>
                    <a:pt x="365" y="87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grpSp>
        <p:nvGrpSpPr>
          <p:cNvPr id="196" name="Group 488"/>
          <p:cNvGrpSpPr>
            <a:grpSpLocks noChangeAspect="1"/>
          </p:cNvGrpSpPr>
          <p:nvPr/>
        </p:nvGrpSpPr>
        <p:grpSpPr bwMode="auto">
          <a:xfrm>
            <a:off x="4196355" y="2019645"/>
            <a:ext cx="222250" cy="312737"/>
            <a:chOff x="4935538" y="3179763"/>
            <a:chExt cx="790575" cy="1035050"/>
          </a:xfrm>
        </p:grpSpPr>
        <p:sp>
          <p:nvSpPr>
            <p:cNvPr id="197" name="Freeform 2"/>
            <p:cNvSpPr>
              <a:spLocks noChangeArrowheads="1"/>
            </p:cNvSpPr>
            <p:nvPr/>
          </p:nvSpPr>
          <p:spPr bwMode="auto">
            <a:xfrm>
              <a:off x="5653088" y="3195638"/>
              <a:ext cx="73025" cy="749300"/>
            </a:xfrm>
            <a:custGeom>
              <a:avLst/>
              <a:gdLst>
                <a:gd name="T0" fmla="*/ 2147483647 w 205"/>
                <a:gd name="T1" fmla="*/ 2147483647 h 2083"/>
                <a:gd name="T2" fmla="*/ 0 w 205"/>
                <a:gd name="T3" fmla="*/ 0 h 2083"/>
                <a:gd name="T4" fmla="*/ 0 w 205"/>
                <a:gd name="T5" fmla="*/ 2147483647 h 2083"/>
                <a:gd name="T6" fmla="*/ 2147483647 w 205"/>
                <a:gd name="T7" fmla="*/ 2147483647 h 2083"/>
                <a:gd name="T8" fmla="*/ 0 w 205"/>
                <a:gd name="T9" fmla="*/ 2147483647 h 2083"/>
                <a:gd name="T10" fmla="*/ 0 w 205"/>
                <a:gd name="T11" fmla="*/ 2147483647 h 2083"/>
                <a:gd name="T12" fmla="*/ 2147483647 w 205"/>
                <a:gd name="T13" fmla="*/ 2147483647 h 2083"/>
                <a:gd name="T14" fmla="*/ 2147483647 w 205"/>
                <a:gd name="T15" fmla="*/ 2147483647 h 2083"/>
                <a:gd name="T16" fmla="*/ 2147483647 w 205"/>
                <a:gd name="T17" fmla="*/ 2147483647 h 2083"/>
                <a:gd name="T18" fmla="*/ 2147483647 w 205"/>
                <a:gd name="T19" fmla="*/ 2147483647 h 2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83"/>
                <a:gd name="T32" fmla="*/ 205 w 205"/>
                <a:gd name="T33" fmla="*/ 2083 h 20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83">
                  <a:moveTo>
                    <a:pt x="204" y="154"/>
                  </a:moveTo>
                  <a:lnTo>
                    <a:pt x="0" y="0"/>
                  </a:lnTo>
                  <a:lnTo>
                    <a:pt x="0" y="19"/>
                  </a:lnTo>
                  <a:lnTo>
                    <a:pt x="120" y="109"/>
                  </a:lnTo>
                  <a:lnTo>
                    <a:pt x="0" y="152"/>
                  </a:lnTo>
                  <a:lnTo>
                    <a:pt x="0" y="257"/>
                  </a:lnTo>
                  <a:lnTo>
                    <a:pt x="176" y="194"/>
                  </a:lnTo>
                  <a:lnTo>
                    <a:pt x="176" y="2061"/>
                  </a:lnTo>
                  <a:lnTo>
                    <a:pt x="204" y="2082"/>
                  </a:lnTo>
                  <a:lnTo>
                    <a:pt x="204" y="154"/>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98" name="Freeform 3"/>
            <p:cNvSpPr>
              <a:spLocks noChangeArrowheads="1"/>
            </p:cNvSpPr>
            <p:nvPr/>
          </p:nvSpPr>
          <p:spPr bwMode="auto">
            <a:xfrm>
              <a:off x="5010150" y="3967163"/>
              <a:ext cx="695325" cy="247650"/>
            </a:xfrm>
            <a:custGeom>
              <a:avLst/>
              <a:gdLst>
                <a:gd name="T0" fmla="*/ 2147483647 w 1933"/>
                <a:gd name="T1" fmla="*/ 2147483647 h 687"/>
                <a:gd name="T2" fmla="*/ 0 w 1933"/>
                <a:gd name="T3" fmla="*/ 2147483647 h 687"/>
                <a:gd name="T4" fmla="*/ 0 w 1933"/>
                <a:gd name="T5" fmla="*/ 2147483647 h 687"/>
                <a:gd name="T6" fmla="*/ 2147483647 w 1933"/>
                <a:gd name="T7" fmla="*/ 2147483647 h 687"/>
                <a:gd name="T8" fmla="*/ 2147483647 w 1933"/>
                <a:gd name="T9" fmla="*/ 2147483647 h 687"/>
                <a:gd name="T10" fmla="*/ 2147483647 w 1933"/>
                <a:gd name="T11" fmla="*/ 0 h 687"/>
                <a:gd name="T12" fmla="*/ 2147483647 w 1933"/>
                <a:gd name="T13" fmla="*/ 2147483647 h 687"/>
                <a:gd name="T14" fmla="*/ 2147483647 w 1933"/>
                <a:gd name="T15" fmla="*/ 2147483647 h 687"/>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7"/>
                <a:gd name="T26" fmla="*/ 1933 w 1933"/>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7">
                  <a:moveTo>
                    <a:pt x="112" y="448"/>
                  </a:moveTo>
                  <a:lnTo>
                    <a:pt x="0" y="489"/>
                  </a:lnTo>
                  <a:lnTo>
                    <a:pt x="0" y="622"/>
                  </a:lnTo>
                  <a:lnTo>
                    <a:pt x="85" y="686"/>
                  </a:lnTo>
                  <a:lnTo>
                    <a:pt x="1932" y="24"/>
                  </a:lnTo>
                  <a:lnTo>
                    <a:pt x="1900" y="0"/>
                  </a:lnTo>
                  <a:lnTo>
                    <a:pt x="112" y="641"/>
                  </a:lnTo>
                  <a:lnTo>
                    <a:pt x="112" y="448"/>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199" name="Freeform 4"/>
            <p:cNvSpPr>
              <a:spLocks noChangeArrowheads="1"/>
            </p:cNvSpPr>
            <p:nvPr/>
          </p:nvSpPr>
          <p:spPr bwMode="auto">
            <a:xfrm>
              <a:off x="4946650" y="3265488"/>
              <a:ext cx="665163" cy="841375"/>
            </a:xfrm>
            <a:custGeom>
              <a:avLst/>
              <a:gdLst>
                <a:gd name="T0" fmla="*/ 2147483647 w 1849"/>
                <a:gd name="T1" fmla="*/ 2147483647 h 2336"/>
                <a:gd name="T2" fmla="*/ 2147483647 w 1849"/>
                <a:gd name="T3" fmla="*/ 2147483647 h 2336"/>
                <a:gd name="T4" fmla="*/ 2147483647 w 1849"/>
                <a:gd name="T5" fmla="*/ 2147483647 h 2336"/>
                <a:gd name="T6" fmla="*/ 2147483647 w 1849"/>
                <a:gd name="T7" fmla="*/ 2147483647 h 2336"/>
                <a:gd name="T8" fmla="*/ 2147483647 w 1849"/>
                <a:gd name="T9" fmla="*/ 0 h 2336"/>
                <a:gd name="T10" fmla="*/ 2147483647 w 1849"/>
                <a:gd name="T11" fmla="*/ 2147483647 h 2336"/>
                <a:gd name="T12" fmla="*/ 2147483647 w 1849"/>
                <a:gd name="T13" fmla="*/ 2147483647 h 2336"/>
                <a:gd name="T14" fmla="*/ 0 w 1849"/>
                <a:gd name="T15" fmla="*/ 2147483647 h 2336"/>
                <a:gd name="T16" fmla="*/ 0 w 1849"/>
                <a:gd name="T17" fmla="*/ 2147483647 h 2336"/>
                <a:gd name="T18" fmla="*/ 2147483647 w 1849"/>
                <a:gd name="T19" fmla="*/ 2147483647 h 2336"/>
                <a:gd name="T20" fmla="*/ 2147483647 w 1849"/>
                <a:gd name="T21" fmla="*/ 2147483647 h 2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9"/>
                <a:gd name="T34" fmla="*/ 0 h 2336"/>
                <a:gd name="T35" fmla="*/ 1849 w 1849"/>
                <a:gd name="T36" fmla="*/ 2336 h 2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9" h="2336">
                  <a:moveTo>
                    <a:pt x="177" y="2335"/>
                  </a:moveTo>
                  <a:lnTo>
                    <a:pt x="289" y="2294"/>
                  </a:lnTo>
                  <a:lnTo>
                    <a:pt x="289" y="663"/>
                  </a:lnTo>
                  <a:lnTo>
                    <a:pt x="1848" y="105"/>
                  </a:lnTo>
                  <a:lnTo>
                    <a:pt x="1848" y="0"/>
                  </a:lnTo>
                  <a:lnTo>
                    <a:pt x="233" y="579"/>
                  </a:lnTo>
                  <a:lnTo>
                    <a:pt x="60" y="448"/>
                  </a:lnTo>
                  <a:lnTo>
                    <a:pt x="0" y="470"/>
                  </a:lnTo>
                  <a:lnTo>
                    <a:pt x="0" y="531"/>
                  </a:lnTo>
                  <a:lnTo>
                    <a:pt x="177" y="664"/>
                  </a:lnTo>
                  <a:lnTo>
                    <a:pt x="177" y="2335"/>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0" name="Freeform 5"/>
            <p:cNvSpPr>
              <a:spLocks noChangeArrowheads="1"/>
            </p:cNvSpPr>
            <p:nvPr/>
          </p:nvSpPr>
          <p:spPr bwMode="auto">
            <a:xfrm>
              <a:off x="5102225" y="3587750"/>
              <a:ext cx="217488" cy="403225"/>
            </a:xfrm>
            <a:custGeom>
              <a:avLst/>
              <a:gdLst>
                <a:gd name="T0" fmla="*/ 2147483647 w 603"/>
                <a:gd name="T1" fmla="*/ 2147483647 h 1119"/>
                <a:gd name="T2" fmla="*/ 2147483647 w 603"/>
                <a:gd name="T3" fmla="*/ 0 h 1119"/>
                <a:gd name="T4" fmla="*/ 2147483647 w 603"/>
                <a:gd name="T5" fmla="*/ 2147483647 h 1119"/>
                <a:gd name="T6" fmla="*/ 2147483647 w 603"/>
                <a:gd name="T7" fmla="*/ 2147483647 h 1119"/>
                <a:gd name="T8" fmla="*/ 2147483647 w 603"/>
                <a:gd name="T9" fmla="*/ 2147483647 h 1119"/>
                <a:gd name="T10" fmla="*/ 2147483647 w 603"/>
                <a:gd name="T11" fmla="*/ 2147483647 h 1119"/>
                <a:gd name="T12" fmla="*/ 0 w 603"/>
                <a:gd name="T13" fmla="*/ 2147483647 h 1119"/>
                <a:gd name="T14" fmla="*/ 2147483647 w 603"/>
                <a:gd name="T15" fmla="*/ 2147483647 h 1119"/>
                <a:gd name="T16" fmla="*/ 2147483647 w 603"/>
                <a:gd name="T17" fmla="*/ 2147483647 h 1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1119"/>
                <a:gd name="T29" fmla="*/ 603 w 603"/>
                <a:gd name="T30" fmla="*/ 1119 h 1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1119">
                  <a:moveTo>
                    <a:pt x="383" y="1062"/>
                  </a:moveTo>
                  <a:lnTo>
                    <a:pt x="602" y="0"/>
                  </a:lnTo>
                  <a:lnTo>
                    <a:pt x="473" y="46"/>
                  </a:lnTo>
                  <a:lnTo>
                    <a:pt x="308" y="877"/>
                  </a:lnTo>
                  <a:lnTo>
                    <a:pt x="306" y="877"/>
                  </a:lnTo>
                  <a:lnTo>
                    <a:pt x="139" y="164"/>
                  </a:lnTo>
                  <a:lnTo>
                    <a:pt x="0" y="213"/>
                  </a:lnTo>
                  <a:lnTo>
                    <a:pt x="223" y="1118"/>
                  </a:lnTo>
                  <a:lnTo>
                    <a:pt x="383" y="106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1" name="Freeform 6"/>
            <p:cNvSpPr>
              <a:spLocks noChangeArrowheads="1"/>
            </p:cNvSpPr>
            <p:nvPr/>
          </p:nvSpPr>
          <p:spPr bwMode="auto">
            <a:xfrm>
              <a:off x="4935538" y="3448050"/>
              <a:ext cx="74612" cy="750888"/>
            </a:xfrm>
            <a:custGeom>
              <a:avLst/>
              <a:gdLst>
                <a:gd name="T0" fmla="*/ 2147483647 w 206"/>
                <a:gd name="T1" fmla="*/ 2147483647 h 2084"/>
                <a:gd name="T2" fmla="*/ 2147483647 w 206"/>
                <a:gd name="T3" fmla="*/ 2147483647 h 2084"/>
                <a:gd name="T4" fmla="*/ 2147483647 w 206"/>
                <a:gd name="T5" fmla="*/ 2147483647 h 2084"/>
                <a:gd name="T6" fmla="*/ 2147483647 w 206"/>
                <a:gd name="T7" fmla="*/ 2147483647 h 2084"/>
                <a:gd name="T8" fmla="*/ 0 w 206"/>
                <a:gd name="T9" fmla="*/ 0 h 2084"/>
                <a:gd name="T10" fmla="*/ 0 w 206"/>
                <a:gd name="T11" fmla="*/ 2147483647 h 2084"/>
                <a:gd name="T12" fmla="*/ 2147483647 w 206"/>
                <a:gd name="T13" fmla="*/ 2147483647 h 2084"/>
                <a:gd name="T14" fmla="*/ 2147483647 w 206"/>
                <a:gd name="T15" fmla="*/ 2147483647 h 2084"/>
                <a:gd name="T16" fmla="*/ 2147483647 w 206"/>
                <a:gd name="T17" fmla="*/ 2147483647 h 2084"/>
                <a:gd name="T18" fmla="*/ 2147483647 w 206"/>
                <a:gd name="T19" fmla="*/ 2147483647 h 20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84"/>
                <a:gd name="T32" fmla="*/ 206 w 206"/>
                <a:gd name="T33" fmla="*/ 2084 h 20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84">
                  <a:moveTo>
                    <a:pt x="205" y="1931"/>
                  </a:moveTo>
                  <a:lnTo>
                    <a:pt x="205" y="1826"/>
                  </a:lnTo>
                  <a:lnTo>
                    <a:pt x="28" y="1889"/>
                  </a:lnTo>
                  <a:lnTo>
                    <a:pt x="28" y="22"/>
                  </a:lnTo>
                  <a:lnTo>
                    <a:pt x="0" y="0"/>
                  </a:lnTo>
                  <a:lnTo>
                    <a:pt x="0" y="1928"/>
                  </a:lnTo>
                  <a:lnTo>
                    <a:pt x="205" y="2083"/>
                  </a:lnTo>
                  <a:lnTo>
                    <a:pt x="205" y="2064"/>
                  </a:lnTo>
                  <a:lnTo>
                    <a:pt x="85" y="1974"/>
                  </a:lnTo>
                  <a:lnTo>
                    <a:pt x="205" y="1931"/>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2" name="Freeform 7"/>
            <p:cNvSpPr>
              <a:spLocks noChangeArrowheads="1"/>
            </p:cNvSpPr>
            <p:nvPr/>
          </p:nvSpPr>
          <p:spPr bwMode="auto">
            <a:xfrm>
              <a:off x="4967288" y="4143375"/>
              <a:ext cx="42862" cy="47625"/>
            </a:xfrm>
            <a:custGeom>
              <a:avLst/>
              <a:gdLst>
                <a:gd name="T0" fmla="*/ 0 w 121"/>
                <a:gd name="T1" fmla="*/ 2147483647 h 134"/>
                <a:gd name="T2" fmla="*/ 2147483647 w 121"/>
                <a:gd name="T3" fmla="*/ 2147483647 h 134"/>
                <a:gd name="T4" fmla="*/ 2147483647 w 121"/>
                <a:gd name="T5" fmla="*/ 0 h 134"/>
                <a:gd name="T6" fmla="*/ 0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0" y="43"/>
                  </a:moveTo>
                  <a:lnTo>
                    <a:pt x="120" y="133"/>
                  </a:lnTo>
                  <a:lnTo>
                    <a:pt x="120" y="0"/>
                  </a:lnTo>
                  <a:lnTo>
                    <a:pt x="0" y="43"/>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3" name="Freeform 8"/>
            <p:cNvSpPr>
              <a:spLocks noChangeArrowheads="1"/>
            </p:cNvSpPr>
            <p:nvPr/>
          </p:nvSpPr>
          <p:spPr bwMode="auto">
            <a:xfrm>
              <a:off x="4946650" y="3455988"/>
              <a:ext cx="63500" cy="673100"/>
            </a:xfrm>
            <a:custGeom>
              <a:avLst/>
              <a:gdLst>
                <a:gd name="T0" fmla="*/ 2147483647 w 178"/>
                <a:gd name="T1" fmla="*/ 2147483647 h 1868"/>
                <a:gd name="T2" fmla="*/ 2147483647 w 178"/>
                <a:gd name="T3" fmla="*/ 2147483647 h 1868"/>
                <a:gd name="T4" fmla="*/ 0 w 178"/>
                <a:gd name="T5" fmla="*/ 0 h 1868"/>
                <a:gd name="T6" fmla="*/ 0 w 178"/>
                <a:gd name="T7" fmla="*/ 2147483647 h 1868"/>
                <a:gd name="T8" fmla="*/ 2147483647 w 178"/>
                <a:gd name="T9" fmla="*/ 2147483647 h 1868"/>
                <a:gd name="T10" fmla="*/ 0 60000 65536"/>
                <a:gd name="T11" fmla="*/ 0 60000 65536"/>
                <a:gd name="T12" fmla="*/ 0 60000 65536"/>
                <a:gd name="T13" fmla="*/ 0 60000 65536"/>
                <a:gd name="T14" fmla="*/ 0 60000 65536"/>
                <a:gd name="T15" fmla="*/ 0 w 178"/>
                <a:gd name="T16" fmla="*/ 0 h 1868"/>
                <a:gd name="T17" fmla="*/ 178 w 178"/>
                <a:gd name="T18" fmla="*/ 1868 h 1868"/>
              </a:gdLst>
              <a:ahLst/>
              <a:cxnLst>
                <a:cxn ang="T10">
                  <a:pos x="T0" y="T1"/>
                </a:cxn>
                <a:cxn ang="T11">
                  <a:pos x="T2" y="T3"/>
                </a:cxn>
                <a:cxn ang="T12">
                  <a:pos x="T4" y="T5"/>
                </a:cxn>
                <a:cxn ang="T13">
                  <a:pos x="T6" y="T7"/>
                </a:cxn>
                <a:cxn ang="T14">
                  <a:pos x="T8" y="T9"/>
                </a:cxn>
              </a:cxnLst>
              <a:rect l="T15" t="T16" r="T17" b="T18"/>
              <a:pathLst>
                <a:path w="178" h="1868">
                  <a:moveTo>
                    <a:pt x="177" y="1804"/>
                  </a:moveTo>
                  <a:lnTo>
                    <a:pt x="177" y="133"/>
                  </a:lnTo>
                  <a:lnTo>
                    <a:pt x="0" y="0"/>
                  </a:lnTo>
                  <a:lnTo>
                    <a:pt x="0" y="1867"/>
                  </a:lnTo>
                  <a:lnTo>
                    <a:pt x="177" y="180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4" name="Freeform 9"/>
            <p:cNvSpPr>
              <a:spLocks noChangeArrowheads="1"/>
            </p:cNvSpPr>
            <p:nvPr/>
          </p:nvSpPr>
          <p:spPr bwMode="auto">
            <a:xfrm>
              <a:off x="4956175" y="3179763"/>
              <a:ext cx="695325" cy="247650"/>
            </a:xfrm>
            <a:custGeom>
              <a:avLst/>
              <a:gdLst>
                <a:gd name="T0" fmla="*/ 2147483647 w 1933"/>
                <a:gd name="T1" fmla="*/ 2147483647 h 686"/>
                <a:gd name="T2" fmla="*/ 2147483647 w 1933"/>
                <a:gd name="T3" fmla="*/ 2147483647 h 686"/>
                <a:gd name="T4" fmla="*/ 2147483647 w 1933"/>
                <a:gd name="T5" fmla="*/ 2147483647 h 686"/>
                <a:gd name="T6" fmla="*/ 2147483647 w 1933"/>
                <a:gd name="T7" fmla="*/ 0 h 686"/>
                <a:gd name="T8" fmla="*/ 0 w 1933"/>
                <a:gd name="T9" fmla="*/ 2147483647 h 686"/>
                <a:gd name="T10" fmla="*/ 2147483647 w 1933"/>
                <a:gd name="T11" fmla="*/ 2147483647 h 686"/>
                <a:gd name="T12" fmla="*/ 2147483647 w 1933"/>
                <a:gd name="T13" fmla="*/ 2147483647 h 686"/>
                <a:gd name="T14" fmla="*/ 2147483647 w 1933"/>
                <a:gd name="T15" fmla="*/ 2147483647 h 686"/>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6"/>
                <a:gd name="T26" fmla="*/ 1933 w 1933"/>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6">
                  <a:moveTo>
                    <a:pt x="1819" y="237"/>
                  </a:moveTo>
                  <a:lnTo>
                    <a:pt x="1932" y="197"/>
                  </a:lnTo>
                  <a:lnTo>
                    <a:pt x="1932" y="64"/>
                  </a:lnTo>
                  <a:lnTo>
                    <a:pt x="1847" y="0"/>
                  </a:lnTo>
                  <a:lnTo>
                    <a:pt x="0" y="662"/>
                  </a:lnTo>
                  <a:lnTo>
                    <a:pt x="31" y="685"/>
                  </a:lnTo>
                  <a:lnTo>
                    <a:pt x="1819" y="45"/>
                  </a:lnTo>
                  <a:lnTo>
                    <a:pt x="1819" y="237"/>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5" name="Freeform 10"/>
            <p:cNvSpPr>
              <a:spLocks noChangeArrowheads="1"/>
            </p:cNvSpPr>
            <p:nvPr/>
          </p:nvSpPr>
          <p:spPr bwMode="auto">
            <a:xfrm>
              <a:off x="5653088" y="3201988"/>
              <a:ext cx="42862" cy="47625"/>
            </a:xfrm>
            <a:custGeom>
              <a:avLst/>
              <a:gdLst>
                <a:gd name="T0" fmla="*/ 2147483647 w 121"/>
                <a:gd name="T1" fmla="*/ 2147483647 h 134"/>
                <a:gd name="T2" fmla="*/ 0 w 121"/>
                <a:gd name="T3" fmla="*/ 0 h 134"/>
                <a:gd name="T4" fmla="*/ 0 w 121"/>
                <a:gd name="T5" fmla="*/ 2147483647 h 134"/>
                <a:gd name="T6" fmla="*/ 2147483647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120" y="90"/>
                  </a:moveTo>
                  <a:lnTo>
                    <a:pt x="0" y="0"/>
                  </a:lnTo>
                  <a:lnTo>
                    <a:pt x="0" y="133"/>
                  </a:lnTo>
                  <a:lnTo>
                    <a:pt x="120" y="90"/>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6" name="Freeform 11"/>
            <p:cNvSpPr>
              <a:spLocks noChangeArrowheads="1"/>
            </p:cNvSpPr>
            <p:nvPr/>
          </p:nvSpPr>
          <p:spPr bwMode="auto">
            <a:xfrm>
              <a:off x="4967288" y="3195638"/>
              <a:ext cx="644525" cy="277812"/>
            </a:xfrm>
            <a:custGeom>
              <a:avLst/>
              <a:gdLst>
                <a:gd name="T0" fmla="*/ 2147483647 w 1789"/>
                <a:gd name="T1" fmla="*/ 2147483647 h 772"/>
                <a:gd name="T2" fmla="*/ 2147483647 w 1789"/>
                <a:gd name="T3" fmla="*/ 0 h 772"/>
                <a:gd name="T4" fmla="*/ 0 w 1789"/>
                <a:gd name="T5" fmla="*/ 2147483647 h 772"/>
                <a:gd name="T6" fmla="*/ 2147483647 w 1789"/>
                <a:gd name="T7" fmla="*/ 2147483647 h 772"/>
                <a:gd name="T8" fmla="*/ 2147483647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1788" y="192"/>
                  </a:moveTo>
                  <a:lnTo>
                    <a:pt x="1788" y="0"/>
                  </a:lnTo>
                  <a:lnTo>
                    <a:pt x="0" y="640"/>
                  </a:lnTo>
                  <a:lnTo>
                    <a:pt x="173" y="771"/>
                  </a:lnTo>
                  <a:lnTo>
                    <a:pt x="1788" y="19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7" name="Freeform 12"/>
            <p:cNvSpPr>
              <a:spLocks noChangeArrowheads="1"/>
            </p:cNvSpPr>
            <p:nvPr/>
          </p:nvSpPr>
          <p:spPr bwMode="auto">
            <a:xfrm>
              <a:off x="5049838" y="3287713"/>
              <a:ext cx="665162" cy="841375"/>
            </a:xfrm>
            <a:custGeom>
              <a:avLst/>
              <a:gdLst>
                <a:gd name="T0" fmla="*/ 2147483647 w 1849"/>
                <a:gd name="T1" fmla="*/ 0 h 2335"/>
                <a:gd name="T2" fmla="*/ 2147483647 w 1849"/>
                <a:gd name="T3" fmla="*/ 2147483647 h 2335"/>
                <a:gd name="T4" fmla="*/ 2147483647 w 1849"/>
                <a:gd name="T5" fmla="*/ 2147483647 h 2335"/>
                <a:gd name="T6" fmla="*/ 2147483647 w 1849"/>
                <a:gd name="T7" fmla="*/ 2147483647 h 2335"/>
                <a:gd name="T8" fmla="*/ 2147483647 w 1849"/>
                <a:gd name="T9" fmla="*/ 2147483647 h 2335"/>
                <a:gd name="T10" fmla="*/ 2147483647 w 1849"/>
                <a:gd name="T11" fmla="*/ 2147483647 h 2335"/>
                <a:gd name="T12" fmla="*/ 2147483647 w 1849"/>
                <a:gd name="T13" fmla="*/ 2147483647 h 2335"/>
                <a:gd name="T14" fmla="*/ 0 w 1849"/>
                <a:gd name="T15" fmla="*/ 2147483647 h 2335"/>
                <a:gd name="T16" fmla="*/ 0 w 1849"/>
                <a:gd name="T17" fmla="*/ 2147483647 h 2335"/>
                <a:gd name="T18" fmla="*/ 2147483647 w 1849"/>
                <a:gd name="T19" fmla="*/ 2147483647 h 2335"/>
                <a:gd name="T20" fmla="*/ 2147483647 w 1849"/>
                <a:gd name="T21" fmla="*/ 2147483647 h 2335"/>
                <a:gd name="T22" fmla="*/ 2147483647 w 1849"/>
                <a:gd name="T23" fmla="*/ 2147483647 h 2335"/>
                <a:gd name="T24" fmla="*/ 2147483647 w 1849"/>
                <a:gd name="T25" fmla="*/ 2147483647 h 2335"/>
                <a:gd name="T26" fmla="*/ 2147483647 w 1849"/>
                <a:gd name="T27" fmla="*/ 2147483647 h 2335"/>
                <a:gd name="T28" fmla="*/ 2147483647 w 1849"/>
                <a:gd name="T29" fmla="*/ 0 h 2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9"/>
                <a:gd name="T46" fmla="*/ 0 h 2335"/>
                <a:gd name="T47" fmla="*/ 1849 w 1849"/>
                <a:gd name="T48" fmla="*/ 2335 h 2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9" h="2335">
                  <a:moveTo>
                    <a:pt x="1672" y="0"/>
                  </a:moveTo>
                  <a:lnTo>
                    <a:pt x="1559" y="40"/>
                  </a:lnTo>
                  <a:lnTo>
                    <a:pt x="1559" y="546"/>
                  </a:lnTo>
                  <a:lnTo>
                    <a:pt x="1559" y="1530"/>
                  </a:lnTo>
                  <a:lnTo>
                    <a:pt x="1559" y="1671"/>
                  </a:lnTo>
                  <a:lnTo>
                    <a:pt x="0" y="2229"/>
                  </a:lnTo>
                  <a:lnTo>
                    <a:pt x="0" y="2334"/>
                  </a:lnTo>
                  <a:lnTo>
                    <a:pt x="1615" y="1756"/>
                  </a:lnTo>
                  <a:lnTo>
                    <a:pt x="1788" y="1886"/>
                  </a:lnTo>
                  <a:lnTo>
                    <a:pt x="1848" y="1865"/>
                  </a:lnTo>
                  <a:lnTo>
                    <a:pt x="1848" y="1804"/>
                  </a:lnTo>
                  <a:lnTo>
                    <a:pt x="1672" y="1671"/>
                  </a:lnTo>
                  <a:lnTo>
                    <a:pt x="1672" y="0"/>
                  </a:lnTo>
                </a:path>
              </a:pathLst>
            </a:custGeom>
            <a:solidFill>
              <a:srgbClr val="A6A8AA"/>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8" name="Freeform 13"/>
            <p:cNvSpPr>
              <a:spLocks noChangeArrowheads="1"/>
            </p:cNvSpPr>
            <p:nvPr/>
          </p:nvSpPr>
          <p:spPr bwMode="auto">
            <a:xfrm>
              <a:off x="5653088" y="3265488"/>
              <a:ext cx="63500" cy="673100"/>
            </a:xfrm>
            <a:custGeom>
              <a:avLst/>
              <a:gdLst>
                <a:gd name="T0" fmla="*/ 0 w 177"/>
                <a:gd name="T1" fmla="*/ 2147483647 h 1868"/>
                <a:gd name="T2" fmla="*/ 0 w 177"/>
                <a:gd name="T3" fmla="*/ 2147483647 h 1868"/>
                <a:gd name="T4" fmla="*/ 2147483647 w 177"/>
                <a:gd name="T5" fmla="*/ 2147483647 h 1868"/>
                <a:gd name="T6" fmla="*/ 2147483647 w 177"/>
                <a:gd name="T7" fmla="*/ 0 h 1868"/>
                <a:gd name="T8" fmla="*/ 0 w 177"/>
                <a:gd name="T9" fmla="*/ 2147483647 h 1868"/>
                <a:gd name="T10" fmla="*/ 0 60000 65536"/>
                <a:gd name="T11" fmla="*/ 0 60000 65536"/>
                <a:gd name="T12" fmla="*/ 0 60000 65536"/>
                <a:gd name="T13" fmla="*/ 0 60000 65536"/>
                <a:gd name="T14" fmla="*/ 0 60000 65536"/>
                <a:gd name="T15" fmla="*/ 0 w 177"/>
                <a:gd name="T16" fmla="*/ 0 h 1868"/>
                <a:gd name="T17" fmla="*/ 177 w 177"/>
                <a:gd name="T18" fmla="*/ 1868 h 1868"/>
              </a:gdLst>
              <a:ahLst/>
              <a:cxnLst>
                <a:cxn ang="T10">
                  <a:pos x="T0" y="T1"/>
                </a:cxn>
                <a:cxn ang="T11">
                  <a:pos x="T2" y="T3"/>
                </a:cxn>
                <a:cxn ang="T12">
                  <a:pos x="T4" y="T5"/>
                </a:cxn>
                <a:cxn ang="T13">
                  <a:pos x="T6" y="T7"/>
                </a:cxn>
                <a:cxn ang="T14">
                  <a:pos x="T8" y="T9"/>
                </a:cxn>
              </a:cxnLst>
              <a:rect l="T15" t="T16" r="T17" b="T18"/>
              <a:pathLst>
                <a:path w="177" h="1868">
                  <a:moveTo>
                    <a:pt x="0" y="63"/>
                  </a:moveTo>
                  <a:lnTo>
                    <a:pt x="0" y="1734"/>
                  </a:lnTo>
                  <a:lnTo>
                    <a:pt x="176" y="1867"/>
                  </a:lnTo>
                  <a:lnTo>
                    <a:pt x="176" y="0"/>
                  </a:lnTo>
                  <a:lnTo>
                    <a:pt x="0" y="63"/>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09" name="Freeform 14"/>
            <p:cNvSpPr>
              <a:spLocks noChangeArrowheads="1"/>
            </p:cNvSpPr>
            <p:nvPr/>
          </p:nvSpPr>
          <p:spPr bwMode="auto">
            <a:xfrm>
              <a:off x="5049838" y="3921125"/>
              <a:ext cx="644525" cy="277813"/>
            </a:xfrm>
            <a:custGeom>
              <a:avLst/>
              <a:gdLst>
                <a:gd name="T0" fmla="*/ 0 w 1789"/>
                <a:gd name="T1" fmla="*/ 2147483647 h 772"/>
                <a:gd name="T2" fmla="*/ 0 w 1789"/>
                <a:gd name="T3" fmla="*/ 2147483647 h 772"/>
                <a:gd name="T4" fmla="*/ 2147483647 w 1789"/>
                <a:gd name="T5" fmla="*/ 2147483647 h 772"/>
                <a:gd name="T6" fmla="*/ 2147483647 w 1789"/>
                <a:gd name="T7" fmla="*/ 0 h 772"/>
                <a:gd name="T8" fmla="*/ 0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0" y="578"/>
                  </a:moveTo>
                  <a:lnTo>
                    <a:pt x="0" y="771"/>
                  </a:lnTo>
                  <a:lnTo>
                    <a:pt x="1788" y="130"/>
                  </a:lnTo>
                  <a:lnTo>
                    <a:pt x="1615" y="0"/>
                  </a:lnTo>
                  <a:lnTo>
                    <a:pt x="0" y="578"/>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10" name="Freeform 15"/>
            <p:cNvSpPr>
              <a:spLocks noChangeArrowheads="1"/>
            </p:cNvSpPr>
            <p:nvPr/>
          </p:nvSpPr>
          <p:spPr bwMode="auto">
            <a:xfrm>
              <a:off x="5049838" y="3302000"/>
              <a:ext cx="561975" cy="788988"/>
            </a:xfrm>
            <a:custGeom>
              <a:avLst/>
              <a:gdLst>
                <a:gd name="T0" fmla="*/ 0 w 1560"/>
                <a:gd name="T1" fmla="*/ 2147483647 h 2190"/>
                <a:gd name="T2" fmla="*/ 2147483647 w 1560"/>
                <a:gd name="T3" fmla="*/ 2147483647 h 2190"/>
                <a:gd name="T4" fmla="*/ 2147483647 w 1560"/>
                <a:gd name="T5" fmla="*/ 2147483647 h 2190"/>
                <a:gd name="T6" fmla="*/ 2147483647 w 1560"/>
                <a:gd name="T7" fmla="*/ 2147483647 h 2190"/>
                <a:gd name="T8" fmla="*/ 2147483647 w 1560"/>
                <a:gd name="T9" fmla="*/ 2147483647 h 2190"/>
                <a:gd name="T10" fmla="*/ 2147483647 w 1560"/>
                <a:gd name="T11" fmla="*/ 2147483647 h 2190"/>
                <a:gd name="T12" fmla="*/ 2147483647 w 1560"/>
                <a:gd name="T13" fmla="*/ 2147483647 h 2190"/>
                <a:gd name="T14" fmla="*/ 2147483647 w 1560"/>
                <a:gd name="T15" fmla="*/ 2147483647 h 2190"/>
                <a:gd name="T16" fmla="*/ 2147483647 w 1560"/>
                <a:gd name="T17" fmla="*/ 2147483647 h 2190"/>
                <a:gd name="T18" fmla="*/ 2147483647 w 1560"/>
                <a:gd name="T19" fmla="*/ 2147483647 h 2190"/>
                <a:gd name="T20" fmla="*/ 2147483647 w 1560"/>
                <a:gd name="T21" fmla="*/ 2147483647 h 2190"/>
                <a:gd name="T22" fmla="*/ 2147483647 w 1560"/>
                <a:gd name="T23" fmla="*/ 2147483647 h 2190"/>
                <a:gd name="T24" fmla="*/ 2147483647 w 1560"/>
                <a:gd name="T25" fmla="*/ 2147483647 h 2190"/>
                <a:gd name="T26" fmla="*/ 2147483647 w 1560"/>
                <a:gd name="T27" fmla="*/ 2147483647 h 2190"/>
                <a:gd name="T28" fmla="*/ 2147483647 w 1560"/>
                <a:gd name="T29" fmla="*/ 2147483647 h 2190"/>
                <a:gd name="T30" fmla="*/ 2147483647 w 1560"/>
                <a:gd name="T31" fmla="*/ 2147483647 h 2190"/>
                <a:gd name="T32" fmla="*/ 2147483647 w 1560"/>
                <a:gd name="T33" fmla="*/ 2147483647 h 2190"/>
                <a:gd name="T34" fmla="*/ 2147483647 w 1560"/>
                <a:gd name="T35" fmla="*/ 2147483647 h 2190"/>
                <a:gd name="T36" fmla="*/ 2147483647 w 1560"/>
                <a:gd name="T37" fmla="*/ 0 h 2190"/>
                <a:gd name="T38" fmla="*/ 0 w 1560"/>
                <a:gd name="T39" fmla="*/ 2147483647 h 2190"/>
                <a:gd name="T40" fmla="*/ 0 w 1560"/>
                <a:gd name="T41" fmla="*/ 2147483647 h 2190"/>
                <a:gd name="T42" fmla="*/ 2147483647 w 1560"/>
                <a:gd name="T43" fmla="*/ 2147483647 h 2190"/>
                <a:gd name="T44" fmla="*/ 2147483647 w 1560"/>
                <a:gd name="T45" fmla="*/ 2147483647 h 2190"/>
                <a:gd name="T46" fmla="*/ 2147483647 w 1560"/>
                <a:gd name="T47" fmla="*/ 2147483647 h 2190"/>
                <a:gd name="T48" fmla="*/ 2147483647 w 1560"/>
                <a:gd name="T49" fmla="*/ 2147483647 h 2190"/>
                <a:gd name="T50" fmla="*/ 2147483647 w 1560"/>
                <a:gd name="T51" fmla="*/ 2147483647 h 2190"/>
                <a:gd name="T52" fmla="*/ 2147483647 w 1560"/>
                <a:gd name="T53" fmla="*/ 2147483647 h 2190"/>
                <a:gd name="T54" fmla="*/ 2147483647 w 1560"/>
                <a:gd name="T55" fmla="*/ 2147483647 h 2190"/>
                <a:gd name="T56" fmla="*/ 2147483647 w 1560"/>
                <a:gd name="T57" fmla="*/ 2147483647 h 2190"/>
                <a:gd name="T58" fmla="*/ 2147483647 w 1560"/>
                <a:gd name="T59" fmla="*/ 2147483647 h 2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0"/>
                <a:gd name="T91" fmla="*/ 0 h 2190"/>
                <a:gd name="T92" fmla="*/ 1560 w 1560"/>
                <a:gd name="T93" fmla="*/ 2190 h 21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0" h="2190">
                  <a:moveTo>
                    <a:pt x="0" y="2189"/>
                  </a:moveTo>
                  <a:lnTo>
                    <a:pt x="1559" y="1631"/>
                  </a:lnTo>
                  <a:lnTo>
                    <a:pt x="1559" y="1490"/>
                  </a:lnTo>
                  <a:lnTo>
                    <a:pt x="1434" y="1534"/>
                  </a:lnTo>
                  <a:lnTo>
                    <a:pt x="1434" y="722"/>
                  </a:lnTo>
                  <a:lnTo>
                    <a:pt x="1432" y="723"/>
                  </a:lnTo>
                  <a:lnTo>
                    <a:pt x="1257" y="1596"/>
                  </a:lnTo>
                  <a:lnTo>
                    <a:pt x="1132" y="1641"/>
                  </a:lnTo>
                  <a:lnTo>
                    <a:pt x="957" y="891"/>
                  </a:lnTo>
                  <a:lnTo>
                    <a:pt x="956" y="894"/>
                  </a:lnTo>
                  <a:lnTo>
                    <a:pt x="956" y="1703"/>
                  </a:lnTo>
                  <a:lnTo>
                    <a:pt x="831" y="1747"/>
                  </a:lnTo>
                  <a:lnTo>
                    <a:pt x="831" y="763"/>
                  </a:lnTo>
                  <a:lnTo>
                    <a:pt x="1039" y="690"/>
                  </a:lnTo>
                  <a:lnTo>
                    <a:pt x="1194" y="1380"/>
                  </a:lnTo>
                  <a:lnTo>
                    <a:pt x="1196" y="1380"/>
                  </a:lnTo>
                  <a:lnTo>
                    <a:pt x="1350" y="580"/>
                  </a:lnTo>
                  <a:lnTo>
                    <a:pt x="1559" y="506"/>
                  </a:lnTo>
                  <a:lnTo>
                    <a:pt x="1559" y="0"/>
                  </a:lnTo>
                  <a:lnTo>
                    <a:pt x="0" y="558"/>
                  </a:lnTo>
                  <a:lnTo>
                    <a:pt x="0" y="2189"/>
                  </a:lnTo>
                  <a:close/>
                  <a:moveTo>
                    <a:pt x="283" y="957"/>
                  </a:moveTo>
                  <a:lnTo>
                    <a:pt x="450" y="1670"/>
                  </a:lnTo>
                  <a:lnTo>
                    <a:pt x="452" y="1670"/>
                  </a:lnTo>
                  <a:lnTo>
                    <a:pt x="617" y="839"/>
                  </a:lnTo>
                  <a:lnTo>
                    <a:pt x="746" y="793"/>
                  </a:lnTo>
                  <a:lnTo>
                    <a:pt x="527" y="1855"/>
                  </a:lnTo>
                  <a:lnTo>
                    <a:pt x="367" y="1911"/>
                  </a:lnTo>
                  <a:lnTo>
                    <a:pt x="143" y="1006"/>
                  </a:lnTo>
                  <a:lnTo>
                    <a:pt x="283" y="957"/>
                  </a:lnTo>
                  <a:close/>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11" name="Freeform 16"/>
            <p:cNvSpPr>
              <a:spLocks noChangeArrowheads="1"/>
            </p:cNvSpPr>
            <p:nvPr/>
          </p:nvSpPr>
          <p:spPr bwMode="auto">
            <a:xfrm>
              <a:off x="5349875" y="3484563"/>
              <a:ext cx="261938" cy="447675"/>
            </a:xfrm>
            <a:custGeom>
              <a:avLst/>
              <a:gdLst>
                <a:gd name="T0" fmla="*/ 2147483647 w 729"/>
                <a:gd name="T1" fmla="*/ 2147483647 h 1242"/>
                <a:gd name="T2" fmla="*/ 2147483647 w 729"/>
                <a:gd name="T3" fmla="*/ 2147483647 h 1242"/>
                <a:gd name="T4" fmla="*/ 2147483647 w 729"/>
                <a:gd name="T5" fmla="*/ 2147483647 h 1242"/>
                <a:gd name="T6" fmla="*/ 0 w 729"/>
                <a:gd name="T7" fmla="*/ 2147483647 h 1242"/>
                <a:gd name="T8" fmla="*/ 0 w 729"/>
                <a:gd name="T9" fmla="*/ 2147483647 h 1242"/>
                <a:gd name="T10" fmla="*/ 2147483647 w 729"/>
                <a:gd name="T11" fmla="*/ 2147483647 h 1242"/>
                <a:gd name="T12" fmla="*/ 2147483647 w 729"/>
                <a:gd name="T13" fmla="*/ 2147483647 h 1242"/>
                <a:gd name="T14" fmla="*/ 2147483647 w 729"/>
                <a:gd name="T15" fmla="*/ 2147483647 h 1242"/>
                <a:gd name="T16" fmla="*/ 2147483647 w 729"/>
                <a:gd name="T17" fmla="*/ 2147483647 h 1242"/>
                <a:gd name="T18" fmla="*/ 2147483647 w 729"/>
                <a:gd name="T19" fmla="*/ 2147483647 h 1242"/>
                <a:gd name="T20" fmla="*/ 2147483647 w 729"/>
                <a:gd name="T21" fmla="*/ 2147483647 h 1242"/>
                <a:gd name="T22" fmla="*/ 2147483647 w 729"/>
                <a:gd name="T23" fmla="*/ 2147483647 h 1242"/>
                <a:gd name="T24" fmla="*/ 2147483647 w 729"/>
                <a:gd name="T25" fmla="*/ 2147483647 h 1242"/>
                <a:gd name="T26" fmla="*/ 2147483647 w 729"/>
                <a:gd name="T27" fmla="*/ 2147483647 h 1242"/>
                <a:gd name="T28" fmla="*/ 2147483647 w 729"/>
                <a:gd name="T29" fmla="*/ 0 h 1242"/>
                <a:gd name="T30" fmla="*/ 2147483647 w 729"/>
                <a:gd name="T31" fmla="*/ 2147483647 h 1242"/>
                <a:gd name="T32" fmla="*/ 2147483647 w 729"/>
                <a:gd name="T33" fmla="*/ 2147483647 h 1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9"/>
                <a:gd name="T52" fmla="*/ 0 h 1242"/>
                <a:gd name="T53" fmla="*/ 729 w 729"/>
                <a:gd name="T54" fmla="*/ 1242 h 1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9" h="1242">
                  <a:moveTo>
                    <a:pt x="365" y="874"/>
                  </a:moveTo>
                  <a:lnTo>
                    <a:pt x="363" y="874"/>
                  </a:lnTo>
                  <a:lnTo>
                    <a:pt x="208" y="184"/>
                  </a:lnTo>
                  <a:lnTo>
                    <a:pt x="0" y="257"/>
                  </a:lnTo>
                  <a:lnTo>
                    <a:pt x="0" y="1241"/>
                  </a:lnTo>
                  <a:lnTo>
                    <a:pt x="124" y="1197"/>
                  </a:lnTo>
                  <a:lnTo>
                    <a:pt x="124" y="388"/>
                  </a:lnTo>
                  <a:lnTo>
                    <a:pt x="126" y="385"/>
                  </a:lnTo>
                  <a:lnTo>
                    <a:pt x="301" y="1135"/>
                  </a:lnTo>
                  <a:lnTo>
                    <a:pt x="426" y="1090"/>
                  </a:lnTo>
                  <a:lnTo>
                    <a:pt x="601" y="217"/>
                  </a:lnTo>
                  <a:lnTo>
                    <a:pt x="603" y="216"/>
                  </a:lnTo>
                  <a:lnTo>
                    <a:pt x="603" y="1028"/>
                  </a:lnTo>
                  <a:lnTo>
                    <a:pt x="728" y="984"/>
                  </a:lnTo>
                  <a:lnTo>
                    <a:pt x="728" y="0"/>
                  </a:lnTo>
                  <a:lnTo>
                    <a:pt x="519" y="74"/>
                  </a:lnTo>
                  <a:lnTo>
                    <a:pt x="365" y="87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grpSp>
        <p:nvGrpSpPr>
          <p:cNvPr id="212" name="Group 488"/>
          <p:cNvGrpSpPr>
            <a:grpSpLocks noChangeAspect="1"/>
          </p:cNvGrpSpPr>
          <p:nvPr/>
        </p:nvGrpSpPr>
        <p:grpSpPr bwMode="auto">
          <a:xfrm>
            <a:off x="4370980" y="2003770"/>
            <a:ext cx="220663" cy="312737"/>
            <a:chOff x="4935538" y="3179763"/>
            <a:chExt cx="790575" cy="1035050"/>
          </a:xfrm>
        </p:grpSpPr>
        <p:sp>
          <p:nvSpPr>
            <p:cNvPr id="213" name="Freeform 2"/>
            <p:cNvSpPr>
              <a:spLocks noChangeArrowheads="1"/>
            </p:cNvSpPr>
            <p:nvPr/>
          </p:nvSpPr>
          <p:spPr bwMode="auto">
            <a:xfrm>
              <a:off x="5653088" y="3195638"/>
              <a:ext cx="73025" cy="749300"/>
            </a:xfrm>
            <a:custGeom>
              <a:avLst/>
              <a:gdLst>
                <a:gd name="T0" fmla="*/ 2147483647 w 205"/>
                <a:gd name="T1" fmla="*/ 2147483647 h 2083"/>
                <a:gd name="T2" fmla="*/ 0 w 205"/>
                <a:gd name="T3" fmla="*/ 0 h 2083"/>
                <a:gd name="T4" fmla="*/ 0 w 205"/>
                <a:gd name="T5" fmla="*/ 2147483647 h 2083"/>
                <a:gd name="T6" fmla="*/ 2147483647 w 205"/>
                <a:gd name="T7" fmla="*/ 2147483647 h 2083"/>
                <a:gd name="T8" fmla="*/ 0 w 205"/>
                <a:gd name="T9" fmla="*/ 2147483647 h 2083"/>
                <a:gd name="T10" fmla="*/ 0 w 205"/>
                <a:gd name="T11" fmla="*/ 2147483647 h 2083"/>
                <a:gd name="T12" fmla="*/ 2147483647 w 205"/>
                <a:gd name="T13" fmla="*/ 2147483647 h 2083"/>
                <a:gd name="T14" fmla="*/ 2147483647 w 205"/>
                <a:gd name="T15" fmla="*/ 2147483647 h 2083"/>
                <a:gd name="T16" fmla="*/ 2147483647 w 205"/>
                <a:gd name="T17" fmla="*/ 2147483647 h 2083"/>
                <a:gd name="T18" fmla="*/ 2147483647 w 205"/>
                <a:gd name="T19" fmla="*/ 2147483647 h 2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83"/>
                <a:gd name="T32" fmla="*/ 205 w 205"/>
                <a:gd name="T33" fmla="*/ 2083 h 20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83">
                  <a:moveTo>
                    <a:pt x="204" y="154"/>
                  </a:moveTo>
                  <a:lnTo>
                    <a:pt x="0" y="0"/>
                  </a:lnTo>
                  <a:lnTo>
                    <a:pt x="0" y="19"/>
                  </a:lnTo>
                  <a:lnTo>
                    <a:pt x="120" y="109"/>
                  </a:lnTo>
                  <a:lnTo>
                    <a:pt x="0" y="152"/>
                  </a:lnTo>
                  <a:lnTo>
                    <a:pt x="0" y="257"/>
                  </a:lnTo>
                  <a:lnTo>
                    <a:pt x="176" y="194"/>
                  </a:lnTo>
                  <a:lnTo>
                    <a:pt x="176" y="2061"/>
                  </a:lnTo>
                  <a:lnTo>
                    <a:pt x="204" y="2082"/>
                  </a:lnTo>
                  <a:lnTo>
                    <a:pt x="204" y="154"/>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14" name="Freeform 3"/>
            <p:cNvSpPr>
              <a:spLocks noChangeArrowheads="1"/>
            </p:cNvSpPr>
            <p:nvPr/>
          </p:nvSpPr>
          <p:spPr bwMode="auto">
            <a:xfrm>
              <a:off x="5010150" y="3967163"/>
              <a:ext cx="695325" cy="247650"/>
            </a:xfrm>
            <a:custGeom>
              <a:avLst/>
              <a:gdLst>
                <a:gd name="T0" fmla="*/ 2147483647 w 1933"/>
                <a:gd name="T1" fmla="*/ 2147483647 h 687"/>
                <a:gd name="T2" fmla="*/ 0 w 1933"/>
                <a:gd name="T3" fmla="*/ 2147483647 h 687"/>
                <a:gd name="T4" fmla="*/ 0 w 1933"/>
                <a:gd name="T5" fmla="*/ 2147483647 h 687"/>
                <a:gd name="T6" fmla="*/ 2147483647 w 1933"/>
                <a:gd name="T7" fmla="*/ 2147483647 h 687"/>
                <a:gd name="T8" fmla="*/ 2147483647 w 1933"/>
                <a:gd name="T9" fmla="*/ 2147483647 h 687"/>
                <a:gd name="T10" fmla="*/ 2147483647 w 1933"/>
                <a:gd name="T11" fmla="*/ 0 h 687"/>
                <a:gd name="T12" fmla="*/ 2147483647 w 1933"/>
                <a:gd name="T13" fmla="*/ 2147483647 h 687"/>
                <a:gd name="T14" fmla="*/ 2147483647 w 1933"/>
                <a:gd name="T15" fmla="*/ 2147483647 h 687"/>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7"/>
                <a:gd name="T26" fmla="*/ 1933 w 1933"/>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7">
                  <a:moveTo>
                    <a:pt x="112" y="448"/>
                  </a:moveTo>
                  <a:lnTo>
                    <a:pt x="0" y="489"/>
                  </a:lnTo>
                  <a:lnTo>
                    <a:pt x="0" y="622"/>
                  </a:lnTo>
                  <a:lnTo>
                    <a:pt x="85" y="686"/>
                  </a:lnTo>
                  <a:lnTo>
                    <a:pt x="1932" y="24"/>
                  </a:lnTo>
                  <a:lnTo>
                    <a:pt x="1900" y="0"/>
                  </a:lnTo>
                  <a:lnTo>
                    <a:pt x="112" y="641"/>
                  </a:lnTo>
                  <a:lnTo>
                    <a:pt x="112" y="448"/>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15" name="Freeform 4"/>
            <p:cNvSpPr>
              <a:spLocks noChangeArrowheads="1"/>
            </p:cNvSpPr>
            <p:nvPr/>
          </p:nvSpPr>
          <p:spPr bwMode="auto">
            <a:xfrm>
              <a:off x="4946650" y="3265488"/>
              <a:ext cx="665163" cy="841375"/>
            </a:xfrm>
            <a:custGeom>
              <a:avLst/>
              <a:gdLst>
                <a:gd name="T0" fmla="*/ 2147483647 w 1849"/>
                <a:gd name="T1" fmla="*/ 2147483647 h 2336"/>
                <a:gd name="T2" fmla="*/ 2147483647 w 1849"/>
                <a:gd name="T3" fmla="*/ 2147483647 h 2336"/>
                <a:gd name="T4" fmla="*/ 2147483647 w 1849"/>
                <a:gd name="T5" fmla="*/ 2147483647 h 2336"/>
                <a:gd name="T6" fmla="*/ 2147483647 w 1849"/>
                <a:gd name="T7" fmla="*/ 2147483647 h 2336"/>
                <a:gd name="T8" fmla="*/ 2147483647 w 1849"/>
                <a:gd name="T9" fmla="*/ 0 h 2336"/>
                <a:gd name="T10" fmla="*/ 2147483647 w 1849"/>
                <a:gd name="T11" fmla="*/ 2147483647 h 2336"/>
                <a:gd name="T12" fmla="*/ 2147483647 w 1849"/>
                <a:gd name="T13" fmla="*/ 2147483647 h 2336"/>
                <a:gd name="T14" fmla="*/ 0 w 1849"/>
                <a:gd name="T15" fmla="*/ 2147483647 h 2336"/>
                <a:gd name="T16" fmla="*/ 0 w 1849"/>
                <a:gd name="T17" fmla="*/ 2147483647 h 2336"/>
                <a:gd name="T18" fmla="*/ 2147483647 w 1849"/>
                <a:gd name="T19" fmla="*/ 2147483647 h 2336"/>
                <a:gd name="T20" fmla="*/ 2147483647 w 1849"/>
                <a:gd name="T21" fmla="*/ 2147483647 h 2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9"/>
                <a:gd name="T34" fmla="*/ 0 h 2336"/>
                <a:gd name="T35" fmla="*/ 1849 w 1849"/>
                <a:gd name="T36" fmla="*/ 2336 h 2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9" h="2336">
                  <a:moveTo>
                    <a:pt x="177" y="2335"/>
                  </a:moveTo>
                  <a:lnTo>
                    <a:pt x="289" y="2294"/>
                  </a:lnTo>
                  <a:lnTo>
                    <a:pt x="289" y="663"/>
                  </a:lnTo>
                  <a:lnTo>
                    <a:pt x="1848" y="105"/>
                  </a:lnTo>
                  <a:lnTo>
                    <a:pt x="1848" y="0"/>
                  </a:lnTo>
                  <a:lnTo>
                    <a:pt x="233" y="579"/>
                  </a:lnTo>
                  <a:lnTo>
                    <a:pt x="60" y="448"/>
                  </a:lnTo>
                  <a:lnTo>
                    <a:pt x="0" y="470"/>
                  </a:lnTo>
                  <a:lnTo>
                    <a:pt x="0" y="531"/>
                  </a:lnTo>
                  <a:lnTo>
                    <a:pt x="177" y="664"/>
                  </a:lnTo>
                  <a:lnTo>
                    <a:pt x="177" y="2335"/>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16" name="Freeform 5"/>
            <p:cNvSpPr>
              <a:spLocks noChangeArrowheads="1"/>
            </p:cNvSpPr>
            <p:nvPr/>
          </p:nvSpPr>
          <p:spPr bwMode="auto">
            <a:xfrm>
              <a:off x="5102225" y="3587750"/>
              <a:ext cx="217488" cy="403225"/>
            </a:xfrm>
            <a:custGeom>
              <a:avLst/>
              <a:gdLst>
                <a:gd name="T0" fmla="*/ 2147483647 w 603"/>
                <a:gd name="T1" fmla="*/ 2147483647 h 1119"/>
                <a:gd name="T2" fmla="*/ 2147483647 w 603"/>
                <a:gd name="T3" fmla="*/ 0 h 1119"/>
                <a:gd name="T4" fmla="*/ 2147483647 w 603"/>
                <a:gd name="T5" fmla="*/ 2147483647 h 1119"/>
                <a:gd name="T6" fmla="*/ 2147483647 w 603"/>
                <a:gd name="T7" fmla="*/ 2147483647 h 1119"/>
                <a:gd name="T8" fmla="*/ 2147483647 w 603"/>
                <a:gd name="T9" fmla="*/ 2147483647 h 1119"/>
                <a:gd name="T10" fmla="*/ 2147483647 w 603"/>
                <a:gd name="T11" fmla="*/ 2147483647 h 1119"/>
                <a:gd name="T12" fmla="*/ 0 w 603"/>
                <a:gd name="T13" fmla="*/ 2147483647 h 1119"/>
                <a:gd name="T14" fmla="*/ 2147483647 w 603"/>
                <a:gd name="T15" fmla="*/ 2147483647 h 1119"/>
                <a:gd name="T16" fmla="*/ 2147483647 w 603"/>
                <a:gd name="T17" fmla="*/ 2147483647 h 1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1119"/>
                <a:gd name="T29" fmla="*/ 603 w 603"/>
                <a:gd name="T30" fmla="*/ 1119 h 1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1119">
                  <a:moveTo>
                    <a:pt x="383" y="1062"/>
                  </a:moveTo>
                  <a:lnTo>
                    <a:pt x="602" y="0"/>
                  </a:lnTo>
                  <a:lnTo>
                    <a:pt x="473" y="46"/>
                  </a:lnTo>
                  <a:lnTo>
                    <a:pt x="308" y="877"/>
                  </a:lnTo>
                  <a:lnTo>
                    <a:pt x="306" y="877"/>
                  </a:lnTo>
                  <a:lnTo>
                    <a:pt x="139" y="164"/>
                  </a:lnTo>
                  <a:lnTo>
                    <a:pt x="0" y="213"/>
                  </a:lnTo>
                  <a:lnTo>
                    <a:pt x="223" y="1118"/>
                  </a:lnTo>
                  <a:lnTo>
                    <a:pt x="383" y="106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17" name="Freeform 6"/>
            <p:cNvSpPr>
              <a:spLocks noChangeArrowheads="1"/>
            </p:cNvSpPr>
            <p:nvPr/>
          </p:nvSpPr>
          <p:spPr bwMode="auto">
            <a:xfrm>
              <a:off x="4935538" y="3448050"/>
              <a:ext cx="74612" cy="750888"/>
            </a:xfrm>
            <a:custGeom>
              <a:avLst/>
              <a:gdLst>
                <a:gd name="T0" fmla="*/ 2147483647 w 206"/>
                <a:gd name="T1" fmla="*/ 2147483647 h 2084"/>
                <a:gd name="T2" fmla="*/ 2147483647 w 206"/>
                <a:gd name="T3" fmla="*/ 2147483647 h 2084"/>
                <a:gd name="T4" fmla="*/ 2147483647 w 206"/>
                <a:gd name="T5" fmla="*/ 2147483647 h 2084"/>
                <a:gd name="T6" fmla="*/ 2147483647 w 206"/>
                <a:gd name="T7" fmla="*/ 2147483647 h 2084"/>
                <a:gd name="T8" fmla="*/ 0 w 206"/>
                <a:gd name="T9" fmla="*/ 0 h 2084"/>
                <a:gd name="T10" fmla="*/ 0 w 206"/>
                <a:gd name="T11" fmla="*/ 2147483647 h 2084"/>
                <a:gd name="T12" fmla="*/ 2147483647 w 206"/>
                <a:gd name="T13" fmla="*/ 2147483647 h 2084"/>
                <a:gd name="T14" fmla="*/ 2147483647 w 206"/>
                <a:gd name="T15" fmla="*/ 2147483647 h 2084"/>
                <a:gd name="T16" fmla="*/ 2147483647 w 206"/>
                <a:gd name="T17" fmla="*/ 2147483647 h 2084"/>
                <a:gd name="T18" fmla="*/ 2147483647 w 206"/>
                <a:gd name="T19" fmla="*/ 2147483647 h 20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84"/>
                <a:gd name="T32" fmla="*/ 206 w 206"/>
                <a:gd name="T33" fmla="*/ 2084 h 20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84">
                  <a:moveTo>
                    <a:pt x="205" y="1931"/>
                  </a:moveTo>
                  <a:lnTo>
                    <a:pt x="205" y="1826"/>
                  </a:lnTo>
                  <a:lnTo>
                    <a:pt x="28" y="1889"/>
                  </a:lnTo>
                  <a:lnTo>
                    <a:pt x="28" y="22"/>
                  </a:lnTo>
                  <a:lnTo>
                    <a:pt x="0" y="0"/>
                  </a:lnTo>
                  <a:lnTo>
                    <a:pt x="0" y="1928"/>
                  </a:lnTo>
                  <a:lnTo>
                    <a:pt x="205" y="2083"/>
                  </a:lnTo>
                  <a:lnTo>
                    <a:pt x="205" y="2064"/>
                  </a:lnTo>
                  <a:lnTo>
                    <a:pt x="85" y="1974"/>
                  </a:lnTo>
                  <a:lnTo>
                    <a:pt x="205" y="1931"/>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18" name="Freeform 7"/>
            <p:cNvSpPr>
              <a:spLocks noChangeArrowheads="1"/>
            </p:cNvSpPr>
            <p:nvPr/>
          </p:nvSpPr>
          <p:spPr bwMode="auto">
            <a:xfrm>
              <a:off x="4967288" y="4143375"/>
              <a:ext cx="42862" cy="47625"/>
            </a:xfrm>
            <a:custGeom>
              <a:avLst/>
              <a:gdLst>
                <a:gd name="T0" fmla="*/ 0 w 121"/>
                <a:gd name="T1" fmla="*/ 2147483647 h 134"/>
                <a:gd name="T2" fmla="*/ 2147483647 w 121"/>
                <a:gd name="T3" fmla="*/ 2147483647 h 134"/>
                <a:gd name="T4" fmla="*/ 2147483647 w 121"/>
                <a:gd name="T5" fmla="*/ 0 h 134"/>
                <a:gd name="T6" fmla="*/ 0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0" y="43"/>
                  </a:moveTo>
                  <a:lnTo>
                    <a:pt x="120" y="133"/>
                  </a:lnTo>
                  <a:lnTo>
                    <a:pt x="120" y="0"/>
                  </a:lnTo>
                  <a:lnTo>
                    <a:pt x="0" y="43"/>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19" name="Freeform 8"/>
            <p:cNvSpPr>
              <a:spLocks noChangeArrowheads="1"/>
            </p:cNvSpPr>
            <p:nvPr/>
          </p:nvSpPr>
          <p:spPr bwMode="auto">
            <a:xfrm>
              <a:off x="4946650" y="3455988"/>
              <a:ext cx="63500" cy="673100"/>
            </a:xfrm>
            <a:custGeom>
              <a:avLst/>
              <a:gdLst>
                <a:gd name="T0" fmla="*/ 2147483647 w 178"/>
                <a:gd name="T1" fmla="*/ 2147483647 h 1868"/>
                <a:gd name="T2" fmla="*/ 2147483647 w 178"/>
                <a:gd name="T3" fmla="*/ 2147483647 h 1868"/>
                <a:gd name="T4" fmla="*/ 0 w 178"/>
                <a:gd name="T5" fmla="*/ 0 h 1868"/>
                <a:gd name="T6" fmla="*/ 0 w 178"/>
                <a:gd name="T7" fmla="*/ 2147483647 h 1868"/>
                <a:gd name="T8" fmla="*/ 2147483647 w 178"/>
                <a:gd name="T9" fmla="*/ 2147483647 h 1868"/>
                <a:gd name="T10" fmla="*/ 0 60000 65536"/>
                <a:gd name="T11" fmla="*/ 0 60000 65536"/>
                <a:gd name="T12" fmla="*/ 0 60000 65536"/>
                <a:gd name="T13" fmla="*/ 0 60000 65536"/>
                <a:gd name="T14" fmla="*/ 0 60000 65536"/>
                <a:gd name="T15" fmla="*/ 0 w 178"/>
                <a:gd name="T16" fmla="*/ 0 h 1868"/>
                <a:gd name="T17" fmla="*/ 178 w 178"/>
                <a:gd name="T18" fmla="*/ 1868 h 1868"/>
              </a:gdLst>
              <a:ahLst/>
              <a:cxnLst>
                <a:cxn ang="T10">
                  <a:pos x="T0" y="T1"/>
                </a:cxn>
                <a:cxn ang="T11">
                  <a:pos x="T2" y="T3"/>
                </a:cxn>
                <a:cxn ang="T12">
                  <a:pos x="T4" y="T5"/>
                </a:cxn>
                <a:cxn ang="T13">
                  <a:pos x="T6" y="T7"/>
                </a:cxn>
                <a:cxn ang="T14">
                  <a:pos x="T8" y="T9"/>
                </a:cxn>
              </a:cxnLst>
              <a:rect l="T15" t="T16" r="T17" b="T18"/>
              <a:pathLst>
                <a:path w="178" h="1868">
                  <a:moveTo>
                    <a:pt x="177" y="1804"/>
                  </a:moveTo>
                  <a:lnTo>
                    <a:pt x="177" y="133"/>
                  </a:lnTo>
                  <a:lnTo>
                    <a:pt x="0" y="0"/>
                  </a:lnTo>
                  <a:lnTo>
                    <a:pt x="0" y="1867"/>
                  </a:lnTo>
                  <a:lnTo>
                    <a:pt x="177" y="180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20" name="Freeform 9"/>
            <p:cNvSpPr>
              <a:spLocks noChangeArrowheads="1"/>
            </p:cNvSpPr>
            <p:nvPr/>
          </p:nvSpPr>
          <p:spPr bwMode="auto">
            <a:xfrm>
              <a:off x="4956175" y="3179763"/>
              <a:ext cx="695325" cy="247650"/>
            </a:xfrm>
            <a:custGeom>
              <a:avLst/>
              <a:gdLst>
                <a:gd name="T0" fmla="*/ 2147483647 w 1933"/>
                <a:gd name="T1" fmla="*/ 2147483647 h 686"/>
                <a:gd name="T2" fmla="*/ 2147483647 w 1933"/>
                <a:gd name="T3" fmla="*/ 2147483647 h 686"/>
                <a:gd name="T4" fmla="*/ 2147483647 w 1933"/>
                <a:gd name="T5" fmla="*/ 2147483647 h 686"/>
                <a:gd name="T6" fmla="*/ 2147483647 w 1933"/>
                <a:gd name="T7" fmla="*/ 0 h 686"/>
                <a:gd name="T8" fmla="*/ 0 w 1933"/>
                <a:gd name="T9" fmla="*/ 2147483647 h 686"/>
                <a:gd name="T10" fmla="*/ 2147483647 w 1933"/>
                <a:gd name="T11" fmla="*/ 2147483647 h 686"/>
                <a:gd name="T12" fmla="*/ 2147483647 w 1933"/>
                <a:gd name="T13" fmla="*/ 2147483647 h 686"/>
                <a:gd name="T14" fmla="*/ 2147483647 w 1933"/>
                <a:gd name="T15" fmla="*/ 2147483647 h 686"/>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6"/>
                <a:gd name="T26" fmla="*/ 1933 w 1933"/>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6">
                  <a:moveTo>
                    <a:pt x="1819" y="237"/>
                  </a:moveTo>
                  <a:lnTo>
                    <a:pt x="1932" y="197"/>
                  </a:lnTo>
                  <a:lnTo>
                    <a:pt x="1932" y="64"/>
                  </a:lnTo>
                  <a:lnTo>
                    <a:pt x="1847" y="0"/>
                  </a:lnTo>
                  <a:lnTo>
                    <a:pt x="0" y="662"/>
                  </a:lnTo>
                  <a:lnTo>
                    <a:pt x="31" y="685"/>
                  </a:lnTo>
                  <a:lnTo>
                    <a:pt x="1819" y="45"/>
                  </a:lnTo>
                  <a:lnTo>
                    <a:pt x="1819" y="237"/>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21" name="Freeform 10"/>
            <p:cNvSpPr>
              <a:spLocks noChangeArrowheads="1"/>
            </p:cNvSpPr>
            <p:nvPr/>
          </p:nvSpPr>
          <p:spPr bwMode="auto">
            <a:xfrm>
              <a:off x="5653088" y="3201988"/>
              <a:ext cx="42862" cy="47625"/>
            </a:xfrm>
            <a:custGeom>
              <a:avLst/>
              <a:gdLst>
                <a:gd name="T0" fmla="*/ 2147483647 w 121"/>
                <a:gd name="T1" fmla="*/ 2147483647 h 134"/>
                <a:gd name="T2" fmla="*/ 0 w 121"/>
                <a:gd name="T3" fmla="*/ 0 h 134"/>
                <a:gd name="T4" fmla="*/ 0 w 121"/>
                <a:gd name="T5" fmla="*/ 2147483647 h 134"/>
                <a:gd name="T6" fmla="*/ 2147483647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120" y="90"/>
                  </a:moveTo>
                  <a:lnTo>
                    <a:pt x="0" y="0"/>
                  </a:lnTo>
                  <a:lnTo>
                    <a:pt x="0" y="133"/>
                  </a:lnTo>
                  <a:lnTo>
                    <a:pt x="120" y="90"/>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22" name="Freeform 11"/>
            <p:cNvSpPr>
              <a:spLocks noChangeArrowheads="1"/>
            </p:cNvSpPr>
            <p:nvPr/>
          </p:nvSpPr>
          <p:spPr bwMode="auto">
            <a:xfrm>
              <a:off x="4967288" y="3195638"/>
              <a:ext cx="644525" cy="277812"/>
            </a:xfrm>
            <a:custGeom>
              <a:avLst/>
              <a:gdLst>
                <a:gd name="T0" fmla="*/ 2147483647 w 1789"/>
                <a:gd name="T1" fmla="*/ 2147483647 h 772"/>
                <a:gd name="T2" fmla="*/ 2147483647 w 1789"/>
                <a:gd name="T3" fmla="*/ 0 h 772"/>
                <a:gd name="T4" fmla="*/ 0 w 1789"/>
                <a:gd name="T5" fmla="*/ 2147483647 h 772"/>
                <a:gd name="T6" fmla="*/ 2147483647 w 1789"/>
                <a:gd name="T7" fmla="*/ 2147483647 h 772"/>
                <a:gd name="T8" fmla="*/ 2147483647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1788" y="192"/>
                  </a:moveTo>
                  <a:lnTo>
                    <a:pt x="1788" y="0"/>
                  </a:lnTo>
                  <a:lnTo>
                    <a:pt x="0" y="640"/>
                  </a:lnTo>
                  <a:lnTo>
                    <a:pt x="173" y="771"/>
                  </a:lnTo>
                  <a:lnTo>
                    <a:pt x="1788" y="19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23" name="Freeform 12"/>
            <p:cNvSpPr>
              <a:spLocks noChangeArrowheads="1"/>
            </p:cNvSpPr>
            <p:nvPr/>
          </p:nvSpPr>
          <p:spPr bwMode="auto">
            <a:xfrm>
              <a:off x="5049838" y="3287713"/>
              <a:ext cx="665162" cy="841375"/>
            </a:xfrm>
            <a:custGeom>
              <a:avLst/>
              <a:gdLst>
                <a:gd name="T0" fmla="*/ 2147483647 w 1849"/>
                <a:gd name="T1" fmla="*/ 0 h 2335"/>
                <a:gd name="T2" fmla="*/ 2147483647 w 1849"/>
                <a:gd name="T3" fmla="*/ 2147483647 h 2335"/>
                <a:gd name="T4" fmla="*/ 2147483647 w 1849"/>
                <a:gd name="T5" fmla="*/ 2147483647 h 2335"/>
                <a:gd name="T6" fmla="*/ 2147483647 w 1849"/>
                <a:gd name="T7" fmla="*/ 2147483647 h 2335"/>
                <a:gd name="T8" fmla="*/ 2147483647 w 1849"/>
                <a:gd name="T9" fmla="*/ 2147483647 h 2335"/>
                <a:gd name="T10" fmla="*/ 2147483647 w 1849"/>
                <a:gd name="T11" fmla="*/ 2147483647 h 2335"/>
                <a:gd name="T12" fmla="*/ 2147483647 w 1849"/>
                <a:gd name="T13" fmla="*/ 2147483647 h 2335"/>
                <a:gd name="T14" fmla="*/ 0 w 1849"/>
                <a:gd name="T15" fmla="*/ 2147483647 h 2335"/>
                <a:gd name="T16" fmla="*/ 0 w 1849"/>
                <a:gd name="T17" fmla="*/ 2147483647 h 2335"/>
                <a:gd name="T18" fmla="*/ 2147483647 w 1849"/>
                <a:gd name="T19" fmla="*/ 2147483647 h 2335"/>
                <a:gd name="T20" fmla="*/ 2147483647 w 1849"/>
                <a:gd name="T21" fmla="*/ 2147483647 h 2335"/>
                <a:gd name="T22" fmla="*/ 2147483647 w 1849"/>
                <a:gd name="T23" fmla="*/ 2147483647 h 2335"/>
                <a:gd name="T24" fmla="*/ 2147483647 w 1849"/>
                <a:gd name="T25" fmla="*/ 2147483647 h 2335"/>
                <a:gd name="T26" fmla="*/ 2147483647 w 1849"/>
                <a:gd name="T27" fmla="*/ 2147483647 h 2335"/>
                <a:gd name="T28" fmla="*/ 2147483647 w 1849"/>
                <a:gd name="T29" fmla="*/ 0 h 2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9"/>
                <a:gd name="T46" fmla="*/ 0 h 2335"/>
                <a:gd name="T47" fmla="*/ 1849 w 1849"/>
                <a:gd name="T48" fmla="*/ 2335 h 2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9" h="2335">
                  <a:moveTo>
                    <a:pt x="1672" y="0"/>
                  </a:moveTo>
                  <a:lnTo>
                    <a:pt x="1559" y="40"/>
                  </a:lnTo>
                  <a:lnTo>
                    <a:pt x="1559" y="546"/>
                  </a:lnTo>
                  <a:lnTo>
                    <a:pt x="1559" y="1530"/>
                  </a:lnTo>
                  <a:lnTo>
                    <a:pt x="1559" y="1671"/>
                  </a:lnTo>
                  <a:lnTo>
                    <a:pt x="0" y="2229"/>
                  </a:lnTo>
                  <a:lnTo>
                    <a:pt x="0" y="2334"/>
                  </a:lnTo>
                  <a:lnTo>
                    <a:pt x="1615" y="1756"/>
                  </a:lnTo>
                  <a:lnTo>
                    <a:pt x="1788" y="1886"/>
                  </a:lnTo>
                  <a:lnTo>
                    <a:pt x="1848" y="1865"/>
                  </a:lnTo>
                  <a:lnTo>
                    <a:pt x="1848" y="1804"/>
                  </a:lnTo>
                  <a:lnTo>
                    <a:pt x="1672" y="1671"/>
                  </a:lnTo>
                  <a:lnTo>
                    <a:pt x="1672" y="0"/>
                  </a:lnTo>
                </a:path>
              </a:pathLst>
            </a:custGeom>
            <a:solidFill>
              <a:srgbClr val="A6A8AA"/>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24" name="Freeform 13"/>
            <p:cNvSpPr>
              <a:spLocks noChangeArrowheads="1"/>
            </p:cNvSpPr>
            <p:nvPr/>
          </p:nvSpPr>
          <p:spPr bwMode="auto">
            <a:xfrm>
              <a:off x="5653088" y="3265488"/>
              <a:ext cx="63500" cy="673100"/>
            </a:xfrm>
            <a:custGeom>
              <a:avLst/>
              <a:gdLst>
                <a:gd name="T0" fmla="*/ 0 w 177"/>
                <a:gd name="T1" fmla="*/ 2147483647 h 1868"/>
                <a:gd name="T2" fmla="*/ 0 w 177"/>
                <a:gd name="T3" fmla="*/ 2147483647 h 1868"/>
                <a:gd name="T4" fmla="*/ 2147483647 w 177"/>
                <a:gd name="T5" fmla="*/ 2147483647 h 1868"/>
                <a:gd name="T6" fmla="*/ 2147483647 w 177"/>
                <a:gd name="T7" fmla="*/ 0 h 1868"/>
                <a:gd name="T8" fmla="*/ 0 w 177"/>
                <a:gd name="T9" fmla="*/ 2147483647 h 1868"/>
                <a:gd name="T10" fmla="*/ 0 60000 65536"/>
                <a:gd name="T11" fmla="*/ 0 60000 65536"/>
                <a:gd name="T12" fmla="*/ 0 60000 65536"/>
                <a:gd name="T13" fmla="*/ 0 60000 65536"/>
                <a:gd name="T14" fmla="*/ 0 60000 65536"/>
                <a:gd name="T15" fmla="*/ 0 w 177"/>
                <a:gd name="T16" fmla="*/ 0 h 1868"/>
                <a:gd name="T17" fmla="*/ 177 w 177"/>
                <a:gd name="T18" fmla="*/ 1868 h 1868"/>
              </a:gdLst>
              <a:ahLst/>
              <a:cxnLst>
                <a:cxn ang="T10">
                  <a:pos x="T0" y="T1"/>
                </a:cxn>
                <a:cxn ang="T11">
                  <a:pos x="T2" y="T3"/>
                </a:cxn>
                <a:cxn ang="T12">
                  <a:pos x="T4" y="T5"/>
                </a:cxn>
                <a:cxn ang="T13">
                  <a:pos x="T6" y="T7"/>
                </a:cxn>
                <a:cxn ang="T14">
                  <a:pos x="T8" y="T9"/>
                </a:cxn>
              </a:cxnLst>
              <a:rect l="T15" t="T16" r="T17" b="T18"/>
              <a:pathLst>
                <a:path w="177" h="1868">
                  <a:moveTo>
                    <a:pt x="0" y="63"/>
                  </a:moveTo>
                  <a:lnTo>
                    <a:pt x="0" y="1734"/>
                  </a:lnTo>
                  <a:lnTo>
                    <a:pt x="176" y="1867"/>
                  </a:lnTo>
                  <a:lnTo>
                    <a:pt x="176" y="0"/>
                  </a:lnTo>
                  <a:lnTo>
                    <a:pt x="0" y="63"/>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25" name="Freeform 14"/>
            <p:cNvSpPr>
              <a:spLocks noChangeArrowheads="1"/>
            </p:cNvSpPr>
            <p:nvPr/>
          </p:nvSpPr>
          <p:spPr bwMode="auto">
            <a:xfrm>
              <a:off x="5049838" y="3921125"/>
              <a:ext cx="644525" cy="277813"/>
            </a:xfrm>
            <a:custGeom>
              <a:avLst/>
              <a:gdLst>
                <a:gd name="T0" fmla="*/ 0 w 1789"/>
                <a:gd name="T1" fmla="*/ 2147483647 h 772"/>
                <a:gd name="T2" fmla="*/ 0 w 1789"/>
                <a:gd name="T3" fmla="*/ 2147483647 h 772"/>
                <a:gd name="T4" fmla="*/ 2147483647 w 1789"/>
                <a:gd name="T5" fmla="*/ 2147483647 h 772"/>
                <a:gd name="T6" fmla="*/ 2147483647 w 1789"/>
                <a:gd name="T7" fmla="*/ 0 h 772"/>
                <a:gd name="T8" fmla="*/ 0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0" y="578"/>
                  </a:moveTo>
                  <a:lnTo>
                    <a:pt x="0" y="771"/>
                  </a:lnTo>
                  <a:lnTo>
                    <a:pt x="1788" y="130"/>
                  </a:lnTo>
                  <a:lnTo>
                    <a:pt x="1615" y="0"/>
                  </a:lnTo>
                  <a:lnTo>
                    <a:pt x="0" y="578"/>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26" name="Freeform 15"/>
            <p:cNvSpPr>
              <a:spLocks noChangeArrowheads="1"/>
            </p:cNvSpPr>
            <p:nvPr/>
          </p:nvSpPr>
          <p:spPr bwMode="auto">
            <a:xfrm>
              <a:off x="5049838" y="3302000"/>
              <a:ext cx="561975" cy="788988"/>
            </a:xfrm>
            <a:custGeom>
              <a:avLst/>
              <a:gdLst>
                <a:gd name="T0" fmla="*/ 0 w 1560"/>
                <a:gd name="T1" fmla="*/ 2147483647 h 2190"/>
                <a:gd name="T2" fmla="*/ 2147483647 w 1560"/>
                <a:gd name="T3" fmla="*/ 2147483647 h 2190"/>
                <a:gd name="T4" fmla="*/ 2147483647 w 1560"/>
                <a:gd name="T5" fmla="*/ 2147483647 h 2190"/>
                <a:gd name="T6" fmla="*/ 2147483647 w 1560"/>
                <a:gd name="T7" fmla="*/ 2147483647 h 2190"/>
                <a:gd name="T8" fmla="*/ 2147483647 w 1560"/>
                <a:gd name="T9" fmla="*/ 2147483647 h 2190"/>
                <a:gd name="T10" fmla="*/ 2147483647 w 1560"/>
                <a:gd name="T11" fmla="*/ 2147483647 h 2190"/>
                <a:gd name="T12" fmla="*/ 2147483647 w 1560"/>
                <a:gd name="T13" fmla="*/ 2147483647 h 2190"/>
                <a:gd name="T14" fmla="*/ 2147483647 w 1560"/>
                <a:gd name="T15" fmla="*/ 2147483647 h 2190"/>
                <a:gd name="T16" fmla="*/ 2147483647 w 1560"/>
                <a:gd name="T17" fmla="*/ 2147483647 h 2190"/>
                <a:gd name="T18" fmla="*/ 2147483647 w 1560"/>
                <a:gd name="T19" fmla="*/ 2147483647 h 2190"/>
                <a:gd name="T20" fmla="*/ 2147483647 w 1560"/>
                <a:gd name="T21" fmla="*/ 2147483647 h 2190"/>
                <a:gd name="T22" fmla="*/ 2147483647 w 1560"/>
                <a:gd name="T23" fmla="*/ 2147483647 h 2190"/>
                <a:gd name="T24" fmla="*/ 2147483647 w 1560"/>
                <a:gd name="T25" fmla="*/ 2147483647 h 2190"/>
                <a:gd name="T26" fmla="*/ 2147483647 w 1560"/>
                <a:gd name="T27" fmla="*/ 2147483647 h 2190"/>
                <a:gd name="T28" fmla="*/ 2147483647 w 1560"/>
                <a:gd name="T29" fmla="*/ 2147483647 h 2190"/>
                <a:gd name="T30" fmla="*/ 2147483647 w 1560"/>
                <a:gd name="T31" fmla="*/ 2147483647 h 2190"/>
                <a:gd name="T32" fmla="*/ 2147483647 w 1560"/>
                <a:gd name="T33" fmla="*/ 2147483647 h 2190"/>
                <a:gd name="T34" fmla="*/ 2147483647 w 1560"/>
                <a:gd name="T35" fmla="*/ 2147483647 h 2190"/>
                <a:gd name="T36" fmla="*/ 2147483647 w 1560"/>
                <a:gd name="T37" fmla="*/ 0 h 2190"/>
                <a:gd name="T38" fmla="*/ 0 w 1560"/>
                <a:gd name="T39" fmla="*/ 2147483647 h 2190"/>
                <a:gd name="T40" fmla="*/ 0 w 1560"/>
                <a:gd name="T41" fmla="*/ 2147483647 h 2190"/>
                <a:gd name="T42" fmla="*/ 2147483647 w 1560"/>
                <a:gd name="T43" fmla="*/ 2147483647 h 2190"/>
                <a:gd name="T44" fmla="*/ 2147483647 w 1560"/>
                <a:gd name="T45" fmla="*/ 2147483647 h 2190"/>
                <a:gd name="T46" fmla="*/ 2147483647 w 1560"/>
                <a:gd name="T47" fmla="*/ 2147483647 h 2190"/>
                <a:gd name="T48" fmla="*/ 2147483647 w 1560"/>
                <a:gd name="T49" fmla="*/ 2147483647 h 2190"/>
                <a:gd name="T50" fmla="*/ 2147483647 w 1560"/>
                <a:gd name="T51" fmla="*/ 2147483647 h 2190"/>
                <a:gd name="T52" fmla="*/ 2147483647 w 1560"/>
                <a:gd name="T53" fmla="*/ 2147483647 h 2190"/>
                <a:gd name="T54" fmla="*/ 2147483647 w 1560"/>
                <a:gd name="T55" fmla="*/ 2147483647 h 2190"/>
                <a:gd name="T56" fmla="*/ 2147483647 w 1560"/>
                <a:gd name="T57" fmla="*/ 2147483647 h 2190"/>
                <a:gd name="T58" fmla="*/ 2147483647 w 1560"/>
                <a:gd name="T59" fmla="*/ 2147483647 h 2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0"/>
                <a:gd name="T91" fmla="*/ 0 h 2190"/>
                <a:gd name="T92" fmla="*/ 1560 w 1560"/>
                <a:gd name="T93" fmla="*/ 2190 h 21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0" h="2190">
                  <a:moveTo>
                    <a:pt x="0" y="2189"/>
                  </a:moveTo>
                  <a:lnTo>
                    <a:pt x="1559" y="1631"/>
                  </a:lnTo>
                  <a:lnTo>
                    <a:pt x="1559" y="1490"/>
                  </a:lnTo>
                  <a:lnTo>
                    <a:pt x="1434" y="1534"/>
                  </a:lnTo>
                  <a:lnTo>
                    <a:pt x="1434" y="722"/>
                  </a:lnTo>
                  <a:lnTo>
                    <a:pt x="1432" y="723"/>
                  </a:lnTo>
                  <a:lnTo>
                    <a:pt x="1257" y="1596"/>
                  </a:lnTo>
                  <a:lnTo>
                    <a:pt x="1132" y="1641"/>
                  </a:lnTo>
                  <a:lnTo>
                    <a:pt x="957" y="891"/>
                  </a:lnTo>
                  <a:lnTo>
                    <a:pt x="956" y="894"/>
                  </a:lnTo>
                  <a:lnTo>
                    <a:pt x="956" y="1703"/>
                  </a:lnTo>
                  <a:lnTo>
                    <a:pt x="831" y="1747"/>
                  </a:lnTo>
                  <a:lnTo>
                    <a:pt x="831" y="763"/>
                  </a:lnTo>
                  <a:lnTo>
                    <a:pt x="1039" y="690"/>
                  </a:lnTo>
                  <a:lnTo>
                    <a:pt x="1194" y="1380"/>
                  </a:lnTo>
                  <a:lnTo>
                    <a:pt x="1196" y="1380"/>
                  </a:lnTo>
                  <a:lnTo>
                    <a:pt x="1350" y="580"/>
                  </a:lnTo>
                  <a:lnTo>
                    <a:pt x="1559" y="506"/>
                  </a:lnTo>
                  <a:lnTo>
                    <a:pt x="1559" y="0"/>
                  </a:lnTo>
                  <a:lnTo>
                    <a:pt x="0" y="558"/>
                  </a:lnTo>
                  <a:lnTo>
                    <a:pt x="0" y="2189"/>
                  </a:lnTo>
                  <a:close/>
                  <a:moveTo>
                    <a:pt x="283" y="957"/>
                  </a:moveTo>
                  <a:lnTo>
                    <a:pt x="450" y="1670"/>
                  </a:lnTo>
                  <a:lnTo>
                    <a:pt x="452" y="1670"/>
                  </a:lnTo>
                  <a:lnTo>
                    <a:pt x="617" y="839"/>
                  </a:lnTo>
                  <a:lnTo>
                    <a:pt x="746" y="793"/>
                  </a:lnTo>
                  <a:lnTo>
                    <a:pt x="527" y="1855"/>
                  </a:lnTo>
                  <a:lnTo>
                    <a:pt x="367" y="1911"/>
                  </a:lnTo>
                  <a:lnTo>
                    <a:pt x="143" y="1006"/>
                  </a:lnTo>
                  <a:lnTo>
                    <a:pt x="283" y="957"/>
                  </a:lnTo>
                  <a:close/>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27" name="Freeform 16"/>
            <p:cNvSpPr>
              <a:spLocks noChangeArrowheads="1"/>
            </p:cNvSpPr>
            <p:nvPr/>
          </p:nvSpPr>
          <p:spPr bwMode="auto">
            <a:xfrm>
              <a:off x="5349875" y="3484563"/>
              <a:ext cx="261938" cy="447675"/>
            </a:xfrm>
            <a:custGeom>
              <a:avLst/>
              <a:gdLst>
                <a:gd name="T0" fmla="*/ 2147483647 w 729"/>
                <a:gd name="T1" fmla="*/ 2147483647 h 1242"/>
                <a:gd name="T2" fmla="*/ 2147483647 w 729"/>
                <a:gd name="T3" fmla="*/ 2147483647 h 1242"/>
                <a:gd name="T4" fmla="*/ 2147483647 w 729"/>
                <a:gd name="T5" fmla="*/ 2147483647 h 1242"/>
                <a:gd name="T6" fmla="*/ 0 w 729"/>
                <a:gd name="T7" fmla="*/ 2147483647 h 1242"/>
                <a:gd name="T8" fmla="*/ 0 w 729"/>
                <a:gd name="T9" fmla="*/ 2147483647 h 1242"/>
                <a:gd name="T10" fmla="*/ 2147483647 w 729"/>
                <a:gd name="T11" fmla="*/ 2147483647 h 1242"/>
                <a:gd name="T12" fmla="*/ 2147483647 w 729"/>
                <a:gd name="T13" fmla="*/ 2147483647 h 1242"/>
                <a:gd name="T14" fmla="*/ 2147483647 w 729"/>
                <a:gd name="T15" fmla="*/ 2147483647 h 1242"/>
                <a:gd name="T16" fmla="*/ 2147483647 w 729"/>
                <a:gd name="T17" fmla="*/ 2147483647 h 1242"/>
                <a:gd name="T18" fmla="*/ 2147483647 w 729"/>
                <a:gd name="T19" fmla="*/ 2147483647 h 1242"/>
                <a:gd name="T20" fmla="*/ 2147483647 w 729"/>
                <a:gd name="T21" fmla="*/ 2147483647 h 1242"/>
                <a:gd name="T22" fmla="*/ 2147483647 w 729"/>
                <a:gd name="T23" fmla="*/ 2147483647 h 1242"/>
                <a:gd name="T24" fmla="*/ 2147483647 w 729"/>
                <a:gd name="T25" fmla="*/ 2147483647 h 1242"/>
                <a:gd name="T26" fmla="*/ 2147483647 w 729"/>
                <a:gd name="T27" fmla="*/ 2147483647 h 1242"/>
                <a:gd name="T28" fmla="*/ 2147483647 w 729"/>
                <a:gd name="T29" fmla="*/ 0 h 1242"/>
                <a:gd name="T30" fmla="*/ 2147483647 w 729"/>
                <a:gd name="T31" fmla="*/ 2147483647 h 1242"/>
                <a:gd name="T32" fmla="*/ 2147483647 w 729"/>
                <a:gd name="T33" fmla="*/ 2147483647 h 1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9"/>
                <a:gd name="T52" fmla="*/ 0 h 1242"/>
                <a:gd name="T53" fmla="*/ 729 w 729"/>
                <a:gd name="T54" fmla="*/ 1242 h 1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9" h="1242">
                  <a:moveTo>
                    <a:pt x="365" y="874"/>
                  </a:moveTo>
                  <a:lnTo>
                    <a:pt x="363" y="874"/>
                  </a:lnTo>
                  <a:lnTo>
                    <a:pt x="208" y="184"/>
                  </a:lnTo>
                  <a:lnTo>
                    <a:pt x="0" y="257"/>
                  </a:lnTo>
                  <a:lnTo>
                    <a:pt x="0" y="1241"/>
                  </a:lnTo>
                  <a:lnTo>
                    <a:pt x="124" y="1197"/>
                  </a:lnTo>
                  <a:lnTo>
                    <a:pt x="124" y="388"/>
                  </a:lnTo>
                  <a:lnTo>
                    <a:pt x="126" y="385"/>
                  </a:lnTo>
                  <a:lnTo>
                    <a:pt x="301" y="1135"/>
                  </a:lnTo>
                  <a:lnTo>
                    <a:pt x="426" y="1090"/>
                  </a:lnTo>
                  <a:lnTo>
                    <a:pt x="601" y="217"/>
                  </a:lnTo>
                  <a:lnTo>
                    <a:pt x="603" y="216"/>
                  </a:lnTo>
                  <a:lnTo>
                    <a:pt x="603" y="1028"/>
                  </a:lnTo>
                  <a:lnTo>
                    <a:pt x="728" y="984"/>
                  </a:lnTo>
                  <a:lnTo>
                    <a:pt x="728" y="0"/>
                  </a:lnTo>
                  <a:lnTo>
                    <a:pt x="519" y="74"/>
                  </a:lnTo>
                  <a:lnTo>
                    <a:pt x="365" y="87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grpSp>
        <p:nvGrpSpPr>
          <p:cNvPr id="228" name="Group 488"/>
          <p:cNvGrpSpPr>
            <a:grpSpLocks noChangeAspect="1"/>
          </p:cNvGrpSpPr>
          <p:nvPr/>
        </p:nvGrpSpPr>
        <p:grpSpPr bwMode="auto">
          <a:xfrm>
            <a:off x="4474168" y="2043457"/>
            <a:ext cx="220662" cy="312738"/>
            <a:chOff x="4935538" y="3179763"/>
            <a:chExt cx="790575" cy="1035050"/>
          </a:xfrm>
        </p:grpSpPr>
        <p:sp>
          <p:nvSpPr>
            <p:cNvPr id="229" name="Freeform 2"/>
            <p:cNvSpPr>
              <a:spLocks noChangeArrowheads="1"/>
            </p:cNvSpPr>
            <p:nvPr/>
          </p:nvSpPr>
          <p:spPr bwMode="auto">
            <a:xfrm>
              <a:off x="5653088" y="3195638"/>
              <a:ext cx="73025" cy="749300"/>
            </a:xfrm>
            <a:custGeom>
              <a:avLst/>
              <a:gdLst>
                <a:gd name="T0" fmla="*/ 2147483647 w 205"/>
                <a:gd name="T1" fmla="*/ 2147483647 h 2083"/>
                <a:gd name="T2" fmla="*/ 0 w 205"/>
                <a:gd name="T3" fmla="*/ 0 h 2083"/>
                <a:gd name="T4" fmla="*/ 0 w 205"/>
                <a:gd name="T5" fmla="*/ 2147483647 h 2083"/>
                <a:gd name="T6" fmla="*/ 2147483647 w 205"/>
                <a:gd name="T7" fmla="*/ 2147483647 h 2083"/>
                <a:gd name="T8" fmla="*/ 0 w 205"/>
                <a:gd name="T9" fmla="*/ 2147483647 h 2083"/>
                <a:gd name="T10" fmla="*/ 0 w 205"/>
                <a:gd name="T11" fmla="*/ 2147483647 h 2083"/>
                <a:gd name="T12" fmla="*/ 2147483647 w 205"/>
                <a:gd name="T13" fmla="*/ 2147483647 h 2083"/>
                <a:gd name="T14" fmla="*/ 2147483647 w 205"/>
                <a:gd name="T15" fmla="*/ 2147483647 h 2083"/>
                <a:gd name="T16" fmla="*/ 2147483647 w 205"/>
                <a:gd name="T17" fmla="*/ 2147483647 h 2083"/>
                <a:gd name="T18" fmla="*/ 2147483647 w 205"/>
                <a:gd name="T19" fmla="*/ 2147483647 h 2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83"/>
                <a:gd name="T32" fmla="*/ 205 w 205"/>
                <a:gd name="T33" fmla="*/ 2083 h 20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83">
                  <a:moveTo>
                    <a:pt x="204" y="154"/>
                  </a:moveTo>
                  <a:lnTo>
                    <a:pt x="0" y="0"/>
                  </a:lnTo>
                  <a:lnTo>
                    <a:pt x="0" y="19"/>
                  </a:lnTo>
                  <a:lnTo>
                    <a:pt x="120" y="109"/>
                  </a:lnTo>
                  <a:lnTo>
                    <a:pt x="0" y="152"/>
                  </a:lnTo>
                  <a:lnTo>
                    <a:pt x="0" y="257"/>
                  </a:lnTo>
                  <a:lnTo>
                    <a:pt x="176" y="194"/>
                  </a:lnTo>
                  <a:lnTo>
                    <a:pt x="176" y="2061"/>
                  </a:lnTo>
                  <a:lnTo>
                    <a:pt x="204" y="2082"/>
                  </a:lnTo>
                  <a:lnTo>
                    <a:pt x="204" y="154"/>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0" name="Freeform 3"/>
            <p:cNvSpPr>
              <a:spLocks noChangeArrowheads="1"/>
            </p:cNvSpPr>
            <p:nvPr/>
          </p:nvSpPr>
          <p:spPr bwMode="auto">
            <a:xfrm>
              <a:off x="5010150" y="3967163"/>
              <a:ext cx="695325" cy="247650"/>
            </a:xfrm>
            <a:custGeom>
              <a:avLst/>
              <a:gdLst>
                <a:gd name="T0" fmla="*/ 2147483647 w 1933"/>
                <a:gd name="T1" fmla="*/ 2147483647 h 687"/>
                <a:gd name="T2" fmla="*/ 0 w 1933"/>
                <a:gd name="T3" fmla="*/ 2147483647 h 687"/>
                <a:gd name="T4" fmla="*/ 0 w 1933"/>
                <a:gd name="T5" fmla="*/ 2147483647 h 687"/>
                <a:gd name="T6" fmla="*/ 2147483647 w 1933"/>
                <a:gd name="T7" fmla="*/ 2147483647 h 687"/>
                <a:gd name="T8" fmla="*/ 2147483647 w 1933"/>
                <a:gd name="T9" fmla="*/ 2147483647 h 687"/>
                <a:gd name="T10" fmla="*/ 2147483647 w 1933"/>
                <a:gd name="T11" fmla="*/ 0 h 687"/>
                <a:gd name="T12" fmla="*/ 2147483647 w 1933"/>
                <a:gd name="T13" fmla="*/ 2147483647 h 687"/>
                <a:gd name="T14" fmla="*/ 2147483647 w 1933"/>
                <a:gd name="T15" fmla="*/ 2147483647 h 687"/>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7"/>
                <a:gd name="T26" fmla="*/ 1933 w 1933"/>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7">
                  <a:moveTo>
                    <a:pt x="112" y="448"/>
                  </a:moveTo>
                  <a:lnTo>
                    <a:pt x="0" y="489"/>
                  </a:lnTo>
                  <a:lnTo>
                    <a:pt x="0" y="622"/>
                  </a:lnTo>
                  <a:lnTo>
                    <a:pt x="85" y="686"/>
                  </a:lnTo>
                  <a:lnTo>
                    <a:pt x="1932" y="24"/>
                  </a:lnTo>
                  <a:lnTo>
                    <a:pt x="1900" y="0"/>
                  </a:lnTo>
                  <a:lnTo>
                    <a:pt x="112" y="641"/>
                  </a:lnTo>
                  <a:lnTo>
                    <a:pt x="112" y="448"/>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1" name="Freeform 4"/>
            <p:cNvSpPr>
              <a:spLocks noChangeArrowheads="1"/>
            </p:cNvSpPr>
            <p:nvPr/>
          </p:nvSpPr>
          <p:spPr bwMode="auto">
            <a:xfrm>
              <a:off x="4946650" y="3265488"/>
              <a:ext cx="665163" cy="841375"/>
            </a:xfrm>
            <a:custGeom>
              <a:avLst/>
              <a:gdLst>
                <a:gd name="T0" fmla="*/ 2147483647 w 1849"/>
                <a:gd name="T1" fmla="*/ 2147483647 h 2336"/>
                <a:gd name="T2" fmla="*/ 2147483647 w 1849"/>
                <a:gd name="T3" fmla="*/ 2147483647 h 2336"/>
                <a:gd name="T4" fmla="*/ 2147483647 w 1849"/>
                <a:gd name="T5" fmla="*/ 2147483647 h 2336"/>
                <a:gd name="T6" fmla="*/ 2147483647 w 1849"/>
                <a:gd name="T7" fmla="*/ 2147483647 h 2336"/>
                <a:gd name="T8" fmla="*/ 2147483647 w 1849"/>
                <a:gd name="T9" fmla="*/ 0 h 2336"/>
                <a:gd name="T10" fmla="*/ 2147483647 w 1849"/>
                <a:gd name="T11" fmla="*/ 2147483647 h 2336"/>
                <a:gd name="T12" fmla="*/ 2147483647 w 1849"/>
                <a:gd name="T13" fmla="*/ 2147483647 h 2336"/>
                <a:gd name="T14" fmla="*/ 0 w 1849"/>
                <a:gd name="T15" fmla="*/ 2147483647 h 2336"/>
                <a:gd name="T16" fmla="*/ 0 w 1849"/>
                <a:gd name="T17" fmla="*/ 2147483647 h 2336"/>
                <a:gd name="T18" fmla="*/ 2147483647 w 1849"/>
                <a:gd name="T19" fmla="*/ 2147483647 h 2336"/>
                <a:gd name="T20" fmla="*/ 2147483647 w 1849"/>
                <a:gd name="T21" fmla="*/ 2147483647 h 2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9"/>
                <a:gd name="T34" fmla="*/ 0 h 2336"/>
                <a:gd name="T35" fmla="*/ 1849 w 1849"/>
                <a:gd name="T36" fmla="*/ 2336 h 2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9" h="2336">
                  <a:moveTo>
                    <a:pt x="177" y="2335"/>
                  </a:moveTo>
                  <a:lnTo>
                    <a:pt x="289" y="2294"/>
                  </a:lnTo>
                  <a:lnTo>
                    <a:pt x="289" y="663"/>
                  </a:lnTo>
                  <a:lnTo>
                    <a:pt x="1848" y="105"/>
                  </a:lnTo>
                  <a:lnTo>
                    <a:pt x="1848" y="0"/>
                  </a:lnTo>
                  <a:lnTo>
                    <a:pt x="233" y="579"/>
                  </a:lnTo>
                  <a:lnTo>
                    <a:pt x="60" y="448"/>
                  </a:lnTo>
                  <a:lnTo>
                    <a:pt x="0" y="470"/>
                  </a:lnTo>
                  <a:lnTo>
                    <a:pt x="0" y="531"/>
                  </a:lnTo>
                  <a:lnTo>
                    <a:pt x="177" y="664"/>
                  </a:lnTo>
                  <a:lnTo>
                    <a:pt x="177" y="2335"/>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2" name="Freeform 5"/>
            <p:cNvSpPr>
              <a:spLocks noChangeArrowheads="1"/>
            </p:cNvSpPr>
            <p:nvPr/>
          </p:nvSpPr>
          <p:spPr bwMode="auto">
            <a:xfrm>
              <a:off x="5102225" y="3587750"/>
              <a:ext cx="217488" cy="403225"/>
            </a:xfrm>
            <a:custGeom>
              <a:avLst/>
              <a:gdLst>
                <a:gd name="T0" fmla="*/ 2147483647 w 603"/>
                <a:gd name="T1" fmla="*/ 2147483647 h 1119"/>
                <a:gd name="T2" fmla="*/ 2147483647 w 603"/>
                <a:gd name="T3" fmla="*/ 0 h 1119"/>
                <a:gd name="T4" fmla="*/ 2147483647 w 603"/>
                <a:gd name="T5" fmla="*/ 2147483647 h 1119"/>
                <a:gd name="T6" fmla="*/ 2147483647 w 603"/>
                <a:gd name="T7" fmla="*/ 2147483647 h 1119"/>
                <a:gd name="T8" fmla="*/ 2147483647 w 603"/>
                <a:gd name="T9" fmla="*/ 2147483647 h 1119"/>
                <a:gd name="T10" fmla="*/ 2147483647 w 603"/>
                <a:gd name="T11" fmla="*/ 2147483647 h 1119"/>
                <a:gd name="T12" fmla="*/ 0 w 603"/>
                <a:gd name="T13" fmla="*/ 2147483647 h 1119"/>
                <a:gd name="T14" fmla="*/ 2147483647 w 603"/>
                <a:gd name="T15" fmla="*/ 2147483647 h 1119"/>
                <a:gd name="T16" fmla="*/ 2147483647 w 603"/>
                <a:gd name="T17" fmla="*/ 2147483647 h 1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1119"/>
                <a:gd name="T29" fmla="*/ 603 w 603"/>
                <a:gd name="T30" fmla="*/ 1119 h 1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1119">
                  <a:moveTo>
                    <a:pt x="383" y="1062"/>
                  </a:moveTo>
                  <a:lnTo>
                    <a:pt x="602" y="0"/>
                  </a:lnTo>
                  <a:lnTo>
                    <a:pt x="473" y="46"/>
                  </a:lnTo>
                  <a:lnTo>
                    <a:pt x="308" y="877"/>
                  </a:lnTo>
                  <a:lnTo>
                    <a:pt x="306" y="877"/>
                  </a:lnTo>
                  <a:lnTo>
                    <a:pt x="139" y="164"/>
                  </a:lnTo>
                  <a:lnTo>
                    <a:pt x="0" y="213"/>
                  </a:lnTo>
                  <a:lnTo>
                    <a:pt x="223" y="1118"/>
                  </a:lnTo>
                  <a:lnTo>
                    <a:pt x="383" y="106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3" name="Freeform 6"/>
            <p:cNvSpPr>
              <a:spLocks noChangeArrowheads="1"/>
            </p:cNvSpPr>
            <p:nvPr/>
          </p:nvSpPr>
          <p:spPr bwMode="auto">
            <a:xfrm>
              <a:off x="4935538" y="3448050"/>
              <a:ext cx="74612" cy="750888"/>
            </a:xfrm>
            <a:custGeom>
              <a:avLst/>
              <a:gdLst>
                <a:gd name="T0" fmla="*/ 2147483647 w 206"/>
                <a:gd name="T1" fmla="*/ 2147483647 h 2084"/>
                <a:gd name="T2" fmla="*/ 2147483647 w 206"/>
                <a:gd name="T3" fmla="*/ 2147483647 h 2084"/>
                <a:gd name="T4" fmla="*/ 2147483647 w 206"/>
                <a:gd name="T5" fmla="*/ 2147483647 h 2084"/>
                <a:gd name="T6" fmla="*/ 2147483647 w 206"/>
                <a:gd name="T7" fmla="*/ 2147483647 h 2084"/>
                <a:gd name="T8" fmla="*/ 0 w 206"/>
                <a:gd name="T9" fmla="*/ 0 h 2084"/>
                <a:gd name="T10" fmla="*/ 0 w 206"/>
                <a:gd name="T11" fmla="*/ 2147483647 h 2084"/>
                <a:gd name="T12" fmla="*/ 2147483647 w 206"/>
                <a:gd name="T13" fmla="*/ 2147483647 h 2084"/>
                <a:gd name="T14" fmla="*/ 2147483647 w 206"/>
                <a:gd name="T15" fmla="*/ 2147483647 h 2084"/>
                <a:gd name="T16" fmla="*/ 2147483647 w 206"/>
                <a:gd name="T17" fmla="*/ 2147483647 h 2084"/>
                <a:gd name="T18" fmla="*/ 2147483647 w 206"/>
                <a:gd name="T19" fmla="*/ 2147483647 h 20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84"/>
                <a:gd name="T32" fmla="*/ 206 w 206"/>
                <a:gd name="T33" fmla="*/ 2084 h 20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84">
                  <a:moveTo>
                    <a:pt x="205" y="1931"/>
                  </a:moveTo>
                  <a:lnTo>
                    <a:pt x="205" y="1826"/>
                  </a:lnTo>
                  <a:lnTo>
                    <a:pt x="28" y="1889"/>
                  </a:lnTo>
                  <a:lnTo>
                    <a:pt x="28" y="22"/>
                  </a:lnTo>
                  <a:lnTo>
                    <a:pt x="0" y="0"/>
                  </a:lnTo>
                  <a:lnTo>
                    <a:pt x="0" y="1928"/>
                  </a:lnTo>
                  <a:lnTo>
                    <a:pt x="205" y="2083"/>
                  </a:lnTo>
                  <a:lnTo>
                    <a:pt x="205" y="2064"/>
                  </a:lnTo>
                  <a:lnTo>
                    <a:pt x="85" y="1974"/>
                  </a:lnTo>
                  <a:lnTo>
                    <a:pt x="205" y="1931"/>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4" name="Freeform 7"/>
            <p:cNvSpPr>
              <a:spLocks noChangeArrowheads="1"/>
            </p:cNvSpPr>
            <p:nvPr/>
          </p:nvSpPr>
          <p:spPr bwMode="auto">
            <a:xfrm>
              <a:off x="4967288" y="4143375"/>
              <a:ext cx="42862" cy="47625"/>
            </a:xfrm>
            <a:custGeom>
              <a:avLst/>
              <a:gdLst>
                <a:gd name="T0" fmla="*/ 0 w 121"/>
                <a:gd name="T1" fmla="*/ 2147483647 h 134"/>
                <a:gd name="T2" fmla="*/ 2147483647 w 121"/>
                <a:gd name="T3" fmla="*/ 2147483647 h 134"/>
                <a:gd name="T4" fmla="*/ 2147483647 w 121"/>
                <a:gd name="T5" fmla="*/ 0 h 134"/>
                <a:gd name="T6" fmla="*/ 0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0" y="43"/>
                  </a:moveTo>
                  <a:lnTo>
                    <a:pt x="120" y="133"/>
                  </a:lnTo>
                  <a:lnTo>
                    <a:pt x="120" y="0"/>
                  </a:lnTo>
                  <a:lnTo>
                    <a:pt x="0" y="43"/>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5" name="Freeform 8"/>
            <p:cNvSpPr>
              <a:spLocks noChangeArrowheads="1"/>
            </p:cNvSpPr>
            <p:nvPr/>
          </p:nvSpPr>
          <p:spPr bwMode="auto">
            <a:xfrm>
              <a:off x="4946650" y="3455988"/>
              <a:ext cx="63500" cy="673100"/>
            </a:xfrm>
            <a:custGeom>
              <a:avLst/>
              <a:gdLst>
                <a:gd name="T0" fmla="*/ 2147483647 w 178"/>
                <a:gd name="T1" fmla="*/ 2147483647 h 1868"/>
                <a:gd name="T2" fmla="*/ 2147483647 w 178"/>
                <a:gd name="T3" fmla="*/ 2147483647 h 1868"/>
                <a:gd name="T4" fmla="*/ 0 w 178"/>
                <a:gd name="T5" fmla="*/ 0 h 1868"/>
                <a:gd name="T6" fmla="*/ 0 w 178"/>
                <a:gd name="T7" fmla="*/ 2147483647 h 1868"/>
                <a:gd name="T8" fmla="*/ 2147483647 w 178"/>
                <a:gd name="T9" fmla="*/ 2147483647 h 1868"/>
                <a:gd name="T10" fmla="*/ 0 60000 65536"/>
                <a:gd name="T11" fmla="*/ 0 60000 65536"/>
                <a:gd name="T12" fmla="*/ 0 60000 65536"/>
                <a:gd name="T13" fmla="*/ 0 60000 65536"/>
                <a:gd name="T14" fmla="*/ 0 60000 65536"/>
                <a:gd name="T15" fmla="*/ 0 w 178"/>
                <a:gd name="T16" fmla="*/ 0 h 1868"/>
                <a:gd name="T17" fmla="*/ 178 w 178"/>
                <a:gd name="T18" fmla="*/ 1868 h 1868"/>
              </a:gdLst>
              <a:ahLst/>
              <a:cxnLst>
                <a:cxn ang="T10">
                  <a:pos x="T0" y="T1"/>
                </a:cxn>
                <a:cxn ang="T11">
                  <a:pos x="T2" y="T3"/>
                </a:cxn>
                <a:cxn ang="T12">
                  <a:pos x="T4" y="T5"/>
                </a:cxn>
                <a:cxn ang="T13">
                  <a:pos x="T6" y="T7"/>
                </a:cxn>
                <a:cxn ang="T14">
                  <a:pos x="T8" y="T9"/>
                </a:cxn>
              </a:cxnLst>
              <a:rect l="T15" t="T16" r="T17" b="T18"/>
              <a:pathLst>
                <a:path w="178" h="1868">
                  <a:moveTo>
                    <a:pt x="177" y="1804"/>
                  </a:moveTo>
                  <a:lnTo>
                    <a:pt x="177" y="133"/>
                  </a:lnTo>
                  <a:lnTo>
                    <a:pt x="0" y="0"/>
                  </a:lnTo>
                  <a:lnTo>
                    <a:pt x="0" y="1867"/>
                  </a:lnTo>
                  <a:lnTo>
                    <a:pt x="177" y="180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6" name="Freeform 9"/>
            <p:cNvSpPr>
              <a:spLocks noChangeArrowheads="1"/>
            </p:cNvSpPr>
            <p:nvPr/>
          </p:nvSpPr>
          <p:spPr bwMode="auto">
            <a:xfrm>
              <a:off x="4956175" y="3179763"/>
              <a:ext cx="695325" cy="247650"/>
            </a:xfrm>
            <a:custGeom>
              <a:avLst/>
              <a:gdLst>
                <a:gd name="T0" fmla="*/ 2147483647 w 1933"/>
                <a:gd name="T1" fmla="*/ 2147483647 h 686"/>
                <a:gd name="T2" fmla="*/ 2147483647 w 1933"/>
                <a:gd name="T3" fmla="*/ 2147483647 h 686"/>
                <a:gd name="T4" fmla="*/ 2147483647 w 1933"/>
                <a:gd name="T5" fmla="*/ 2147483647 h 686"/>
                <a:gd name="T6" fmla="*/ 2147483647 w 1933"/>
                <a:gd name="T7" fmla="*/ 0 h 686"/>
                <a:gd name="T8" fmla="*/ 0 w 1933"/>
                <a:gd name="T9" fmla="*/ 2147483647 h 686"/>
                <a:gd name="T10" fmla="*/ 2147483647 w 1933"/>
                <a:gd name="T11" fmla="*/ 2147483647 h 686"/>
                <a:gd name="T12" fmla="*/ 2147483647 w 1933"/>
                <a:gd name="T13" fmla="*/ 2147483647 h 686"/>
                <a:gd name="T14" fmla="*/ 2147483647 w 1933"/>
                <a:gd name="T15" fmla="*/ 2147483647 h 686"/>
                <a:gd name="T16" fmla="*/ 0 60000 65536"/>
                <a:gd name="T17" fmla="*/ 0 60000 65536"/>
                <a:gd name="T18" fmla="*/ 0 60000 65536"/>
                <a:gd name="T19" fmla="*/ 0 60000 65536"/>
                <a:gd name="T20" fmla="*/ 0 60000 65536"/>
                <a:gd name="T21" fmla="*/ 0 60000 65536"/>
                <a:gd name="T22" fmla="*/ 0 60000 65536"/>
                <a:gd name="T23" fmla="*/ 0 60000 65536"/>
                <a:gd name="T24" fmla="*/ 0 w 1933"/>
                <a:gd name="T25" fmla="*/ 0 h 686"/>
                <a:gd name="T26" fmla="*/ 1933 w 1933"/>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3" h="686">
                  <a:moveTo>
                    <a:pt x="1819" y="237"/>
                  </a:moveTo>
                  <a:lnTo>
                    <a:pt x="1932" y="197"/>
                  </a:lnTo>
                  <a:lnTo>
                    <a:pt x="1932" y="64"/>
                  </a:lnTo>
                  <a:lnTo>
                    <a:pt x="1847" y="0"/>
                  </a:lnTo>
                  <a:lnTo>
                    <a:pt x="0" y="662"/>
                  </a:lnTo>
                  <a:lnTo>
                    <a:pt x="31" y="685"/>
                  </a:lnTo>
                  <a:lnTo>
                    <a:pt x="1819" y="45"/>
                  </a:lnTo>
                  <a:lnTo>
                    <a:pt x="1819" y="237"/>
                  </a:lnTo>
                </a:path>
              </a:pathLst>
            </a:custGeom>
            <a:solidFill>
              <a:srgbClr val="E6E6E7"/>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7" name="Freeform 10"/>
            <p:cNvSpPr>
              <a:spLocks noChangeArrowheads="1"/>
            </p:cNvSpPr>
            <p:nvPr/>
          </p:nvSpPr>
          <p:spPr bwMode="auto">
            <a:xfrm>
              <a:off x="5653088" y="3201988"/>
              <a:ext cx="42862" cy="47625"/>
            </a:xfrm>
            <a:custGeom>
              <a:avLst/>
              <a:gdLst>
                <a:gd name="T0" fmla="*/ 2147483647 w 121"/>
                <a:gd name="T1" fmla="*/ 2147483647 h 134"/>
                <a:gd name="T2" fmla="*/ 0 w 121"/>
                <a:gd name="T3" fmla="*/ 0 h 134"/>
                <a:gd name="T4" fmla="*/ 0 w 121"/>
                <a:gd name="T5" fmla="*/ 2147483647 h 134"/>
                <a:gd name="T6" fmla="*/ 2147483647 w 121"/>
                <a:gd name="T7" fmla="*/ 2147483647 h 134"/>
                <a:gd name="T8" fmla="*/ 0 60000 65536"/>
                <a:gd name="T9" fmla="*/ 0 60000 65536"/>
                <a:gd name="T10" fmla="*/ 0 60000 65536"/>
                <a:gd name="T11" fmla="*/ 0 60000 65536"/>
                <a:gd name="T12" fmla="*/ 0 w 121"/>
                <a:gd name="T13" fmla="*/ 0 h 134"/>
                <a:gd name="T14" fmla="*/ 121 w 121"/>
                <a:gd name="T15" fmla="*/ 134 h 134"/>
              </a:gdLst>
              <a:ahLst/>
              <a:cxnLst>
                <a:cxn ang="T8">
                  <a:pos x="T0" y="T1"/>
                </a:cxn>
                <a:cxn ang="T9">
                  <a:pos x="T2" y="T3"/>
                </a:cxn>
                <a:cxn ang="T10">
                  <a:pos x="T4" y="T5"/>
                </a:cxn>
                <a:cxn ang="T11">
                  <a:pos x="T6" y="T7"/>
                </a:cxn>
              </a:cxnLst>
              <a:rect l="T12" t="T13" r="T14" b="T15"/>
              <a:pathLst>
                <a:path w="121" h="134">
                  <a:moveTo>
                    <a:pt x="120" y="90"/>
                  </a:moveTo>
                  <a:lnTo>
                    <a:pt x="0" y="0"/>
                  </a:lnTo>
                  <a:lnTo>
                    <a:pt x="0" y="133"/>
                  </a:lnTo>
                  <a:lnTo>
                    <a:pt x="120" y="90"/>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8" name="Freeform 11"/>
            <p:cNvSpPr>
              <a:spLocks noChangeArrowheads="1"/>
            </p:cNvSpPr>
            <p:nvPr/>
          </p:nvSpPr>
          <p:spPr bwMode="auto">
            <a:xfrm>
              <a:off x="4967288" y="3195638"/>
              <a:ext cx="644525" cy="277812"/>
            </a:xfrm>
            <a:custGeom>
              <a:avLst/>
              <a:gdLst>
                <a:gd name="T0" fmla="*/ 2147483647 w 1789"/>
                <a:gd name="T1" fmla="*/ 2147483647 h 772"/>
                <a:gd name="T2" fmla="*/ 2147483647 w 1789"/>
                <a:gd name="T3" fmla="*/ 0 h 772"/>
                <a:gd name="T4" fmla="*/ 0 w 1789"/>
                <a:gd name="T5" fmla="*/ 2147483647 h 772"/>
                <a:gd name="T6" fmla="*/ 2147483647 w 1789"/>
                <a:gd name="T7" fmla="*/ 2147483647 h 772"/>
                <a:gd name="T8" fmla="*/ 2147483647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1788" y="192"/>
                  </a:moveTo>
                  <a:lnTo>
                    <a:pt x="1788" y="0"/>
                  </a:lnTo>
                  <a:lnTo>
                    <a:pt x="0" y="640"/>
                  </a:lnTo>
                  <a:lnTo>
                    <a:pt x="173" y="771"/>
                  </a:lnTo>
                  <a:lnTo>
                    <a:pt x="1788" y="192"/>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39" name="Freeform 12"/>
            <p:cNvSpPr>
              <a:spLocks noChangeArrowheads="1"/>
            </p:cNvSpPr>
            <p:nvPr/>
          </p:nvSpPr>
          <p:spPr bwMode="auto">
            <a:xfrm>
              <a:off x="5049838" y="3287713"/>
              <a:ext cx="665162" cy="841375"/>
            </a:xfrm>
            <a:custGeom>
              <a:avLst/>
              <a:gdLst>
                <a:gd name="T0" fmla="*/ 2147483647 w 1849"/>
                <a:gd name="T1" fmla="*/ 0 h 2335"/>
                <a:gd name="T2" fmla="*/ 2147483647 w 1849"/>
                <a:gd name="T3" fmla="*/ 2147483647 h 2335"/>
                <a:gd name="T4" fmla="*/ 2147483647 w 1849"/>
                <a:gd name="T5" fmla="*/ 2147483647 h 2335"/>
                <a:gd name="T6" fmla="*/ 2147483647 w 1849"/>
                <a:gd name="T7" fmla="*/ 2147483647 h 2335"/>
                <a:gd name="T8" fmla="*/ 2147483647 w 1849"/>
                <a:gd name="T9" fmla="*/ 2147483647 h 2335"/>
                <a:gd name="T10" fmla="*/ 2147483647 w 1849"/>
                <a:gd name="T11" fmla="*/ 2147483647 h 2335"/>
                <a:gd name="T12" fmla="*/ 2147483647 w 1849"/>
                <a:gd name="T13" fmla="*/ 2147483647 h 2335"/>
                <a:gd name="T14" fmla="*/ 0 w 1849"/>
                <a:gd name="T15" fmla="*/ 2147483647 h 2335"/>
                <a:gd name="T16" fmla="*/ 0 w 1849"/>
                <a:gd name="T17" fmla="*/ 2147483647 h 2335"/>
                <a:gd name="T18" fmla="*/ 2147483647 w 1849"/>
                <a:gd name="T19" fmla="*/ 2147483647 h 2335"/>
                <a:gd name="T20" fmla="*/ 2147483647 w 1849"/>
                <a:gd name="T21" fmla="*/ 2147483647 h 2335"/>
                <a:gd name="T22" fmla="*/ 2147483647 w 1849"/>
                <a:gd name="T23" fmla="*/ 2147483647 h 2335"/>
                <a:gd name="T24" fmla="*/ 2147483647 w 1849"/>
                <a:gd name="T25" fmla="*/ 2147483647 h 2335"/>
                <a:gd name="T26" fmla="*/ 2147483647 w 1849"/>
                <a:gd name="T27" fmla="*/ 2147483647 h 2335"/>
                <a:gd name="T28" fmla="*/ 2147483647 w 1849"/>
                <a:gd name="T29" fmla="*/ 0 h 2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9"/>
                <a:gd name="T46" fmla="*/ 0 h 2335"/>
                <a:gd name="T47" fmla="*/ 1849 w 1849"/>
                <a:gd name="T48" fmla="*/ 2335 h 2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9" h="2335">
                  <a:moveTo>
                    <a:pt x="1672" y="0"/>
                  </a:moveTo>
                  <a:lnTo>
                    <a:pt x="1559" y="40"/>
                  </a:lnTo>
                  <a:lnTo>
                    <a:pt x="1559" y="546"/>
                  </a:lnTo>
                  <a:lnTo>
                    <a:pt x="1559" y="1530"/>
                  </a:lnTo>
                  <a:lnTo>
                    <a:pt x="1559" y="1671"/>
                  </a:lnTo>
                  <a:lnTo>
                    <a:pt x="0" y="2229"/>
                  </a:lnTo>
                  <a:lnTo>
                    <a:pt x="0" y="2334"/>
                  </a:lnTo>
                  <a:lnTo>
                    <a:pt x="1615" y="1756"/>
                  </a:lnTo>
                  <a:lnTo>
                    <a:pt x="1788" y="1886"/>
                  </a:lnTo>
                  <a:lnTo>
                    <a:pt x="1848" y="1865"/>
                  </a:lnTo>
                  <a:lnTo>
                    <a:pt x="1848" y="1804"/>
                  </a:lnTo>
                  <a:lnTo>
                    <a:pt x="1672" y="1671"/>
                  </a:lnTo>
                  <a:lnTo>
                    <a:pt x="1672" y="0"/>
                  </a:lnTo>
                </a:path>
              </a:pathLst>
            </a:custGeom>
            <a:solidFill>
              <a:srgbClr val="A6A8AA"/>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40" name="Freeform 13"/>
            <p:cNvSpPr>
              <a:spLocks noChangeArrowheads="1"/>
            </p:cNvSpPr>
            <p:nvPr/>
          </p:nvSpPr>
          <p:spPr bwMode="auto">
            <a:xfrm>
              <a:off x="5653088" y="3265488"/>
              <a:ext cx="63500" cy="673100"/>
            </a:xfrm>
            <a:custGeom>
              <a:avLst/>
              <a:gdLst>
                <a:gd name="T0" fmla="*/ 0 w 177"/>
                <a:gd name="T1" fmla="*/ 2147483647 h 1868"/>
                <a:gd name="T2" fmla="*/ 0 w 177"/>
                <a:gd name="T3" fmla="*/ 2147483647 h 1868"/>
                <a:gd name="T4" fmla="*/ 2147483647 w 177"/>
                <a:gd name="T5" fmla="*/ 2147483647 h 1868"/>
                <a:gd name="T6" fmla="*/ 2147483647 w 177"/>
                <a:gd name="T7" fmla="*/ 0 h 1868"/>
                <a:gd name="T8" fmla="*/ 0 w 177"/>
                <a:gd name="T9" fmla="*/ 2147483647 h 1868"/>
                <a:gd name="T10" fmla="*/ 0 60000 65536"/>
                <a:gd name="T11" fmla="*/ 0 60000 65536"/>
                <a:gd name="T12" fmla="*/ 0 60000 65536"/>
                <a:gd name="T13" fmla="*/ 0 60000 65536"/>
                <a:gd name="T14" fmla="*/ 0 60000 65536"/>
                <a:gd name="T15" fmla="*/ 0 w 177"/>
                <a:gd name="T16" fmla="*/ 0 h 1868"/>
                <a:gd name="T17" fmla="*/ 177 w 177"/>
                <a:gd name="T18" fmla="*/ 1868 h 1868"/>
              </a:gdLst>
              <a:ahLst/>
              <a:cxnLst>
                <a:cxn ang="T10">
                  <a:pos x="T0" y="T1"/>
                </a:cxn>
                <a:cxn ang="T11">
                  <a:pos x="T2" y="T3"/>
                </a:cxn>
                <a:cxn ang="T12">
                  <a:pos x="T4" y="T5"/>
                </a:cxn>
                <a:cxn ang="T13">
                  <a:pos x="T6" y="T7"/>
                </a:cxn>
                <a:cxn ang="T14">
                  <a:pos x="T8" y="T9"/>
                </a:cxn>
              </a:cxnLst>
              <a:rect l="T15" t="T16" r="T17" b="T18"/>
              <a:pathLst>
                <a:path w="177" h="1868">
                  <a:moveTo>
                    <a:pt x="0" y="63"/>
                  </a:moveTo>
                  <a:lnTo>
                    <a:pt x="0" y="1734"/>
                  </a:lnTo>
                  <a:lnTo>
                    <a:pt x="176" y="1867"/>
                  </a:lnTo>
                  <a:lnTo>
                    <a:pt x="176" y="0"/>
                  </a:lnTo>
                  <a:lnTo>
                    <a:pt x="0" y="63"/>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41" name="Freeform 14"/>
            <p:cNvSpPr>
              <a:spLocks noChangeArrowheads="1"/>
            </p:cNvSpPr>
            <p:nvPr/>
          </p:nvSpPr>
          <p:spPr bwMode="auto">
            <a:xfrm>
              <a:off x="5049838" y="3921125"/>
              <a:ext cx="644525" cy="277813"/>
            </a:xfrm>
            <a:custGeom>
              <a:avLst/>
              <a:gdLst>
                <a:gd name="T0" fmla="*/ 0 w 1789"/>
                <a:gd name="T1" fmla="*/ 2147483647 h 772"/>
                <a:gd name="T2" fmla="*/ 0 w 1789"/>
                <a:gd name="T3" fmla="*/ 2147483647 h 772"/>
                <a:gd name="T4" fmla="*/ 2147483647 w 1789"/>
                <a:gd name="T5" fmla="*/ 2147483647 h 772"/>
                <a:gd name="T6" fmla="*/ 2147483647 w 1789"/>
                <a:gd name="T7" fmla="*/ 0 h 772"/>
                <a:gd name="T8" fmla="*/ 0 w 1789"/>
                <a:gd name="T9" fmla="*/ 2147483647 h 772"/>
                <a:gd name="T10" fmla="*/ 0 60000 65536"/>
                <a:gd name="T11" fmla="*/ 0 60000 65536"/>
                <a:gd name="T12" fmla="*/ 0 60000 65536"/>
                <a:gd name="T13" fmla="*/ 0 60000 65536"/>
                <a:gd name="T14" fmla="*/ 0 60000 65536"/>
                <a:gd name="T15" fmla="*/ 0 w 1789"/>
                <a:gd name="T16" fmla="*/ 0 h 772"/>
                <a:gd name="T17" fmla="*/ 1789 w 1789"/>
                <a:gd name="T18" fmla="*/ 772 h 772"/>
              </a:gdLst>
              <a:ahLst/>
              <a:cxnLst>
                <a:cxn ang="T10">
                  <a:pos x="T0" y="T1"/>
                </a:cxn>
                <a:cxn ang="T11">
                  <a:pos x="T2" y="T3"/>
                </a:cxn>
                <a:cxn ang="T12">
                  <a:pos x="T4" y="T5"/>
                </a:cxn>
                <a:cxn ang="T13">
                  <a:pos x="T6" y="T7"/>
                </a:cxn>
                <a:cxn ang="T14">
                  <a:pos x="T8" y="T9"/>
                </a:cxn>
              </a:cxnLst>
              <a:rect l="T15" t="T16" r="T17" b="T18"/>
              <a:pathLst>
                <a:path w="1789" h="772">
                  <a:moveTo>
                    <a:pt x="0" y="578"/>
                  </a:moveTo>
                  <a:lnTo>
                    <a:pt x="0" y="771"/>
                  </a:lnTo>
                  <a:lnTo>
                    <a:pt x="1788" y="130"/>
                  </a:lnTo>
                  <a:lnTo>
                    <a:pt x="1615" y="0"/>
                  </a:lnTo>
                  <a:lnTo>
                    <a:pt x="0" y="578"/>
                  </a:lnTo>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42" name="Freeform 15"/>
            <p:cNvSpPr>
              <a:spLocks noChangeArrowheads="1"/>
            </p:cNvSpPr>
            <p:nvPr/>
          </p:nvSpPr>
          <p:spPr bwMode="auto">
            <a:xfrm>
              <a:off x="5049838" y="3302000"/>
              <a:ext cx="561975" cy="788988"/>
            </a:xfrm>
            <a:custGeom>
              <a:avLst/>
              <a:gdLst>
                <a:gd name="T0" fmla="*/ 0 w 1560"/>
                <a:gd name="T1" fmla="*/ 2147483647 h 2190"/>
                <a:gd name="T2" fmla="*/ 2147483647 w 1560"/>
                <a:gd name="T3" fmla="*/ 2147483647 h 2190"/>
                <a:gd name="T4" fmla="*/ 2147483647 w 1560"/>
                <a:gd name="T5" fmla="*/ 2147483647 h 2190"/>
                <a:gd name="T6" fmla="*/ 2147483647 w 1560"/>
                <a:gd name="T7" fmla="*/ 2147483647 h 2190"/>
                <a:gd name="T8" fmla="*/ 2147483647 w 1560"/>
                <a:gd name="T9" fmla="*/ 2147483647 h 2190"/>
                <a:gd name="T10" fmla="*/ 2147483647 w 1560"/>
                <a:gd name="T11" fmla="*/ 2147483647 h 2190"/>
                <a:gd name="T12" fmla="*/ 2147483647 w 1560"/>
                <a:gd name="T13" fmla="*/ 2147483647 h 2190"/>
                <a:gd name="T14" fmla="*/ 2147483647 w 1560"/>
                <a:gd name="T15" fmla="*/ 2147483647 h 2190"/>
                <a:gd name="T16" fmla="*/ 2147483647 w 1560"/>
                <a:gd name="T17" fmla="*/ 2147483647 h 2190"/>
                <a:gd name="T18" fmla="*/ 2147483647 w 1560"/>
                <a:gd name="T19" fmla="*/ 2147483647 h 2190"/>
                <a:gd name="T20" fmla="*/ 2147483647 w 1560"/>
                <a:gd name="T21" fmla="*/ 2147483647 h 2190"/>
                <a:gd name="T22" fmla="*/ 2147483647 w 1560"/>
                <a:gd name="T23" fmla="*/ 2147483647 h 2190"/>
                <a:gd name="T24" fmla="*/ 2147483647 w 1560"/>
                <a:gd name="T25" fmla="*/ 2147483647 h 2190"/>
                <a:gd name="T26" fmla="*/ 2147483647 w 1560"/>
                <a:gd name="T27" fmla="*/ 2147483647 h 2190"/>
                <a:gd name="T28" fmla="*/ 2147483647 w 1560"/>
                <a:gd name="T29" fmla="*/ 2147483647 h 2190"/>
                <a:gd name="T30" fmla="*/ 2147483647 w 1560"/>
                <a:gd name="T31" fmla="*/ 2147483647 h 2190"/>
                <a:gd name="T32" fmla="*/ 2147483647 w 1560"/>
                <a:gd name="T33" fmla="*/ 2147483647 h 2190"/>
                <a:gd name="T34" fmla="*/ 2147483647 w 1560"/>
                <a:gd name="T35" fmla="*/ 2147483647 h 2190"/>
                <a:gd name="T36" fmla="*/ 2147483647 w 1560"/>
                <a:gd name="T37" fmla="*/ 0 h 2190"/>
                <a:gd name="T38" fmla="*/ 0 w 1560"/>
                <a:gd name="T39" fmla="*/ 2147483647 h 2190"/>
                <a:gd name="T40" fmla="*/ 0 w 1560"/>
                <a:gd name="T41" fmla="*/ 2147483647 h 2190"/>
                <a:gd name="T42" fmla="*/ 2147483647 w 1560"/>
                <a:gd name="T43" fmla="*/ 2147483647 h 2190"/>
                <a:gd name="T44" fmla="*/ 2147483647 w 1560"/>
                <a:gd name="T45" fmla="*/ 2147483647 h 2190"/>
                <a:gd name="T46" fmla="*/ 2147483647 w 1560"/>
                <a:gd name="T47" fmla="*/ 2147483647 h 2190"/>
                <a:gd name="T48" fmla="*/ 2147483647 w 1560"/>
                <a:gd name="T49" fmla="*/ 2147483647 h 2190"/>
                <a:gd name="T50" fmla="*/ 2147483647 w 1560"/>
                <a:gd name="T51" fmla="*/ 2147483647 h 2190"/>
                <a:gd name="T52" fmla="*/ 2147483647 w 1560"/>
                <a:gd name="T53" fmla="*/ 2147483647 h 2190"/>
                <a:gd name="T54" fmla="*/ 2147483647 w 1560"/>
                <a:gd name="T55" fmla="*/ 2147483647 h 2190"/>
                <a:gd name="T56" fmla="*/ 2147483647 w 1560"/>
                <a:gd name="T57" fmla="*/ 2147483647 h 2190"/>
                <a:gd name="T58" fmla="*/ 2147483647 w 1560"/>
                <a:gd name="T59" fmla="*/ 2147483647 h 2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0"/>
                <a:gd name="T91" fmla="*/ 0 h 2190"/>
                <a:gd name="T92" fmla="*/ 1560 w 1560"/>
                <a:gd name="T93" fmla="*/ 2190 h 21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0" h="2190">
                  <a:moveTo>
                    <a:pt x="0" y="2189"/>
                  </a:moveTo>
                  <a:lnTo>
                    <a:pt x="1559" y="1631"/>
                  </a:lnTo>
                  <a:lnTo>
                    <a:pt x="1559" y="1490"/>
                  </a:lnTo>
                  <a:lnTo>
                    <a:pt x="1434" y="1534"/>
                  </a:lnTo>
                  <a:lnTo>
                    <a:pt x="1434" y="722"/>
                  </a:lnTo>
                  <a:lnTo>
                    <a:pt x="1432" y="723"/>
                  </a:lnTo>
                  <a:lnTo>
                    <a:pt x="1257" y="1596"/>
                  </a:lnTo>
                  <a:lnTo>
                    <a:pt x="1132" y="1641"/>
                  </a:lnTo>
                  <a:lnTo>
                    <a:pt x="957" y="891"/>
                  </a:lnTo>
                  <a:lnTo>
                    <a:pt x="956" y="894"/>
                  </a:lnTo>
                  <a:lnTo>
                    <a:pt x="956" y="1703"/>
                  </a:lnTo>
                  <a:lnTo>
                    <a:pt x="831" y="1747"/>
                  </a:lnTo>
                  <a:lnTo>
                    <a:pt x="831" y="763"/>
                  </a:lnTo>
                  <a:lnTo>
                    <a:pt x="1039" y="690"/>
                  </a:lnTo>
                  <a:lnTo>
                    <a:pt x="1194" y="1380"/>
                  </a:lnTo>
                  <a:lnTo>
                    <a:pt x="1196" y="1380"/>
                  </a:lnTo>
                  <a:lnTo>
                    <a:pt x="1350" y="580"/>
                  </a:lnTo>
                  <a:lnTo>
                    <a:pt x="1559" y="506"/>
                  </a:lnTo>
                  <a:lnTo>
                    <a:pt x="1559" y="0"/>
                  </a:lnTo>
                  <a:lnTo>
                    <a:pt x="0" y="558"/>
                  </a:lnTo>
                  <a:lnTo>
                    <a:pt x="0" y="2189"/>
                  </a:lnTo>
                  <a:close/>
                  <a:moveTo>
                    <a:pt x="283" y="957"/>
                  </a:moveTo>
                  <a:lnTo>
                    <a:pt x="450" y="1670"/>
                  </a:lnTo>
                  <a:lnTo>
                    <a:pt x="452" y="1670"/>
                  </a:lnTo>
                  <a:lnTo>
                    <a:pt x="617" y="839"/>
                  </a:lnTo>
                  <a:lnTo>
                    <a:pt x="746" y="793"/>
                  </a:lnTo>
                  <a:lnTo>
                    <a:pt x="527" y="1855"/>
                  </a:lnTo>
                  <a:lnTo>
                    <a:pt x="367" y="1911"/>
                  </a:lnTo>
                  <a:lnTo>
                    <a:pt x="143" y="1006"/>
                  </a:lnTo>
                  <a:lnTo>
                    <a:pt x="283" y="957"/>
                  </a:lnTo>
                  <a:close/>
                </a:path>
              </a:pathLst>
            </a:custGeom>
            <a:solidFill>
              <a:srgbClr val="80818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43" name="Freeform 16"/>
            <p:cNvSpPr>
              <a:spLocks noChangeArrowheads="1"/>
            </p:cNvSpPr>
            <p:nvPr/>
          </p:nvSpPr>
          <p:spPr bwMode="auto">
            <a:xfrm>
              <a:off x="5349875" y="3484563"/>
              <a:ext cx="261938" cy="447675"/>
            </a:xfrm>
            <a:custGeom>
              <a:avLst/>
              <a:gdLst>
                <a:gd name="T0" fmla="*/ 2147483647 w 729"/>
                <a:gd name="T1" fmla="*/ 2147483647 h 1242"/>
                <a:gd name="T2" fmla="*/ 2147483647 w 729"/>
                <a:gd name="T3" fmla="*/ 2147483647 h 1242"/>
                <a:gd name="T4" fmla="*/ 2147483647 w 729"/>
                <a:gd name="T5" fmla="*/ 2147483647 h 1242"/>
                <a:gd name="T6" fmla="*/ 0 w 729"/>
                <a:gd name="T7" fmla="*/ 2147483647 h 1242"/>
                <a:gd name="T8" fmla="*/ 0 w 729"/>
                <a:gd name="T9" fmla="*/ 2147483647 h 1242"/>
                <a:gd name="T10" fmla="*/ 2147483647 w 729"/>
                <a:gd name="T11" fmla="*/ 2147483647 h 1242"/>
                <a:gd name="T12" fmla="*/ 2147483647 w 729"/>
                <a:gd name="T13" fmla="*/ 2147483647 h 1242"/>
                <a:gd name="T14" fmla="*/ 2147483647 w 729"/>
                <a:gd name="T15" fmla="*/ 2147483647 h 1242"/>
                <a:gd name="T16" fmla="*/ 2147483647 w 729"/>
                <a:gd name="T17" fmla="*/ 2147483647 h 1242"/>
                <a:gd name="T18" fmla="*/ 2147483647 w 729"/>
                <a:gd name="T19" fmla="*/ 2147483647 h 1242"/>
                <a:gd name="T20" fmla="*/ 2147483647 w 729"/>
                <a:gd name="T21" fmla="*/ 2147483647 h 1242"/>
                <a:gd name="T22" fmla="*/ 2147483647 w 729"/>
                <a:gd name="T23" fmla="*/ 2147483647 h 1242"/>
                <a:gd name="T24" fmla="*/ 2147483647 w 729"/>
                <a:gd name="T25" fmla="*/ 2147483647 h 1242"/>
                <a:gd name="T26" fmla="*/ 2147483647 w 729"/>
                <a:gd name="T27" fmla="*/ 2147483647 h 1242"/>
                <a:gd name="T28" fmla="*/ 2147483647 w 729"/>
                <a:gd name="T29" fmla="*/ 0 h 1242"/>
                <a:gd name="T30" fmla="*/ 2147483647 w 729"/>
                <a:gd name="T31" fmla="*/ 2147483647 h 1242"/>
                <a:gd name="T32" fmla="*/ 2147483647 w 729"/>
                <a:gd name="T33" fmla="*/ 2147483647 h 1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9"/>
                <a:gd name="T52" fmla="*/ 0 h 1242"/>
                <a:gd name="T53" fmla="*/ 729 w 729"/>
                <a:gd name="T54" fmla="*/ 1242 h 1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9" h="1242">
                  <a:moveTo>
                    <a:pt x="365" y="874"/>
                  </a:moveTo>
                  <a:lnTo>
                    <a:pt x="363" y="874"/>
                  </a:lnTo>
                  <a:lnTo>
                    <a:pt x="208" y="184"/>
                  </a:lnTo>
                  <a:lnTo>
                    <a:pt x="0" y="257"/>
                  </a:lnTo>
                  <a:lnTo>
                    <a:pt x="0" y="1241"/>
                  </a:lnTo>
                  <a:lnTo>
                    <a:pt x="124" y="1197"/>
                  </a:lnTo>
                  <a:lnTo>
                    <a:pt x="124" y="388"/>
                  </a:lnTo>
                  <a:lnTo>
                    <a:pt x="126" y="385"/>
                  </a:lnTo>
                  <a:lnTo>
                    <a:pt x="301" y="1135"/>
                  </a:lnTo>
                  <a:lnTo>
                    <a:pt x="426" y="1090"/>
                  </a:lnTo>
                  <a:lnTo>
                    <a:pt x="601" y="217"/>
                  </a:lnTo>
                  <a:lnTo>
                    <a:pt x="603" y="216"/>
                  </a:lnTo>
                  <a:lnTo>
                    <a:pt x="603" y="1028"/>
                  </a:lnTo>
                  <a:lnTo>
                    <a:pt x="728" y="984"/>
                  </a:lnTo>
                  <a:lnTo>
                    <a:pt x="728" y="0"/>
                  </a:lnTo>
                  <a:lnTo>
                    <a:pt x="519" y="74"/>
                  </a:lnTo>
                  <a:lnTo>
                    <a:pt x="365" y="874"/>
                  </a:lnTo>
                </a:path>
              </a:pathLst>
            </a:custGeom>
            <a:solidFill>
              <a:srgbClr val="D0D1D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grpSp>
        <p:nvGrpSpPr>
          <p:cNvPr id="244" name="Group 2220"/>
          <p:cNvGrpSpPr>
            <a:grpSpLocks/>
          </p:cNvGrpSpPr>
          <p:nvPr/>
        </p:nvGrpSpPr>
        <p:grpSpPr bwMode="auto">
          <a:xfrm rot="5400000">
            <a:off x="4160636" y="2679251"/>
            <a:ext cx="709613" cy="200025"/>
            <a:chOff x="4046538" y="3948113"/>
            <a:chExt cx="1757362" cy="488950"/>
          </a:xfrm>
        </p:grpSpPr>
        <p:sp>
          <p:nvSpPr>
            <p:cNvPr id="245" name="Freeform 1"/>
            <p:cNvSpPr>
              <a:spLocks noChangeArrowheads="1"/>
            </p:cNvSpPr>
            <p:nvPr/>
          </p:nvSpPr>
          <p:spPr bwMode="auto">
            <a:xfrm>
              <a:off x="4046538" y="3948113"/>
              <a:ext cx="1757362" cy="488950"/>
            </a:xfrm>
            <a:custGeom>
              <a:avLst/>
              <a:gdLst>
                <a:gd name="T0" fmla="*/ 2147483647 w 4882"/>
                <a:gd name="T1" fmla="*/ 2147483647 h 1358"/>
                <a:gd name="T2" fmla="*/ 2147483647 w 4882"/>
                <a:gd name="T3" fmla="*/ 2147483647 h 1358"/>
                <a:gd name="T4" fmla="*/ 2147483647 w 4882"/>
                <a:gd name="T5" fmla="*/ 0 h 1358"/>
                <a:gd name="T6" fmla="*/ 0 w 4882"/>
                <a:gd name="T7" fmla="*/ 2147483647 h 1358"/>
                <a:gd name="T8" fmla="*/ 2147483647 w 4882"/>
                <a:gd name="T9" fmla="*/ 2147483647 h 1358"/>
                <a:gd name="T10" fmla="*/ 2147483647 w 4882"/>
                <a:gd name="T11" fmla="*/ 2147483647 h 1358"/>
                <a:gd name="T12" fmla="*/ 2147483647 w 4882"/>
                <a:gd name="T13" fmla="*/ 2147483647 h 1358"/>
                <a:gd name="T14" fmla="*/ 2147483647 w 4882"/>
                <a:gd name="T15" fmla="*/ 2147483647 h 1358"/>
                <a:gd name="T16" fmla="*/ 0 60000 65536"/>
                <a:gd name="T17" fmla="*/ 0 60000 65536"/>
                <a:gd name="T18" fmla="*/ 0 60000 65536"/>
                <a:gd name="T19" fmla="*/ 0 60000 65536"/>
                <a:gd name="T20" fmla="*/ 0 60000 65536"/>
                <a:gd name="T21" fmla="*/ 0 60000 65536"/>
                <a:gd name="T22" fmla="*/ 0 60000 65536"/>
                <a:gd name="T23" fmla="*/ 0 60000 65536"/>
                <a:gd name="T24" fmla="*/ 0 w 4882"/>
                <a:gd name="T25" fmla="*/ 0 h 1358"/>
                <a:gd name="T26" fmla="*/ 4882 w 4882"/>
                <a:gd name="T27" fmla="*/ 1358 h 1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2" h="1358">
                  <a:moveTo>
                    <a:pt x="4881" y="242"/>
                  </a:moveTo>
                  <a:lnTo>
                    <a:pt x="677" y="242"/>
                  </a:lnTo>
                  <a:lnTo>
                    <a:pt x="677" y="0"/>
                  </a:lnTo>
                  <a:lnTo>
                    <a:pt x="0" y="678"/>
                  </a:lnTo>
                  <a:lnTo>
                    <a:pt x="677" y="1357"/>
                  </a:lnTo>
                  <a:lnTo>
                    <a:pt x="677" y="1114"/>
                  </a:lnTo>
                  <a:lnTo>
                    <a:pt x="4278" y="1114"/>
                  </a:lnTo>
                  <a:lnTo>
                    <a:pt x="4881" y="242"/>
                  </a:lnTo>
                </a:path>
              </a:pathLst>
            </a:custGeom>
            <a:solidFill>
              <a:srgbClr val="5FABE1"/>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46" name="Freeform 2"/>
            <p:cNvSpPr>
              <a:spLocks noChangeArrowheads="1"/>
            </p:cNvSpPr>
            <p:nvPr/>
          </p:nvSpPr>
          <p:spPr bwMode="auto">
            <a:xfrm>
              <a:off x="4676775" y="4110038"/>
              <a:ext cx="141288" cy="174625"/>
            </a:xfrm>
            <a:custGeom>
              <a:avLst/>
              <a:gdLst>
                <a:gd name="T0" fmla="*/ 2147483647 w 392"/>
                <a:gd name="T1" fmla="*/ 2147483647 h 483"/>
                <a:gd name="T2" fmla="*/ 2147483647 w 392"/>
                <a:gd name="T3" fmla="*/ 2147483647 h 483"/>
                <a:gd name="T4" fmla="*/ 2147483647 w 392"/>
                <a:gd name="T5" fmla="*/ 2147483647 h 483"/>
                <a:gd name="T6" fmla="*/ 2147483647 w 392"/>
                <a:gd name="T7" fmla="*/ 2147483647 h 483"/>
                <a:gd name="T8" fmla="*/ 0 w 392"/>
                <a:gd name="T9" fmla="*/ 2147483647 h 483"/>
                <a:gd name="T10" fmla="*/ 0 w 392"/>
                <a:gd name="T11" fmla="*/ 0 h 483"/>
                <a:gd name="T12" fmla="*/ 2147483647 w 392"/>
                <a:gd name="T13" fmla="*/ 0 h 483"/>
                <a:gd name="T14" fmla="*/ 2147483647 w 392"/>
                <a:gd name="T15" fmla="*/ 2147483647 h 483"/>
                <a:gd name="T16" fmla="*/ 2147483647 w 392"/>
                <a:gd name="T17" fmla="*/ 2147483647 h 483"/>
                <a:gd name="T18" fmla="*/ 2147483647 w 392"/>
                <a:gd name="T19" fmla="*/ 2147483647 h 483"/>
                <a:gd name="T20" fmla="*/ 2147483647 w 392"/>
                <a:gd name="T21" fmla="*/ 2147483647 h 483"/>
                <a:gd name="T22" fmla="*/ 2147483647 w 392"/>
                <a:gd name="T23" fmla="*/ 2147483647 h 483"/>
                <a:gd name="T24" fmla="*/ 2147483647 w 392"/>
                <a:gd name="T25" fmla="*/ 2147483647 h 483"/>
                <a:gd name="T26" fmla="*/ 2147483647 w 392"/>
                <a:gd name="T27" fmla="*/ 2147483647 h 483"/>
                <a:gd name="T28" fmla="*/ 2147483647 w 392"/>
                <a:gd name="T29" fmla="*/ 2147483647 h 483"/>
                <a:gd name="T30" fmla="*/ 2147483647 w 392"/>
                <a:gd name="T31" fmla="*/ 2147483647 h 483"/>
                <a:gd name="T32" fmla="*/ 2147483647 w 392"/>
                <a:gd name="T33" fmla="*/ 2147483647 h 4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2"/>
                <a:gd name="T52" fmla="*/ 0 h 483"/>
                <a:gd name="T53" fmla="*/ 392 w 392"/>
                <a:gd name="T54" fmla="*/ 483 h 4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2" h="483">
                  <a:moveTo>
                    <a:pt x="280" y="482"/>
                  </a:moveTo>
                  <a:lnTo>
                    <a:pt x="194" y="309"/>
                  </a:lnTo>
                  <a:lnTo>
                    <a:pt x="97" y="309"/>
                  </a:lnTo>
                  <a:lnTo>
                    <a:pt x="97" y="482"/>
                  </a:lnTo>
                  <a:lnTo>
                    <a:pt x="0" y="482"/>
                  </a:lnTo>
                  <a:lnTo>
                    <a:pt x="0" y="0"/>
                  </a:lnTo>
                  <a:lnTo>
                    <a:pt x="225" y="0"/>
                  </a:lnTo>
                  <a:cubicBezTo>
                    <a:pt x="316" y="0"/>
                    <a:pt x="391" y="50"/>
                    <a:pt x="391" y="153"/>
                  </a:cubicBezTo>
                  <a:cubicBezTo>
                    <a:pt x="391" y="225"/>
                    <a:pt x="360" y="271"/>
                    <a:pt x="298" y="295"/>
                  </a:cubicBezTo>
                  <a:lnTo>
                    <a:pt x="391" y="482"/>
                  </a:lnTo>
                  <a:lnTo>
                    <a:pt x="280" y="482"/>
                  </a:lnTo>
                  <a:close/>
                  <a:moveTo>
                    <a:pt x="223" y="94"/>
                  </a:moveTo>
                  <a:lnTo>
                    <a:pt x="97" y="94"/>
                  </a:lnTo>
                  <a:lnTo>
                    <a:pt x="97" y="218"/>
                  </a:lnTo>
                  <a:lnTo>
                    <a:pt x="223" y="218"/>
                  </a:lnTo>
                  <a:cubicBezTo>
                    <a:pt x="267" y="218"/>
                    <a:pt x="292" y="197"/>
                    <a:pt x="292" y="155"/>
                  </a:cubicBezTo>
                  <a:cubicBezTo>
                    <a:pt x="292" y="112"/>
                    <a:pt x="265" y="94"/>
                    <a:pt x="223" y="94"/>
                  </a:cubicBezTo>
                  <a:close/>
                </a:path>
              </a:pathLst>
            </a:custGeom>
            <a:solidFill>
              <a:srgbClr val="FFFFFF"/>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47" name="Freeform 3"/>
            <p:cNvSpPr>
              <a:spLocks noChangeArrowheads="1"/>
            </p:cNvSpPr>
            <p:nvPr/>
          </p:nvSpPr>
          <p:spPr bwMode="auto">
            <a:xfrm>
              <a:off x="4854575" y="4110038"/>
              <a:ext cx="123825" cy="174625"/>
            </a:xfrm>
            <a:custGeom>
              <a:avLst/>
              <a:gdLst>
                <a:gd name="T0" fmla="*/ 0 w 346"/>
                <a:gd name="T1" fmla="*/ 2147483647 h 483"/>
                <a:gd name="T2" fmla="*/ 0 w 346"/>
                <a:gd name="T3" fmla="*/ 0 h 483"/>
                <a:gd name="T4" fmla="*/ 2147483647 w 346"/>
                <a:gd name="T5" fmla="*/ 0 h 483"/>
                <a:gd name="T6" fmla="*/ 2147483647 w 346"/>
                <a:gd name="T7" fmla="*/ 2147483647 h 483"/>
                <a:gd name="T8" fmla="*/ 2147483647 w 346"/>
                <a:gd name="T9" fmla="*/ 2147483647 h 483"/>
                <a:gd name="T10" fmla="*/ 2147483647 w 346"/>
                <a:gd name="T11" fmla="*/ 2147483647 h 483"/>
                <a:gd name="T12" fmla="*/ 2147483647 w 346"/>
                <a:gd name="T13" fmla="*/ 2147483647 h 483"/>
                <a:gd name="T14" fmla="*/ 2147483647 w 346"/>
                <a:gd name="T15" fmla="*/ 2147483647 h 483"/>
                <a:gd name="T16" fmla="*/ 2147483647 w 346"/>
                <a:gd name="T17" fmla="*/ 2147483647 h 483"/>
                <a:gd name="T18" fmla="*/ 2147483647 w 346"/>
                <a:gd name="T19" fmla="*/ 2147483647 h 483"/>
                <a:gd name="T20" fmla="*/ 2147483647 w 346"/>
                <a:gd name="T21" fmla="*/ 2147483647 h 483"/>
                <a:gd name="T22" fmla="*/ 2147483647 w 346"/>
                <a:gd name="T23" fmla="*/ 2147483647 h 483"/>
                <a:gd name="T24" fmla="*/ 0 w 346"/>
                <a:gd name="T25" fmla="*/ 2147483647 h 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6"/>
                <a:gd name="T40" fmla="*/ 0 h 483"/>
                <a:gd name="T41" fmla="*/ 346 w 346"/>
                <a:gd name="T42" fmla="*/ 483 h 4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6" h="483">
                  <a:moveTo>
                    <a:pt x="0" y="482"/>
                  </a:moveTo>
                  <a:lnTo>
                    <a:pt x="0" y="0"/>
                  </a:lnTo>
                  <a:lnTo>
                    <a:pt x="335" y="0"/>
                  </a:lnTo>
                  <a:lnTo>
                    <a:pt x="335" y="94"/>
                  </a:lnTo>
                  <a:lnTo>
                    <a:pt x="96" y="94"/>
                  </a:lnTo>
                  <a:lnTo>
                    <a:pt x="96" y="178"/>
                  </a:lnTo>
                  <a:lnTo>
                    <a:pt x="235" y="178"/>
                  </a:lnTo>
                  <a:lnTo>
                    <a:pt x="235" y="271"/>
                  </a:lnTo>
                  <a:lnTo>
                    <a:pt x="96" y="271"/>
                  </a:lnTo>
                  <a:lnTo>
                    <a:pt x="96" y="388"/>
                  </a:lnTo>
                  <a:lnTo>
                    <a:pt x="345" y="388"/>
                  </a:lnTo>
                  <a:lnTo>
                    <a:pt x="345" y="482"/>
                  </a:lnTo>
                  <a:lnTo>
                    <a:pt x="0" y="482"/>
                  </a:lnTo>
                </a:path>
              </a:pathLst>
            </a:custGeom>
            <a:solidFill>
              <a:srgbClr val="FFFFFF"/>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48" name="Freeform 4"/>
            <p:cNvSpPr>
              <a:spLocks noChangeArrowheads="1"/>
            </p:cNvSpPr>
            <p:nvPr/>
          </p:nvSpPr>
          <p:spPr bwMode="auto">
            <a:xfrm>
              <a:off x="5002213" y="4110038"/>
              <a:ext cx="166687" cy="174625"/>
            </a:xfrm>
            <a:custGeom>
              <a:avLst/>
              <a:gdLst>
                <a:gd name="T0" fmla="*/ 2147483647 w 461"/>
                <a:gd name="T1" fmla="*/ 2147483647 h 483"/>
                <a:gd name="T2" fmla="*/ 2147483647 w 461"/>
                <a:gd name="T3" fmla="*/ 2147483647 h 483"/>
                <a:gd name="T4" fmla="*/ 2147483647 w 461"/>
                <a:gd name="T5" fmla="*/ 2147483647 h 483"/>
                <a:gd name="T6" fmla="*/ 2147483647 w 461"/>
                <a:gd name="T7" fmla="*/ 2147483647 h 483"/>
                <a:gd name="T8" fmla="*/ 0 w 461"/>
                <a:gd name="T9" fmla="*/ 2147483647 h 483"/>
                <a:gd name="T10" fmla="*/ 2147483647 w 461"/>
                <a:gd name="T11" fmla="*/ 0 h 483"/>
                <a:gd name="T12" fmla="*/ 2147483647 w 461"/>
                <a:gd name="T13" fmla="*/ 0 h 483"/>
                <a:gd name="T14" fmla="*/ 2147483647 w 461"/>
                <a:gd name="T15" fmla="*/ 2147483647 h 483"/>
                <a:gd name="T16" fmla="*/ 2147483647 w 461"/>
                <a:gd name="T17" fmla="*/ 2147483647 h 483"/>
                <a:gd name="T18" fmla="*/ 2147483647 w 461"/>
                <a:gd name="T19" fmla="*/ 2147483647 h 483"/>
                <a:gd name="T20" fmla="*/ 2147483647 w 461"/>
                <a:gd name="T21" fmla="*/ 2147483647 h 483"/>
                <a:gd name="T22" fmla="*/ 2147483647 w 461"/>
                <a:gd name="T23" fmla="*/ 2147483647 h 483"/>
                <a:gd name="T24" fmla="*/ 2147483647 w 461"/>
                <a:gd name="T25" fmla="*/ 2147483647 h 483"/>
                <a:gd name="T26" fmla="*/ 2147483647 w 461"/>
                <a:gd name="T27" fmla="*/ 2147483647 h 483"/>
                <a:gd name="T28" fmla="*/ 2147483647 w 461"/>
                <a:gd name="T29" fmla="*/ 2147483647 h 4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1"/>
                <a:gd name="T46" fmla="*/ 0 h 483"/>
                <a:gd name="T47" fmla="*/ 461 w 461"/>
                <a:gd name="T48" fmla="*/ 483 h 4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1" h="483">
                  <a:moveTo>
                    <a:pt x="354" y="482"/>
                  </a:moveTo>
                  <a:lnTo>
                    <a:pt x="316" y="375"/>
                  </a:lnTo>
                  <a:lnTo>
                    <a:pt x="140" y="375"/>
                  </a:lnTo>
                  <a:lnTo>
                    <a:pt x="103" y="482"/>
                  </a:lnTo>
                  <a:lnTo>
                    <a:pt x="0" y="482"/>
                  </a:lnTo>
                  <a:lnTo>
                    <a:pt x="184" y="0"/>
                  </a:lnTo>
                  <a:lnTo>
                    <a:pt x="277" y="0"/>
                  </a:lnTo>
                  <a:lnTo>
                    <a:pt x="460" y="482"/>
                  </a:lnTo>
                  <a:lnTo>
                    <a:pt x="354" y="482"/>
                  </a:lnTo>
                  <a:close/>
                  <a:moveTo>
                    <a:pt x="252" y="196"/>
                  </a:moveTo>
                  <a:cubicBezTo>
                    <a:pt x="243" y="167"/>
                    <a:pt x="233" y="139"/>
                    <a:pt x="228" y="121"/>
                  </a:cubicBezTo>
                  <a:cubicBezTo>
                    <a:pt x="223" y="139"/>
                    <a:pt x="214" y="167"/>
                    <a:pt x="204" y="196"/>
                  </a:cubicBezTo>
                  <a:lnTo>
                    <a:pt x="173" y="283"/>
                  </a:lnTo>
                  <a:lnTo>
                    <a:pt x="283" y="283"/>
                  </a:lnTo>
                  <a:lnTo>
                    <a:pt x="252" y="196"/>
                  </a:lnTo>
                  <a:close/>
                </a:path>
              </a:pathLst>
            </a:custGeom>
            <a:solidFill>
              <a:srgbClr val="FFFFFF"/>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49" name="Freeform 5"/>
            <p:cNvSpPr>
              <a:spLocks noChangeArrowheads="1"/>
            </p:cNvSpPr>
            <p:nvPr/>
          </p:nvSpPr>
          <p:spPr bwMode="auto">
            <a:xfrm>
              <a:off x="5200650" y="4110038"/>
              <a:ext cx="141288" cy="174625"/>
            </a:xfrm>
            <a:custGeom>
              <a:avLst/>
              <a:gdLst>
                <a:gd name="T0" fmla="*/ 2147483647 w 391"/>
                <a:gd name="T1" fmla="*/ 2147483647 h 483"/>
                <a:gd name="T2" fmla="*/ 0 w 391"/>
                <a:gd name="T3" fmla="*/ 2147483647 h 483"/>
                <a:gd name="T4" fmla="*/ 0 w 391"/>
                <a:gd name="T5" fmla="*/ 0 h 483"/>
                <a:gd name="T6" fmla="*/ 2147483647 w 391"/>
                <a:gd name="T7" fmla="*/ 0 h 483"/>
                <a:gd name="T8" fmla="*/ 2147483647 w 391"/>
                <a:gd name="T9" fmla="*/ 2147483647 h 483"/>
                <a:gd name="T10" fmla="*/ 2147483647 w 391"/>
                <a:gd name="T11" fmla="*/ 2147483647 h 483"/>
                <a:gd name="T12" fmla="*/ 2147483647 w 391"/>
                <a:gd name="T13" fmla="*/ 2147483647 h 483"/>
                <a:gd name="T14" fmla="*/ 2147483647 w 391"/>
                <a:gd name="T15" fmla="*/ 2147483647 h 483"/>
                <a:gd name="T16" fmla="*/ 2147483647 w 391"/>
                <a:gd name="T17" fmla="*/ 2147483647 h 483"/>
                <a:gd name="T18" fmla="*/ 2147483647 w 391"/>
                <a:gd name="T19" fmla="*/ 2147483647 h 483"/>
                <a:gd name="T20" fmla="*/ 2147483647 w 391"/>
                <a:gd name="T21" fmla="*/ 2147483647 h 483"/>
                <a:gd name="T22" fmla="*/ 2147483647 w 391"/>
                <a:gd name="T23" fmla="*/ 2147483647 h 4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483"/>
                <a:gd name="T38" fmla="*/ 391 w 391"/>
                <a:gd name="T39" fmla="*/ 483 h 4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483">
                  <a:moveTo>
                    <a:pt x="144" y="482"/>
                  </a:moveTo>
                  <a:lnTo>
                    <a:pt x="0" y="482"/>
                  </a:lnTo>
                  <a:lnTo>
                    <a:pt x="0" y="0"/>
                  </a:lnTo>
                  <a:lnTo>
                    <a:pt x="151" y="0"/>
                  </a:lnTo>
                  <a:cubicBezTo>
                    <a:pt x="288" y="0"/>
                    <a:pt x="390" y="65"/>
                    <a:pt x="390" y="241"/>
                  </a:cubicBezTo>
                  <a:cubicBezTo>
                    <a:pt x="390" y="410"/>
                    <a:pt x="268" y="482"/>
                    <a:pt x="144" y="482"/>
                  </a:cubicBezTo>
                  <a:close/>
                  <a:moveTo>
                    <a:pt x="147" y="94"/>
                  </a:moveTo>
                  <a:lnTo>
                    <a:pt x="96" y="94"/>
                  </a:lnTo>
                  <a:lnTo>
                    <a:pt x="96" y="388"/>
                  </a:lnTo>
                  <a:lnTo>
                    <a:pt x="144" y="388"/>
                  </a:lnTo>
                  <a:cubicBezTo>
                    <a:pt x="245" y="388"/>
                    <a:pt x="291" y="329"/>
                    <a:pt x="291" y="241"/>
                  </a:cubicBezTo>
                  <a:cubicBezTo>
                    <a:pt x="291" y="143"/>
                    <a:pt x="249" y="94"/>
                    <a:pt x="147" y="94"/>
                  </a:cubicBezTo>
                  <a:close/>
                </a:path>
              </a:pathLst>
            </a:custGeom>
            <a:solidFill>
              <a:srgbClr val="FFFFFF"/>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pic>
        <p:nvPicPr>
          <p:cNvPr id="250" name="Picture 16" descr="http://www.mricons.com/store/png/13282_13624_128_memory_icon.png"/>
          <p:cNvPicPr>
            <a:picLocks noChangeAspect="1" noChangeArrowheads="1"/>
          </p:cNvPicPr>
          <p:nvPr/>
        </p:nvPicPr>
        <p:blipFill>
          <a:blip r:embed="rId6" cstate="print"/>
          <a:srcRect/>
          <a:stretch>
            <a:fillRect/>
          </a:stretch>
        </p:blipFill>
        <p:spPr bwMode="auto">
          <a:xfrm>
            <a:off x="4136030" y="3134070"/>
            <a:ext cx="533400" cy="533400"/>
          </a:xfrm>
          <a:prstGeom prst="rect">
            <a:avLst/>
          </a:prstGeom>
          <a:noFill/>
          <a:ln w="9525">
            <a:noFill/>
            <a:miter lim="800000"/>
            <a:headEnd/>
            <a:tailEnd/>
          </a:ln>
        </p:spPr>
      </p:pic>
      <p:pic>
        <p:nvPicPr>
          <p:cNvPr id="251" name="Picture 16" descr="http://www.mricons.com/store/png/13282_13624_128_memory_icon.png"/>
          <p:cNvPicPr>
            <a:picLocks noChangeAspect="1" noChangeArrowheads="1"/>
          </p:cNvPicPr>
          <p:nvPr/>
        </p:nvPicPr>
        <p:blipFill>
          <a:blip r:embed="rId6" cstate="print"/>
          <a:srcRect/>
          <a:stretch>
            <a:fillRect/>
          </a:stretch>
        </p:blipFill>
        <p:spPr bwMode="auto">
          <a:xfrm>
            <a:off x="4375743" y="3157882"/>
            <a:ext cx="533400" cy="533400"/>
          </a:xfrm>
          <a:prstGeom prst="rect">
            <a:avLst/>
          </a:prstGeom>
          <a:noFill/>
          <a:ln w="9525">
            <a:noFill/>
            <a:miter lim="800000"/>
            <a:headEnd/>
            <a:tailEnd/>
          </a:ln>
        </p:spPr>
      </p:pic>
      <p:pic>
        <p:nvPicPr>
          <p:cNvPr id="252" name="Picture 10" descr="http://www.iconshock.com/img_jpg/STROKE/computer_gadgets/jpg/256/switch_icon.jpg"/>
          <p:cNvPicPr>
            <a:picLocks noChangeAspect="1" noChangeArrowheads="1"/>
          </p:cNvPicPr>
          <p:nvPr/>
        </p:nvPicPr>
        <p:blipFill>
          <a:blip r:embed="rId7" cstate="print"/>
          <a:srcRect/>
          <a:stretch>
            <a:fillRect/>
          </a:stretch>
        </p:blipFill>
        <p:spPr bwMode="auto">
          <a:xfrm>
            <a:off x="4859930" y="3094382"/>
            <a:ext cx="612775" cy="644525"/>
          </a:xfrm>
          <a:prstGeom prst="rect">
            <a:avLst/>
          </a:prstGeom>
          <a:noFill/>
          <a:ln w="9525">
            <a:noFill/>
            <a:miter lim="800000"/>
            <a:headEnd/>
            <a:tailEnd/>
          </a:ln>
        </p:spPr>
      </p:pic>
      <p:grpSp>
        <p:nvGrpSpPr>
          <p:cNvPr id="253" name="Group 508"/>
          <p:cNvGrpSpPr>
            <a:grpSpLocks/>
          </p:cNvGrpSpPr>
          <p:nvPr/>
        </p:nvGrpSpPr>
        <p:grpSpPr bwMode="auto">
          <a:xfrm rot="5400000">
            <a:off x="5129011" y="3827014"/>
            <a:ext cx="604837" cy="146050"/>
            <a:chOff x="4295775" y="3124200"/>
            <a:chExt cx="1762125" cy="488950"/>
          </a:xfrm>
        </p:grpSpPr>
        <p:sp>
          <p:nvSpPr>
            <p:cNvPr id="254" name="Freeform 6"/>
            <p:cNvSpPr>
              <a:spLocks noChangeArrowheads="1"/>
            </p:cNvSpPr>
            <p:nvPr/>
          </p:nvSpPr>
          <p:spPr bwMode="auto">
            <a:xfrm>
              <a:off x="4295775" y="3124200"/>
              <a:ext cx="1762125" cy="488950"/>
            </a:xfrm>
            <a:custGeom>
              <a:avLst/>
              <a:gdLst>
                <a:gd name="T0" fmla="*/ 2147483647 w 4893"/>
                <a:gd name="T1" fmla="*/ 2147483647 h 1358"/>
                <a:gd name="T2" fmla="*/ 2147483647 w 4893"/>
                <a:gd name="T3" fmla="*/ 0 h 1358"/>
                <a:gd name="T4" fmla="*/ 2147483647 w 4893"/>
                <a:gd name="T5" fmla="*/ 2147483647 h 1358"/>
                <a:gd name="T6" fmla="*/ 2147483647 w 4893"/>
                <a:gd name="T7" fmla="*/ 2147483647 h 1358"/>
                <a:gd name="T8" fmla="*/ 0 w 4893"/>
                <a:gd name="T9" fmla="*/ 2147483647 h 1358"/>
                <a:gd name="T10" fmla="*/ 2147483647 w 4893"/>
                <a:gd name="T11" fmla="*/ 2147483647 h 1358"/>
                <a:gd name="T12" fmla="*/ 2147483647 w 4893"/>
                <a:gd name="T13" fmla="*/ 2147483647 h 1358"/>
                <a:gd name="T14" fmla="*/ 2147483647 w 4893"/>
                <a:gd name="T15" fmla="*/ 2147483647 h 1358"/>
                <a:gd name="T16" fmla="*/ 0 60000 65536"/>
                <a:gd name="T17" fmla="*/ 0 60000 65536"/>
                <a:gd name="T18" fmla="*/ 0 60000 65536"/>
                <a:gd name="T19" fmla="*/ 0 60000 65536"/>
                <a:gd name="T20" fmla="*/ 0 60000 65536"/>
                <a:gd name="T21" fmla="*/ 0 60000 65536"/>
                <a:gd name="T22" fmla="*/ 0 60000 65536"/>
                <a:gd name="T23" fmla="*/ 0 60000 65536"/>
                <a:gd name="T24" fmla="*/ 0 w 4893"/>
                <a:gd name="T25" fmla="*/ 0 h 1358"/>
                <a:gd name="T26" fmla="*/ 4893 w 4893"/>
                <a:gd name="T27" fmla="*/ 1358 h 1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93" h="1358">
                  <a:moveTo>
                    <a:pt x="4892" y="678"/>
                  </a:moveTo>
                  <a:lnTo>
                    <a:pt x="4215" y="0"/>
                  </a:lnTo>
                  <a:lnTo>
                    <a:pt x="4215" y="242"/>
                  </a:lnTo>
                  <a:lnTo>
                    <a:pt x="614" y="242"/>
                  </a:lnTo>
                  <a:lnTo>
                    <a:pt x="0" y="1114"/>
                  </a:lnTo>
                  <a:lnTo>
                    <a:pt x="4215" y="1114"/>
                  </a:lnTo>
                  <a:lnTo>
                    <a:pt x="4215" y="1357"/>
                  </a:lnTo>
                  <a:lnTo>
                    <a:pt x="4892" y="678"/>
                  </a:lnTo>
                </a:path>
              </a:pathLst>
            </a:custGeom>
            <a:solidFill>
              <a:srgbClr val="3765A3"/>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55" name="Freeform 7"/>
            <p:cNvSpPr>
              <a:spLocks noChangeArrowheads="1"/>
            </p:cNvSpPr>
            <p:nvPr/>
          </p:nvSpPr>
          <p:spPr bwMode="auto">
            <a:xfrm>
              <a:off x="4713288" y="3286125"/>
              <a:ext cx="193675" cy="174625"/>
            </a:xfrm>
            <a:custGeom>
              <a:avLst/>
              <a:gdLst>
                <a:gd name="T0" fmla="*/ 2147483647 w 539"/>
                <a:gd name="T1" fmla="*/ 2147483647 h 483"/>
                <a:gd name="T2" fmla="*/ 2147483647 w 539"/>
                <a:gd name="T3" fmla="*/ 2147483647 h 483"/>
                <a:gd name="T4" fmla="*/ 2147483647 w 539"/>
                <a:gd name="T5" fmla="*/ 2147483647 h 483"/>
                <a:gd name="T6" fmla="*/ 2147483647 w 539"/>
                <a:gd name="T7" fmla="*/ 2147483647 h 483"/>
                <a:gd name="T8" fmla="*/ 2147483647 w 539"/>
                <a:gd name="T9" fmla="*/ 2147483647 h 483"/>
                <a:gd name="T10" fmla="*/ 2147483647 w 539"/>
                <a:gd name="T11" fmla="*/ 2147483647 h 483"/>
                <a:gd name="T12" fmla="*/ 2147483647 w 539"/>
                <a:gd name="T13" fmla="*/ 2147483647 h 483"/>
                <a:gd name="T14" fmla="*/ 0 w 539"/>
                <a:gd name="T15" fmla="*/ 0 h 483"/>
                <a:gd name="T16" fmla="*/ 2147483647 w 539"/>
                <a:gd name="T17" fmla="*/ 0 h 483"/>
                <a:gd name="T18" fmla="*/ 2147483647 w 539"/>
                <a:gd name="T19" fmla="*/ 2147483647 h 483"/>
                <a:gd name="T20" fmla="*/ 2147483647 w 539"/>
                <a:gd name="T21" fmla="*/ 2147483647 h 483"/>
                <a:gd name="T22" fmla="*/ 2147483647 w 539"/>
                <a:gd name="T23" fmla="*/ 2147483647 h 483"/>
                <a:gd name="T24" fmla="*/ 2147483647 w 539"/>
                <a:gd name="T25" fmla="*/ 0 h 483"/>
                <a:gd name="T26" fmla="*/ 2147483647 w 539"/>
                <a:gd name="T27" fmla="*/ 0 h 483"/>
                <a:gd name="T28" fmla="*/ 2147483647 w 539"/>
                <a:gd name="T29" fmla="*/ 2147483647 h 483"/>
                <a:gd name="T30" fmla="*/ 2147483647 w 539"/>
                <a:gd name="T31" fmla="*/ 2147483647 h 483"/>
                <a:gd name="T32" fmla="*/ 2147483647 w 539"/>
                <a:gd name="T33" fmla="*/ 2147483647 h 483"/>
                <a:gd name="T34" fmla="*/ 2147483647 w 539"/>
                <a:gd name="T35" fmla="*/ 0 h 483"/>
                <a:gd name="T36" fmla="*/ 2147483647 w 539"/>
                <a:gd name="T37" fmla="*/ 0 h 483"/>
                <a:gd name="T38" fmla="*/ 2147483647 w 539"/>
                <a:gd name="T39" fmla="*/ 2147483647 h 4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9"/>
                <a:gd name="T61" fmla="*/ 0 h 483"/>
                <a:gd name="T62" fmla="*/ 539 w 539"/>
                <a:gd name="T63" fmla="*/ 483 h 4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9" h="483">
                  <a:moveTo>
                    <a:pt x="437" y="482"/>
                  </a:moveTo>
                  <a:lnTo>
                    <a:pt x="343" y="482"/>
                  </a:lnTo>
                  <a:lnTo>
                    <a:pt x="284" y="234"/>
                  </a:lnTo>
                  <a:cubicBezTo>
                    <a:pt x="277" y="205"/>
                    <a:pt x="270" y="170"/>
                    <a:pt x="267" y="152"/>
                  </a:cubicBezTo>
                  <a:cubicBezTo>
                    <a:pt x="265" y="170"/>
                    <a:pt x="258" y="206"/>
                    <a:pt x="251" y="234"/>
                  </a:cubicBezTo>
                  <a:lnTo>
                    <a:pt x="191" y="482"/>
                  </a:lnTo>
                  <a:lnTo>
                    <a:pt x="101" y="482"/>
                  </a:lnTo>
                  <a:lnTo>
                    <a:pt x="0" y="0"/>
                  </a:lnTo>
                  <a:lnTo>
                    <a:pt x="101" y="0"/>
                  </a:lnTo>
                  <a:lnTo>
                    <a:pt x="143" y="235"/>
                  </a:lnTo>
                  <a:cubicBezTo>
                    <a:pt x="147" y="258"/>
                    <a:pt x="152" y="294"/>
                    <a:pt x="154" y="314"/>
                  </a:cubicBezTo>
                  <a:cubicBezTo>
                    <a:pt x="158" y="294"/>
                    <a:pt x="165" y="258"/>
                    <a:pt x="171" y="235"/>
                  </a:cubicBezTo>
                  <a:lnTo>
                    <a:pt x="227" y="0"/>
                  </a:lnTo>
                  <a:lnTo>
                    <a:pt x="311" y="0"/>
                  </a:lnTo>
                  <a:lnTo>
                    <a:pt x="368" y="235"/>
                  </a:lnTo>
                  <a:cubicBezTo>
                    <a:pt x="374" y="258"/>
                    <a:pt x="381" y="294"/>
                    <a:pt x="385" y="314"/>
                  </a:cubicBezTo>
                  <a:cubicBezTo>
                    <a:pt x="387" y="294"/>
                    <a:pt x="392" y="258"/>
                    <a:pt x="397" y="235"/>
                  </a:cubicBezTo>
                  <a:lnTo>
                    <a:pt x="439" y="0"/>
                  </a:lnTo>
                  <a:lnTo>
                    <a:pt x="538" y="0"/>
                  </a:lnTo>
                  <a:lnTo>
                    <a:pt x="437" y="482"/>
                  </a:lnTo>
                </a:path>
              </a:pathLst>
            </a:custGeom>
            <a:solidFill>
              <a:srgbClr val="FFFFFF"/>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56" name="Freeform 8"/>
            <p:cNvSpPr>
              <a:spLocks noChangeArrowheads="1"/>
            </p:cNvSpPr>
            <p:nvPr/>
          </p:nvSpPr>
          <p:spPr bwMode="auto">
            <a:xfrm>
              <a:off x="4941888" y="3286125"/>
              <a:ext cx="139700" cy="174625"/>
            </a:xfrm>
            <a:custGeom>
              <a:avLst/>
              <a:gdLst>
                <a:gd name="T0" fmla="*/ 2147483647 w 390"/>
                <a:gd name="T1" fmla="*/ 2147483647 h 483"/>
                <a:gd name="T2" fmla="*/ 2147483647 w 390"/>
                <a:gd name="T3" fmla="*/ 2147483647 h 483"/>
                <a:gd name="T4" fmla="*/ 2147483647 w 390"/>
                <a:gd name="T5" fmla="*/ 2147483647 h 483"/>
                <a:gd name="T6" fmla="*/ 2147483647 w 390"/>
                <a:gd name="T7" fmla="*/ 2147483647 h 483"/>
                <a:gd name="T8" fmla="*/ 0 w 390"/>
                <a:gd name="T9" fmla="*/ 2147483647 h 483"/>
                <a:gd name="T10" fmla="*/ 0 w 390"/>
                <a:gd name="T11" fmla="*/ 0 h 483"/>
                <a:gd name="T12" fmla="*/ 2147483647 w 390"/>
                <a:gd name="T13" fmla="*/ 0 h 483"/>
                <a:gd name="T14" fmla="*/ 2147483647 w 390"/>
                <a:gd name="T15" fmla="*/ 2147483647 h 483"/>
                <a:gd name="T16" fmla="*/ 2147483647 w 390"/>
                <a:gd name="T17" fmla="*/ 2147483647 h 483"/>
                <a:gd name="T18" fmla="*/ 2147483647 w 390"/>
                <a:gd name="T19" fmla="*/ 2147483647 h 483"/>
                <a:gd name="T20" fmla="*/ 2147483647 w 390"/>
                <a:gd name="T21" fmla="*/ 2147483647 h 483"/>
                <a:gd name="T22" fmla="*/ 2147483647 w 390"/>
                <a:gd name="T23" fmla="*/ 2147483647 h 483"/>
                <a:gd name="T24" fmla="*/ 2147483647 w 390"/>
                <a:gd name="T25" fmla="*/ 2147483647 h 483"/>
                <a:gd name="T26" fmla="*/ 2147483647 w 390"/>
                <a:gd name="T27" fmla="*/ 2147483647 h 483"/>
                <a:gd name="T28" fmla="*/ 2147483647 w 390"/>
                <a:gd name="T29" fmla="*/ 2147483647 h 483"/>
                <a:gd name="T30" fmla="*/ 2147483647 w 390"/>
                <a:gd name="T31" fmla="*/ 2147483647 h 483"/>
                <a:gd name="T32" fmla="*/ 2147483647 w 390"/>
                <a:gd name="T33" fmla="*/ 2147483647 h 4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0"/>
                <a:gd name="T52" fmla="*/ 0 h 483"/>
                <a:gd name="T53" fmla="*/ 390 w 390"/>
                <a:gd name="T54" fmla="*/ 483 h 4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0" h="483">
                  <a:moveTo>
                    <a:pt x="280" y="482"/>
                  </a:moveTo>
                  <a:lnTo>
                    <a:pt x="194" y="309"/>
                  </a:lnTo>
                  <a:lnTo>
                    <a:pt x="96" y="309"/>
                  </a:lnTo>
                  <a:lnTo>
                    <a:pt x="96" y="482"/>
                  </a:lnTo>
                  <a:lnTo>
                    <a:pt x="0" y="482"/>
                  </a:lnTo>
                  <a:lnTo>
                    <a:pt x="0" y="0"/>
                  </a:lnTo>
                  <a:lnTo>
                    <a:pt x="225" y="0"/>
                  </a:lnTo>
                  <a:cubicBezTo>
                    <a:pt x="314" y="0"/>
                    <a:pt x="389" y="50"/>
                    <a:pt x="389" y="153"/>
                  </a:cubicBezTo>
                  <a:cubicBezTo>
                    <a:pt x="389" y="225"/>
                    <a:pt x="358" y="271"/>
                    <a:pt x="297" y="295"/>
                  </a:cubicBezTo>
                  <a:lnTo>
                    <a:pt x="389" y="482"/>
                  </a:lnTo>
                  <a:lnTo>
                    <a:pt x="280" y="482"/>
                  </a:lnTo>
                  <a:close/>
                  <a:moveTo>
                    <a:pt x="222" y="94"/>
                  </a:moveTo>
                  <a:lnTo>
                    <a:pt x="96" y="94"/>
                  </a:lnTo>
                  <a:lnTo>
                    <a:pt x="96" y="218"/>
                  </a:lnTo>
                  <a:lnTo>
                    <a:pt x="222" y="218"/>
                  </a:lnTo>
                  <a:cubicBezTo>
                    <a:pt x="267" y="218"/>
                    <a:pt x="291" y="197"/>
                    <a:pt x="291" y="155"/>
                  </a:cubicBezTo>
                  <a:cubicBezTo>
                    <a:pt x="291" y="112"/>
                    <a:pt x="265" y="94"/>
                    <a:pt x="222" y="94"/>
                  </a:cubicBezTo>
                  <a:close/>
                </a:path>
              </a:pathLst>
            </a:custGeom>
            <a:solidFill>
              <a:srgbClr val="FFFFFF"/>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57" name="Freeform 9"/>
            <p:cNvSpPr>
              <a:spLocks noChangeArrowheads="1"/>
            </p:cNvSpPr>
            <p:nvPr/>
          </p:nvSpPr>
          <p:spPr bwMode="auto">
            <a:xfrm>
              <a:off x="5121275" y="3286125"/>
              <a:ext cx="34925" cy="174625"/>
            </a:xfrm>
            <a:custGeom>
              <a:avLst/>
              <a:gdLst>
                <a:gd name="T0" fmla="*/ 0 w 97"/>
                <a:gd name="T1" fmla="*/ 2147483647 h 483"/>
                <a:gd name="T2" fmla="*/ 0 w 97"/>
                <a:gd name="T3" fmla="*/ 0 h 483"/>
                <a:gd name="T4" fmla="*/ 2147483647 w 97"/>
                <a:gd name="T5" fmla="*/ 0 h 483"/>
                <a:gd name="T6" fmla="*/ 2147483647 w 97"/>
                <a:gd name="T7" fmla="*/ 2147483647 h 483"/>
                <a:gd name="T8" fmla="*/ 0 w 97"/>
                <a:gd name="T9" fmla="*/ 2147483647 h 483"/>
                <a:gd name="T10" fmla="*/ 0 60000 65536"/>
                <a:gd name="T11" fmla="*/ 0 60000 65536"/>
                <a:gd name="T12" fmla="*/ 0 60000 65536"/>
                <a:gd name="T13" fmla="*/ 0 60000 65536"/>
                <a:gd name="T14" fmla="*/ 0 60000 65536"/>
                <a:gd name="T15" fmla="*/ 0 w 97"/>
                <a:gd name="T16" fmla="*/ 0 h 483"/>
                <a:gd name="T17" fmla="*/ 97 w 97"/>
                <a:gd name="T18" fmla="*/ 483 h 483"/>
              </a:gdLst>
              <a:ahLst/>
              <a:cxnLst>
                <a:cxn ang="T10">
                  <a:pos x="T0" y="T1"/>
                </a:cxn>
                <a:cxn ang="T11">
                  <a:pos x="T2" y="T3"/>
                </a:cxn>
                <a:cxn ang="T12">
                  <a:pos x="T4" y="T5"/>
                </a:cxn>
                <a:cxn ang="T13">
                  <a:pos x="T6" y="T7"/>
                </a:cxn>
                <a:cxn ang="T14">
                  <a:pos x="T8" y="T9"/>
                </a:cxn>
              </a:cxnLst>
              <a:rect l="T15" t="T16" r="T17" b="T18"/>
              <a:pathLst>
                <a:path w="97" h="483">
                  <a:moveTo>
                    <a:pt x="0" y="482"/>
                  </a:moveTo>
                  <a:lnTo>
                    <a:pt x="0" y="0"/>
                  </a:lnTo>
                  <a:lnTo>
                    <a:pt x="96" y="0"/>
                  </a:lnTo>
                  <a:lnTo>
                    <a:pt x="96" y="482"/>
                  </a:lnTo>
                  <a:lnTo>
                    <a:pt x="0" y="482"/>
                  </a:lnTo>
                </a:path>
              </a:pathLst>
            </a:custGeom>
            <a:solidFill>
              <a:srgbClr val="FFFFFF"/>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58" name="Freeform 10"/>
            <p:cNvSpPr>
              <a:spLocks noChangeArrowheads="1"/>
            </p:cNvSpPr>
            <p:nvPr/>
          </p:nvSpPr>
          <p:spPr bwMode="auto">
            <a:xfrm>
              <a:off x="5191125" y="3286125"/>
              <a:ext cx="134938" cy="174625"/>
            </a:xfrm>
            <a:custGeom>
              <a:avLst/>
              <a:gdLst>
                <a:gd name="T0" fmla="*/ 2147483647 w 374"/>
                <a:gd name="T1" fmla="*/ 2147483647 h 483"/>
                <a:gd name="T2" fmla="*/ 2147483647 w 374"/>
                <a:gd name="T3" fmla="*/ 2147483647 h 483"/>
                <a:gd name="T4" fmla="*/ 2147483647 w 374"/>
                <a:gd name="T5" fmla="*/ 2147483647 h 483"/>
                <a:gd name="T6" fmla="*/ 2147483647 w 374"/>
                <a:gd name="T7" fmla="*/ 2147483647 h 483"/>
                <a:gd name="T8" fmla="*/ 0 w 374"/>
                <a:gd name="T9" fmla="*/ 2147483647 h 483"/>
                <a:gd name="T10" fmla="*/ 0 w 374"/>
                <a:gd name="T11" fmla="*/ 0 h 483"/>
                <a:gd name="T12" fmla="*/ 2147483647 w 374"/>
                <a:gd name="T13" fmla="*/ 0 h 483"/>
                <a:gd name="T14" fmla="*/ 2147483647 w 374"/>
                <a:gd name="T15" fmla="*/ 2147483647 h 483"/>
                <a:gd name="T16" fmla="*/ 2147483647 w 374"/>
                <a:gd name="T17" fmla="*/ 2147483647 h 4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4"/>
                <a:gd name="T28" fmla="*/ 0 h 483"/>
                <a:gd name="T29" fmla="*/ 374 w 374"/>
                <a:gd name="T30" fmla="*/ 483 h 4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4" h="483">
                  <a:moveTo>
                    <a:pt x="235" y="95"/>
                  </a:moveTo>
                  <a:lnTo>
                    <a:pt x="235" y="482"/>
                  </a:lnTo>
                  <a:lnTo>
                    <a:pt x="138" y="482"/>
                  </a:lnTo>
                  <a:lnTo>
                    <a:pt x="138" y="95"/>
                  </a:lnTo>
                  <a:lnTo>
                    <a:pt x="0" y="95"/>
                  </a:lnTo>
                  <a:lnTo>
                    <a:pt x="0" y="0"/>
                  </a:lnTo>
                  <a:lnTo>
                    <a:pt x="373" y="0"/>
                  </a:lnTo>
                  <a:lnTo>
                    <a:pt x="373" y="95"/>
                  </a:lnTo>
                  <a:lnTo>
                    <a:pt x="235" y="95"/>
                  </a:lnTo>
                </a:path>
              </a:pathLst>
            </a:custGeom>
            <a:solidFill>
              <a:srgbClr val="FFFFFF"/>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sp>
          <p:nvSpPr>
            <p:cNvPr id="259" name="Freeform 11"/>
            <p:cNvSpPr>
              <a:spLocks noChangeArrowheads="1"/>
            </p:cNvSpPr>
            <p:nvPr/>
          </p:nvSpPr>
          <p:spPr bwMode="auto">
            <a:xfrm>
              <a:off x="5359400" y="3286125"/>
              <a:ext cx="123825" cy="174625"/>
            </a:xfrm>
            <a:custGeom>
              <a:avLst/>
              <a:gdLst>
                <a:gd name="T0" fmla="*/ 0 w 346"/>
                <a:gd name="T1" fmla="*/ 0 h 483"/>
                <a:gd name="T2" fmla="*/ 2147483647 w 346"/>
                <a:gd name="T3" fmla="*/ 0 h 483"/>
                <a:gd name="T4" fmla="*/ 2147483647 w 346"/>
                <a:gd name="T5" fmla="*/ 2147483647 h 483"/>
                <a:gd name="T6" fmla="*/ 2147483647 w 346"/>
                <a:gd name="T7" fmla="*/ 2147483647 h 483"/>
                <a:gd name="T8" fmla="*/ 2147483647 w 346"/>
                <a:gd name="T9" fmla="*/ 2147483647 h 483"/>
                <a:gd name="T10" fmla="*/ 2147483647 w 346"/>
                <a:gd name="T11" fmla="*/ 2147483647 h 483"/>
                <a:gd name="T12" fmla="*/ 2147483647 w 346"/>
                <a:gd name="T13" fmla="*/ 2147483647 h 483"/>
                <a:gd name="T14" fmla="*/ 2147483647 w 346"/>
                <a:gd name="T15" fmla="*/ 2147483647 h 483"/>
                <a:gd name="T16" fmla="*/ 2147483647 w 346"/>
                <a:gd name="T17" fmla="*/ 2147483647 h 483"/>
                <a:gd name="T18" fmla="*/ 2147483647 w 346"/>
                <a:gd name="T19" fmla="*/ 2147483647 h 483"/>
                <a:gd name="T20" fmla="*/ 2147483647 w 346"/>
                <a:gd name="T21" fmla="*/ 2147483647 h 483"/>
                <a:gd name="T22" fmla="*/ 0 w 346"/>
                <a:gd name="T23" fmla="*/ 2147483647 h 483"/>
                <a:gd name="T24" fmla="*/ 0 w 346"/>
                <a:gd name="T25" fmla="*/ 0 h 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6"/>
                <a:gd name="T40" fmla="*/ 0 h 483"/>
                <a:gd name="T41" fmla="*/ 346 w 346"/>
                <a:gd name="T42" fmla="*/ 483 h 4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6" h="483">
                  <a:moveTo>
                    <a:pt x="0" y="0"/>
                  </a:moveTo>
                  <a:lnTo>
                    <a:pt x="334" y="0"/>
                  </a:lnTo>
                  <a:lnTo>
                    <a:pt x="334" y="94"/>
                  </a:lnTo>
                  <a:lnTo>
                    <a:pt x="96" y="94"/>
                  </a:lnTo>
                  <a:lnTo>
                    <a:pt x="96" y="178"/>
                  </a:lnTo>
                  <a:lnTo>
                    <a:pt x="235" y="178"/>
                  </a:lnTo>
                  <a:lnTo>
                    <a:pt x="235" y="271"/>
                  </a:lnTo>
                  <a:lnTo>
                    <a:pt x="96" y="271"/>
                  </a:lnTo>
                  <a:lnTo>
                    <a:pt x="96" y="388"/>
                  </a:lnTo>
                  <a:lnTo>
                    <a:pt x="345" y="388"/>
                  </a:lnTo>
                  <a:lnTo>
                    <a:pt x="345" y="482"/>
                  </a:lnTo>
                  <a:lnTo>
                    <a:pt x="0" y="482"/>
                  </a:lnTo>
                  <a:lnTo>
                    <a:pt x="0" y="0"/>
                  </a:lnTo>
                </a:path>
              </a:pathLst>
            </a:custGeom>
            <a:solidFill>
              <a:srgbClr val="FFFFFF"/>
            </a:solidFill>
            <a:ln w="9525">
              <a:noFill/>
              <a:miter lim="800000"/>
              <a:headEnd/>
              <a:tailEnd/>
            </a:ln>
          </p:spPr>
          <p:txBody>
            <a:bodyPr wrap="none" anchor="ctr"/>
            <a:lstStyle/>
            <a:p>
              <a:pPr eaLnBrk="0" fontAlgn="base" hangingPunct="0">
                <a:spcBef>
                  <a:spcPct val="0"/>
                </a:spcBef>
                <a:spcAft>
                  <a:spcPct val="0"/>
                </a:spcAft>
              </a:pPr>
              <a:endParaRPr lang="zh-CN" altLang="en-US" sz="2200">
                <a:solidFill>
                  <a:srgbClr val="FFFFFF"/>
                </a:solidFill>
                <a:latin typeface="微软雅黑" pitchFamily="34" charset="-122"/>
                <a:ea typeface="微软雅黑" pitchFamily="34" charset="-122"/>
              </a:endParaRPr>
            </a:p>
          </p:txBody>
        </p:sp>
      </p:grpSp>
      <p:pic>
        <p:nvPicPr>
          <p:cNvPr id="260" name="Picture 12" descr="http://www.cloudelephant.com/templates/BlueHost/images/nas_backup_icon.jpg"/>
          <p:cNvPicPr>
            <a:picLocks noChangeAspect="1" noChangeArrowheads="1"/>
          </p:cNvPicPr>
          <p:nvPr/>
        </p:nvPicPr>
        <p:blipFill>
          <a:blip r:embed="rId8" cstate="print"/>
          <a:srcRect/>
          <a:stretch>
            <a:fillRect/>
          </a:stretch>
        </p:blipFill>
        <p:spPr bwMode="auto">
          <a:xfrm>
            <a:off x="4523380" y="3786532"/>
            <a:ext cx="801688" cy="741363"/>
          </a:xfrm>
          <a:prstGeom prst="rect">
            <a:avLst/>
          </a:prstGeom>
          <a:noFill/>
          <a:ln w="9525">
            <a:noFill/>
            <a:miter lim="800000"/>
            <a:headEnd/>
            <a:tailEnd/>
          </a:ln>
        </p:spPr>
      </p:pic>
      <p:sp>
        <p:nvSpPr>
          <p:cNvPr id="262" name="TextBox 261"/>
          <p:cNvSpPr txBox="1"/>
          <p:nvPr/>
        </p:nvSpPr>
        <p:spPr>
          <a:xfrm>
            <a:off x="4619518" y="3025822"/>
            <a:ext cx="1313180" cy="276999"/>
          </a:xfrm>
          <a:prstGeom prst="rect">
            <a:avLst/>
          </a:prstGeom>
          <a:noFill/>
        </p:spPr>
        <p:txBody>
          <a:bodyPr wrap="none" rtlCol="0">
            <a:spAutoFit/>
          </a:bodyPr>
          <a:lstStyle/>
          <a:p>
            <a:r>
              <a:rPr lang="en-US" altLang="zh-CN" sz="1200" b="1" dirty="0" err="1" smtClean="0">
                <a:latin typeface="Arial "/>
                <a:ea typeface="微软雅黑" pitchFamily="34" charset="-122"/>
                <a:cs typeface="Arial" pitchFamily="34" charset="0"/>
              </a:rPr>
              <a:t>eXFlash</a:t>
            </a:r>
            <a:r>
              <a:rPr lang="en-US" altLang="zh-CN" sz="1200" b="1" dirty="0" smtClean="0">
                <a:latin typeface="Arial "/>
                <a:ea typeface="微软雅黑" pitchFamily="34" charset="-122"/>
                <a:cs typeface="Arial" pitchFamily="34" charset="0"/>
              </a:rPr>
              <a:t> DIMM</a:t>
            </a:r>
            <a:endParaRPr lang="zh-CN" altLang="en-US" sz="1200" b="1" dirty="0" smtClean="0">
              <a:latin typeface="Arial "/>
              <a:ea typeface="微软雅黑" pitchFamily="34" charset="-122"/>
              <a:cs typeface="Arial" pitchFamily="34" charset="0"/>
            </a:endParaRPr>
          </a:p>
        </p:txBody>
      </p:sp>
    </p:spTree>
    <p:extLst>
      <p:ext uri="{BB962C8B-B14F-4D97-AF65-F5344CB8AC3E}">
        <p14:creationId xmlns:p14="http://schemas.microsoft.com/office/powerpoint/2010/main" xmlns="" val="6816591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415925" y="284163"/>
            <a:ext cx="11642725" cy="517525"/>
          </a:xfrm>
          <a:prstGeom prst="rect">
            <a:avLst/>
          </a:prstGeom>
        </p:spPr>
        <p:txBody>
          <a:bodyPr/>
          <a:lstStyle/>
          <a:p>
            <a:pPr algn="l"/>
            <a:r>
              <a:rPr lang="en-US" altLang="zh-CN" sz="2800" b="1" dirty="0" smtClean="0">
                <a:latin typeface="Arial "/>
                <a:ea typeface="微软雅黑" panose="020B0503020204020204" pitchFamily="34" charset="-122"/>
              </a:rPr>
              <a:t>X6</a:t>
            </a:r>
            <a:r>
              <a:rPr lang="zh-CN" altLang="en-US" sz="2800" b="1" dirty="0" smtClean="0">
                <a:latin typeface="Arial "/>
                <a:ea typeface="微软雅黑" panose="020B0503020204020204" pitchFamily="34" charset="-122"/>
              </a:rPr>
              <a:t>支持所有基于</a:t>
            </a:r>
            <a:r>
              <a:rPr lang="en-US" altLang="zh-CN" sz="2800" b="1" dirty="0" smtClean="0">
                <a:latin typeface="Arial "/>
                <a:ea typeface="微软雅黑" panose="020B0503020204020204" pitchFamily="34" charset="-122"/>
              </a:rPr>
              <a:t>Flash</a:t>
            </a:r>
            <a:r>
              <a:rPr lang="zh-CN" altLang="en-US" sz="2800" b="1" dirty="0" smtClean="0">
                <a:latin typeface="Arial "/>
                <a:ea typeface="微软雅黑" panose="020B0503020204020204" pitchFamily="34" charset="-122"/>
              </a:rPr>
              <a:t>存储的解决方案 </a:t>
            </a:r>
            <a:r>
              <a:rPr lang="en-US" altLang="zh-CN" sz="2800" b="1" dirty="0" smtClean="0">
                <a:latin typeface="Arial "/>
                <a:ea typeface="微软雅黑" panose="020B0503020204020204" pitchFamily="34" charset="-122"/>
              </a:rPr>
              <a:t>–</a:t>
            </a:r>
            <a:r>
              <a:rPr lang="zh-CN" altLang="en-US" sz="2800" b="1" dirty="0" smtClean="0">
                <a:latin typeface="Arial "/>
                <a:ea typeface="微软雅黑" panose="020B0503020204020204" pitchFamily="34" charset="-122"/>
              </a:rPr>
              <a:t>领先的最佳性能解决方案</a:t>
            </a:r>
            <a:endParaRPr lang="en-US" altLang="zh-CN" sz="2800" b="1" dirty="0">
              <a:latin typeface="Arial "/>
              <a:ea typeface="微软雅黑" panose="020B0503020204020204" pitchFamily="34" charset="-122"/>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947" y="1017123"/>
            <a:ext cx="11273597" cy="51481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15297" y="4294135"/>
            <a:ext cx="4751368" cy="646331"/>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其中</a:t>
            </a:r>
            <a:r>
              <a:rPr lang="en-US" altLang="zh-CN" dirty="0" err="1" smtClean="0">
                <a:latin typeface="微软雅黑" pitchFamily="34" charset="-122"/>
                <a:ea typeface="微软雅黑" pitchFamily="34" charset="-122"/>
              </a:rPr>
              <a:t>eXFlash</a:t>
            </a:r>
            <a:r>
              <a:rPr lang="en-US" altLang="zh-CN" dirty="0" smtClean="0">
                <a:latin typeface="微软雅黑" pitchFamily="34" charset="-122"/>
                <a:ea typeface="微软雅黑" pitchFamily="34" charset="-122"/>
              </a:rPr>
              <a:t> DIMM</a:t>
            </a:r>
            <a:r>
              <a:rPr lang="zh-CN" altLang="en-US" dirty="0" smtClean="0">
                <a:latin typeface="微软雅黑" pitchFamily="34" charset="-122"/>
                <a:ea typeface="微软雅黑" pitchFamily="34" charset="-122"/>
              </a:rPr>
              <a:t>技术为其最先采用，并且研究最为深刻</a:t>
            </a:r>
            <a:endParaRPr lang="zh-CN" altLang="en-US" dirty="0">
              <a:latin typeface="微软雅黑" pitchFamily="34" charset="-122"/>
              <a:ea typeface="微软雅黑" pitchFamily="34" charset="-122"/>
            </a:endParaRPr>
          </a:p>
        </p:txBody>
      </p:sp>
      <p:sp>
        <p:nvSpPr>
          <p:cNvPr id="6" name="圆角矩形 5"/>
          <p:cNvSpPr/>
          <p:nvPr/>
        </p:nvSpPr>
        <p:spPr>
          <a:xfrm>
            <a:off x="571500" y="1101771"/>
            <a:ext cx="10968921" cy="6768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爆炸形 2 1"/>
          <p:cNvSpPr/>
          <p:nvPr/>
        </p:nvSpPr>
        <p:spPr>
          <a:xfrm>
            <a:off x="857381" y="3506126"/>
            <a:ext cx="1828800" cy="1322363"/>
          </a:xfrm>
          <a:prstGeom prst="irregularSeal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249125" y="3914083"/>
            <a:ext cx="731520" cy="707886"/>
          </a:xfrm>
          <a:prstGeom prst="rect">
            <a:avLst/>
          </a:prstGeom>
          <a:noFill/>
        </p:spPr>
        <p:txBody>
          <a:bodyPr wrap="square" rtlCol="0">
            <a:spAutoFit/>
          </a:bodyPr>
          <a:lstStyle/>
          <a:p>
            <a:r>
              <a:rPr lang="zh-CN" altLang="en-US" sz="2000" b="1" dirty="0">
                <a:solidFill>
                  <a:schemeClr val="bg1"/>
                </a:solidFill>
                <a:latin typeface="微软雅黑" pitchFamily="34" charset="-122"/>
                <a:ea typeface="微软雅黑" pitchFamily="34" charset="-122"/>
                <a:cs typeface="Arial" pitchFamily="34" charset="0"/>
              </a:rPr>
              <a:t>内存</a:t>
            </a:r>
            <a:r>
              <a:rPr lang="zh-CN" altLang="en-US" sz="2000" b="1" dirty="0" smtClean="0">
                <a:solidFill>
                  <a:schemeClr val="bg1"/>
                </a:solidFill>
                <a:latin typeface="微软雅黑" pitchFamily="34" charset="-122"/>
                <a:ea typeface="微软雅黑" pitchFamily="34" charset="-122"/>
                <a:cs typeface="Arial" pitchFamily="34" charset="0"/>
              </a:rPr>
              <a:t>加速</a:t>
            </a:r>
          </a:p>
        </p:txBody>
      </p:sp>
    </p:spTree>
    <p:extLst>
      <p:ext uri="{BB962C8B-B14F-4D97-AF65-F5344CB8AC3E}">
        <p14:creationId xmlns:p14="http://schemas.microsoft.com/office/powerpoint/2010/main" xmlns="" val="3493092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6588" y="1014898"/>
            <a:ext cx="9620189" cy="4288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2"/>
          <p:cNvSpPr>
            <a:spLocks noGrp="1" noChangeArrowheads="1"/>
          </p:cNvSpPr>
          <p:nvPr>
            <p:ph type="title" idx="4294967295"/>
          </p:nvPr>
        </p:nvSpPr>
        <p:spPr>
          <a:xfrm>
            <a:off x="409575" y="284163"/>
            <a:ext cx="11069638" cy="517525"/>
          </a:xfrm>
          <a:prstGeom prst="rect">
            <a:avLst/>
          </a:prstGeom>
        </p:spPr>
        <p:txBody>
          <a:bodyPr/>
          <a:lstStyle/>
          <a:p>
            <a:pPr algn="l"/>
            <a:r>
              <a:rPr lang="en-US" altLang="zh-CN" sz="2800" b="1" dirty="0">
                <a:latin typeface="Arial" pitchFamily="34" charset="0"/>
                <a:ea typeface="微软雅黑" panose="020B0503020204020204" pitchFamily="34" charset="-122"/>
              </a:rPr>
              <a:t>FLASH Cache</a:t>
            </a:r>
            <a:r>
              <a:rPr lang="zh-CN" altLang="en-US" sz="2800" b="1" dirty="0">
                <a:latin typeface="Arial" pitchFamily="34" charset="0"/>
                <a:ea typeface="微软雅黑" panose="020B0503020204020204" pitchFamily="34" charset="-122"/>
              </a:rPr>
              <a:t>性能测试</a:t>
            </a:r>
            <a:endParaRPr lang="en-US" altLang="zh-CN" sz="2800" b="1" dirty="0">
              <a:latin typeface="Arial" pitchFamily="34" charset="0"/>
              <a:ea typeface="微软雅黑" panose="020B0503020204020204" pitchFamily="34" charset="-122"/>
            </a:endParaRPr>
          </a:p>
        </p:txBody>
      </p:sp>
      <p:sp>
        <p:nvSpPr>
          <p:cNvPr id="11" name="Rectangle 2"/>
          <p:cNvSpPr txBox="1">
            <a:spLocks noChangeArrowheads="1"/>
          </p:cNvSpPr>
          <p:nvPr/>
        </p:nvSpPr>
        <p:spPr bwMode="auto">
          <a:xfrm>
            <a:off x="1506191" y="5549870"/>
            <a:ext cx="9265921"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5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500">
                <a:solidFill>
                  <a:schemeClr val="tx1"/>
                </a:solidFill>
                <a:latin typeface="Arial" pitchFamily="34" charset="0"/>
                <a:ea typeface="MS PGothic" pitchFamily="34" charset="-128"/>
              </a:defRPr>
            </a:lvl2pPr>
            <a:lvl3pPr algn="l" rtl="0" eaLnBrk="0" fontAlgn="base" hangingPunct="0">
              <a:lnSpc>
                <a:spcPct val="90000"/>
              </a:lnSpc>
              <a:spcBef>
                <a:spcPct val="0"/>
              </a:spcBef>
              <a:spcAft>
                <a:spcPct val="0"/>
              </a:spcAft>
              <a:defRPr sz="2500">
                <a:solidFill>
                  <a:schemeClr val="tx1"/>
                </a:solidFill>
                <a:latin typeface="Arial" pitchFamily="34" charset="0"/>
                <a:ea typeface="MS PGothic" pitchFamily="34" charset="-128"/>
              </a:defRPr>
            </a:lvl3pPr>
            <a:lvl4pPr algn="l" rtl="0" eaLnBrk="0" fontAlgn="base" hangingPunct="0">
              <a:lnSpc>
                <a:spcPct val="90000"/>
              </a:lnSpc>
              <a:spcBef>
                <a:spcPct val="0"/>
              </a:spcBef>
              <a:spcAft>
                <a:spcPct val="0"/>
              </a:spcAft>
              <a:defRPr sz="2500">
                <a:solidFill>
                  <a:schemeClr val="tx1"/>
                </a:solidFill>
                <a:latin typeface="Arial" pitchFamily="34" charset="0"/>
                <a:ea typeface="MS PGothic" pitchFamily="34" charset="-128"/>
              </a:defRPr>
            </a:lvl4pPr>
            <a:lvl5pPr algn="l" rtl="0" eaLnBrk="0" fontAlgn="base" hangingPunct="0">
              <a:lnSpc>
                <a:spcPct val="90000"/>
              </a:lnSpc>
              <a:spcBef>
                <a:spcPct val="0"/>
              </a:spcBef>
              <a:spcAft>
                <a:spcPct val="0"/>
              </a:spcAft>
              <a:defRPr sz="2500">
                <a:solidFill>
                  <a:schemeClr val="tx1"/>
                </a:solidFill>
                <a:latin typeface="Arial" pitchFamily="34" charset="0"/>
                <a:ea typeface="MS PGothic" pitchFamily="34" charset="-128"/>
              </a:defRPr>
            </a:lvl5pPr>
            <a:lvl6pPr marL="457200" algn="l" rtl="0" eaLnBrk="0" fontAlgn="base" hangingPunct="0">
              <a:lnSpc>
                <a:spcPct val="90000"/>
              </a:lnSpc>
              <a:spcBef>
                <a:spcPct val="0"/>
              </a:spcBef>
              <a:spcAft>
                <a:spcPct val="0"/>
              </a:spcAft>
              <a:defRPr sz="2200">
                <a:solidFill>
                  <a:srgbClr val="3B0256"/>
                </a:solidFill>
                <a:latin typeface="Arial" pitchFamily="34" charset="0"/>
                <a:ea typeface="MS PGothic" pitchFamily="34" charset="-128"/>
              </a:defRPr>
            </a:lvl6pPr>
            <a:lvl7pPr marL="914400" algn="l" rtl="0" eaLnBrk="0" fontAlgn="base" hangingPunct="0">
              <a:lnSpc>
                <a:spcPct val="90000"/>
              </a:lnSpc>
              <a:spcBef>
                <a:spcPct val="0"/>
              </a:spcBef>
              <a:spcAft>
                <a:spcPct val="0"/>
              </a:spcAft>
              <a:defRPr sz="2200">
                <a:solidFill>
                  <a:srgbClr val="3B0256"/>
                </a:solidFill>
                <a:latin typeface="Arial" pitchFamily="34" charset="0"/>
                <a:ea typeface="MS PGothic" pitchFamily="34" charset="-128"/>
              </a:defRPr>
            </a:lvl7pPr>
            <a:lvl8pPr marL="1371600" algn="l" rtl="0" eaLnBrk="0" fontAlgn="base" hangingPunct="0">
              <a:lnSpc>
                <a:spcPct val="90000"/>
              </a:lnSpc>
              <a:spcBef>
                <a:spcPct val="0"/>
              </a:spcBef>
              <a:spcAft>
                <a:spcPct val="0"/>
              </a:spcAft>
              <a:defRPr sz="2200">
                <a:solidFill>
                  <a:srgbClr val="3B0256"/>
                </a:solidFill>
                <a:latin typeface="Arial" pitchFamily="34" charset="0"/>
                <a:ea typeface="MS PGothic" pitchFamily="34" charset="-128"/>
              </a:defRPr>
            </a:lvl8pPr>
            <a:lvl9pPr marL="1828800" algn="l" rtl="0" eaLnBrk="0" fontAlgn="base" hangingPunct="0">
              <a:lnSpc>
                <a:spcPct val="90000"/>
              </a:lnSpc>
              <a:spcBef>
                <a:spcPct val="0"/>
              </a:spcBef>
              <a:spcAft>
                <a:spcPct val="0"/>
              </a:spcAft>
              <a:defRPr sz="2200">
                <a:solidFill>
                  <a:srgbClr val="3B0256"/>
                </a:solidFill>
                <a:latin typeface="Arial" pitchFamily="34" charset="0"/>
                <a:ea typeface="MS PGothic" pitchFamily="34" charset="-128"/>
              </a:defRPr>
            </a:lvl9pPr>
          </a:lstStyle>
          <a:p>
            <a:pPr defTabSz="914400"/>
            <a:r>
              <a:rPr lang="zh-CN" altLang="en-US" sz="2400" kern="0" dirty="0" smtClean="0">
                <a:solidFill>
                  <a:srgbClr val="000000"/>
                </a:solidFill>
                <a:latin typeface="Arial" pitchFamily="34" charset="0"/>
                <a:ea typeface="微软雅黑" panose="020B0503020204020204" pitchFamily="34" charset="-122"/>
              </a:rPr>
              <a:t>通过增配</a:t>
            </a:r>
            <a:r>
              <a:rPr lang="en-US" altLang="zh-CN" sz="2400" kern="0" dirty="0" smtClean="0">
                <a:solidFill>
                  <a:srgbClr val="000000"/>
                </a:solidFill>
                <a:latin typeface="Arial" pitchFamily="34" charset="0"/>
                <a:ea typeface="微软雅黑" panose="020B0503020204020204" pitchFamily="34" charset="-122"/>
              </a:rPr>
              <a:t>8</a:t>
            </a:r>
            <a:r>
              <a:rPr lang="zh-CN" altLang="en-US" sz="2400" kern="0" dirty="0" smtClean="0">
                <a:solidFill>
                  <a:srgbClr val="000000"/>
                </a:solidFill>
                <a:latin typeface="Arial" pitchFamily="34" charset="0"/>
                <a:ea typeface="微软雅黑" panose="020B0503020204020204" pitchFamily="34" charset="-122"/>
              </a:rPr>
              <a:t>块</a:t>
            </a:r>
            <a:r>
              <a:rPr lang="en-US" altLang="zh-CN" sz="2400" kern="0" dirty="0" smtClean="0">
                <a:solidFill>
                  <a:srgbClr val="000000"/>
                </a:solidFill>
                <a:latin typeface="Arial" pitchFamily="34" charset="0"/>
                <a:ea typeface="微软雅黑" panose="020B0503020204020204" pitchFamily="34" charset="-122"/>
              </a:rPr>
              <a:t>200G SSD</a:t>
            </a:r>
            <a:r>
              <a:rPr lang="zh-CN" altLang="en-US" sz="2400" kern="0" dirty="0" smtClean="0">
                <a:solidFill>
                  <a:srgbClr val="000000"/>
                </a:solidFill>
                <a:latin typeface="Arial" pitchFamily="34" charset="0"/>
                <a:ea typeface="微软雅黑" panose="020B0503020204020204" pitchFamily="34" charset="-122"/>
              </a:rPr>
              <a:t>并开启</a:t>
            </a:r>
            <a:r>
              <a:rPr lang="en-US" altLang="zh-CN" sz="2400" kern="0" dirty="0" err="1" smtClean="0">
                <a:solidFill>
                  <a:srgbClr val="000000"/>
                </a:solidFill>
                <a:latin typeface="Arial" pitchFamily="34" charset="0"/>
                <a:ea typeface="微软雅黑" panose="020B0503020204020204" pitchFamily="34" charset="-122"/>
              </a:rPr>
              <a:t>FlashCache</a:t>
            </a:r>
            <a:r>
              <a:rPr lang="zh-CN" altLang="en-US" sz="2400" kern="0" dirty="0" smtClean="0">
                <a:solidFill>
                  <a:srgbClr val="000000"/>
                </a:solidFill>
                <a:latin typeface="Arial" pitchFamily="34" charset="0"/>
                <a:ea typeface="微软雅黑" panose="020B0503020204020204" pitchFamily="34" charset="-122"/>
              </a:rPr>
              <a:t>，虚拟机数量</a:t>
            </a:r>
            <a:r>
              <a:rPr lang="zh-CN" altLang="en-US" sz="2400" b="1" kern="0" dirty="0" smtClean="0">
                <a:solidFill>
                  <a:srgbClr val="FF0000"/>
                </a:solidFill>
                <a:latin typeface="Arial" pitchFamily="34" charset="0"/>
                <a:ea typeface="微软雅黑" panose="020B0503020204020204" pitchFamily="34" charset="-122"/>
              </a:rPr>
              <a:t>增长</a:t>
            </a:r>
            <a:r>
              <a:rPr lang="en-US" altLang="zh-CN" sz="2400" b="1" kern="0" dirty="0" smtClean="0">
                <a:solidFill>
                  <a:srgbClr val="FF0000"/>
                </a:solidFill>
                <a:latin typeface="Arial" pitchFamily="34" charset="0"/>
                <a:ea typeface="微软雅黑" panose="020B0503020204020204" pitchFamily="34" charset="-122"/>
              </a:rPr>
              <a:t>3</a:t>
            </a:r>
            <a:r>
              <a:rPr lang="zh-CN" altLang="en-US" sz="2400" b="1" kern="0" dirty="0" smtClean="0">
                <a:solidFill>
                  <a:srgbClr val="FF0000"/>
                </a:solidFill>
                <a:latin typeface="Arial" pitchFamily="34" charset="0"/>
                <a:ea typeface="微软雅黑" panose="020B0503020204020204" pitchFamily="34" charset="-122"/>
              </a:rPr>
              <a:t>倍</a:t>
            </a:r>
            <a:endParaRPr lang="en-US" altLang="zh-CN" sz="2400" b="1" kern="0" dirty="0" smtClean="0">
              <a:solidFill>
                <a:srgbClr val="FF0000"/>
              </a:solidFill>
              <a:latin typeface="Arial" pitchFamily="34" charset="0"/>
              <a:ea typeface="微软雅黑" panose="020B0503020204020204" pitchFamily="34" charset="-122"/>
            </a:endParaRPr>
          </a:p>
        </p:txBody>
      </p:sp>
    </p:spTree>
    <p:extLst>
      <p:ext uri="{BB962C8B-B14F-4D97-AF65-F5344CB8AC3E}">
        <p14:creationId xmlns:p14="http://schemas.microsoft.com/office/powerpoint/2010/main" xmlns="" val="32179357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409575" y="284163"/>
            <a:ext cx="11069638" cy="517525"/>
          </a:xfrm>
          <a:prstGeom prst="rect">
            <a:avLst/>
          </a:prstGeom>
        </p:spPr>
        <p:txBody>
          <a:bodyPr/>
          <a:lstStyle/>
          <a:p>
            <a:pPr algn="l"/>
            <a:r>
              <a:rPr lang="en-US" altLang="zh-CN" sz="2800" b="1" dirty="0">
                <a:latin typeface="Arial" pitchFamily="34" charset="0"/>
                <a:ea typeface="微软雅黑" panose="020B0503020204020204" pitchFamily="34" charset="-122"/>
              </a:rPr>
              <a:t>FLASH Cache</a:t>
            </a:r>
            <a:r>
              <a:rPr lang="zh-CN" altLang="en-US" sz="2800" b="1" dirty="0">
                <a:latin typeface="Arial" pitchFamily="34" charset="0"/>
                <a:ea typeface="微软雅黑" panose="020B0503020204020204" pitchFamily="34" charset="-122"/>
              </a:rPr>
              <a:t>性能测试</a:t>
            </a:r>
            <a:endParaRPr lang="en-US" altLang="zh-CN" sz="2800" b="1" dirty="0">
              <a:latin typeface="Arial" pitchFamily="34" charset="0"/>
              <a:ea typeface="微软雅黑" panose="020B0503020204020204" pitchFamily="34" charset="-122"/>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8575" y="987436"/>
            <a:ext cx="9545938" cy="43262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2"/>
          <p:cNvSpPr txBox="1">
            <a:spLocks noChangeArrowheads="1"/>
          </p:cNvSpPr>
          <p:nvPr/>
        </p:nvSpPr>
        <p:spPr bwMode="auto">
          <a:xfrm>
            <a:off x="295275" y="5437458"/>
            <a:ext cx="11516928"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5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500">
                <a:solidFill>
                  <a:schemeClr val="tx1"/>
                </a:solidFill>
                <a:latin typeface="Arial" pitchFamily="34" charset="0"/>
                <a:ea typeface="MS PGothic" pitchFamily="34" charset="-128"/>
              </a:defRPr>
            </a:lvl2pPr>
            <a:lvl3pPr algn="l" rtl="0" eaLnBrk="0" fontAlgn="base" hangingPunct="0">
              <a:lnSpc>
                <a:spcPct val="90000"/>
              </a:lnSpc>
              <a:spcBef>
                <a:spcPct val="0"/>
              </a:spcBef>
              <a:spcAft>
                <a:spcPct val="0"/>
              </a:spcAft>
              <a:defRPr sz="2500">
                <a:solidFill>
                  <a:schemeClr val="tx1"/>
                </a:solidFill>
                <a:latin typeface="Arial" pitchFamily="34" charset="0"/>
                <a:ea typeface="MS PGothic" pitchFamily="34" charset="-128"/>
              </a:defRPr>
            </a:lvl3pPr>
            <a:lvl4pPr algn="l" rtl="0" eaLnBrk="0" fontAlgn="base" hangingPunct="0">
              <a:lnSpc>
                <a:spcPct val="90000"/>
              </a:lnSpc>
              <a:spcBef>
                <a:spcPct val="0"/>
              </a:spcBef>
              <a:spcAft>
                <a:spcPct val="0"/>
              </a:spcAft>
              <a:defRPr sz="2500">
                <a:solidFill>
                  <a:schemeClr val="tx1"/>
                </a:solidFill>
                <a:latin typeface="Arial" pitchFamily="34" charset="0"/>
                <a:ea typeface="MS PGothic" pitchFamily="34" charset="-128"/>
              </a:defRPr>
            </a:lvl4pPr>
            <a:lvl5pPr algn="l" rtl="0" eaLnBrk="0" fontAlgn="base" hangingPunct="0">
              <a:lnSpc>
                <a:spcPct val="90000"/>
              </a:lnSpc>
              <a:spcBef>
                <a:spcPct val="0"/>
              </a:spcBef>
              <a:spcAft>
                <a:spcPct val="0"/>
              </a:spcAft>
              <a:defRPr sz="2500">
                <a:solidFill>
                  <a:schemeClr val="tx1"/>
                </a:solidFill>
                <a:latin typeface="Arial" pitchFamily="34" charset="0"/>
                <a:ea typeface="MS PGothic" pitchFamily="34" charset="-128"/>
              </a:defRPr>
            </a:lvl5pPr>
            <a:lvl6pPr marL="457200" algn="l" rtl="0" eaLnBrk="0" fontAlgn="base" hangingPunct="0">
              <a:lnSpc>
                <a:spcPct val="90000"/>
              </a:lnSpc>
              <a:spcBef>
                <a:spcPct val="0"/>
              </a:spcBef>
              <a:spcAft>
                <a:spcPct val="0"/>
              </a:spcAft>
              <a:defRPr sz="2200">
                <a:solidFill>
                  <a:srgbClr val="3B0256"/>
                </a:solidFill>
                <a:latin typeface="Arial" pitchFamily="34" charset="0"/>
                <a:ea typeface="MS PGothic" pitchFamily="34" charset="-128"/>
              </a:defRPr>
            </a:lvl6pPr>
            <a:lvl7pPr marL="914400" algn="l" rtl="0" eaLnBrk="0" fontAlgn="base" hangingPunct="0">
              <a:lnSpc>
                <a:spcPct val="90000"/>
              </a:lnSpc>
              <a:spcBef>
                <a:spcPct val="0"/>
              </a:spcBef>
              <a:spcAft>
                <a:spcPct val="0"/>
              </a:spcAft>
              <a:defRPr sz="2200">
                <a:solidFill>
                  <a:srgbClr val="3B0256"/>
                </a:solidFill>
                <a:latin typeface="Arial" pitchFamily="34" charset="0"/>
                <a:ea typeface="MS PGothic" pitchFamily="34" charset="-128"/>
              </a:defRPr>
            </a:lvl7pPr>
            <a:lvl8pPr marL="1371600" algn="l" rtl="0" eaLnBrk="0" fontAlgn="base" hangingPunct="0">
              <a:lnSpc>
                <a:spcPct val="90000"/>
              </a:lnSpc>
              <a:spcBef>
                <a:spcPct val="0"/>
              </a:spcBef>
              <a:spcAft>
                <a:spcPct val="0"/>
              </a:spcAft>
              <a:defRPr sz="2200">
                <a:solidFill>
                  <a:srgbClr val="3B0256"/>
                </a:solidFill>
                <a:latin typeface="Arial" pitchFamily="34" charset="0"/>
                <a:ea typeface="MS PGothic" pitchFamily="34" charset="-128"/>
              </a:defRPr>
            </a:lvl8pPr>
            <a:lvl9pPr marL="1828800" algn="l" rtl="0" eaLnBrk="0" fontAlgn="base" hangingPunct="0">
              <a:lnSpc>
                <a:spcPct val="90000"/>
              </a:lnSpc>
              <a:spcBef>
                <a:spcPct val="0"/>
              </a:spcBef>
              <a:spcAft>
                <a:spcPct val="0"/>
              </a:spcAft>
              <a:defRPr sz="2200">
                <a:solidFill>
                  <a:srgbClr val="3B0256"/>
                </a:solidFill>
                <a:latin typeface="Arial" pitchFamily="34" charset="0"/>
                <a:ea typeface="MS PGothic" pitchFamily="34" charset="-128"/>
              </a:defRPr>
            </a:lvl9pPr>
          </a:lstStyle>
          <a:p>
            <a:pPr algn="ctr" defTabSz="914400">
              <a:lnSpc>
                <a:spcPct val="100000"/>
              </a:lnSpc>
            </a:pPr>
            <a:r>
              <a:rPr lang="zh-CN" altLang="en-US" sz="2400" kern="0" dirty="0" smtClean="0">
                <a:solidFill>
                  <a:srgbClr val="000000"/>
                </a:solidFill>
                <a:latin typeface="Arial" pitchFamily="34" charset="0"/>
                <a:ea typeface="微软雅黑" panose="020B0503020204020204" pitchFamily="34" charset="-122"/>
              </a:rPr>
              <a:t>通过增配</a:t>
            </a:r>
            <a:r>
              <a:rPr lang="en-US" altLang="zh-CN" sz="2400" kern="0" dirty="0" smtClean="0">
                <a:solidFill>
                  <a:srgbClr val="000000"/>
                </a:solidFill>
                <a:latin typeface="Arial" pitchFamily="34" charset="0"/>
                <a:ea typeface="微软雅黑" panose="020B0503020204020204" pitchFamily="34" charset="-122"/>
              </a:rPr>
              <a:t>8</a:t>
            </a:r>
            <a:r>
              <a:rPr lang="zh-CN" altLang="en-US" sz="2400" kern="0" dirty="0" smtClean="0">
                <a:solidFill>
                  <a:srgbClr val="000000"/>
                </a:solidFill>
                <a:latin typeface="Arial" pitchFamily="34" charset="0"/>
                <a:ea typeface="微软雅黑" panose="020B0503020204020204" pitchFamily="34" charset="-122"/>
              </a:rPr>
              <a:t>块</a:t>
            </a:r>
            <a:r>
              <a:rPr lang="en-US" altLang="zh-CN" sz="2400" kern="0" dirty="0" smtClean="0">
                <a:solidFill>
                  <a:srgbClr val="000000"/>
                </a:solidFill>
                <a:latin typeface="Arial" pitchFamily="34" charset="0"/>
                <a:ea typeface="微软雅黑" panose="020B0503020204020204" pitchFamily="34" charset="-122"/>
              </a:rPr>
              <a:t>200G SSD</a:t>
            </a:r>
            <a:r>
              <a:rPr lang="zh-CN" altLang="en-US" sz="2400" kern="0" dirty="0" smtClean="0">
                <a:solidFill>
                  <a:srgbClr val="000000"/>
                </a:solidFill>
                <a:latin typeface="Arial" pitchFamily="34" charset="0"/>
                <a:ea typeface="微软雅黑" panose="020B0503020204020204" pitchFamily="34" charset="-122"/>
              </a:rPr>
              <a:t>并开启</a:t>
            </a:r>
            <a:r>
              <a:rPr lang="en-US" altLang="zh-CN" sz="2400" kern="0" dirty="0" err="1" smtClean="0">
                <a:solidFill>
                  <a:srgbClr val="000000"/>
                </a:solidFill>
                <a:latin typeface="Arial" pitchFamily="34" charset="0"/>
                <a:ea typeface="微软雅黑" panose="020B0503020204020204" pitchFamily="34" charset="-122"/>
              </a:rPr>
              <a:t>FlashCache</a:t>
            </a:r>
            <a:r>
              <a:rPr lang="zh-CN" altLang="en-US" sz="2400" kern="0" dirty="0" smtClean="0">
                <a:solidFill>
                  <a:srgbClr val="000000"/>
                </a:solidFill>
                <a:latin typeface="Arial" pitchFamily="34" charset="0"/>
                <a:ea typeface="微软雅黑" panose="020B0503020204020204" pitchFamily="34" charset="-122"/>
              </a:rPr>
              <a:t>，读带宽</a:t>
            </a:r>
            <a:r>
              <a:rPr lang="zh-CN" altLang="en-US" sz="2400" b="1" kern="0" dirty="0" smtClean="0">
                <a:solidFill>
                  <a:srgbClr val="FF0000"/>
                </a:solidFill>
                <a:latin typeface="Arial" pitchFamily="34" charset="0"/>
                <a:ea typeface="微软雅黑" panose="020B0503020204020204" pitchFamily="34" charset="-122"/>
              </a:rPr>
              <a:t>增长</a:t>
            </a:r>
            <a:r>
              <a:rPr lang="en-US" altLang="zh-CN" sz="2400" b="1" kern="0" dirty="0" smtClean="0">
                <a:solidFill>
                  <a:srgbClr val="FF0000"/>
                </a:solidFill>
                <a:latin typeface="Arial" pitchFamily="34" charset="0"/>
                <a:ea typeface="微软雅黑" panose="020B0503020204020204" pitchFamily="34" charset="-122"/>
              </a:rPr>
              <a:t>3</a:t>
            </a:r>
            <a:r>
              <a:rPr lang="zh-CN" altLang="en-US" sz="2400" b="1" kern="0" dirty="0" smtClean="0">
                <a:solidFill>
                  <a:srgbClr val="FF0000"/>
                </a:solidFill>
                <a:latin typeface="Arial" pitchFamily="34" charset="0"/>
                <a:ea typeface="微软雅黑" panose="020B0503020204020204" pitchFamily="34" charset="-122"/>
              </a:rPr>
              <a:t>倍</a:t>
            </a:r>
            <a:r>
              <a:rPr lang="zh-CN" altLang="en-US" sz="2400" kern="0" dirty="0" smtClean="0">
                <a:solidFill>
                  <a:srgbClr val="000000"/>
                </a:solidFill>
                <a:latin typeface="Arial" pitchFamily="34" charset="0"/>
                <a:ea typeface="微软雅黑" panose="020B0503020204020204" pitchFamily="34" charset="-122"/>
              </a:rPr>
              <a:t>，</a:t>
            </a:r>
            <a:endParaRPr lang="en-US" altLang="zh-CN" sz="2400" kern="0" dirty="0" smtClean="0">
              <a:solidFill>
                <a:srgbClr val="000000"/>
              </a:solidFill>
              <a:latin typeface="Arial" pitchFamily="34" charset="0"/>
              <a:ea typeface="微软雅黑" panose="020B0503020204020204" pitchFamily="34" charset="-122"/>
            </a:endParaRPr>
          </a:p>
          <a:p>
            <a:pPr algn="ctr" defTabSz="914400">
              <a:lnSpc>
                <a:spcPct val="100000"/>
              </a:lnSpc>
            </a:pPr>
            <a:r>
              <a:rPr lang="en-US" altLang="zh-CN" sz="2400" kern="0" dirty="0" smtClean="0">
                <a:solidFill>
                  <a:srgbClr val="000000"/>
                </a:solidFill>
                <a:latin typeface="Arial" pitchFamily="34" charset="0"/>
                <a:ea typeface="微软雅黑" panose="020B0503020204020204" pitchFamily="34" charset="-122"/>
              </a:rPr>
              <a:t>CPU</a:t>
            </a:r>
            <a:r>
              <a:rPr lang="zh-CN" altLang="en-US" sz="2400" kern="0" dirty="0" smtClean="0">
                <a:solidFill>
                  <a:srgbClr val="000000"/>
                </a:solidFill>
                <a:latin typeface="Arial" pitchFamily="34" charset="0"/>
                <a:ea typeface="微软雅黑" panose="020B0503020204020204" pitchFamily="34" charset="-122"/>
              </a:rPr>
              <a:t>使用效率</a:t>
            </a:r>
            <a:r>
              <a:rPr lang="zh-CN" altLang="en-US" sz="2400" b="1" kern="0" dirty="0" smtClean="0">
                <a:solidFill>
                  <a:srgbClr val="FF0000"/>
                </a:solidFill>
                <a:latin typeface="Arial" pitchFamily="34" charset="0"/>
                <a:ea typeface="微软雅黑" panose="020B0503020204020204" pitchFamily="34" charset="-122"/>
              </a:rPr>
              <a:t>增长</a:t>
            </a:r>
            <a:r>
              <a:rPr lang="en-US" altLang="zh-CN" sz="2400" b="1" kern="0" dirty="0" smtClean="0">
                <a:solidFill>
                  <a:srgbClr val="FF0000"/>
                </a:solidFill>
                <a:latin typeface="Arial" pitchFamily="34" charset="0"/>
                <a:ea typeface="微软雅黑" panose="020B0503020204020204" pitchFamily="34" charset="-122"/>
              </a:rPr>
              <a:t>4</a:t>
            </a:r>
            <a:r>
              <a:rPr lang="zh-CN" altLang="en-US" sz="2400" b="1" kern="0" dirty="0" smtClean="0">
                <a:solidFill>
                  <a:srgbClr val="FF0000"/>
                </a:solidFill>
                <a:latin typeface="Arial" pitchFamily="34" charset="0"/>
                <a:ea typeface="微软雅黑" panose="020B0503020204020204" pitchFamily="34" charset="-122"/>
              </a:rPr>
              <a:t>倍</a:t>
            </a:r>
            <a:endParaRPr lang="en-US" altLang="zh-CN" sz="2400" b="1" kern="0" dirty="0" smtClean="0">
              <a:solidFill>
                <a:srgbClr val="FF0000"/>
              </a:solidFill>
              <a:latin typeface="Arial" pitchFamily="34" charset="0"/>
              <a:ea typeface="微软雅黑" panose="020B0503020204020204" pitchFamily="34" charset="-122"/>
            </a:endParaRPr>
          </a:p>
        </p:txBody>
      </p:sp>
    </p:spTree>
    <p:extLst>
      <p:ext uri="{BB962C8B-B14F-4D97-AF65-F5344CB8AC3E}">
        <p14:creationId xmlns:p14="http://schemas.microsoft.com/office/powerpoint/2010/main" xmlns="" val="42589116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0050" y="284163"/>
            <a:ext cx="11069638" cy="517525"/>
          </a:xfrm>
          <a:prstGeom prst="rect">
            <a:avLst/>
          </a:prstGeom>
        </p:spPr>
        <p:txBody>
          <a:bodyPr/>
          <a:lstStyle/>
          <a:p>
            <a:pPr algn="l">
              <a:defRPr/>
            </a:pPr>
            <a:r>
              <a:rPr lang="zh-CN" altLang="en-US" sz="2800" b="1" dirty="0" smtClean="0">
                <a:latin typeface="Arial" pitchFamily="34" charset="0"/>
                <a:ea typeface="微软雅黑" pitchFamily="34" charset="-122"/>
              </a:rPr>
              <a:t>稳定可靠的硬件平台</a:t>
            </a:r>
            <a:r>
              <a:rPr lang="en-US" altLang="zh-CN" sz="2800" b="1" dirty="0" smtClean="0">
                <a:latin typeface="Arial" pitchFamily="34" charset="0"/>
                <a:ea typeface="微软雅黑" pitchFamily="34" charset="-122"/>
              </a:rPr>
              <a:t>——</a:t>
            </a:r>
            <a:r>
              <a:rPr lang="zh-CN" altLang="en-US" sz="2800" b="1" dirty="0" smtClean="0">
                <a:latin typeface="Arial" pitchFamily="34" charset="0"/>
                <a:ea typeface="微软雅黑" pitchFamily="34" charset="-122"/>
              </a:rPr>
              <a:t>联想</a:t>
            </a:r>
            <a:r>
              <a:rPr lang="en-US" altLang="zh-CN" sz="2800" b="1" dirty="0" smtClean="0">
                <a:latin typeface="Arial" pitchFamily="34" charset="0"/>
                <a:ea typeface="微软雅黑" pitchFamily="34" charset="-122"/>
              </a:rPr>
              <a:t>X3950X6/880</a:t>
            </a:r>
            <a:endParaRPr lang="zh-CN" altLang="en-US" sz="2800" b="1" dirty="0">
              <a:latin typeface="Arial" pitchFamily="34" charset="0"/>
              <a:ea typeface="微软雅黑" pitchFamily="34" charset="-122"/>
            </a:endParaRPr>
          </a:p>
        </p:txBody>
      </p:sp>
      <p:pic>
        <p:nvPicPr>
          <p:cNvPr id="130052" name="Picture 10" descr="PureFlex_Sil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891" y="1614488"/>
            <a:ext cx="1405303"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3" name="Rectangle 3"/>
          <p:cNvSpPr>
            <a:spLocks noChangeArrowheads="1"/>
          </p:cNvSpPr>
          <p:nvPr/>
        </p:nvSpPr>
        <p:spPr bwMode="auto">
          <a:xfrm>
            <a:off x="92102" y="955676"/>
            <a:ext cx="1178549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buClr>
                <a:srgbClr val="A81024"/>
              </a:buClr>
              <a:buFont typeface="Wingdings" pitchFamily="2" charset="2"/>
              <a:buNone/>
            </a:pPr>
            <a:r>
              <a:rPr lang="zh-CN" altLang="en-US" sz="2100" dirty="0">
                <a:solidFill>
                  <a:srgbClr val="000000"/>
                </a:solidFill>
                <a:ea typeface="微软雅黑" pitchFamily="34" charset="-122"/>
              </a:rPr>
              <a:t>源于</a:t>
            </a:r>
            <a:r>
              <a:rPr lang="en-US" altLang="zh-CN" sz="2100" dirty="0">
                <a:solidFill>
                  <a:srgbClr val="000000"/>
                </a:solidFill>
                <a:ea typeface="微软雅黑" pitchFamily="34" charset="-122"/>
              </a:rPr>
              <a:t>IBM POWER</a:t>
            </a:r>
            <a:r>
              <a:rPr lang="zh-CN" altLang="en-US" sz="2100" dirty="0">
                <a:solidFill>
                  <a:srgbClr val="000000"/>
                </a:solidFill>
                <a:ea typeface="微软雅黑" pitchFamily="34" charset="-122"/>
              </a:rPr>
              <a:t>和大机的设计理念，将高端技术下移</a:t>
            </a:r>
            <a:r>
              <a:rPr lang="zh-CN" altLang="en-US" sz="2100" dirty="0" smtClean="0">
                <a:solidFill>
                  <a:srgbClr val="000000"/>
                </a:solidFill>
                <a:ea typeface="微软雅黑" pitchFamily="34" charset="-122"/>
              </a:rPr>
              <a:t>，</a:t>
            </a:r>
            <a:endParaRPr lang="en-US" altLang="zh-CN" sz="2100" dirty="0" smtClean="0">
              <a:solidFill>
                <a:srgbClr val="000000"/>
              </a:solidFill>
              <a:ea typeface="微软雅黑" pitchFamily="34" charset="-122"/>
            </a:endParaRPr>
          </a:p>
          <a:p>
            <a:pPr algn="ctr" defTabSz="914400" eaLnBrk="1" hangingPunct="1">
              <a:buClr>
                <a:srgbClr val="A81024"/>
              </a:buClr>
              <a:buFont typeface="Wingdings" pitchFamily="2" charset="2"/>
              <a:buNone/>
            </a:pPr>
            <a:r>
              <a:rPr lang="zh-CN" altLang="en-US" sz="2100" dirty="0" smtClean="0">
                <a:solidFill>
                  <a:srgbClr val="000000"/>
                </a:solidFill>
                <a:ea typeface="微软雅黑" pitchFamily="34" charset="-122"/>
              </a:rPr>
              <a:t>将</a:t>
            </a:r>
            <a:r>
              <a:rPr lang="zh-CN" altLang="en-US" sz="2100" dirty="0">
                <a:solidFill>
                  <a:srgbClr val="000000"/>
                </a:solidFill>
                <a:ea typeface="微软雅黑" pitchFamily="34" charset="-122"/>
              </a:rPr>
              <a:t>广为认同的</a:t>
            </a:r>
            <a:r>
              <a:rPr lang="en-US" altLang="zh-CN" sz="2100" dirty="0">
                <a:solidFill>
                  <a:srgbClr val="000000"/>
                </a:solidFill>
                <a:ea typeface="微软雅黑" pitchFamily="34" charset="-122"/>
              </a:rPr>
              <a:t>IBM </a:t>
            </a:r>
            <a:r>
              <a:rPr lang="zh-CN" altLang="en-US" sz="2100" dirty="0">
                <a:solidFill>
                  <a:srgbClr val="000000"/>
                </a:solidFill>
                <a:ea typeface="微软雅黑" pitchFamily="34" charset="-122"/>
              </a:rPr>
              <a:t>企业计算的能力融入工业标准的 </a:t>
            </a:r>
            <a:r>
              <a:rPr lang="en-US" altLang="zh-CN" sz="2100" dirty="0">
                <a:solidFill>
                  <a:srgbClr val="000000"/>
                </a:solidFill>
                <a:ea typeface="微软雅黑" pitchFamily="34" charset="-122"/>
              </a:rPr>
              <a:t>System x </a:t>
            </a:r>
            <a:r>
              <a:rPr lang="zh-CN" altLang="en-US" sz="2100" dirty="0">
                <a:solidFill>
                  <a:srgbClr val="000000"/>
                </a:solidFill>
                <a:ea typeface="微软雅黑" pitchFamily="34" charset="-122"/>
              </a:rPr>
              <a:t>产品线</a:t>
            </a:r>
          </a:p>
        </p:txBody>
      </p:sp>
      <p:sp>
        <p:nvSpPr>
          <p:cNvPr id="130054" name="Rectangle 4"/>
          <p:cNvSpPr>
            <a:spLocks noChangeArrowheads="1"/>
          </p:cNvSpPr>
          <p:nvPr/>
        </p:nvSpPr>
        <p:spPr bwMode="auto">
          <a:xfrm>
            <a:off x="1017859" y="3806825"/>
            <a:ext cx="10769229" cy="36830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4400" eaLnBrk="1" hangingPunct="1"/>
            <a:endParaRPr lang="zh-CN" altLang="en-US" sz="1800">
              <a:solidFill>
                <a:srgbClr val="000000"/>
              </a:solidFill>
              <a:latin typeface="微软雅黑" pitchFamily="34" charset="-122"/>
              <a:ea typeface="微软雅黑" pitchFamily="34" charset="-122"/>
            </a:endParaRPr>
          </a:p>
        </p:txBody>
      </p:sp>
      <p:sp>
        <p:nvSpPr>
          <p:cNvPr id="130055" name="Text Box 5"/>
          <p:cNvSpPr txBox="1">
            <a:spLocks noChangeArrowheads="1"/>
          </p:cNvSpPr>
          <p:nvPr/>
        </p:nvSpPr>
        <p:spPr bwMode="auto">
          <a:xfrm>
            <a:off x="9527486" y="3314700"/>
            <a:ext cx="2156387"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0" tIns="0" rIns="0" bIns="0">
            <a:spAutoFit/>
          </a:bodyPr>
          <a:lstStyle>
            <a:lvl1pPr defTabSz="725488" eaLnBrk="0" hangingPunct="0">
              <a:defRPr sz="2400">
                <a:solidFill>
                  <a:schemeClr val="tx1"/>
                </a:solidFill>
                <a:latin typeface="Arial" pitchFamily="34" charset="0"/>
                <a:ea typeface="MS PGothic" pitchFamily="34" charset="-128"/>
              </a:defRPr>
            </a:lvl1pPr>
            <a:lvl2pPr marL="742950" indent="-285750" defTabSz="725488" eaLnBrk="0" hangingPunct="0">
              <a:defRPr sz="2400">
                <a:solidFill>
                  <a:schemeClr val="tx1"/>
                </a:solidFill>
                <a:latin typeface="Arial" pitchFamily="34" charset="0"/>
                <a:ea typeface="MS PGothic" pitchFamily="34" charset="-128"/>
              </a:defRPr>
            </a:lvl2pPr>
            <a:lvl3pPr marL="1143000" indent="-228600" defTabSz="725488" eaLnBrk="0" hangingPunct="0">
              <a:defRPr sz="2400">
                <a:solidFill>
                  <a:schemeClr val="tx1"/>
                </a:solidFill>
                <a:latin typeface="Arial" pitchFamily="34" charset="0"/>
                <a:ea typeface="MS PGothic" pitchFamily="34" charset="-128"/>
              </a:defRPr>
            </a:lvl3pPr>
            <a:lvl4pPr marL="1600200" indent="-228600" defTabSz="725488" eaLnBrk="0" hangingPunct="0">
              <a:defRPr sz="2400">
                <a:solidFill>
                  <a:schemeClr val="tx1"/>
                </a:solidFill>
                <a:latin typeface="Arial" pitchFamily="34" charset="0"/>
                <a:ea typeface="MS PGothic" pitchFamily="34" charset="-128"/>
              </a:defRPr>
            </a:lvl4pPr>
            <a:lvl5pPr marL="2057400" indent="-228600" defTabSz="725488" eaLnBrk="0" hangingPunct="0">
              <a:defRPr sz="2400">
                <a:solidFill>
                  <a:schemeClr val="tx1"/>
                </a:solidFill>
                <a:latin typeface="Arial" pitchFamily="34" charset="0"/>
                <a:ea typeface="MS PGothic" pitchFamily="34" charset="-128"/>
              </a:defRPr>
            </a:lvl5pPr>
            <a:lvl6pPr marL="25146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90000"/>
              </a:lnSpc>
            </a:pPr>
            <a:r>
              <a:rPr lang="en-US" altLang="ja-JP" sz="1400">
                <a:solidFill>
                  <a:srgbClr val="000000"/>
                </a:solidFill>
                <a:ea typeface="微软雅黑" pitchFamily="34" charset="-122"/>
              </a:rPr>
              <a:t>System Storage™</a:t>
            </a:r>
          </a:p>
        </p:txBody>
      </p:sp>
      <p:sp>
        <p:nvSpPr>
          <p:cNvPr id="130056" name="Text Box 7"/>
          <p:cNvSpPr txBox="1">
            <a:spLocks noChangeArrowheads="1"/>
          </p:cNvSpPr>
          <p:nvPr/>
        </p:nvSpPr>
        <p:spPr bwMode="auto">
          <a:xfrm>
            <a:off x="7048754" y="3316289"/>
            <a:ext cx="1329083"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0" tIns="0" rIns="0" bIns="0">
            <a:spAutoFit/>
          </a:bodyPr>
          <a:lstStyle>
            <a:lvl1pPr defTabSz="725488" eaLnBrk="0" hangingPunct="0">
              <a:defRPr sz="2400">
                <a:solidFill>
                  <a:schemeClr val="tx1"/>
                </a:solidFill>
                <a:latin typeface="Arial" pitchFamily="34" charset="0"/>
                <a:ea typeface="MS PGothic" pitchFamily="34" charset="-128"/>
              </a:defRPr>
            </a:lvl1pPr>
            <a:lvl2pPr marL="742950" indent="-285750" defTabSz="725488" eaLnBrk="0" hangingPunct="0">
              <a:defRPr sz="2400">
                <a:solidFill>
                  <a:schemeClr val="tx1"/>
                </a:solidFill>
                <a:latin typeface="Arial" pitchFamily="34" charset="0"/>
                <a:ea typeface="MS PGothic" pitchFamily="34" charset="-128"/>
              </a:defRPr>
            </a:lvl2pPr>
            <a:lvl3pPr marL="1143000" indent="-228600" defTabSz="725488" eaLnBrk="0" hangingPunct="0">
              <a:defRPr sz="2400">
                <a:solidFill>
                  <a:schemeClr val="tx1"/>
                </a:solidFill>
                <a:latin typeface="Arial" pitchFamily="34" charset="0"/>
                <a:ea typeface="MS PGothic" pitchFamily="34" charset="-128"/>
              </a:defRPr>
            </a:lvl3pPr>
            <a:lvl4pPr marL="1600200" indent="-228600" defTabSz="725488" eaLnBrk="0" hangingPunct="0">
              <a:defRPr sz="2400">
                <a:solidFill>
                  <a:schemeClr val="tx1"/>
                </a:solidFill>
                <a:latin typeface="Arial" pitchFamily="34" charset="0"/>
                <a:ea typeface="MS PGothic" pitchFamily="34" charset="-128"/>
              </a:defRPr>
            </a:lvl4pPr>
            <a:lvl5pPr marL="2057400" indent="-228600" defTabSz="725488" eaLnBrk="0" hangingPunct="0">
              <a:defRPr sz="2400">
                <a:solidFill>
                  <a:schemeClr val="tx1"/>
                </a:solidFill>
                <a:latin typeface="Arial" pitchFamily="34" charset="0"/>
                <a:ea typeface="MS PGothic" pitchFamily="34" charset="-128"/>
              </a:defRPr>
            </a:lvl5pPr>
            <a:lvl6pPr marL="25146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90000"/>
              </a:lnSpc>
            </a:pPr>
            <a:r>
              <a:rPr lang="en-US" altLang="ja-JP" sz="1400">
                <a:solidFill>
                  <a:srgbClr val="000000"/>
                </a:solidFill>
                <a:ea typeface="微软雅黑" pitchFamily="34" charset="-122"/>
              </a:rPr>
              <a:t>System z™</a:t>
            </a:r>
          </a:p>
        </p:txBody>
      </p:sp>
      <p:sp>
        <p:nvSpPr>
          <p:cNvPr id="130057" name="Text Box 8"/>
          <p:cNvSpPr txBox="1">
            <a:spLocks noChangeArrowheads="1"/>
          </p:cNvSpPr>
          <p:nvPr/>
        </p:nvSpPr>
        <p:spPr bwMode="auto">
          <a:xfrm>
            <a:off x="4247675" y="3402014"/>
            <a:ext cx="2046820"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0" tIns="0" rIns="0" bIns="0">
            <a:spAutoFit/>
          </a:bodyPr>
          <a:lstStyle>
            <a:lvl1pPr defTabSz="725488" eaLnBrk="0" hangingPunct="0">
              <a:defRPr sz="2400">
                <a:solidFill>
                  <a:schemeClr val="tx1"/>
                </a:solidFill>
                <a:latin typeface="Arial" pitchFamily="34" charset="0"/>
                <a:ea typeface="MS PGothic" pitchFamily="34" charset="-128"/>
              </a:defRPr>
            </a:lvl1pPr>
            <a:lvl2pPr marL="742950" indent="-285750" defTabSz="725488" eaLnBrk="0" hangingPunct="0">
              <a:defRPr sz="2400">
                <a:solidFill>
                  <a:schemeClr val="tx1"/>
                </a:solidFill>
                <a:latin typeface="Arial" pitchFamily="34" charset="0"/>
                <a:ea typeface="MS PGothic" pitchFamily="34" charset="-128"/>
              </a:defRPr>
            </a:lvl2pPr>
            <a:lvl3pPr marL="1143000" indent="-228600" defTabSz="725488" eaLnBrk="0" hangingPunct="0">
              <a:defRPr sz="2400">
                <a:solidFill>
                  <a:schemeClr val="tx1"/>
                </a:solidFill>
                <a:latin typeface="Arial" pitchFamily="34" charset="0"/>
                <a:ea typeface="MS PGothic" pitchFamily="34" charset="-128"/>
              </a:defRPr>
            </a:lvl3pPr>
            <a:lvl4pPr marL="1600200" indent="-228600" defTabSz="725488" eaLnBrk="0" hangingPunct="0">
              <a:defRPr sz="2400">
                <a:solidFill>
                  <a:schemeClr val="tx1"/>
                </a:solidFill>
                <a:latin typeface="Arial" pitchFamily="34" charset="0"/>
                <a:ea typeface="MS PGothic" pitchFamily="34" charset="-128"/>
              </a:defRPr>
            </a:lvl4pPr>
            <a:lvl5pPr marL="2057400" indent="-228600" defTabSz="725488" eaLnBrk="0" hangingPunct="0">
              <a:defRPr sz="2400">
                <a:solidFill>
                  <a:schemeClr val="tx1"/>
                </a:solidFill>
                <a:latin typeface="Arial" pitchFamily="34" charset="0"/>
                <a:ea typeface="MS PGothic" pitchFamily="34" charset="-128"/>
              </a:defRPr>
            </a:lvl5pPr>
            <a:lvl6pPr marL="25146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90000"/>
              </a:lnSpc>
            </a:pPr>
            <a:r>
              <a:rPr lang="en-US" altLang="ja-JP" sz="1400">
                <a:solidFill>
                  <a:srgbClr val="000000"/>
                </a:solidFill>
                <a:ea typeface="微软雅黑" pitchFamily="34" charset="-122"/>
              </a:rPr>
              <a:t>POWER Systems™</a:t>
            </a:r>
          </a:p>
        </p:txBody>
      </p:sp>
      <p:sp>
        <p:nvSpPr>
          <p:cNvPr id="130058" name="Text Box 9"/>
          <p:cNvSpPr txBox="1">
            <a:spLocks noChangeArrowheads="1"/>
          </p:cNvSpPr>
          <p:nvPr/>
        </p:nvSpPr>
        <p:spPr bwMode="auto">
          <a:xfrm>
            <a:off x="2416809" y="2886076"/>
            <a:ext cx="1329084"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0" tIns="0" rIns="0" bIns="0">
            <a:spAutoFit/>
          </a:bodyPr>
          <a:lstStyle>
            <a:lvl1pPr defTabSz="725488" eaLnBrk="0" hangingPunct="0">
              <a:defRPr sz="2400">
                <a:solidFill>
                  <a:schemeClr val="tx1"/>
                </a:solidFill>
                <a:latin typeface="Arial" pitchFamily="34" charset="0"/>
                <a:ea typeface="MS PGothic" pitchFamily="34" charset="-128"/>
              </a:defRPr>
            </a:lvl1pPr>
            <a:lvl2pPr marL="742950" indent="-285750" defTabSz="725488" eaLnBrk="0" hangingPunct="0">
              <a:defRPr sz="2400">
                <a:solidFill>
                  <a:schemeClr val="tx1"/>
                </a:solidFill>
                <a:latin typeface="Arial" pitchFamily="34" charset="0"/>
                <a:ea typeface="MS PGothic" pitchFamily="34" charset="-128"/>
              </a:defRPr>
            </a:lvl2pPr>
            <a:lvl3pPr marL="1143000" indent="-228600" defTabSz="725488" eaLnBrk="0" hangingPunct="0">
              <a:defRPr sz="2400">
                <a:solidFill>
                  <a:schemeClr val="tx1"/>
                </a:solidFill>
                <a:latin typeface="Arial" pitchFamily="34" charset="0"/>
                <a:ea typeface="MS PGothic" pitchFamily="34" charset="-128"/>
              </a:defRPr>
            </a:lvl3pPr>
            <a:lvl4pPr marL="1600200" indent="-228600" defTabSz="725488" eaLnBrk="0" hangingPunct="0">
              <a:defRPr sz="2400">
                <a:solidFill>
                  <a:schemeClr val="tx1"/>
                </a:solidFill>
                <a:latin typeface="Arial" pitchFamily="34" charset="0"/>
                <a:ea typeface="MS PGothic" pitchFamily="34" charset="-128"/>
              </a:defRPr>
            </a:lvl4pPr>
            <a:lvl5pPr marL="2057400" indent="-228600" defTabSz="725488" eaLnBrk="0" hangingPunct="0">
              <a:defRPr sz="2400">
                <a:solidFill>
                  <a:schemeClr val="tx1"/>
                </a:solidFill>
                <a:latin typeface="Arial" pitchFamily="34" charset="0"/>
                <a:ea typeface="MS PGothic" pitchFamily="34" charset="-128"/>
              </a:defRPr>
            </a:lvl5pPr>
            <a:lvl6pPr marL="25146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90000"/>
              </a:lnSpc>
            </a:pPr>
            <a:r>
              <a:rPr lang="en-US" altLang="ja-JP" sz="1400">
                <a:solidFill>
                  <a:srgbClr val="000000"/>
                </a:solidFill>
                <a:ea typeface="微软雅黑" pitchFamily="34" charset="-122"/>
              </a:rPr>
              <a:t>System x™</a:t>
            </a:r>
          </a:p>
        </p:txBody>
      </p:sp>
      <p:sp>
        <p:nvSpPr>
          <p:cNvPr id="130059" name="Text Box 10"/>
          <p:cNvSpPr txBox="1">
            <a:spLocks noChangeArrowheads="1"/>
          </p:cNvSpPr>
          <p:nvPr/>
        </p:nvSpPr>
        <p:spPr bwMode="auto">
          <a:xfrm>
            <a:off x="924549" y="3889606"/>
            <a:ext cx="1329083"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0" tIns="0" rIns="0" bIns="0">
            <a:spAutoFit/>
          </a:bodyPr>
          <a:lstStyle>
            <a:lvl1pPr defTabSz="725488" eaLnBrk="0" hangingPunct="0">
              <a:defRPr sz="2400">
                <a:solidFill>
                  <a:schemeClr val="tx1"/>
                </a:solidFill>
                <a:latin typeface="Arial" pitchFamily="34" charset="0"/>
                <a:ea typeface="MS PGothic" pitchFamily="34" charset="-128"/>
              </a:defRPr>
            </a:lvl1pPr>
            <a:lvl2pPr marL="742950" indent="-285750" defTabSz="725488" eaLnBrk="0" hangingPunct="0">
              <a:defRPr sz="2400">
                <a:solidFill>
                  <a:schemeClr val="tx1"/>
                </a:solidFill>
                <a:latin typeface="Arial" pitchFamily="34" charset="0"/>
                <a:ea typeface="MS PGothic" pitchFamily="34" charset="-128"/>
              </a:defRPr>
            </a:lvl2pPr>
            <a:lvl3pPr marL="1143000" indent="-228600" defTabSz="725488" eaLnBrk="0" hangingPunct="0">
              <a:defRPr sz="2400">
                <a:solidFill>
                  <a:schemeClr val="tx1"/>
                </a:solidFill>
                <a:latin typeface="Arial" pitchFamily="34" charset="0"/>
                <a:ea typeface="MS PGothic" pitchFamily="34" charset="-128"/>
              </a:defRPr>
            </a:lvl3pPr>
            <a:lvl4pPr marL="1600200" indent="-228600" defTabSz="725488" eaLnBrk="0" hangingPunct="0">
              <a:defRPr sz="2400">
                <a:solidFill>
                  <a:schemeClr val="tx1"/>
                </a:solidFill>
                <a:latin typeface="Arial" pitchFamily="34" charset="0"/>
                <a:ea typeface="MS PGothic" pitchFamily="34" charset="-128"/>
              </a:defRPr>
            </a:lvl4pPr>
            <a:lvl5pPr marL="2057400" indent="-228600" defTabSz="725488" eaLnBrk="0" hangingPunct="0">
              <a:defRPr sz="2400">
                <a:solidFill>
                  <a:schemeClr val="tx1"/>
                </a:solidFill>
                <a:latin typeface="Arial" pitchFamily="34" charset="0"/>
                <a:ea typeface="MS PGothic" pitchFamily="34" charset="-128"/>
              </a:defRPr>
            </a:lvl5pPr>
            <a:lvl6pPr marL="25146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90000"/>
              </a:lnSpc>
            </a:pPr>
            <a:r>
              <a:rPr lang="en-US" altLang="ja-JP" sz="1400" dirty="0" err="1">
                <a:solidFill>
                  <a:srgbClr val="000000"/>
                </a:solidFill>
                <a:ea typeface="微软雅黑" pitchFamily="34" charset="-122"/>
              </a:rPr>
              <a:t>iDataPlex</a:t>
            </a:r>
            <a:r>
              <a:rPr lang="en-US" altLang="ja-JP" sz="1400" dirty="0">
                <a:solidFill>
                  <a:srgbClr val="000000"/>
                </a:solidFill>
                <a:ea typeface="微软雅黑" pitchFamily="34" charset="-122"/>
              </a:rPr>
              <a:t>™</a:t>
            </a:r>
          </a:p>
        </p:txBody>
      </p:sp>
      <p:pic>
        <p:nvPicPr>
          <p:cNvPr id="130060"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5837" y="2809876"/>
            <a:ext cx="892407"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130061" name="Picture 13" descr="ds8000_left_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52893" y="3495676"/>
            <a:ext cx="884468" cy="138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2" name="Picture 14" descr="n500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70823" y="3571876"/>
            <a:ext cx="755847"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Group 15"/>
          <p:cNvGrpSpPr>
            <a:grpSpLocks/>
          </p:cNvGrpSpPr>
          <p:nvPr/>
        </p:nvGrpSpPr>
        <p:grpSpPr bwMode="auto">
          <a:xfrm>
            <a:off x="1341792" y="4075114"/>
            <a:ext cx="9718031" cy="2149475"/>
            <a:chOff x="393" y="2717"/>
            <a:chExt cx="4591" cy="1141"/>
          </a:xfrm>
        </p:grpSpPr>
        <p:sp>
          <p:nvSpPr>
            <p:cNvPr id="130075" name="Freeform 16"/>
            <p:cNvSpPr>
              <a:spLocks/>
            </p:cNvSpPr>
            <p:nvPr/>
          </p:nvSpPr>
          <p:spPr bwMode="auto">
            <a:xfrm>
              <a:off x="393" y="2717"/>
              <a:ext cx="4591" cy="1114"/>
            </a:xfrm>
            <a:custGeom>
              <a:avLst/>
              <a:gdLst>
                <a:gd name="T0" fmla="*/ 4548 w 4591"/>
                <a:gd name="T1" fmla="*/ 1005 h 1095"/>
                <a:gd name="T2" fmla="*/ 3704 w 4591"/>
                <a:gd name="T3" fmla="*/ 1301 h 1095"/>
                <a:gd name="T4" fmla="*/ 3345 w 4591"/>
                <a:gd name="T5" fmla="*/ 1367 h 1095"/>
                <a:gd name="T6" fmla="*/ 2428 w 4591"/>
                <a:gd name="T7" fmla="*/ 1408 h 1095"/>
                <a:gd name="T8" fmla="*/ 1350 w 4591"/>
                <a:gd name="T9" fmla="*/ 1371 h 1095"/>
                <a:gd name="T10" fmla="*/ 794 w 4591"/>
                <a:gd name="T11" fmla="*/ 1273 h 1095"/>
                <a:gd name="T12" fmla="*/ 403 w 4591"/>
                <a:gd name="T13" fmla="*/ 1125 h 1095"/>
                <a:gd name="T14" fmla="*/ 86 w 4591"/>
                <a:gd name="T15" fmla="*/ 755 h 1095"/>
                <a:gd name="T16" fmla="*/ 199 w 4591"/>
                <a:gd name="T17" fmla="*/ 230 h 1095"/>
                <a:gd name="T18" fmla="*/ 0 w 4591"/>
                <a:gd name="T19" fmla="*/ 223 h 1095"/>
                <a:gd name="T20" fmla="*/ 416 w 4591"/>
                <a:gd name="T21" fmla="*/ 0 h 1095"/>
                <a:gd name="T22" fmla="*/ 658 w 4591"/>
                <a:gd name="T23" fmla="*/ 223 h 1095"/>
                <a:gd name="T24" fmla="*/ 425 w 4591"/>
                <a:gd name="T25" fmla="*/ 223 h 1095"/>
                <a:gd name="T26" fmla="*/ 304 w 4591"/>
                <a:gd name="T27" fmla="*/ 536 h 1095"/>
                <a:gd name="T28" fmla="*/ 448 w 4591"/>
                <a:gd name="T29" fmla="*/ 817 h 1095"/>
                <a:gd name="T30" fmla="*/ 763 w 4591"/>
                <a:gd name="T31" fmla="*/ 1011 h 1095"/>
                <a:gd name="T32" fmla="*/ 1231 w 4591"/>
                <a:gd name="T33" fmla="*/ 954 h 1095"/>
                <a:gd name="T34" fmla="*/ 1335 w 4591"/>
                <a:gd name="T35" fmla="*/ 807 h 1095"/>
                <a:gd name="T36" fmla="*/ 2204 w 4591"/>
                <a:gd name="T37" fmla="*/ 800 h 1095"/>
                <a:gd name="T38" fmla="*/ 1964 w 4591"/>
                <a:gd name="T39" fmla="*/ 1021 h 1095"/>
                <a:gd name="T40" fmla="*/ 1660 w 4591"/>
                <a:gd name="T41" fmla="*/ 1152 h 1095"/>
                <a:gd name="T42" fmla="*/ 2267 w 4591"/>
                <a:gd name="T43" fmla="*/ 1052 h 1095"/>
                <a:gd name="T44" fmla="*/ 2678 w 4591"/>
                <a:gd name="T45" fmla="*/ 807 h 1095"/>
                <a:gd name="T46" fmla="*/ 3398 w 4591"/>
                <a:gd name="T47" fmla="*/ 811 h 1095"/>
                <a:gd name="T48" fmla="*/ 2448 w 4591"/>
                <a:gd name="T49" fmla="*/ 1237 h 1095"/>
                <a:gd name="T50" fmla="*/ 3090 w 4591"/>
                <a:gd name="T51" fmla="*/ 1215 h 1095"/>
                <a:gd name="T52" fmla="*/ 3805 w 4591"/>
                <a:gd name="T53" fmla="*/ 949 h 1095"/>
                <a:gd name="T54" fmla="*/ 4548 w 4591"/>
                <a:gd name="T55" fmla="*/ 1005 h 10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91" h="1095">
                  <a:moveTo>
                    <a:pt x="4548" y="777"/>
                  </a:moveTo>
                  <a:cubicBezTo>
                    <a:pt x="4591" y="799"/>
                    <a:pt x="3904" y="960"/>
                    <a:pt x="3704" y="1006"/>
                  </a:cubicBezTo>
                  <a:cubicBezTo>
                    <a:pt x="3504" y="1052"/>
                    <a:pt x="3574" y="1031"/>
                    <a:pt x="3345" y="1056"/>
                  </a:cubicBezTo>
                  <a:cubicBezTo>
                    <a:pt x="3116" y="1082"/>
                    <a:pt x="2869" y="1080"/>
                    <a:pt x="2428" y="1087"/>
                  </a:cubicBezTo>
                  <a:cubicBezTo>
                    <a:pt x="1987" y="1095"/>
                    <a:pt x="1591" y="1083"/>
                    <a:pt x="1350" y="1060"/>
                  </a:cubicBezTo>
                  <a:cubicBezTo>
                    <a:pt x="1110" y="1037"/>
                    <a:pt x="921" y="1010"/>
                    <a:pt x="794" y="983"/>
                  </a:cubicBezTo>
                  <a:cubicBezTo>
                    <a:pt x="667" y="956"/>
                    <a:pt x="553" y="921"/>
                    <a:pt x="403" y="869"/>
                  </a:cubicBezTo>
                  <a:cubicBezTo>
                    <a:pt x="252" y="818"/>
                    <a:pt x="148" y="727"/>
                    <a:pt x="86" y="584"/>
                  </a:cubicBezTo>
                  <a:cubicBezTo>
                    <a:pt x="23" y="441"/>
                    <a:pt x="152" y="224"/>
                    <a:pt x="199" y="178"/>
                  </a:cubicBezTo>
                  <a:lnTo>
                    <a:pt x="0" y="173"/>
                  </a:lnTo>
                  <a:lnTo>
                    <a:pt x="416" y="0"/>
                  </a:lnTo>
                  <a:lnTo>
                    <a:pt x="658" y="173"/>
                  </a:lnTo>
                  <a:lnTo>
                    <a:pt x="425" y="173"/>
                  </a:lnTo>
                  <a:cubicBezTo>
                    <a:pt x="358" y="259"/>
                    <a:pt x="301" y="360"/>
                    <a:pt x="304" y="414"/>
                  </a:cubicBezTo>
                  <a:cubicBezTo>
                    <a:pt x="307" y="468"/>
                    <a:pt x="389" y="592"/>
                    <a:pt x="448" y="631"/>
                  </a:cubicBezTo>
                  <a:cubicBezTo>
                    <a:pt x="525" y="691"/>
                    <a:pt x="573" y="729"/>
                    <a:pt x="763" y="780"/>
                  </a:cubicBezTo>
                  <a:cubicBezTo>
                    <a:pt x="953" y="832"/>
                    <a:pt x="1155" y="807"/>
                    <a:pt x="1231" y="738"/>
                  </a:cubicBezTo>
                  <a:cubicBezTo>
                    <a:pt x="1306" y="668"/>
                    <a:pt x="1278" y="687"/>
                    <a:pt x="1335" y="623"/>
                  </a:cubicBezTo>
                  <a:cubicBezTo>
                    <a:pt x="1769" y="620"/>
                    <a:pt x="2204" y="618"/>
                    <a:pt x="2204" y="618"/>
                  </a:cubicBezTo>
                  <a:cubicBezTo>
                    <a:pt x="2204" y="618"/>
                    <a:pt x="2110" y="721"/>
                    <a:pt x="1964" y="789"/>
                  </a:cubicBezTo>
                  <a:cubicBezTo>
                    <a:pt x="1818" y="858"/>
                    <a:pt x="1852" y="832"/>
                    <a:pt x="1660" y="890"/>
                  </a:cubicBezTo>
                  <a:cubicBezTo>
                    <a:pt x="1844" y="881"/>
                    <a:pt x="1953" y="914"/>
                    <a:pt x="2267" y="813"/>
                  </a:cubicBezTo>
                  <a:cubicBezTo>
                    <a:pt x="2582" y="711"/>
                    <a:pt x="2592" y="676"/>
                    <a:pt x="2678" y="623"/>
                  </a:cubicBezTo>
                  <a:cubicBezTo>
                    <a:pt x="3038" y="624"/>
                    <a:pt x="3398" y="627"/>
                    <a:pt x="3398" y="627"/>
                  </a:cubicBezTo>
                  <a:cubicBezTo>
                    <a:pt x="3360" y="682"/>
                    <a:pt x="2499" y="904"/>
                    <a:pt x="2448" y="956"/>
                  </a:cubicBezTo>
                  <a:cubicBezTo>
                    <a:pt x="2396" y="1002"/>
                    <a:pt x="2925" y="965"/>
                    <a:pt x="3090" y="939"/>
                  </a:cubicBezTo>
                  <a:cubicBezTo>
                    <a:pt x="3255" y="913"/>
                    <a:pt x="3623" y="776"/>
                    <a:pt x="3805" y="733"/>
                  </a:cubicBezTo>
                  <a:lnTo>
                    <a:pt x="4548" y="777"/>
                  </a:lnTo>
                  <a:close/>
                </a:path>
              </a:pathLst>
            </a:custGeom>
            <a:gradFill rotWithShape="1">
              <a:gsLst>
                <a:gs pos="0">
                  <a:schemeClr val="bg1">
                    <a:lumMod val="95000"/>
                  </a:schemeClr>
                </a:gs>
                <a:gs pos="100000">
                  <a:schemeClr val="tx1">
                    <a:lumMod val="50000"/>
                    <a:lumOff val="50000"/>
                  </a:schemeClr>
                </a:gs>
              </a:gsLst>
              <a:lin ang="2700000" scaled="1"/>
            </a:gradFill>
            <a:ln>
              <a:noFill/>
            </a:ln>
            <a:effectLst>
              <a:outerShdw dist="56796" dir="1593903" algn="ctr" rotWithShape="0">
                <a:schemeClr val="bg2"/>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latin typeface="微软雅黑" pitchFamily="34" charset="-122"/>
                <a:ea typeface="微软雅黑" pitchFamily="34" charset="-122"/>
              </a:endParaRPr>
            </a:p>
          </p:txBody>
        </p:sp>
        <p:sp>
          <p:nvSpPr>
            <p:cNvPr id="130076" name="Text Box 17"/>
            <p:cNvSpPr txBox="1">
              <a:spLocks noChangeArrowheads="1"/>
            </p:cNvSpPr>
            <p:nvPr/>
          </p:nvSpPr>
          <p:spPr bwMode="auto">
            <a:xfrm>
              <a:off x="3403" y="3661"/>
              <a:ext cx="580"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30213" eaLnBrk="0" hangingPunct="0">
                <a:defRPr sz="2400">
                  <a:solidFill>
                    <a:schemeClr val="tx1"/>
                  </a:solidFill>
                  <a:latin typeface="Arial" pitchFamily="34" charset="0"/>
                  <a:ea typeface="MS PGothic" pitchFamily="34" charset="-128"/>
                </a:defRPr>
              </a:lvl1pPr>
              <a:lvl2pPr marL="742950" indent="-285750" defTabSz="430213" eaLnBrk="0" hangingPunct="0">
                <a:defRPr sz="2400">
                  <a:solidFill>
                    <a:schemeClr val="tx1"/>
                  </a:solidFill>
                  <a:latin typeface="Arial" pitchFamily="34" charset="0"/>
                  <a:ea typeface="MS PGothic" pitchFamily="34" charset="-128"/>
                </a:defRPr>
              </a:lvl2pPr>
              <a:lvl3pPr marL="1143000" indent="-228600" defTabSz="430213" eaLnBrk="0" hangingPunct="0">
                <a:defRPr sz="2400">
                  <a:solidFill>
                    <a:schemeClr val="tx1"/>
                  </a:solidFill>
                  <a:latin typeface="Arial" pitchFamily="34" charset="0"/>
                  <a:ea typeface="MS PGothic" pitchFamily="34" charset="-128"/>
                </a:defRPr>
              </a:lvl3pPr>
              <a:lvl4pPr marL="1600200" indent="-228600" defTabSz="430213" eaLnBrk="0" hangingPunct="0">
                <a:defRPr sz="2400">
                  <a:solidFill>
                    <a:schemeClr val="tx1"/>
                  </a:solidFill>
                  <a:latin typeface="Arial" pitchFamily="34" charset="0"/>
                  <a:ea typeface="MS PGothic" pitchFamily="34" charset="-128"/>
                </a:defRPr>
              </a:lvl4pPr>
              <a:lvl5pPr marL="2057400" indent="-228600" defTabSz="430213" eaLnBrk="0" hangingPunct="0">
                <a:defRPr sz="2400">
                  <a:solidFill>
                    <a:schemeClr val="tx1"/>
                  </a:solidFill>
                  <a:latin typeface="Arial" pitchFamily="34" charset="0"/>
                  <a:ea typeface="MS PGothic"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FFE118"/>
                </a:buClr>
                <a:buSzPct val="90000"/>
                <a:buFont typeface="ヒラギノ角ゴ Pro W3"/>
                <a:buNone/>
              </a:pPr>
              <a:r>
                <a:rPr lang="zh-CN" altLang="en-US" sz="1600">
                  <a:solidFill>
                    <a:srgbClr val="FF0000"/>
                  </a:solidFill>
                  <a:latin typeface="微软雅黑" pitchFamily="34" charset="-122"/>
                  <a:ea typeface="微软雅黑" pitchFamily="34" charset="-122"/>
                </a:rPr>
                <a:t>虚拟化技术</a:t>
              </a:r>
            </a:p>
          </p:txBody>
        </p:sp>
        <p:sp>
          <p:nvSpPr>
            <p:cNvPr id="130077" name="Text Box 18"/>
            <p:cNvSpPr txBox="1">
              <a:spLocks noChangeArrowheads="1"/>
            </p:cNvSpPr>
            <p:nvPr/>
          </p:nvSpPr>
          <p:spPr bwMode="auto">
            <a:xfrm>
              <a:off x="1949" y="3649"/>
              <a:ext cx="63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30213" eaLnBrk="0" hangingPunct="0">
                <a:defRPr sz="2400">
                  <a:solidFill>
                    <a:schemeClr val="tx1"/>
                  </a:solidFill>
                  <a:latin typeface="Arial" pitchFamily="34" charset="0"/>
                  <a:ea typeface="MS PGothic" pitchFamily="34" charset="-128"/>
                </a:defRPr>
              </a:lvl1pPr>
              <a:lvl2pPr marL="742950" indent="-285750" defTabSz="430213" eaLnBrk="0" hangingPunct="0">
                <a:defRPr sz="2400">
                  <a:solidFill>
                    <a:schemeClr val="tx1"/>
                  </a:solidFill>
                  <a:latin typeface="Arial" pitchFamily="34" charset="0"/>
                  <a:ea typeface="MS PGothic" pitchFamily="34" charset="-128"/>
                </a:defRPr>
              </a:lvl2pPr>
              <a:lvl3pPr marL="1143000" indent="-228600" defTabSz="430213" eaLnBrk="0" hangingPunct="0">
                <a:defRPr sz="2400">
                  <a:solidFill>
                    <a:schemeClr val="tx1"/>
                  </a:solidFill>
                  <a:latin typeface="Arial" pitchFamily="34" charset="0"/>
                  <a:ea typeface="MS PGothic" pitchFamily="34" charset="-128"/>
                </a:defRPr>
              </a:lvl3pPr>
              <a:lvl4pPr marL="1600200" indent="-228600" defTabSz="430213" eaLnBrk="0" hangingPunct="0">
                <a:defRPr sz="2400">
                  <a:solidFill>
                    <a:schemeClr val="tx1"/>
                  </a:solidFill>
                  <a:latin typeface="Arial" pitchFamily="34" charset="0"/>
                  <a:ea typeface="MS PGothic" pitchFamily="34" charset="-128"/>
                </a:defRPr>
              </a:lvl4pPr>
              <a:lvl5pPr marL="2057400" indent="-228600" defTabSz="430213" eaLnBrk="0" hangingPunct="0">
                <a:defRPr sz="2400">
                  <a:solidFill>
                    <a:schemeClr val="tx1"/>
                  </a:solidFill>
                  <a:latin typeface="Arial" pitchFamily="34" charset="0"/>
                  <a:ea typeface="MS PGothic"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FFE118"/>
                </a:buClr>
                <a:buSzPct val="90000"/>
                <a:buFont typeface="ヒラギノ角ゴ Pro W3"/>
                <a:buNone/>
              </a:pPr>
              <a:r>
                <a:rPr lang="zh-CN" altLang="en-US" sz="1600">
                  <a:solidFill>
                    <a:srgbClr val="FF0000"/>
                  </a:solidFill>
                  <a:latin typeface="微软雅黑" pitchFamily="34" charset="-122"/>
                  <a:ea typeface="微软雅黑" pitchFamily="34" charset="-122"/>
                </a:rPr>
                <a:t>高可扩展性</a:t>
              </a:r>
            </a:p>
          </p:txBody>
        </p:sp>
        <p:sp>
          <p:nvSpPr>
            <p:cNvPr id="130078" name="Text Box 19"/>
            <p:cNvSpPr txBox="1">
              <a:spLocks noChangeArrowheads="1"/>
            </p:cNvSpPr>
            <p:nvPr/>
          </p:nvSpPr>
          <p:spPr bwMode="auto">
            <a:xfrm>
              <a:off x="1258" y="3569"/>
              <a:ext cx="649" cy="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30213" eaLnBrk="0" hangingPunct="0">
                <a:defRPr sz="2400">
                  <a:solidFill>
                    <a:schemeClr val="tx1"/>
                  </a:solidFill>
                  <a:latin typeface="Arial" pitchFamily="34" charset="0"/>
                  <a:ea typeface="MS PGothic" pitchFamily="34" charset="-128"/>
                </a:defRPr>
              </a:lvl1pPr>
              <a:lvl2pPr marL="742950" indent="-285750" defTabSz="430213" eaLnBrk="0" hangingPunct="0">
                <a:defRPr sz="2400">
                  <a:solidFill>
                    <a:schemeClr val="tx1"/>
                  </a:solidFill>
                  <a:latin typeface="Arial" pitchFamily="34" charset="0"/>
                  <a:ea typeface="MS PGothic" pitchFamily="34" charset="-128"/>
                </a:defRPr>
              </a:lvl2pPr>
              <a:lvl3pPr marL="1143000" indent="-228600" defTabSz="430213" eaLnBrk="0" hangingPunct="0">
                <a:defRPr sz="2400">
                  <a:solidFill>
                    <a:schemeClr val="tx1"/>
                  </a:solidFill>
                  <a:latin typeface="Arial" pitchFamily="34" charset="0"/>
                  <a:ea typeface="MS PGothic" pitchFamily="34" charset="-128"/>
                </a:defRPr>
              </a:lvl3pPr>
              <a:lvl4pPr marL="1600200" indent="-228600" defTabSz="430213" eaLnBrk="0" hangingPunct="0">
                <a:defRPr sz="2400">
                  <a:solidFill>
                    <a:schemeClr val="tx1"/>
                  </a:solidFill>
                  <a:latin typeface="Arial" pitchFamily="34" charset="0"/>
                  <a:ea typeface="MS PGothic" pitchFamily="34" charset="-128"/>
                </a:defRPr>
              </a:lvl4pPr>
              <a:lvl5pPr marL="2057400" indent="-228600" defTabSz="430213" eaLnBrk="0" hangingPunct="0">
                <a:defRPr sz="2400">
                  <a:solidFill>
                    <a:schemeClr val="tx1"/>
                  </a:solidFill>
                  <a:latin typeface="Arial" pitchFamily="34" charset="0"/>
                  <a:ea typeface="MS PGothic"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FFE118"/>
                </a:buClr>
                <a:buSzPct val="90000"/>
                <a:buFont typeface="ヒラギノ角ゴ Pro W3"/>
                <a:buNone/>
              </a:pPr>
              <a:r>
                <a:rPr lang="zh-CN" altLang="en-US" sz="1600">
                  <a:solidFill>
                    <a:srgbClr val="FF0000"/>
                  </a:solidFill>
                  <a:latin typeface="微软雅黑" pitchFamily="34" charset="-122"/>
                  <a:ea typeface="微软雅黑" pitchFamily="34" charset="-122"/>
                </a:rPr>
                <a:t>高可靠性</a:t>
              </a:r>
            </a:p>
          </p:txBody>
        </p:sp>
        <p:sp>
          <p:nvSpPr>
            <p:cNvPr id="46111" name="Text Box 20"/>
            <p:cNvSpPr txBox="1">
              <a:spLocks noChangeArrowheads="1"/>
            </p:cNvSpPr>
            <p:nvPr/>
          </p:nvSpPr>
          <p:spPr bwMode="auto">
            <a:xfrm>
              <a:off x="1817" y="3409"/>
              <a:ext cx="1012" cy="185"/>
            </a:xfrm>
            <a:prstGeom prst="rect">
              <a:avLst/>
            </a:prstGeom>
            <a:noFill/>
            <a:ln>
              <a:noFill/>
            </a:ln>
            <a:effectLst>
              <a:glow rad="63500">
                <a:schemeClr val="accent3">
                  <a:satMod val="175000"/>
                  <a:alpha val="40000"/>
                </a:schemeClr>
              </a:glow>
              <a:outerShdw blurRad="50800" dist="50800" dir="5400000" sx="51000" sy="51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30213" eaLnBrk="0" hangingPunct="0">
                <a:defRPr sz="2400">
                  <a:solidFill>
                    <a:schemeClr val="tx1"/>
                  </a:solidFill>
                  <a:latin typeface="Arial" pitchFamily="34" charset="0"/>
                  <a:ea typeface="MS PGothic" pitchFamily="34" charset="-128"/>
                </a:defRPr>
              </a:lvl1pPr>
              <a:lvl2pPr marL="742950" indent="-285750" defTabSz="430213" eaLnBrk="0" hangingPunct="0">
                <a:defRPr sz="2400">
                  <a:solidFill>
                    <a:schemeClr val="tx1"/>
                  </a:solidFill>
                  <a:latin typeface="Arial" pitchFamily="34" charset="0"/>
                  <a:ea typeface="MS PGothic" pitchFamily="34" charset="-128"/>
                </a:defRPr>
              </a:lvl2pPr>
              <a:lvl3pPr marL="1143000" indent="-228600" defTabSz="430213" eaLnBrk="0" hangingPunct="0">
                <a:defRPr sz="2400">
                  <a:solidFill>
                    <a:schemeClr val="tx1"/>
                  </a:solidFill>
                  <a:latin typeface="Arial" pitchFamily="34" charset="0"/>
                  <a:ea typeface="MS PGothic" pitchFamily="34" charset="-128"/>
                </a:defRPr>
              </a:lvl3pPr>
              <a:lvl4pPr marL="1600200" indent="-228600" defTabSz="430213" eaLnBrk="0" hangingPunct="0">
                <a:defRPr sz="2400">
                  <a:solidFill>
                    <a:schemeClr val="tx1"/>
                  </a:solidFill>
                  <a:latin typeface="Arial" pitchFamily="34" charset="0"/>
                  <a:ea typeface="MS PGothic" pitchFamily="34" charset="-128"/>
                </a:defRPr>
              </a:lvl4pPr>
              <a:lvl5pPr marL="2057400" indent="-228600" defTabSz="430213" eaLnBrk="0" hangingPunct="0">
                <a:defRPr sz="2400">
                  <a:solidFill>
                    <a:schemeClr val="tx1"/>
                  </a:solidFill>
                  <a:latin typeface="Arial" pitchFamily="34" charset="0"/>
                  <a:ea typeface="MS PGothic"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FFE118"/>
                </a:buClr>
                <a:buSzPct val="90000"/>
                <a:buFont typeface="ヒラギノ角ゴ Pro W3"/>
                <a:buNone/>
                <a:defRPr/>
              </a:pPr>
              <a:r>
                <a:rPr lang="zh-CN" altLang="en-US" sz="1600" dirty="0" smtClean="0">
                  <a:solidFill>
                    <a:srgbClr val="FF0000"/>
                  </a:solidFill>
                  <a:latin typeface="微软雅黑" pitchFamily="34" charset="-122"/>
                  <a:ea typeface="微软雅黑" pitchFamily="34" charset="-122"/>
                </a:rPr>
                <a:t>高效率</a:t>
              </a:r>
            </a:p>
          </p:txBody>
        </p:sp>
        <p:sp>
          <p:nvSpPr>
            <p:cNvPr id="130082" name="Text Box 21"/>
            <p:cNvSpPr txBox="1">
              <a:spLocks noChangeArrowheads="1"/>
            </p:cNvSpPr>
            <p:nvPr/>
          </p:nvSpPr>
          <p:spPr bwMode="auto">
            <a:xfrm>
              <a:off x="2702" y="3474"/>
              <a:ext cx="506" cy="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30213" eaLnBrk="0" hangingPunct="0">
                <a:defRPr sz="2400">
                  <a:solidFill>
                    <a:schemeClr val="tx1"/>
                  </a:solidFill>
                  <a:latin typeface="Arial" pitchFamily="34" charset="0"/>
                  <a:ea typeface="MS PGothic" pitchFamily="34" charset="-128"/>
                </a:defRPr>
              </a:lvl1pPr>
              <a:lvl2pPr marL="742950" indent="-285750" defTabSz="430213" eaLnBrk="0" hangingPunct="0">
                <a:defRPr sz="2400">
                  <a:solidFill>
                    <a:schemeClr val="tx1"/>
                  </a:solidFill>
                  <a:latin typeface="Arial" pitchFamily="34" charset="0"/>
                  <a:ea typeface="MS PGothic" pitchFamily="34" charset="-128"/>
                </a:defRPr>
              </a:lvl2pPr>
              <a:lvl3pPr marL="1143000" indent="-228600" defTabSz="430213" eaLnBrk="0" hangingPunct="0">
                <a:defRPr sz="2400">
                  <a:solidFill>
                    <a:schemeClr val="tx1"/>
                  </a:solidFill>
                  <a:latin typeface="Arial" pitchFamily="34" charset="0"/>
                  <a:ea typeface="MS PGothic" pitchFamily="34" charset="-128"/>
                </a:defRPr>
              </a:lvl3pPr>
              <a:lvl4pPr marL="1600200" indent="-228600" defTabSz="430213" eaLnBrk="0" hangingPunct="0">
                <a:defRPr sz="2400">
                  <a:solidFill>
                    <a:schemeClr val="tx1"/>
                  </a:solidFill>
                  <a:latin typeface="Arial" pitchFamily="34" charset="0"/>
                  <a:ea typeface="MS PGothic" pitchFamily="34" charset="-128"/>
                </a:defRPr>
              </a:lvl4pPr>
              <a:lvl5pPr marL="2057400" indent="-228600" defTabSz="430213" eaLnBrk="0" hangingPunct="0">
                <a:defRPr sz="2400">
                  <a:solidFill>
                    <a:schemeClr val="tx1"/>
                  </a:solidFill>
                  <a:latin typeface="Arial" pitchFamily="34" charset="0"/>
                  <a:ea typeface="MS PGothic"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FFE118"/>
                </a:buClr>
                <a:buSzPct val="90000"/>
                <a:buFont typeface="ヒラギノ角ゴ Pro W3"/>
                <a:buNone/>
              </a:pPr>
              <a:r>
                <a:rPr lang="zh-CN" altLang="en-US" sz="1600" dirty="0">
                  <a:solidFill>
                    <a:srgbClr val="FF0000"/>
                  </a:solidFill>
                  <a:latin typeface="微软雅黑" pitchFamily="34" charset="-122"/>
                  <a:ea typeface="微软雅黑" pitchFamily="34" charset="-122"/>
                </a:rPr>
                <a:t>高可用性</a:t>
              </a:r>
            </a:p>
          </p:txBody>
        </p:sp>
      </p:grpSp>
      <p:grpSp>
        <p:nvGrpSpPr>
          <p:cNvPr id="22" name="Group 22"/>
          <p:cNvGrpSpPr>
            <a:grpSpLocks/>
          </p:cNvGrpSpPr>
          <p:nvPr/>
        </p:nvGrpSpPr>
        <p:grpSpPr bwMode="auto">
          <a:xfrm>
            <a:off x="1959490" y="2100264"/>
            <a:ext cx="9611641" cy="1271587"/>
            <a:chOff x="685" y="1473"/>
            <a:chExt cx="4541" cy="801"/>
          </a:xfrm>
        </p:grpSpPr>
        <p:sp>
          <p:nvSpPr>
            <p:cNvPr id="130072" name="Freeform 23"/>
            <p:cNvSpPr>
              <a:spLocks/>
            </p:cNvSpPr>
            <p:nvPr/>
          </p:nvSpPr>
          <p:spPr bwMode="auto">
            <a:xfrm>
              <a:off x="685" y="1473"/>
              <a:ext cx="4541" cy="801"/>
            </a:xfrm>
            <a:custGeom>
              <a:avLst/>
              <a:gdLst>
                <a:gd name="T0" fmla="*/ 0 w 4284"/>
                <a:gd name="T1" fmla="*/ 2999 h 722"/>
                <a:gd name="T2" fmla="*/ 3396 w 4284"/>
                <a:gd name="T3" fmla="*/ 696 h 722"/>
                <a:gd name="T4" fmla="*/ 6109 w 4284"/>
                <a:gd name="T5" fmla="*/ 139 h 722"/>
                <a:gd name="T6" fmla="*/ 9086 w 4284"/>
                <a:gd name="T7" fmla="*/ 61 h 722"/>
                <a:gd name="T8" fmla="*/ 10656 w 4284"/>
                <a:gd name="T9" fmla="*/ 190 h 722"/>
                <a:gd name="T10" fmla="*/ 11974 w 4284"/>
                <a:gd name="T11" fmla="*/ 597 h 722"/>
                <a:gd name="T12" fmla="*/ 12781 w 4284"/>
                <a:gd name="T13" fmla="*/ 1705 h 722"/>
                <a:gd name="T14" fmla="*/ 12107 w 4284"/>
                <a:gd name="T15" fmla="*/ 4126 h 722"/>
                <a:gd name="T16" fmla="*/ 12878 w 4284"/>
                <a:gd name="T17" fmla="*/ 4126 h 722"/>
                <a:gd name="T18" fmla="*/ 11230 w 4284"/>
                <a:gd name="T19" fmla="*/ 5016 h 722"/>
                <a:gd name="T20" fmla="*/ 10567 w 4284"/>
                <a:gd name="T21" fmla="*/ 4157 h 722"/>
                <a:gd name="T22" fmla="*/ 11220 w 4284"/>
                <a:gd name="T23" fmla="*/ 4135 h 722"/>
                <a:gd name="T24" fmla="*/ 11689 w 4284"/>
                <a:gd name="T25" fmla="*/ 2810 h 722"/>
                <a:gd name="T26" fmla="*/ 11409 w 4284"/>
                <a:gd name="T27" fmla="*/ 2009 h 722"/>
                <a:gd name="T28" fmla="*/ 10729 w 4284"/>
                <a:gd name="T29" fmla="*/ 1705 h 722"/>
                <a:gd name="T30" fmla="*/ 10054 w 4284"/>
                <a:gd name="T31" fmla="*/ 1751 h 722"/>
                <a:gd name="T32" fmla="*/ 9295 w 4284"/>
                <a:gd name="T33" fmla="*/ 2227 h 722"/>
                <a:gd name="T34" fmla="*/ 8482 w 4284"/>
                <a:gd name="T35" fmla="*/ 3903 h 722"/>
                <a:gd name="T36" fmla="*/ 8979 w 4284"/>
                <a:gd name="T37" fmla="*/ 3916 h 722"/>
                <a:gd name="T38" fmla="*/ 7700 w 4284"/>
                <a:gd name="T39" fmla="*/ 4957 h 722"/>
                <a:gd name="T40" fmla="*/ 6481 w 4284"/>
                <a:gd name="T41" fmla="*/ 3903 h 722"/>
                <a:gd name="T42" fmla="*/ 6937 w 4284"/>
                <a:gd name="T43" fmla="*/ 3903 h 722"/>
                <a:gd name="T44" fmla="*/ 8473 w 4284"/>
                <a:gd name="T45" fmla="*/ 1497 h 722"/>
                <a:gd name="T46" fmla="*/ 7232 w 4284"/>
                <a:gd name="T47" fmla="*/ 1531 h 722"/>
                <a:gd name="T48" fmla="*/ 5872 w 4284"/>
                <a:gd name="T49" fmla="*/ 2936 h 722"/>
                <a:gd name="T50" fmla="*/ 5175 w 4284"/>
                <a:gd name="T51" fmla="*/ 4135 h 722"/>
                <a:gd name="T52" fmla="*/ 5556 w 4284"/>
                <a:gd name="T53" fmla="*/ 4158 h 722"/>
                <a:gd name="T54" fmla="*/ 4273 w 4284"/>
                <a:gd name="T55" fmla="*/ 5193 h 722"/>
                <a:gd name="T56" fmla="*/ 3052 w 4284"/>
                <a:gd name="T57" fmla="*/ 4157 h 722"/>
                <a:gd name="T58" fmla="*/ 3498 w 4284"/>
                <a:gd name="T59" fmla="*/ 4157 h 722"/>
                <a:gd name="T60" fmla="*/ 4170 w 4284"/>
                <a:gd name="T61" fmla="*/ 2703 h 722"/>
                <a:gd name="T62" fmla="*/ 5199 w 4284"/>
                <a:gd name="T63" fmla="*/ 1725 h 722"/>
                <a:gd name="T64" fmla="*/ 3953 w 4284"/>
                <a:gd name="T65" fmla="*/ 1699 h 722"/>
                <a:gd name="T66" fmla="*/ 2793 w 4284"/>
                <a:gd name="T67" fmla="*/ 2392 h 722"/>
                <a:gd name="T68" fmla="*/ 2280 w 4284"/>
                <a:gd name="T69" fmla="*/ 3132 h 722"/>
                <a:gd name="T70" fmla="*/ 0 w 4284"/>
                <a:gd name="T71" fmla="*/ 2999 h 7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84" h="722">
                  <a:moveTo>
                    <a:pt x="0" y="416"/>
                  </a:moveTo>
                  <a:cubicBezTo>
                    <a:pt x="186" y="246"/>
                    <a:pt x="782" y="136"/>
                    <a:pt x="1123" y="96"/>
                  </a:cubicBezTo>
                  <a:cubicBezTo>
                    <a:pt x="1464" y="56"/>
                    <a:pt x="1707" y="34"/>
                    <a:pt x="2020" y="20"/>
                  </a:cubicBezTo>
                  <a:cubicBezTo>
                    <a:pt x="2434" y="0"/>
                    <a:pt x="2754" y="8"/>
                    <a:pt x="3004" y="9"/>
                  </a:cubicBezTo>
                  <a:cubicBezTo>
                    <a:pt x="3254" y="10"/>
                    <a:pt x="3363" y="15"/>
                    <a:pt x="3522" y="27"/>
                  </a:cubicBezTo>
                  <a:cubicBezTo>
                    <a:pt x="3636" y="39"/>
                    <a:pt x="3865" y="60"/>
                    <a:pt x="3958" y="83"/>
                  </a:cubicBezTo>
                  <a:cubicBezTo>
                    <a:pt x="4051" y="106"/>
                    <a:pt x="4166" y="126"/>
                    <a:pt x="4225" y="237"/>
                  </a:cubicBezTo>
                  <a:cubicBezTo>
                    <a:pt x="4284" y="348"/>
                    <a:pt x="4047" y="537"/>
                    <a:pt x="4002" y="573"/>
                  </a:cubicBezTo>
                  <a:lnTo>
                    <a:pt x="4257" y="573"/>
                  </a:lnTo>
                  <a:lnTo>
                    <a:pt x="3711" y="698"/>
                  </a:lnTo>
                  <a:lnTo>
                    <a:pt x="3493" y="578"/>
                  </a:lnTo>
                  <a:lnTo>
                    <a:pt x="3708" y="575"/>
                  </a:lnTo>
                  <a:cubicBezTo>
                    <a:pt x="3784" y="519"/>
                    <a:pt x="3867" y="432"/>
                    <a:pt x="3864" y="390"/>
                  </a:cubicBezTo>
                  <a:cubicBezTo>
                    <a:pt x="3861" y="348"/>
                    <a:pt x="3825" y="304"/>
                    <a:pt x="3772" y="279"/>
                  </a:cubicBezTo>
                  <a:cubicBezTo>
                    <a:pt x="3719" y="254"/>
                    <a:pt x="3621" y="243"/>
                    <a:pt x="3546" y="237"/>
                  </a:cubicBezTo>
                  <a:cubicBezTo>
                    <a:pt x="3471" y="231"/>
                    <a:pt x="3403" y="231"/>
                    <a:pt x="3324" y="243"/>
                  </a:cubicBezTo>
                  <a:cubicBezTo>
                    <a:pt x="3234" y="255"/>
                    <a:pt x="3181" y="272"/>
                    <a:pt x="3073" y="309"/>
                  </a:cubicBezTo>
                  <a:cubicBezTo>
                    <a:pt x="2965" y="346"/>
                    <a:pt x="2803" y="452"/>
                    <a:pt x="2806" y="543"/>
                  </a:cubicBezTo>
                  <a:lnTo>
                    <a:pt x="2967" y="545"/>
                  </a:lnTo>
                  <a:lnTo>
                    <a:pt x="2544" y="689"/>
                  </a:lnTo>
                  <a:lnTo>
                    <a:pt x="2143" y="543"/>
                  </a:lnTo>
                  <a:lnTo>
                    <a:pt x="2293" y="543"/>
                  </a:lnTo>
                  <a:cubicBezTo>
                    <a:pt x="2297" y="499"/>
                    <a:pt x="2542" y="243"/>
                    <a:pt x="2800" y="209"/>
                  </a:cubicBezTo>
                  <a:cubicBezTo>
                    <a:pt x="2711" y="175"/>
                    <a:pt x="2491" y="190"/>
                    <a:pt x="2391" y="213"/>
                  </a:cubicBezTo>
                  <a:cubicBezTo>
                    <a:pt x="2248" y="246"/>
                    <a:pt x="2055" y="348"/>
                    <a:pt x="1941" y="408"/>
                  </a:cubicBezTo>
                  <a:cubicBezTo>
                    <a:pt x="1827" y="468"/>
                    <a:pt x="1727" y="547"/>
                    <a:pt x="1710" y="575"/>
                  </a:cubicBezTo>
                  <a:lnTo>
                    <a:pt x="1837" y="579"/>
                  </a:lnTo>
                  <a:lnTo>
                    <a:pt x="1413" y="722"/>
                  </a:lnTo>
                  <a:lnTo>
                    <a:pt x="1009" y="578"/>
                  </a:lnTo>
                  <a:lnTo>
                    <a:pt x="1156" y="578"/>
                  </a:lnTo>
                  <a:cubicBezTo>
                    <a:pt x="1162" y="542"/>
                    <a:pt x="1260" y="434"/>
                    <a:pt x="1378" y="375"/>
                  </a:cubicBezTo>
                  <a:cubicBezTo>
                    <a:pt x="1496" y="316"/>
                    <a:pt x="1551" y="297"/>
                    <a:pt x="1719" y="242"/>
                  </a:cubicBezTo>
                  <a:cubicBezTo>
                    <a:pt x="1697" y="234"/>
                    <a:pt x="1450" y="210"/>
                    <a:pt x="1308" y="236"/>
                  </a:cubicBezTo>
                  <a:cubicBezTo>
                    <a:pt x="1176" y="251"/>
                    <a:pt x="1016" y="300"/>
                    <a:pt x="924" y="333"/>
                  </a:cubicBezTo>
                  <a:cubicBezTo>
                    <a:pt x="832" y="366"/>
                    <a:pt x="813" y="387"/>
                    <a:pt x="754" y="435"/>
                  </a:cubicBezTo>
                  <a:cubicBezTo>
                    <a:pt x="754" y="435"/>
                    <a:pt x="0" y="416"/>
                    <a:pt x="0" y="416"/>
                  </a:cubicBezTo>
                  <a:close/>
                </a:path>
              </a:pathLst>
            </a:custGeom>
            <a:gradFill rotWithShape="1">
              <a:gsLst>
                <a:gs pos="0">
                  <a:schemeClr val="tx1">
                    <a:lumMod val="50000"/>
                    <a:lumOff val="50000"/>
                  </a:schemeClr>
                </a:gs>
                <a:gs pos="100000">
                  <a:schemeClr val="bg1">
                    <a:lumMod val="95000"/>
                  </a:schemeClr>
                </a:gs>
              </a:gsLst>
              <a:lin ang="2700000" scaled="1"/>
            </a:gradFill>
            <a:ln>
              <a:noFill/>
            </a:ln>
            <a:effectLst>
              <a:outerShdw dist="45791" dir="2021404" algn="ctr" rotWithShape="0">
                <a:schemeClr val="bg2"/>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latin typeface="微软雅黑" pitchFamily="34" charset="-122"/>
                <a:ea typeface="微软雅黑" pitchFamily="34" charset="-122"/>
              </a:endParaRPr>
            </a:p>
          </p:txBody>
        </p:sp>
        <p:sp>
          <p:nvSpPr>
            <p:cNvPr id="130073" name="Text Box 24"/>
            <p:cNvSpPr txBox="1">
              <a:spLocks noChangeArrowheads="1"/>
            </p:cNvSpPr>
            <p:nvPr/>
          </p:nvSpPr>
          <p:spPr bwMode="auto">
            <a:xfrm>
              <a:off x="1728" y="1584"/>
              <a:ext cx="679"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30213" eaLnBrk="0" hangingPunct="0">
                <a:defRPr sz="2400">
                  <a:solidFill>
                    <a:schemeClr val="tx1"/>
                  </a:solidFill>
                  <a:latin typeface="Arial" pitchFamily="34" charset="0"/>
                  <a:ea typeface="MS PGothic" pitchFamily="34" charset="-128"/>
                </a:defRPr>
              </a:lvl1pPr>
              <a:lvl2pPr marL="742950" indent="-285750" defTabSz="430213" eaLnBrk="0" hangingPunct="0">
                <a:defRPr sz="2400">
                  <a:solidFill>
                    <a:schemeClr val="tx1"/>
                  </a:solidFill>
                  <a:latin typeface="Arial" pitchFamily="34" charset="0"/>
                  <a:ea typeface="MS PGothic" pitchFamily="34" charset="-128"/>
                </a:defRPr>
              </a:lvl2pPr>
              <a:lvl3pPr marL="1143000" indent="-228600" defTabSz="430213" eaLnBrk="0" hangingPunct="0">
                <a:defRPr sz="2400">
                  <a:solidFill>
                    <a:schemeClr val="tx1"/>
                  </a:solidFill>
                  <a:latin typeface="Arial" pitchFamily="34" charset="0"/>
                  <a:ea typeface="MS PGothic" pitchFamily="34" charset="-128"/>
                </a:defRPr>
              </a:lvl3pPr>
              <a:lvl4pPr marL="1600200" indent="-228600" defTabSz="430213" eaLnBrk="0" hangingPunct="0">
                <a:defRPr sz="2400">
                  <a:solidFill>
                    <a:schemeClr val="tx1"/>
                  </a:solidFill>
                  <a:latin typeface="Arial" pitchFamily="34" charset="0"/>
                  <a:ea typeface="MS PGothic" pitchFamily="34" charset="-128"/>
                </a:defRPr>
              </a:lvl4pPr>
              <a:lvl5pPr marL="2057400" indent="-228600" defTabSz="430213" eaLnBrk="0" hangingPunct="0">
                <a:defRPr sz="2400">
                  <a:solidFill>
                    <a:schemeClr val="tx1"/>
                  </a:solidFill>
                  <a:latin typeface="Arial" pitchFamily="34" charset="0"/>
                  <a:ea typeface="MS PGothic"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FFE118"/>
                </a:buClr>
                <a:buSzPct val="90000"/>
                <a:buFont typeface="ヒラギノ角ゴ Pro W3"/>
                <a:buNone/>
              </a:pPr>
              <a:r>
                <a:rPr lang="zh-CN" altLang="en-US" sz="1800">
                  <a:solidFill>
                    <a:srgbClr val="FF0000"/>
                  </a:solidFill>
                  <a:latin typeface="微软雅黑" pitchFamily="34" charset="-122"/>
                  <a:ea typeface="微软雅黑" pitchFamily="34" charset="-122"/>
                </a:rPr>
                <a:t>易用性</a:t>
              </a:r>
            </a:p>
          </p:txBody>
        </p:sp>
        <p:sp>
          <p:nvSpPr>
            <p:cNvPr id="130074" name="Text Box 25"/>
            <p:cNvSpPr txBox="1">
              <a:spLocks noChangeArrowheads="1"/>
            </p:cNvSpPr>
            <p:nvPr/>
          </p:nvSpPr>
          <p:spPr bwMode="auto">
            <a:xfrm>
              <a:off x="2688" y="1536"/>
              <a:ext cx="1783"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30213" eaLnBrk="0" hangingPunct="0">
                <a:defRPr sz="2400">
                  <a:solidFill>
                    <a:schemeClr val="tx1"/>
                  </a:solidFill>
                  <a:latin typeface="Arial" pitchFamily="34" charset="0"/>
                  <a:ea typeface="MS PGothic" pitchFamily="34" charset="-128"/>
                </a:defRPr>
              </a:lvl1pPr>
              <a:lvl2pPr marL="742950" indent="-285750" defTabSz="430213" eaLnBrk="0" hangingPunct="0">
                <a:defRPr sz="2400">
                  <a:solidFill>
                    <a:schemeClr val="tx1"/>
                  </a:solidFill>
                  <a:latin typeface="Arial" pitchFamily="34" charset="0"/>
                  <a:ea typeface="MS PGothic" pitchFamily="34" charset="-128"/>
                </a:defRPr>
              </a:lvl2pPr>
              <a:lvl3pPr marL="1143000" indent="-228600" defTabSz="430213" eaLnBrk="0" hangingPunct="0">
                <a:defRPr sz="2400">
                  <a:solidFill>
                    <a:schemeClr val="tx1"/>
                  </a:solidFill>
                  <a:latin typeface="Arial" pitchFamily="34" charset="0"/>
                  <a:ea typeface="MS PGothic" pitchFamily="34" charset="-128"/>
                </a:defRPr>
              </a:lvl3pPr>
              <a:lvl4pPr marL="1600200" indent="-228600" defTabSz="430213" eaLnBrk="0" hangingPunct="0">
                <a:defRPr sz="2400">
                  <a:solidFill>
                    <a:schemeClr val="tx1"/>
                  </a:solidFill>
                  <a:latin typeface="Arial" pitchFamily="34" charset="0"/>
                  <a:ea typeface="MS PGothic" pitchFamily="34" charset="-128"/>
                </a:defRPr>
              </a:lvl4pPr>
              <a:lvl5pPr marL="2057400" indent="-228600" defTabSz="430213" eaLnBrk="0" hangingPunct="0">
                <a:defRPr sz="2400">
                  <a:solidFill>
                    <a:schemeClr val="tx1"/>
                  </a:solidFill>
                  <a:latin typeface="Arial" pitchFamily="34" charset="0"/>
                  <a:ea typeface="MS PGothic"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FFE118"/>
                </a:buClr>
                <a:buSzPct val="90000"/>
                <a:buFont typeface="ヒラギノ角ゴ Pro W3"/>
                <a:buNone/>
              </a:pPr>
              <a:r>
                <a:rPr lang="zh-CN" altLang="en-US" sz="1400">
                  <a:solidFill>
                    <a:srgbClr val="FF0000"/>
                  </a:solidFill>
                  <a:latin typeface="微软雅黑" pitchFamily="34" charset="-122"/>
                  <a:ea typeface="微软雅黑" pitchFamily="34" charset="-122"/>
                </a:rPr>
                <a:t>工业标准技术</a:t>
              </a:r>
              <a:endParaRPr lang="zh-CN" altLang="en-US" sz="1800">
                <a:solidFill>
                  <a:srgbClr val="FF0000"/>
                </a:solidFill>
                <a:latin typeface="微软雅黑" pitchFamily="34" charset="-122"/>
                <a:ea typeface="微软雅黑" pitchFamily="34" charset="-122"/>
              </a:endParaRPr>
            </a:p>
          </p:txBody>
        </p:sp>
      </p:grpSp>
      <p:pic>
        <p:nvPicPr>
          <p:cNvPr id="130065" name="Picture 26" descr="p57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88998" y="3568701"/>
            <a:ext cx="1386249" cy="162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6" name="Picture 27" descr="z"/>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67731" y="3484564"/>
            <a:ext cx="1689540" cy="197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7" name="Picture 28" descr="DS3200_Left">
            <a:hlinkClick r:id="" action="ppaction://noaction"/>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652932" y="4943475"/>
            <a:ext cx="1756232"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68" name="Text Box 29"/>
          <p:cNvSpPr txBox="1">
            <a:spLocks noChangeArrowheads="1"/>
          </p:cNvSpPr>
          <p:nvPr/>
        </p:nvSpPr>
        <p:spPr bwMode="auto">
          <a:xfrm>
            <a:off x="1770530" y="4164014"/>
            <a:ext cx="1862622"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0" tIns="0" rIns="0" bIns="0">
            <a:spAutoFit/>
          </a:bodyPr>
          <a:lstStyle>
            <a:lvl1pPr defTabSz="725488" eaLnBrk="0" hangingPunct="0">
              <a:defRPr sz="2400">
                <a:solidFill>
                  <a:schemeClr val="tx1"/>
                </a:solidFill>
                <a:latin typeface="Arial" pitchFamily="34" charset="0"/>
                <a:ea typeface="MS PGothic" pitchFamily="34" charset="-128"/>
              </a:defRPr>
            </a:lvl1pPr>
            <a:lvl2pPr marL="742950" indent="-285750" defTabSz="725488" eaLnBrk="0" hangingPunct="0">
              <a:defRPr sz="2400">
                <a:solidFill>
                  <a:schemeClr val="tx1"/>
                </a:solidFill>
                <a:latin typeface="Arial" pitchFamily="34" charset="0"/>
                <a:ea typeface="MS PGothic" pitchFamily="34" charset="-128"/>
              </a:defRPr>
            </a:lvl2pPr>
            <a:lvl3pPr marL="1143000" indent="-228600" defTabSz="725488" eaLnBrk="0" hangingPunct="0">
              <a:defRPr sz="2400">
                <a:solidFill>
                  <a:schemeClr val="tx1"/>
                </a:solidFill>
                <a:latin typeface="Arial" pitchFamily="34" charset="0"/>
                <a:ea typeface="MS PGothic" pitchFamily="34" charset="-128"/>
              </a:defRPr>
            </a:lvl3pPr>
            <a:lvl4pPr marL="1600200" indent="-228600" defTabSz="725488" eaLnBrk="0" hangingPunct="0">
              <a:defRPr sz="2400">
                <a:solidFill>
                  <a:schemeClr val="tx1"/>
                </a:solidFill>
                <a:latin typeface="Arial" pitchFamily="34" charset="0"/>
                <a:ea typeface="MS PGothic" pitchFamily="34" charset="-128"/>
              </a:defRPr>
            </a:lvl4pPr>
            <a:lvl5pPr marL="2057400" indent="-228600" defTabSz="725488" eaLnBrk="0" hangingPunct="0">
              <a:defRPr sz="2400">
                <a:solidFill>
                  <a:schemeClr val="tx1"/>
                </a:solidFill>
                <a:latin typeface="Arial" pitchFamily="34" charset="0"/>
                <a:ea typeface="MS PGothic" pitchFamily="34" charset="-128"/>
              </a:defRPr>
            </a:lvl5pPr>
            <a:lvl6pPr marL="25146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90000"/>
              </a:lnSpc>
            </a:pPr>
            <a:r>
              <a:rPr lang="en-US" altLang="ja-JP" sz="1400">
                <a:solidFill>
                  <a:srgbClr val="000000"/>
                </a:solidFill>
                <a:ea typeface="微软雅黑" pitchFamily="34" charset="-122"/>
              </a:rPr>
              <a:t>Flex system</a:t>
            </a:r>
          </a:p>
        </p:txBody>
      </p:sp>
      <p:pic>
        <p:nvPicPr>
          <p:cNvPr id="130069" name="Picture 8" descr="x3850 X5 Angle"/>
          <p:cNvPicPr>
            <a:picLocks noChangeAspect="1" noChangeArrowheads="1"/>
          </p:cNvPicPr>
          <p:nvPr/>
        </p:nvPicPr>
        <p:blipFill>
          <a:blip r:embed="rId9" cstate="print">
            <a:clrChange>
              <a:clrFrom>
                <a:srgbClr val="FFFFFF"/>
              </a:clrFrom>
              <a:clrTo>
                <a:srgbClr val="FFFFFF">
                  <a:alpha val="0"/>
                </a:srgbClr>
              </a:clrTo>
            </a:clrChange>
            <a:lum bright="12000"/>
            <a:extLst>
              <a:ext uri="{28A0092B-C50C-407E-A947-70E740481C1C}">
                <a14:useLocalDpi xmlns:a14="http://schemas.microsoft.com/office/drawing/2010/main" xmlns="" val="0"/>
              </a:ext>
            </a:extLst>
          </a:blip>
          <a:srcRect/>
          <a:stretch>
            <a:fillRect/>
          </a:stretch>
        </p:blipFill>
        <p:spPr bwMode="auto">
          <a:xfrm>
            <a:off x="2237375" y="2962275"/>
            <a:ext cx="121951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0" name="Picture 2" descr="Chassis-Front"/>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018244" y="3467101"/>
            <a:ext cx="1111539" cy="69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71" name="Text Box 29"/>
          <p:cNvSpPr txBox="1">
            <a:spLocks noChangeArrowheads="1"/>
          </p:cNvSpPr>
          <p:nvPr/>
        </p:nvSpPr>
        <p:spPr bwMode="auto">
          <a:xfrm>
            <a:off x="346171" y="3419476"/>
            <a:ext cx="830479"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0" tIns="0" rIns="0" bIns="0">
            <a:spAutoFit/>
          </a:bodyPr>
          <a:lstStyle>
            <a:lvl1pPr defTabSz="725488" eaLnBrk="0" hangingPunct="0">
              <a:defRPr sz="2400">
                <a:solidFill>
                  <a:schemeClr val="tx1"/>
                </a:solidFill>
                <a:latin typeface="Arial" pitchFamily="34" charset="0"/>
                <a:ea typeface="MS PGothic" pitchFamily="34" charset="-128"/>
              </a:defRPr>
            </a:lvl1pPr>
            <a:lvl2pPr marL="742950" indent="-285750" defTabSz="725488" eaLnBrk="0" hangingPunct="0">
              <a:defRPr sz="2400">
                <a:solidFill>
                  <a:schemeClr val="tx1"/>
                </a:solidFill>
                <a:latin typeface="Arial" pitchFamily="34" charset="0"/>
                <a:ea typeface="MS PGothic" pitchFamily="34" charset="-128"/>
              </a:defRPr>
            </a:lvl2pPr>
            <a:lvl3pPr marL="1143000" indent="-228600" defTabSz="725488" eaLnBrk="0" hangingPunct="0">
              <a:defRPr sz="2400">
                <a:solidFill>
                  <a:schemeClr val="tx1"/>
                </a:solidFill>
                <a:latin typeface="Arial" pitchFamily="34" charset="0"/>
                <a:ea typeface="MS PGothic" pitchFamily="34" charset="-128"/>
              </a:defRPr>
            </a:lvl3pPr>
            <a:lvl4pPr marL="1600200" indent="-228600" defTabSz="725488" eaLnBrk="0" hangingPunct="0">
              <a:defRPr sz="2400">
                <a:solidFill>
                  <a:schemeClr val="tx1"/>
                </a:solidFill>
                <a:latin typeface="Arial" pitchFamily="34" charset="0"/>
                <a:ea typeface="MS PGothic" pitchFamily="34" charset="-128"/>
              </a:defRPr>
            </a:lvl4pPr>
            <a:lvl5pPr marL="2057400" indent="-228600" defTabSz="725488" eaLnBrk="0" hangingPunct="0">
              <a:defRPr sz="2400">
                <a:solidFill>
                  <a:schemeClr val="tx1"/>
                </a:solidFill>
                <a:latin typeface="Arial" pitchFamily="34" charset="0"/>
                <a:ea typeface="MS PGothic" pitchFamily="34" charset="-128"/>
              </a:defRPr>
            </a:lvl5pPr>
            <a:lvl6pPr marL="25146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254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90000"/>
              </a:lnSpc>
            </a:pPr>
            <a:r>
              <a:rPr lang="en-US" altLang="ja-JP" sz="1400" dirty="0" err="1">
                <a:solidFill>
                  <a:srgbClr val="000000"/>
                </a:solidFill>
                <a:ea typeface="微软雅黑" pitchFamily="34" charset="-122"/>
              </a:rPr>
              <a:t>PureFlex</a:t>
            </a:r>
            <a:endParaRPr lang="en-US" altLang="ja-JP" sz="1400" dirty="0">
              <a:solidFill>
                <a:srgbClr val="000000"/>
              </a:solidFill>
              <a:ea typeface="微软雅黑" pitchFamily="34" charset="-122"/>
            </a:endParaRPr>
          </a:p>
        </p:txBody>
      </p:sp>
    </p:spTree>
    <p:extLst>
      <p:ext uri="{BB962C8B-B14F-4D97-AF65-F5344CB8AC3E}">
        <p14:creationId xmlns:p14="http://schemas.microsoft.com/office/powerpoint/2010/main" xmlns="" val="10251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11313" t="22698" r="25456" b="38642"/>
          <a:stretch/>
        </p:blipFill>
        <p:spPr bwMode="auto">
          <a:xfrm>
            <a:off x="1" y="1350133"/>
            <a:ext cx="12191999" cy="4474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5" name="Rectangle 8"/>
          <p:cNvSpPr/>
          <p:nvPr/>
        </p:nvSpPr>
        <p:spPr>
          <a:xfrm>
            <a:off x="0" y="1350133"/>
            <a:ext cx="9652000" cy="4474846"/>
          </a:xfrm>
          <a:prstGeom prst="rect">
            <a:avLst/>
          </a:prstGeom>
          <a:gradFill>
            <a:gsLst>
              <a:gs pos="10000">
                <a:schemeClr val="tx1"/>
              </a:gs>
              <a:gs pos="92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lIns="117208" tIns="58604" rIns="117208" bIns="58604" anchor="ctr"/>
          <a:lstStyle/>
          <a:p>
            <a:pPr algn="ctr">
              <a:defRPr/>
            </a:pPr>
            <a:endParaRPr lang="zh-CN" altLang="zh-CN">
              <a:solidFill>
                <a:srgbClr val="FFFFFF"/>
              </a:solidFill>
              <a:latin typeface="微软雅黑" pitchFamily="34" charset="-122"/>
              <a:ea typeface="微软雅黑" pitchFamily="34" charset="-122"/>
              <a:sym typeface="Gill Sans" charset="0"/>
            </a:endParaRPr>
          </a:p>
        </p:txBody>
      </p:sp>
      <p:sp>
        <p:nvSpPr>
          <p:cNvPr id="266" name="Content Placeholder 3"/>
          <p:cNvSpPr txBox="1">
            <a:spLocks/>
          </p:cNvSpPr>
          <p:nvPr/>
        </p:nvSpPr>
        <p:spPr bwMode="auto">
          <a:xfrm>
            <a:off x="463209" y="4637721"/>
            <a:ext cx="5401994" cy="512307"/>
          </a:xfrm>
          <a:prstGeom prst="rect">
            <a:avLst/>
          </a:prstGeom>
          <a:noFill/>
          <a:ln>
            <a:miter lim="800000"/>
            <a:headEnd/>
            <a:tailEnd/>
          </a:ln>
        </p:spPr>
        <p:txBody>
          <a:bodyPr wrap="square" lIns="117208" tIns="58604" rIns="117208" bIns="58604">
            <a:spAutoFit/>
          </a:bodyPr>
          <a:lstStyle>
            <a:lvl1pPr marL="455613" indent="-455613" algn="l" defTabSz="1217613" rtl="0" eaLnBrk="0" fontAlgn="base" hangingPunct="0">
              <a:spcBef>
                <a:spcPct val="20000"/>
              </a:spcBef>
              <a:spcAft>
                <a:spcPct val="0"/>
              </a:spcAft>
              <a:buClr>
                <a:schemeClr val="tx2"/>
              </a:buClr>
              <a:buFont typeface="Wingdings" pitchFamily="2" charset="2"/>
              <a:buChar char="§"/>
              <a:defRPr sz="4300">
                <a:solidFill>
                  <a:schemeClr val="tx1"/>
                </a:solidFill>
                <a:latin typeface="+mn-lt"/>
                <a:ea typeface="+mn-ea"/>
                <a:cs typeface="+mn-cs"/>
              </a:defRPr>
            </a:lvl1pPr>
            <a:lvl2pPr marL="989013" indent="-379413" algn="l" defTabSz="1217613" rtl="0" eaLnBrk="0" fontAlgn="base" hangingPunct="0">
              <a:spcBef>
                <a:spcPct val="20000"/>
              </a:spcBef>
              <a:spcAft>
                <a:spcPct val="0"/>
              </a:spcAft>
              <a:buClr>
                <a:schemeClr val="tx2"/>
              </a:buClr>
              <a:buFont typeface="Wingdings" pitchFamily="2" charset="2"/>
              <a:buChar char="§"/>
              <a:defRPr sz="3700">
                <a:solidFill>
                  <a:schemeClr val="tx1"/>
                </a:solidFill>
                <a:latin typeface="+mn-lt"/>
                <a:cs typeface="+mn-cs"/>
              </a:defRPr>
            </a:lvl2pPr>
            <a:lvl3pPr marL="1522413" indent="-303213" algn="l" defTabSz="1217613" rtl="0" eaLnBrk="0" fontAlgn="base" hangingPunct="0">
              <a:spcBef>
                <a:spcPct val="20000"/>
              </a:spcBef>
              <a:spcAft>
                <a:spcPct val="0"/>
              </a:spcAft>
              <a:buClr>
                <a:schemeClr val="tx2"/>
              </a:buClr>
              <a:buFont typeface="Wingdings" pitchFamily="2" charset="2"/>
              <a:buChar char="§"/>
              <a:defRPr sz="3200">
                <a:solidFill>
                  <a:schemeClr val="tx1"/>
                </a:solidFill>
                <a:latin typeface="+mn-lt"/>
                <a:cs typeface="+mn-cs"/>
              </a:defRPr>
            </a:lvl3pPr>
            <a:lvl4pPr marL="2132013" indent="-303213" algn="l" defTabSz="1217613" rtl="0" eaLnBrk="0" fontAlgn="base" hangingPunct="0">
              <a:spcBef>
                <a:spcPct val="20000"/>
              </a:spcBef>
              <a:spcAft>
                <a:spcPct val="0"/>
              </a:spcAft>
              <a:buClr>
                <a:schemeClr val="tx2"/>
              </a:buClr>
              <a:buFont typeface="Wingdings" pitchFamily="2" charset="2"/>
              <a:buChar char="§"/>
              <a:defRPr sz="2700">
                <a:solidFill>
                  <a:schemeClr val="tx1"/>
                </a:solidFill>
                <a:latin typeface="+mn-lt"/>
                <a:cs typeface="+mn-cs"/>
              </a:defRPr>
            </a:lvl4pPr>
            <a:lvl5pPr marL="2741613" indent="-303213" algn="l" defTabSz="1217613" rtl="0" eaLnBrk="0" fontAlgn="base" hangingPunct="0">
              <a:spcBef>
                <a:spcPct val="20000"/>
              </a:spcBef>
              <a:spcAft>
                <a:spcPct val="0"/>
              </a:spcAft>
              <a:buClr>
                <a:schemeClr val="tx2"/>
              </a:buClr>
              <a:buFont typeface="Wingdings" pitchFamily="2" charset="2"/>
              <a:buChar char="§"/>
              <a:defRPr sz="2700">
                <a:solidFill>
                  <a:schemeClr val="tx1"/>
                </a:solidFill>
                <a:latin typeface="+mn-lt"/>
                <a:cs typeface="+mn-cs"/>
              </a:defRPr>
            </a:lvl5pPr>
            <a:lvl6pPr marL="3198813" indent="-303213" algn="l" defTabSz="1217613" rtl="0" eaLnBrk="0" fontAlgn="base" hangingPunct="0">
              <a:spcBef>
                <a:spcPct val="20000"/>
              </a:spcBef>
              <a:spcAft>
                <a:spcPct val="0"/>
              </a:spcAft>
              <a:buClr>
                <a:schemeClr val="tx2"/>
              </a:buClr>
              <a:buFont typeface="Wingdings" pitchFamily="2" charset="2"/>
              <a:buChar char="§"/>
              <a:defRPr sz="2700">
                <a:solidFill>
                  <a:schemeClr val="tx1"/>
                </a:solidFill>
                <a:latin typeface="+mn-lt"/>
                <a:cs typeface="+mn-cs"/>
              </a:defRPr>
            </a:lvl6pPr>
            <a:lvl7pPr marL="3656013" indent="-303213" algn="l" defTabSz="1217613" rtl="0" eaLnBrk="0" fontAlgn="base" hangingPunct="0">
              <a:spcBef>
                <a:spcPct val="20000"/>
              </a:spcBef>
              <a:spcAft>
                <a:spcPct val="0"/>
              </a:spcAft>
              <a:buClr>
                <a:schemeClr val="tx2"/>
              </a:buClr>
              <a:buFont typeface="Wingdings" pitchFamily="2" charset="2"/>
              <a:buChar char="§"/>
              <a:defRPr sz="2700">
                <a:solidFill>
                  <a:schemeClr val="tx1"/>
                </a:solidFill>
                <a:latin typeface="+mn-lt"/>
                <a:cs typeface="+mn-cs"/>
              </a:defRPr>
            </a:lvl7pPr>
            <a:lvl8pPr marL="4113213" indent="-303213" algn="l" defTabSz="1217613" rtl="0" eaLnBrk="0" fontAlgn="base" hangingPunct="0">
              <a:spcBef>
                <a:spcPct val="20000"/>
              </a:spcBef>
              <a:spcAft>
                <a:spcPct val="0"/>
              </a:spcAft>
              <a:buClr>
                <a:schemeClr val="tx2"/>
              </a:buClr>
              <a:buFont typeface="Wingdings" pitchFamily="2" charset="2"/>
              <a:buChar char="§"/>
              <a:defRPr sz="2700">
                <a:solidFill>
                  <a:schemeClr val="tx1"/>
                </a:solidFill>
                <a:latin typeface="+mn-lt"/>
                <a:cs typeface="+mn-cs"/>
              </a:defRPr>
            </a:lvl8pPr>
            <a:lvl9pPr marL="4570413" indent="-303213" algn="l" defTabSz="1217613" rtl="0" eaLnBrk="0" fontAlgn="base" hangingPunct="0">
              <a:spcBef>
                <a:spcPct val="20000"/>
              </a:spcBef>
              <a:spcAft>
                <a:spcPct val="0"/>
              </a:spcAft>
              <a:buClr>
                <a:schemeClr val="tx2"/>
              </a:buClr>
              <a:buFont typeface="Wingdings" pitchFamily="2" charset="2"/>
              <a:buChar char="§"/>
              <a:defRPr sz="2700">
                <a:solidFill>
                  <a:schemeClr val="tx1"/>
                </a:solidFill>
                <a:latin typeface="+mn-lt"/>
                <a:cs typeface="+mn-cs"/>
              </a:defRPr>
            </a:lvl9pPr>
          </a:lstStyle>
          <a:p>
            <a:pPr marL="0" indent="0">
              <a:lnSpc>
                <a:spcPct val="80000"/>
              </a:lnSpc>
              <a:buFont typeface="Wingdings" pitchFamily="2" charset="2"/>
              <a:buNone/>
            </a:pPr>
            <a:r>
              <a:rPr lang="zh-CN" altLang="en-US" sz="3200" kern="0" dirty="0" smtClean="0">
                <a:solidFill>
                  <a:srgbClr val="FFFF00"/>
                </a:solidFill>
                <a:latin typeface="Arial" pitchFamily="34" charset="0"/>
                <a:ea typeface="微软雅黑" pitchFamily="34" charset="-122"/>
              </a:rPr>
              <a:t>核心交易系统的首选</a:t>
            </a:r>
            <a:endParaRPr lang="en-US" altLang="en-US" sz="3200" kern="0" dirty="0">
              <a:solidFill>
                <a:srgbClr val="FFFF00"/>
              </a:solidFill>
              <a:latin typeface="Arial" pitchFamily="34" charset="0"/>
              <a:ea typeface="微软雅黑" pitchFamily="34" charset="-122"/>
            </a:endParaRPr>
          </a:p>
        </p:txBody>
      </p:sp>
      <p:sp>
        <p:nvSpPr>
          <p:cNvPr id="267" name="TextBox 10"/>
          <p:cNvSpPr txBox="1">
            <a:spLocks noChangeArrowheads="1"/>
          </p:cNvSpPr>
          <p:nvPr/>
        </p:nvSpPr>
        <p:spPr bwMode="auto">
          <a:xfrm>
            <a:off x="400050" y="1563494"/>
            <a:ext cx="7073153" cy="1954753"/>
          </a:xfrm>
          <a:prstGeom prst="rect">
            <a:avLst/>
          </a:prstGeom>
          <a:noFill/>
          <a:ln w="9525">
            <a:noFill/>
            <a:miter lim="800000"/>
            <a:headEnd/>
            <a:tailEnd/>
          </a:ln>
        </p:spPr>
        <p:txBody>
          <a:bodyPr wrap="square" lIns="117208" tIns="58604" rIns="117208" bIns="58604">
            <a:spAutoFit/>
          </a:bodyPr>
          <a:lstStyle/>
          <a:p>
            <a:pPr>
              <a:spcAft>
                <a:spcPts val="2307"/>
              </a:spcAft>
              <a:buFont typeface="Arial" pitchFamily="34" charset="0"/>
              <a:buChar char="•"/>
            </a:pPr>
            <a:r>
              <a:rPr lang="zh-CN" altLang="en-US" sz="2700" dirty="0" smtClean="0">
                <a:solidFill>
                  <a:schemeClr val="bg1"/>
                </a:solidFill>
                <a:latin typeface="Arial" pitchFamily="34" charset="0"/>
                <a:ea typeface="微软雅黑" pitchFamily="34" charset="-122"/>
              </a:rPr>
              <a:t> 最高性能</a:t>
            </a:r>
            <a:r>
              <a:rPr lang="en-US" altLang="zh-CN" sz="2700" dirty="0" smtClean="0">
                <a:solidFill>
                  <a:schemeClr val="bg1"/>
                </a:solidFill>
                <a:latin typeface="Arial" pitchFamily="34" charset="0"/>
                <a:ea typeface="微软雅黑" pitchFamily="34" charset="-122"/>
              </a:rPr>
              <a:t>——</a:t>
            </a:r>
            <a:r>
              <a:rPr lang="zh-CN" altLang="en-US" sz="2700" dirty="0" smtClean="0">
                <a:solidFill>
                  <a:schemeClr val="bg1"/>
                </a:solidFill>
                <a:latin typeface="Arial" pitchFamily="34" charset="0"/>
                <a:ea typeface="微软雅黑" pitchFamily="34" charset="-122"/>
              </a:rPr>
              <a:t>相当于高端</a:t>
            </a:r>
            <a:r>
              <a:rPr lang="en-US" altLang="zh-CN" sz="2700" dirty="0" smtClean="0">
                <a:solidFill>
                  <a:schemeClr val="bg1"/>
                </a:solidFill>
                <a:latin typeface="Arial" pitchFamily="34" charset="0"/>
                <a:ea typeface="微软雅黑" pitchFamily="34" charset="-122"/>
              </a:rPr>
              <a:t>UNIX</a:t>
            </a:r>
            <a:r>
              <a:rPr lang="zh-CN" altLang="en-US" sz="2700" dirty="0" smtClean="0">
                <a:solidFill>
                  <a:schemeClr val="bg1"/>
                </a:solidFill>
                <a:latin typeface="Arial" pitchFamily="34" charset="0"/>
                <a:ea typeface="微软雅黑" pitchFamily="34" charset="-122"/>
              </a:rPr>
              <a:t>服务器</a:t>
            </a:r>
            <a:endParaRPr lang="en-US" altLang="zh-CN" sz="2700" dirty="0" smtClean="0">
              <a:solidFill>
                <a:schemeClr val="bg1"/>
              </a:solidFill>
              <a:latin typeface="Arial" pitchFamily="34" charset="0"/>
              <a:ea typeface="微软雅黑" pitchFamily="34" charset="-122"/>
            </a:endParaRPr>
          </a:p>
          <a:p>
            <a:pPr>
              <a:spcAft>
                <a:spcPts val="2307"/>
              </a:spcAft>
              <a:buFont typeface="Arial" pitchFamily="34" charset="0"/>
              <a:buChar char="•"/>
            </a:pPr>
            <a:r>
              <a:rPr lang="zh-CN" altLang="en-US" sz="2700" dirty="0" smtClean="0">
                <a:solidFill>
                  <a:schemeClr val="bg1"/>
                </a:solidFill>
                <a:latin typeface="Arial" pitchFamily="34" charset="0"/>
                <a:ea typeface="微软雅黑" pitchFamily="34" charset="-122"/>
              </a:rPr>
              <a:t> 最大扩展</a:t>
            </a:r>
            <a:r>
              <a:rPr lang="en-US" altLang="zh-CN" sz="2700" dirty="0" smtClean="0">
                <a:solidFill>
                  <a:schemeClr val="bg1"/>
                </a:solidFill>
                <a:latin typeface="Arial" pitchFamily="34" charset="0"/>
                <a:ea typeface="微软雅黑" pitchFamily="34" charset="-122"/>
              </a:rPr>
              <a:t>——144</a:t>
            </a:r>
            <a:r>
              <a:rPr lang="zh-CN" altLang="en-US" sz="2700" dirty="0" smtClean="0">
                <a:solidFill>
                  <a:schemeClr val="bg1"/>
                </a:solidFill>
                <a:latin typeface="Arial" pitchFamily="34" charset="0"/>
                <a:ea typeface="微软雅黑" pitchFamily="34" charset="-122"/>
              </a:rPr>
              <a:t>内核，</a:t>
            </a:r>
            <a:r>
              <a:rPr lang="en-US" altLang="zh-CN" sz="2700" dirty="0" smtClean="0">
                <a:solidFill>
                  <a:schemeClr val="bg1"/>
                </a:solidFill>
                <a:latin typeface="Arial" pitchFamily="34" charset="0"/>
                <a:ea typeface="微软雅黑" pitchFamily="34" charset="-122"/>
              </a:rPr>
              <a:t>12TB</a:t>
            </a:r>
            <a:r>
              <a:rPr lang="zh-CN" altLang="en-US" sz="2700" dirty="0" smtClean="0">
                <a:solidFill>
                  <a:schemeClr val="bg1"/>
                </a:solidFill>
                <a:latin typeface="Arial" pitchFamily="34" charset="0"/>
                <a:ea typeface="微软雅黑" pitchFamily="34" charset="-122"/>
              </a:rPr>
              <a:t>内存</a:t>
            </a:r>
            <a:endParaRPr lang="en-US" altLang="zh-CN" sz="2700" dirty="0" smtClean="0">
              <a:solidFill>
                <a:schemeClr val="bg1"/>
              </a:solidFill>
              <a:latin typeface="Arial" pitchFamily="34" charset="0"/>
              <a:ea typeface="微软雅黑" pitchFamily="34" charset="-122"/>
            </a:endParaRPr>
          </a:p>
          <a:p>
            <a:pPr>
              <a:spcAft>
                <a:spcPts val="2307"/>
              </a:spcAft>
              <a:buFont typeface="Arial" pitchFamily="34" charset="0"/>
              <a:buChar char="•"/>
            </a:pPr>
            <a:r>
              <a:rPr lang="zh-CN" altLang="en-US" sz="2700" dirty="0" smtClean="0">
                <a:solidFill>
                  <a:schemeClr val="bg1"/>
                </a:solidFill>
                <a:latin typeface="Arial" pitchFamily="34" charset="0"/>
                <a:ea typeface="微软雅黑" pitchFamily="34" charset="-122"/>
              </a:rPr>
              <a:t> 最高稳定性</a:t>
            </a:r>
            <a:r>
              <a:rPr lang="en-US" altLang="zh-CN" sz="2700" dirty="0" smtClean="0">
                <a:solidFill>
                  <a:schemeClr val="bg1"/>
                </a:solidFill>
                <a:latin typeface="Arial" pitchFamily="34" charset="0"/>
                <a:ea typeface="微软雅黑" pitchFamily="34" charset="-122"/>
              </a:rPr>
              <a:t>——RAS</a:t>
            </a:r>
            <a:r>
              <a:rPr lang="zh-CN" altLang="en-US" sz="2700" dirty="0" smtClean="0">
                <a:solidFill>
                  <a:schemeClr val="bg1"/>
                </a:solidFill>
                <a:latin typeface="Arial" pitchFamily="34" charset="0"/>
                <a:ea typeface="微软雅黑" pitchFamily="34" charset="-122"/>
              </a:rPr>
              <a:t>特性源于大型机</a:t>
            </a:r>
            <a:endParaRPr lang="en-US" altLang="en-US" sz="2700" dirty="0">
              <a:solidFill>
                <a:schemeClr val="bg1"/>
              </a:solidFill>
              <a:latin typeface="Arial" pitchFamily="34" charset="0"/>
              <a:ea typeface="微软雅黑" pitchFamily="34" charset="-122"/>
            </a:endParaRPr>
          </a:p>
        </p:txBody>
      </p:sp>
      <p:pic>
        <p:nvPicPr>
          <p:cNvPr id="268" name="Picture 31"/>
          <p:cNvPicPr>
            <a:picLocks noChangeAspect="1"/>
          </p:cNvPicPr>
          <p:nvPr/>
        </p:nvPicPr>
        <p:blipFill>
          <a:blip r:embed="rId4" cstate="print"/>
          <a:srcRect l="2866" t="2534" r="3302" b="3496"/>
          <a:stretch>
            <a:fillRect/>
          </a:stretch>
        </p:blipFill>
        <p:spPr bwMode="auto">
          <a:xfrm>
            <a:off x="7182347" y="1996350"/>
            <a:ext cx="4507971" cy="2414010"/>
          </a:xfrm>
          <a:prstGeom prst="rect">
            <a:avLst/>
          </a:prstGeom>
          <a:noFill/>
          <a:ln w="9525">
            <a:noFill/>
            <a:miter lim="800000"/>
            <a:headEnd/>
            <a:tailEnd/>
          </a:ln>
        </p:spPr>
      </p:pic>
      <p:sp>
        <p:nvSpPr>
          <p:cNvPr id="269" name="Rounded Rectangle 2"/>
          <p:cNvSpPr>
            <a:spLocks noChangeArrowheads="1"/>
          </p:cNvSpPr>
          <p:nvPr/>
        </p:nvSpPr>
        <p:spPr bwMode="auto">
          <a:xfrm>
            <a:off x="6958038" y="1874112"/>
            <a:ext cx="4962778" cy="1329244"/>
          </a:xfrm>
          <a:prstGeom prst="roundRect">
            <a:avLst>
              <a:gd name="adj" fmla="val 3509"/>
            </a:avLst>
          </a:prstGeom>
          <a:noFill/>
          <a:ln w="28575" algn="ctr">
            <a:solidFill>
              <a:schemeClr val="accent1"/>
            </a:solidFill>
            <a:prstDash val="sysDot"/>
            <a:round/>
            <a:headEnd/>
            <a:tailEnd/>
          </a:ln>
        </p:spPr>
        <p:txBody>
          <a:bodyPr/>
          <a:lstStyle/>
          <a:p>
            <a:pPr eaLnBrk="1" hangingPunct="1">
              <a:lnSpc>
                <a:spcPct val="90000"/>
              </a:lnSpc>
            </a:pPr>
            <a:endParaRPr lang="zh-CN" altLang="zh-CN" sz="1600">
              <a:solidFill>
                <a:schemeClr val="hlink"/>
              </a:solidFill>
              <a:latin typeface="微软雅黑" pitchFamily="34" charset="-122"/>
              <a:ea typeface="微软雅黑" pitchFamily="34" charset="-122"/>
            </a:endParaRPr>
          </a:p>
        </p:txBody>
      </p:sp>
      <p:sp>
        <p:nvSpPr>
          <p:cNvPr id="270" name="Rounded Rectangle 18"/>
          <p:cNvSpPr>
            <a:spLocks noChangeArrowheads="1"/>
          </p:cNvSpPr>
          <p:nvPr/>
        </p:nvSpPr>
        <p:spPr bwMode="auto">
          <a:xfrm>
            <a:off x="6958038" y="3203355"/>
            <a:ext cx="4962778" cy="1322559"/>
          </a:xfrm>
          <a:prstGeom prst="roundRect">
            <a:avLst>
              <a:gd name="adj" fmla="val 6380"/>
            </a:avLst>
          </a:prstGeom>
          <a:noFill/>
          <a:ln w="28575" algn="ctr">
            <a:solidFill>
              <a:schemeClr val="accent1"/>
            </a:solidFill>
            <a:prstDash val="sysDot"/>
            <a:round/>
            <a:headEnd/>
            <a:tailEnd/>
          </a:ln>
        </p:spPr>
        <p:txBody>
          <a:bodyPr/>
          <a:lstStyle/>
          <a:p>
            <a:pPr eaLnBrk="1" hangingPunct="1">
              <a:lnSpc>
                <a:spcPct val="90000"/>
              </a:lnSpc>
            </a:pPr>
            <a:endParaRPr lang="zh-CN" altLang="zh-CN" sz="1600">
              <a:solidFill>
                <a:schemeClr val="hlink"/>
              </a:solidFill>
              <a:latin typeface="微软雅黑" pitchFamily="34" charset="-122"/>
              <a:ea typeface="微软雅黑" pitchFamily="34" charset="-122"/>
            </a:endParaRPr>
          </a:p>
        </p:txBody>
      </p:sp>
      <p:sp>
        <p:nvSpPr>
          <p:cNvPr id="271" name="标题 1"/>
          <p:cNvSpPr>
            <a:spLocks noGrp="1"/>
          </p:cNvSpPr>
          <p:nvPr>
            <p:ph type="title" idx="4294967295"/>
          </p:nvPr>
        </p:nvSpPr>
        <p:spPr>
          <a:xfrm>
            <a:off x="400050" y="284163"/>
            <a:ext cx="11069638" cy="517525"/>
          </a:xfrm>
          <a:prstGeom prst="rect">
            <a:avLst/>
          </a:prstGeom>
        </p:spPr>
        <p:txBody>
          <a:bodyPr/>
          <a:lstStyle/>
          <a:p>
            <a:pPr algn="l">
              <a:defRPr/>
            </a:pPr>
            <a:r>
              <a:rPr lang="zh-CN" altLang="en-US" sz="2800" b="1" dirty="0" smtClean="0">
                <a:latin typeface="Arial" pitchFamily="34" charset="0"/>
                <a:ea typeface="微软雅黑" pitchFamily="34" charset="-122"/>
              </a:rPr>
              <a:t>稳定可靠的硬件平台</a:t>
            </a:r>
            <a:r>
              <a:rPr lang="en-US" altLang="zh-CN" sz="2800" b="1" dirty="0" smtClean="0">
                <a:latin typeface="Arial" pitchFamily="34" charset="0"/>
                <a:ea typeface="微软雅黑" pitchFamily="34" charset="-122"/>
              </a:rPr>
              <a:t>——</a:t>
            </a:r>
            <a:r>
              <a:rPr lang="zh-CN" altLang="en-US" sz="2800" b="1" dirty="0" smtClean="0">
                <a:latin typeface="Arial" pitchFamily="34" charset="0"/>
                <a:ea typeface="微软雅黑" pitchFamily="34" charset="-122"/>
              </a:rPr>
              <a:t>联想</a:t>
            </a:r>
            <a:r>
              <a:rPr lang="en-US" altLang="zh-CN" sz="2800" b="1" dirty="0" smtClean="0">
                <a:latin typeface="Arial" pitchFamily="34" charset="0"/>
                <a:ea typeface="微软雅黑" pitchFamily="34" charset="-122"/>
              </a:rPr>
              <a:t>X3950X6</a:t>
            </a:r>
            <a:endParaRPr lang="zh-CN" altLang="en-US" sz="2800" b="1" dirty="0">
              <a:latin typeface="Arial" pitchFamily="34" charset="0"/>
              <a:ea typeface="微软雅黑" pitchFamily="34" charset="-122"/>
            </a:endParaRPr>
          </a:p>
        </p:txBody>
      </p:sp>
      <p:pic>
        <p:nvPicPr>
          <p:cNvPr id="10"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6200000">
            <a:off x="11304982" y="5505441"/>
            <a:ext cx="1330737" cy="443302"/>
          </a:xfrm>
          <a:prstGeom prst="rect">
            <a:avLst/>
          </a:prstGeom>
        </p:spPr>
      </p:pic>
    </p:spTree>
    <p:extLst>
      <p:ext uri="{BB962C8B-B14F-4D97-AF65-F5344CB8AC3E}">
        <p14:creationId xmlns:p14="http://schemas.microsoft.com/office/powerpoint/2010/main" xmlns="" val="2953574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
                                        </p:tgtEl>
                                        <p:attrNameLst>
                                          <p:attrName>style.visibility</p:attrName>
                                        </p:attrNameLst>
                                      </p:cBhvr>
                                      <p:to>
                                        <p:strVal val="visible"/>
                                      </p:to>
                                    </p:set>
                                    <p:anim calcmode="lin" valueType="num">
                                      <p:cBhvr additive="base">
                                        <p:cTn id="7" dur="500" fill="hold"/>
                                        <p:tgtEl>
                                          <p:spTgt spid="266"/>
                                        </p:tgtEl>
                                        <p:attrNameLst>
                                          <p:attrName>ppt_x</p:attrName>
                                        </p:attrNameLst>
                                      </p:cBhvr>
                                      <p:tavLst>
                                        <p:tav tm="0">
                                          <p:val>
                                            <p:strVal val="#ppt_x"/>
                                          </p:val>
                                        </p:tav>
                                        <p:tav tm="100000">
                                          <p:val>
                                            <p:strVal val="#ppt_x"/>
                                          </p:val>
                                        </p:tav>
                                      </p:tavLst>
                                    </p:anim>
                                    <p:anim calcmode="lin" valueType="num">
                                      <p:cBhvr additive="base">
                                        <p:cTn id="8" dur="500" fill="hold"/>
                                        <p:tgtEl>
                                          <p:spTgt spid="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下箭头 16"/>
          <p:cNvSpPr/>
          <p:nvPr/>
        </p:nvSpPr>
        <p:spPr>
          <a:xfrm flipV="1">
            <a:off x="60994" y="3595286"/>
            <a:ext cx="3343850" cy="236668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8" name="Text Box 24"/>
          <p:cNvSpPr txBox="1">
            <a:spLocks noChangeArrowheads="1"/>
          </p:cNvSpPr>
          <p:nvPr/>
        </p:nvSpPr>
        <p:spPr bwMode="auto">
          <a:xfrm>
            <a:off x="1029313" y="4109106"/>
            <a:ext cx="1406088" cy="923330"/>
          </a:xfrm>
          <a:prstGeom prst="rect">
            <a:avLst/>
          </a:prstGeom>
          <a:noFill/>
          <a:ln>
            <a:noFill/>
          </a:ln>
          <a:effectLst>
            <a:prstShdw prst="shdw13" dist="53882" dir="13500000">
              <a:schemeClr val="accent1">
                <a:gamma/>
                <a:shade val="60000"/>
                <a:invGamma/>
                <a:alpha val="50000"/>
              </a:schemeClr>
            </a:prstShdw>
          </a:effectLst>
          <a:extLst/>
        </p:spPr>
        <p:txBody>
          <a:bodyPr wrap="square">
            <a:spAutoFit/>
          </a:bodyPr>
          <a:lstStyle/>
          <a:p>
            <a:pPr algn="ctr">
              <a:lnSpc>
                <a:spcPct val="90000"/>
              </a:lnSpc>
              <a:defRPr/>
            </a:pPr>
            <a:r>
              <a:rPr lang="en-US" sz="6000" dirty="0">
                <a:solidFill>
                  <a:srgbClr val="FFFF00"/>
                </a:solidFill>
                <a:latin typeface="Arial" pitchFamily="34" charset="0"/>
                <a:ea typeface="微软雅黑" pitchFamily="34" charset="-122"/>
              </a:rPr>
              <a:t>3X</a:t>
            </a:r>
          </a:p>
        </p:txBody>
      </p:sp>
      <p:sp>
        <p:nvSpPr>
          <p:cNvPr id="19" name="Text Box 26"/>
          <p:cNvSpPr txBox="1">
            <a:spLocks noChangeArrowheads="1"/>
          </p:cNvSpPr>
          <p:nvPr/>
        </p:nvSpPr>
        <p:spPr bwMode="auto">
          <a:xfrm>
            <a:off x="1062261" y="4885113"/>
            <a:ext cx="1337226" cy="313932"/>
          </a:xfrm>
          <a:prstGeom prst="rect">
            <a:avLst/>
          </a:prstGeom>
          <a:noFill/>
          <a:ln>
            <a:noFill/>
          </a:ln>
          <a:effectLst>
            <a:prstShdw prst="shdw13" dist="53882" dir="13500000">
              <a:schemeClr val="accent1">
                <a:gamma/>
                <a:shade val="60000"/>
                <a:invGamma/>
                <a:alpha val="50000"/>
              </a:schemeClr>
            </a:prstShdw>
          </a:effectLst>
          <a:extLst/>
        </p:spPr>
        <p:txBody>
          <a:bodyPr wrap="none">
            <a:spAutoFit/>
          </a:bodyPr>
          <a:lstStyle/>
          <a:p>
            <a:pPr algn="ctr">
              <a:lnSpc>
                <a:spcPct val="90000"/>
              </a:lnSpc>
              <a:defRPr/>
            </a:pPr>
            <a:r>
              <a:rPr lang="zh-CN" altLang="en-US" sz="1600" dirty="0">
                <a:solidFill>
                  <a:srgbClr val="FFFF00"/>
                </a:solidFill>
                <a:latin typeface="Arial" pitchFamily="34" charset="0"/>
                <a:ea typeface="微软雅黑" pitchFamily="34" charset="-122"/>
              </a:rPr>
              <a:t>延迟缩短</a:t>
            </a:r>
            <a:r>
              <a:rPr lang="en-US" altLang="zh-CN" sz="1600" dirty="0">
                <a:solidFill>
                  <a:srgbClr val="FFFF00"/>
                </a:solidFill>
                <a:latin typeface="Arial" pitchFamily="34" charset="0"/>
                <a:ea typeface="微软雅黑" pitchFamily="34" charset="-122"/>
              </a:rPr>
              <a:t>3</a:t>
            </a:r>
            <a:r>
              <a:rPr lang="zh-CN" altLang="en-US" sz="1600" dirty="0" smtClean="0">
                <a:solidFill>
                  <a:srgbClr val="FFFF00"/>
                </a:solidFill>
                <a:latin typeface="Arial" pitchFamily="34" charset="0"/>
                <a:ea typeface="微软雅黑" pitchFamily="34" charset="-122"/>
              </a:rPr>
              <a:t>倍</a:t>
            </a:r>
            <a:endParaRPr lang="en-US" sz="1600" dirty="0">
              <a:solidFill>
                <a:srgbClr val="FFFF00"/>
              </a:solidFill>
              <a:latin typeface="Arial" pitchFamily="34" charset="0"/>
              <a:ea typeface="微软雅黑" pitchFamily="34" charset="-122"/>
            </a:endParaRPr>
          </a:p>
        </p:txBody>
      </p:sp>
      <p:pic>
        <p:nvPicPr>
          <p:cNvPr id="20" name="Picture 3"/>
          <p:cNvPicPr>
            <a:picLocks noChangeAspect="1" noChangeArrowheads="1"/>
          </p:cNvPicPr>
          <p:nvPr/>
        </p:nvPicPr>
        <p:blipFill>
          <a:blip r:embed="rId2" cstate="email">
            <a:extLst/>
          </a:blip>
          <a:srcRect/>
          <a:stretch>
            <a:fillRect/>
          </a:stretch>
        </p:blipFill>
        <p:spPr bwMode="auto">
          <a:xfrm>
            <a:off x="679351" y="1501522"/>
            <a:ext cx="2872851" cy="1972234"/>
          </a:xfrm>
          <a:prstGeom prst="rect">
            <a:avLst/>
          </a:prstGeom>
          <a:ln>
            <a:noFill/>
          </a:ln>
          <a:effectLst>
            <a:softEdge rad="112500"/>
          </a:effectLst>
          <a:extLst/>
        </p:spPr>
      </p:pic>
      <p:pic>
        <p:nvPicPr>
          <p:cNvPr id="21" name="Picture 13"/>
          <p:cNvPicPr>
            <a:picLocks noChangeAspect="1"/>
          </p:cNvPicPr>
          <p:nvPr/>
        </p:nvPicPr>
        <p:blipFill>
          <a:blip r:embed="rId3" cstate="email">
            <a:extLst/>
          </a:blip>
          <a:stretch>
            <a:fillRect/>
          </a:stretch>
        </p:blipFill>
        <p:spPr>
          <a:xfrm>
            <a:off x="2022550" y="1449375"/>
            <a:ext cx="2286000" cy="1038264"/>
          </a:xfrm>
          <a:prstGeom prst="rect">
            <a:avLst/>
          </a:prstGeom>
          <a:ln>
            <a:noFill/>
          </a:ln>
          <a:effectLst>
            <a:softEdge rad="112500"/>
          </a:effectLst>
        </p:spPr>
      </p:pic>
      <p:pic>
        <p:nvPicPr>
          <p:cNvPr id="22" name="Picture 1"/>
          <p:cNvPicPr>
            <a:picLocks noChangeAspect="1"/>
          </p:cNvPicPr>
          <p:nvPr/>
        </p:nvPicPr>
        <p:blipFill>
          <a:blip r:embed="rId4" cstate="print"/>
          <a:srcRect/>
          <a:stretch>
            <a:fillRect/>
          </a:stretch>
        </p:blipFill>
        <p:spPr bwMode="auto">
          <a:xfrm>
            <a:off x="7681060" y="1136551"/>
            <a:ext cx="3450856" cy="2458735"/>
          </a:xfrm>
          <a:prstGeom prst="rect">
            <a:avLst/>
          </a:prstGeom>
          <a:noFill/>
          <a:ln w="9525">
            <a:noFill/>
            <a:miter lim="800000"/>
            <a:headEnd/>
            <a:tailEnd/>
          </a:ln>
        </p:spPr>
      </p:pic>
      <p:sp>
        <p:nvSpPr>
          <p:cNvPr id="24" name="下箭头 23"/>
          <p:cNvSpPr/>
          <p:nvPr/>
        </p:nvSpPr>
        <p:spPr>
          <a:xfrm>
            <a:off x="8111129" y="3823378"/>
            <a:ext cx="3343850" cy="236668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5" name="Text Box 24"/>
          <p:cNvSpPr txBox="1">
            <a:spLocks noChangeArrowheads="1"/>
          </p:cNvSpPr>
          <p:nvPr/>
        </p:nvSpPr>
        <p:spPr bwMode="auto">
          <a:xfrm>
            <a:off x="8870016" y="4322511"/>
            <a:ext cx="1845373" cy="923330"/>
          </a:xfrm>
          <a:prstGeom prst="rect">
            <a:avLst/>
          </a:prstGeom>
          <a:noFill/>
          <a:ln>
            <a:noFill/>
          </a:ln>
          <a:effectLst>
            <a:prstShdw prst="shdw13" dist="53882" dir="13500000">
              <a:schemeClr val="accent1">
                <a:gamma/>
                <a:shade val="60000"/>
                <a:invGamma/>
                <a:alpha val="50000"/>
              </a:schemeClr>
            </a:prstShdw>
          </a:effectLst>
          <a:extLst/>
        </p:spPr>
        <p:txBody>
          <a:bodyPr wrap="square">
            <a:spAutoFit/>
          </a:bodyPr>
          <a:lstStyle/>
          <a:p>
            <a:pPr algn="ctr">
              <a:lnSpc>
                <a:spcPct val="90000"/>
              </a:lnSpc>
              <a:defRPr/>
            </a:pPr>
            <a:r>
              <a:rPr lang="en-US" sz="6000" dirty="0" smtClean="0">
                <a:solidFill>
                  <a:srgbClr val="FFFF00"/>
                </a:solidFill>
                <a:latin typeface="Arial" pitchFamily="34" charset="0"/>
                <a:ea typeface="微软雅黑" pitchFamily="34" charset="-122"/>
              </a:rPr>
              <a:t>43</a:t>
            </a:r>
            <a:r>
              <a:rPr lang="en-US" altLang="zh-CN" sz="6000" dirty="0" smtClean="0">
                <a:solidFill>
                  <a:srgbClr val="FFFF00"/>
                </a:solidFill>
                <a:latin typeface="Arial" pitchFamily="34" charset="0"/>
                <a:ea typeface="微软雅黑" pitchFamily="34" charset="-122"/>
              </a:rPr>
              <a:t>%</a:t>
            </a:r>
            <a:endParaRPr lang="en-US" sz="6000" dirty="0">
              <a:solidFill>
                <a:srgbClr val="FFFF00"/>
              </a:solidFill>
              <a:latin typeface="Arial" pitchFamily="34" charset="0"/>
              <a:ea typeface="微软雅黑" pitchFamily="34" charset="-122"/>
            </a:endParaRPr>
          </a:p>
        </p:txBody>
      </p:sp>
      <p:sp>
        <p:nvSpPr>
          <p:cNvPr id="26" name="Text Box 26"/>
          <p:cNvSpPr txBox="1">
            <a:spLocks noChangeArrowheads="1"/>
          </p:cNvSpPr>
          <p:nvPr/>
        </p:nvSpPr>
        <p:spPr bwMode="auto">
          <a:xfrm>
            <a:off x="9297476" y="5125412"/>
            <a:ext cx="1005403" cy="313932"/>
          </a:xfrm>
          <a:prstGeom prst="rect">
            <a:avLst/>
          </a:prstGeom>
          <a:noFill/>
          <a:ln>
            <a:noFill/>
          </a:ln>
          <a:effectLst>
            <a:prstShdw prst="shdw13" dist="53882" dir="13500000">
              <a:schemeClr val="accent1">
                <a:gamma/>
                <a:shade val="60000"/>
                <a:invGamma/>
                <a:alpha val="50000"/>
              </a:schemeClr>
            </a:prstShdw>
          </a:effectLst>
          <a:extLst/>
        </p:spPr>
        <p:txBody>
          <a:bodyPr wrap="none">
            <a:spAutoFit/>
          </a:bodyPr>
          <a:lstStyle/>
          <a:p>
            <a:pPr algn="ctr">
              <a:lnSpc>
                <a:spcPct val="90000"/>
              </a:lnSpc>
              <a:defRPr/>
            </a:pPr>
            <a:r>
              <a:rPr lang="zh-CN" altLang="en-US" sz="1600" dirty="0" smtClean="0">
                <a:solidFill>
                  <a:srgbClr val="FFFF00"/>
                </a:solidFill>
                <a:latin typeface="Arial" pitchFamily="34" charset="0"/>
                <a:ea typeface="微软雅黑" pitchFamily="34" charset="-122"/>
              </a:rPr>
              <a:t>成本节省</a:t>
            </a:r>
            <a:endParaRPr lang="en-US" sz="1600" dirty="0">
              <a:solidFill>
                <a:srgbClr val="FFFF00"/>
              </a:solidFill>
              <a:latin typeface="Arial" pitchFamily="34" charset="0"/>
              <a:ea typeface="微软雅黑" pitchFamily="34" charset="-122"/>
            </a:endParaRPr>
          </a:p>
        </p:txBody>
      </p:sp>
      <p:sp>
        <p:nvSpPr>
          <p:cNvPr id="27" name="标题 1"/>
          <p:cNvSpPr>
            <a:spLocks noGrp="1"/>
          </p:cNvSpPr>
          <p:nvPr>
            <p:ph type="title" idx="4294967295"/>
          </p:nvPr>
        </p:nvSpPr>
        <p:spPr>
          <a:xfrm>
            <a:off x="400050" y="284163"/>
            <a:ext cx="11069638" cy="517525"/>
          </a:xfrm>
          <a:prstGeom prst="rect">
            <a:avLst/>
          </a:prstGeom>
        </p:spPr>
        <p:txBody>
          <a:bodyPr/>
          <a:lstStyle/>
          <a:p>
            <a:pPr algn="l">
              <a:defRPr/>
            </a:pPr>
            <a:r>
              <a:rPr lang="zh-CN" altLang="en-US" sz="2800" b="1" dirty="0" smtClean="0">
                <a:latin typeface="Arial" pitchFamily="34" charset="0"/>
                <a:ea typeface="微软雅黑" pitchFamily="34" charset="-122"/>
              </a:rPr>
              <a:t>稳定可靠的硬件平台</a:t>
            </a:r>
            <a:r>
              <a:rPr lang="en-US" altLang="zh-CN" sz="2800" b="1" dirty="0" smtClean="0">
                <a:latin typeface="Arial" pitchFamily="34" charset="0"/>
                <a:ea typeface="微软雅黑" pitchFamily="34" charset="-122"/>
              </a:rPr>
              <a:t>——</a:t>
            </a:r>
            <a:r>
              <a:rPr lang="zh-CN" altLang="en-US" sz="2800" b="1" dirty="0" smtClean="0">
                <a:latin typeface="Arial" pitchFamily="34" charset="0"/>
                <a:ea typeface="微软雅黑" pitchFamily="34" charset="-122"/>
              </a:rPr>
              <a:t>联想</a:t>
            </a:r>
            <a:r>
              <a:rPr lang="en-US" altLang="zh-CN" sz="2800" b="1" dirty="0" smtClean="0">
                <a:latin typeface="Arial" pitchFamily="34" charset="0"/>
                <a:ea typeface="微软雅黑" pitchFamily="34" charset="-122"/>
              </a:rPr>
              <a:t>X3950X6</a:t>
            </a:r>
            <a:endParaRPr lang="zh-CN" altLang="en-US" sz="2800" b="1" dirty="0">
              <a:latin typeface="Arial" pitchFamily="34" charset="0"/>
              <a:ea typeface="微软雅黑" pitchFamily="34" charset="-122"/>
            </a:endParaRPr>
          </a:p>
        </p:txBody>
      </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14394" y="3636090"/>
            <a:ext cx="4309240" cy="1797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5195576" y="934720"/>
            <a:ext cx="2127505" cy="3154710"/>
          </a:xfrm>
          <a:prstGeom prst="rect">
            <a:avLst/>
          </a:prstGeom>
          <a:noFill/>
        </p:spPr>
        <p:txBody>
          <a:bodyPr wrap="none" rtlCol="0">
            <a:spAutoFit/>
          </a:bodyPr>
          <a:lstStyle/>
          <a:p>
            <a:r>
              <a:rPr lang="en-US" altLang="zh-CN" sz="19900" dirty="0" smtClean="0">
                <a:solidFill>
                  <a:schemeClr val="accent5">
                    <a:lumMod val="60000"/>
                    <a:lumOff val="40000"/>
                  </a:schemeClr>
                </a:solidFill>
                <a:latin typeface="微软雅黑" pitchFamily="34" charset="-122"/>
                <a:ea typeface="微软雅黑" pitchFamily="34" charset="-122"/>
                <a:cs typeface="Arial" pitchFamily="34" charset="0"/>
              </a:rPr>
              <a:t>+</a:t>
            </a:r>
            <a:endParaRPr lang="zh-CN" altLang="en-US" sz="19900" dirty="0" err="1" smtClean="0">
              <a:solidFill>
                <a:schemeClr val="accent5">
                  <a:lumMod val="60000"/>
                  <a:lumOff val="40000"/>
                </a:schemeClr>
              </a:solidFill>
              <a:latin typeface="微软雅黑" pitchFamily="34" charset="-122"/>
              <a:ea typeface="微软雅黑" pitchFamily="34" charset="-122"/>
              <a:cs typeface="Arial" pitchFamily="34" charset="0"/>
            </a:endParaRPr>
          </a:p>
        </p:txBody>
      </p:sp>
    </p:spTree>
    <p:extLst>
      <p:ext uri="{BB962C8B-B14F-4D97-AF65-F5344CB8AC3E}">
        <p14:creationId xmlns:p14="http://schemas.microsoft.com/office/powerpoint/2010/main" xmlns="" val="22039077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316928" y="773175"/>
            <a:ext cx="544572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400" b="1" dirty="0">
                <a:solidFill>
                  <a:srgbClr val="000000"/>
                </a:solidFill>
                <a:latin typeface="Arial "/>
                <a:ea typeface="微软雅黑" pitchFamily="34" charset="-122"/>
                <a:cs typeface="Arial" pitchFamily="34" charset="0"/>
              </a:rPr>
              <a:t> </a:t>
            </a:r>
            <a:r>
              <a:rPr lang="zh-CN" altLang="en-US" sz="2100" b="1" dirty="0" smtClean="0">
                <a:solidFill>
                  <a:srgbClr val="000000"/>
                </a:solidFill>
                <a:latin typeface="Arial "/>
                <a:ea typeface="微软雅黑" pitchFamily="34" charset="-122"/>
                <a:cs typeface="Arial" pitchFamily="34" charset="0"/>
              </a:rPr>
              <a:t>业务连续性：高于行业标准，与</a:t>
            </a:r>
            <a:r>
              <a:rPr lang="en-US" altLang="zh-CN" sz="2100" b="1" dirty="0" smtClean="0">
                <a:solidFill>
                  <a:srgbClr val="000000"/>
                </a:solidFill>
                <a:latin typeface="Arial "/>
                <a:ea typeface="微软雅黑" pitchFamily="34" charset="-122"/>
                <a:cs typeface="Arial" pitchFamily="34" charset="0"/>
              </a:rPr>
              <a:t>Unix</a:t>
            </a:r>
            <a:r>
              <a:rPr lang="zh-CN" altLang="en-US" sz="2100" b="1" dirty="0" smtClean="0">
                <a:solidFill>
                  <a:srgbClr val="000000"/>
                </a:solidFill>
                <a:latin typeface="Arial "/>
                <a:ea typeface="微软雅黑" pitchFamily="34" charset="-122"/>
                <a:cs typeface="Arial" pitchFamily="34" charset="0"/>
              </a:rPr>
              <a:t>相当</a:t>
            </a:r>
            <a:r>
              <a:rPr lang="en-US" altLang="zh-CN" sz="2100" b="1" dirty="0" smtClean="0">
                <a:solidFill>
                  <a:srgbClr val="000000"/>
                </a:solidFill>
                <a:latin typeface="Arial "/>
                <a:ea typeface="微软雅黑" pitchFamily="34" charset="-122"/>
                <a:cs typeface="Arial" pitchFamily="34" charset="0"/>
              </a:rPr>
              <a:t>   </a:t>
            </a:r>
            <a:endParaRPr lang="zh-CN" altLang="en-US" sz="2100" b="1" dirty="0">
              <a:solidFill>
                <a:srgbClr val="000000"/>
              </a:solidFill>
              <a:latin typeface="Arial "/>
              <a:ea typeface="微软雅黑" pitchFamily="34" charset="-122"/>
              <a:cs typeface="Arial" pitchFamily="34" charset="0"/>
            </a:endParaRPr>
          </a:p>
        </p:txBody>
      </p:sp>
      <p:sp>
        <p:nvSpPr>
          <p:cNvPr id="5" name="Text Box 4"/>
          <p:cNvSpPr txBox="1">
            <a:spLocks noChangeArrowheads="1"/>
          </p:cNvSpPr>
          <p:nvPr/>
        </p:nvSpPr>
        <p:spPr bwMode="auto">
          <a:xfrm>
            <a:off x="6563613" y="5238950"/>
            <a:ext cx="4728694" cy="430887"/>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50000"/>
              </a:spcBef>
              <a:defRPr/>
            </a:pPr>
            <a:r>
              <a:rPr lang="en-US" altLang="zh-CN" sz="1100" b="1" dirty="0">
                <a:latin typeface="微软雅黑" pitchFamily="34" charset="-122"/>
                <a:ea typeface="微软雅黑" pitchFamily="34" charset="-122"/>
              </a:rPr>
              <a:t>ITIC 2014-2015 Global Server Hardware, Server OS Reliability Survey</a:t>
            </a:r>
          </a:p>
        </p:txBody>
      </p:sp>
      <p:sp>
        <p:nvSpPr>
          <p:cNvPr id="7" name="Rectangle 21"/>
          <p:cNvSpPr>
            <a:spLocks noChangeArrowheads="1"/>
          </p:cNvSpPr>
          <p:nvPr/>
        </p:nvSpPr>
        <p:spPr bwMode="auto">
          <a:xfrm>
            <a:off x="2093172" y="5877460"/>
            <a:ext cx="7390150" cy="400110"/>
          </a:xfrm>
          <a:prstGeom prst="rect">
            <a:avLst/>
          </a:prstGeom>
          <a:solidFill>
            <a:schemeClr val="tx1">
              <a:lumMod val="65000"/>
              <a:lumOff val="35000"/>
              <a:alpha val="64000"/>
            </a:schemeClr>
          </a:solidFill>
          <a:ln>
            <a:noFill/>
          </a:ln>
          <a:extLst/>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zh-CN" altLang="en-US" sz="2000" dirty="0" smtClean="0">
                <a:solidFill>
                  <a:schemeClr val="lt1"/>
                </a:solidFill>
                <a:latin typeface="Arial "/>
                <a:ea typeface="微软雅黑" pitchFamily="34" charset="-122"/>
              </a:rPr>
              <a:t>源于大型机</a:t>
            </a:r>
            <a:r>
              <a:rPr lang="zh-CN" altLang="en-US" sz="2000" dirty="0">
                <a:solidFill>
                  <a:schemeClr val="lt1"/>
                </a:solidFill>
                <a:latin typeface="Arial "/>
                <a:ea typeface="微软雅黑" pitchFamily="34" charset="-122"/>
              </a:rPr>
              <a:t>技术的</a:t>
            </a:r>
            <a:r>
              <a:rPr lang="en-US" altLang="zh-CN" sz="2000" b="1" dirty="0">
                <a:solidFill>
                  <a:schemeClr val="lt1"/>
                </a:solidFill>
                <a:latin typeface="Arial "/>
                <a:ea typeface="微软雅黑" pitchFamily="34" charset="-122"/>
              </a:rPr>
              <a:t>X6</a:t>
            </a:r>
            <a:r>
              <a:rPr lang="zh-CN" altLang="en-US" sz="2000" b="1" dirty="0">
                <a:solidFill>
                  <a:schemeClr val="lt1"/>
                </a:solidFill>
                <a:latin typeface="Arial "/>
                <a:ea typeface="微软雅黑" pitchFamily="34" charset="-122"/>
              </a:rPr>
              <a:t>平台</a:t>
            </a:r>
            <a:r>
              <a:rPr lang="zh-CN" altLang="en-US" sz="2000" dirty="0">
                <a:solidFill>
                  <a:schemeClr val="lt1"/>
                </a:solidFill>
                <a:latin typeface="Arial "/>
                <a:ea typeface="微软雅黑" pitchFamily="34" charset="-122"/>
              </a:rPr>
              <a:t>，设计出</a:t>
            </a:r>
            <a:r>
              <a:rPr lang="zh-CN" altLang="en-US" sz="2000" b="1" dirty="0">
                <a:solidFill>
                  <a:schemeClr val="lt1"/>
                </a:solidFill>
                <a:latin typeface="Arial "/>
                <a:ea typeface="微软雅黑" pitchFamily="34" charset="-122"/>
              </a:rPr>
              <a:t>高于行业标准</a:t>
            </a:r>
            <a:r>
              <a:rPr lang="zh-CN" altLang="en-US" sz="2000" dirty="0">
                <a:solidFill>
                  <a:schemeClr val="lt1"/>
                </a:solidFill>
                <a:latin typeface="Arial "/>
                <a:ea typeface="微软雅黑" pitchFamily="34" charset="-122"/>
              </a:rPr>
              <a:t>的</a:t>
            </a:r>
            <a:r>
              <a:rPr lang="en-US" altLang="zh-CN" sz="2000" dirty="0">
                <a:solidFill>
                  <a:schemeClr val="lt1"/>
                </a:solidFill>
                <a:latin typeface="Arial "/>
                <a:ea typeface="微软雅黑" pitchFamily="34" charset="-122"/>
              </a:rPr>
              <a:t>RAS</a:t>
            </a:r>
            <a:r>
              <a:rPr lang="zh-CN" altLang="en-US" sz="2000" dirty="0">
                <a:solidFill>
                  <a:schemeClr val="lt1"/>
                </a:solidFill>
                <a:latin typeface="Arial "/>
                <a:ea typeface="微软雅黑" pitchFamily="34" charset="-122"/>
              </a:rPr>
              <a:t>技术</a:t>
            </a:r>
            <a:endParaRPr lang="en-US" altLang="zh-CN" sz="2000" dirty="0">
              <a:solidFill>
                <a:schemeClr val="lt1"/>
              </a:solidFill>
              <a:latin typeface="Arial "/>
              <a:ea typeface="微软雅黑" pitchFamily="34" charset="-122"/>
            </a:endParaRPr>
          </a:p>
        </p:txBody>
      </p:sp>
      <p:sp>
        <p:nvSpPr>
          <p:cNvPr id="61" name="圆角矩形 60"/>
          <p:cNvSpPr/>
          <p:nvPr/>
        </p:nvSpPr>
        <p:spPr bwMode="auto">
          <a:xfrm>
            <a:off x="8458858" y="780379"/>
            <a:ext cx="1580228" cy="4801394"/>
          </a:xfrm>
          <a:prstGeom prst="roundRect">
            <a:avLst/>
          </a:prstGeom>
          <a:extLst>
            <a:ext uri="{91240B29-F687-4F45-9708-019B960494DF}">
              <a14:hiddenLine xmlns:a14="http://schemas.microsoft.com/office/drawing/2010/main" xmlns="" w="9525">
                <a:solidFill>
                  <a:srgbClr val="000000"/>
                </a:solidFill>
                <a:round/>
                <a:headEnd/>
                <a:tailEnd/>
              </a14:hiddenLine>
            </a:ext>
          </a:extLst>
        </p:spPr>
        <p:txBody>
          <a:bodyPr wrap="none" rtlCol="0" fromWordArt="1" anchor="ctr">
            <a:prstTxWarp prst="textPlain">
              <a:avLst>
                <a:gd name="adj" fmla="val 50000"/>
              </a:avLst>
            </a:prstTxWarp>
          </a:bodyPr>
          <a:lstStyle/>
          <a:p>
            <a:pPr algn="ctr"/>
            <a:endParaRPr lang="zh-CN" altLang="en-US" sz="1200" kern="10" spc="-50" dirty="0" smtClean="0">
              <a:latin typeface="微软雅黑" pitchFamily="34" charset="-122"/>
              <a:ea typeface="微软雅黑" pitchFamily="34" charset="-122"/>
              <a:cs typeface="Arial"/>
            </a:endParaRPr>
          </a:p>
        </p:txBody>
      </p:sp>
      <p:pic>
        <p:nvPicPr>
          <p:cNvPr id="59"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58787" y="1412776"/>
            <a:ext cx="5468716" cy="4013232"/>
          </a:xfrm>
          <a:prstGeom prst="rect">
            <a:avLst/>
          </a:prstGeom>
          <a:noFill/>
          <a:ln>
            <a:noFill/>
          </a:ln>
          <a:effectLst>
            <a:glow rad="101600">
              <a:schemeClr val="tx2">
                <a:lumMod val="60000"/>
                <a:lumOff val="40000"/>
                <a:alpha val="40000"/>
              </a:schemeClr>
            </a:glow>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0"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8166" y="1395856"/>
            <a:ext cx="5402763" cy="4049368"/>
          </a:xfrm>
          <a:prstGeom prst="rect">
            <a:avLst/>
          </a:prstGeom>
          <a:noFill/>
          <a:ln>
            <a:noFill/>
          </a:ln>
          <a:effectLst>
            <a:glow rad="101600">
              <a:schemeClr val="tx2">
                <a:lumMod val="60000"/>
                <a:lumOff val="40000"/>
                <a:alpha val="40000"/>
              </a:schemeClr>
            </a:glow>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3" name="Text Box 83"/>
          <p:cNvSpPr txBox="1">
            <a:spLocks noChangeArrowheads="1"/>
          </p:cNvSpPr>
          <p:nvPr/>
        </p:nvSpPr>
        <p:spPr bwMode="auto">
          <a:xfrm>
            <a:off x="3643471" y="5659966"/>
            <a:ext cx="65229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4400" eaLnBrk="1" hangingPunct="1"/>
            <a:r>
              <a:rPr lang="en-US" altLang="zh-TW" sz="800" baseline="30000" dirty="0">
                <a:solidFill>
                  <a:srgbClr val="000000"/>
                </a:solidFill>
                <a:latin typeface="Arial "/>
                <a:ea typeface="微软雅黑" pitchFamily="34" charset="-122"/>
              </a:rPr>
              <a:t>1 </a:t>
            </a:r>
            <a:r>
              <a:rPr lang="en-US" altLang="zh-TW" sz="800" dirty="0">
                <a:solidFill>
                  <a:srgbClr val="000000"/>
                </a:solidFill>
                <a:latin typeface="Arial "/>
                <a:ea typeface="微软雅黑" pitchFamily="34" charset="-122"/>
              </a:rPr>
              <a:t>ITIC 2014-2015 </a:t>
            </a:r>
            <a:r>
              <a:rPr lang="zh-CN" altLang="en-US" sz="800" dirty="0">
                <a:solidFill>
                  <a:srgbClr val="000000"/>
                </a:solidFill>
                <a:latin typeface="Arial "/>
                <a:ea typeface="微软雅黑" pitchFamily="34" charset="-122"/>
              </a:rPr>
              <a:t>可靠性报告</a:t>
            </a:r>
            <a:r>
              <a:rPr lang="en-US" altLang="zh-TW" sz="800" dirty="0">
                <a:solidFill>
                  <a:srgbClr val="000000"/>
                </a:solidFill>
                <a:latin typeface="Arial "/>
                <a:ea typeface="微软雅黑" pitchFamily="34" charset="-122"/>
              </a:rPr>
              <a:t>, 2014</a:t>
            </a:r>
            <a:r>
              <a:rPr lang="zh-CN" altLang="en-US" sz="800" dirty="0">
                <a:solidFill>
                  <a:srgbClr val="000000"/>
                </a:solidFill>
                <a:latin typeface="Arial "/>
                <a:ea typeface="微软雅黑" pitchFamily="34" charset="-122"/>
              </a:rPr>
              <a:t>年</a:t>
            </a:r>
            <a:r>
              <a:rPr lang="en-US" altLang="zh-CN" sz="800" dirty="0">
                <a:solidFill>
                  <a:srgbClr val="000000"/>
                </a:solidFill>
                <a:latin typeface="Arial "/>
                <a:ea typeface="微软雅黑" pitchFamily="34" charset="-122"/>
              </a:rPr>
              <a:t>9</a:t>
            </a:r>
            <a:r>
              <a:rPr lang="zh-CN" altLang="en-US" sz="800" dirty="0">
                <a:solidFill>
                  <a:srgbClr val="000000"/>
                </a:solidFill>
                <a:latin typeface="Arial "/>
                <a:ea typeface="微软雅黑" pitchFamily="34" charset="-122"/>
              </a:rPr>
              <a:t>月更新</a:t>
            </a:r>
            <a:r>
              <a:rPr lang="en-US" altLang="zh-TW" sz="800" dirty="0">
                <a:solidFill>
                  <a:srgbClr val="000000"/>
                </a:solidFill>
                <a:latin typeface="Arial "/>
                <a:ea typeface="微软雅黑" pitchFamily="34" charset="-122"/>
              </a:rPr>
              <a:t> -- </a:t>
            </a:r>
            <a:r>
              <a:rPr lang="en-US" altLang="zh-TW" sz="800" dirty="0">
                <a:solidFill>
                  <a:srgbClr val="000000"/>
                </a:solidFill>
                <a:latin typeface="Arial "/>
                <a:ea typeface="微软雅黑" pitchFamily="34" charset="-122"/>
                <a:hlinkClick r:id="rId4"/>
              </a:rPr>
              <a:t>http://public.dhe.ibm.com/common/ssi/ecm/en/xsl03126usen/XSL03126USEN.PDF</a:t>
            </a:r>
            <a:endParaRPr lang="en-US" altLang="zh-TW" sz="800" dirty="0">
              <a:solidFill>
                <a:srgbClr val="000000"/>
              </a:solidFill>
              <a:latin typeface="Arial "/>
              <a:ea typeface="微软雅黑" pitchFamily="34" charset="-122"/>
            </a:endParaRPr>
          </a:p>
        </p:txBody>
      </p:sp>
      <p:sp>
        <p:nvSpPr>
          <p:cNvPr id="68" name="椭圆 67"/>
          <p:cNvSpPr/>
          <p:nvPr/>
        </p:nvSpPr>
        <p:spPr>
          <a:xfrm>
            <a:off x="779621" y="5085203"/>
            <a:ext cx="2359025" cy="304800"/>
          </a:xfrm>
          <a:prstGeom prst="ellipse">
            <a:avLst/>
          </a:prstGeom>
          <a:solidFill>
            <a:schemeClr val="accent2">
              <a:alpha val="1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70" name="椭圆 69"/>
          <p:cNvSpPr/>
          <p:nvPr/>
        </p:nvSpPr>
        <p:spPr>
          <a:xfrm>
            <a:off x="6286659" y="3124641"/>
            <a:ext cx="4029075" cy="265112"/>
          </a:xfrm>
          <a:prstGeom prst="ellipse">
            <a:avLst/>
          </a:prstGeom>
          <a:solidFill>
            <a:schemeClr val="accent2">
              <a:alpha val="1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15" name="标题 1"/>
          <p:cNvSpPr>
            <a:spLocks noGrp="1"/>
          </p:cNvSpPr>
          <p:nvPr>
            <p:ph type="title" idx="4294967295"/>
          </p:nvPr>
        </p:nvSpPr>
        <p:spPr>
          <a:xfrm>
            <a:off x="400050" y="284163"/>
            <a:ext cx="11069638" cy="517525"/>
          </a:xfrm>
          <a:prstGeom prst="rect">
            <a:avLst/>
          </a:prstGeom>
        </p:spPr>
        <p:txBody>
          <a:bodyPr/>
          <a:lstStyle/>
          <a:p>
            <a:pPr algn="l">
              <a:defRPr/>
            </a:pPr>
            <a:r>
              <a:rPr lang="zh-CN" altLang="en-US" sz="2800" b="1" dirty="0" smtClean="0">
                <a:latin typeface="Arial "/>
                <a:ea typeface="微软雅黑" pitchFamily="34" charset="-122"/>
              </a:rPr>
              <a:t>稳定可靠的硬件平台</a:t>
            </a:r>
            <a:r>
              <a:rPr lang="en-US" altLang="zh-CN" sz="2800" b="1" dirty="0" smtClean="0">
                <a:latin typeface="Arial "/>
                <a:ea typeface="微软雅黑" pitchFamily="34" charset="-122"/>
              </a:rPr>
              <a:t>——</a:t>
            </a:r>
            <a:r>
              <a:rPr lang="zh-CN" altLang="en-US" sz="2800" b="1" dirty="0" smtClean="0">
                <a:latin typeface="Arial "/>
                <a:ea typeface="微软雅黑" pitchFamily="34" charset="-122"/>
              </a:rPr>
              <a:t>联想</a:t>
            </a:r>
            <a:r>
              <a:rPr lang="en-US" altLang="zh-CN" sz="2800" b="1" dirty="0" smtClean="0">
                <a:latin typeface="Arial "/>
                <a:ea typeface="微软雅黑" pitchFamily="34" charset="-122"/>
              </a:rPr>
              <a:t>X3950X6</a:t>
            </a:r>
            <a:endParaRPr lang="zh-CN" altLang="en-US" sz="2800" b="1" dirty="0">
              <a:latin typeface="Arial "/>
              <a:ea typeface="微软雅黑" pitchFamily="34" charset="-122"/>
            </a:endParaRPr>
          </a:p>
        </p:txBody>
      </p:sp>
      <p:grpSp>
        <p:nvGrpSpPr>
          <p:cNvPr id="4" name="组合 3"/>
          <p:cNvGrpSpPr/>
          <p:nvPr/>
        </p:nvGrpSpPr>
        <p:grpSpPr>
          <a:xfrm>
            <a:off x="2959228" y="2611957"/>
            <a:ext cx="5989569" cy="1751497"/>
            <a:chOff x="2957483" y="3237309"/>
            <a:chExt cx="4423834" cy="2158921"/>
          </a:xfrm>
        </p:grpSpPr>
        <p:sp>
          <p:nvSpPr>
            <p:cNvPr id="16" name="Rounded Rectangle 73"/>
            <p:cNvSpPr/>
            <p:nvPr/>
          </p:nvSpPr>
          <p:spPr bwMode="auto">
            <a:xfrm>
              <a:off x="2957483" y="3237309"/>
              <a:ext cx="4423834" cy="2158921"/>
            </a:xfrm>
            <a:prstGeom prst="roundRect">
              <a:avLst>
                <a:gd name="adj" fmla="val 7232"/>
              </a:avLst>
            </a:prstGeom>
            <a:solidFill>
              <a:srgbClr val="FF0000"/>
            </a:solidFill>
            <a:ln>
              <a:headEnd/>
              <a:tailEnd/>
            </a:ln>
          </p:spPr>
          <p:style>
            <a:lnRef idx="0">
              <a:schemeClr val="accent1"/>
            </a:lnRef>
            <a:fillRef idx="3">
              <a:schemeClr val="accent1"/>
            </a:fillRef>
            <a:effectRef idx="3">
              <a:schemeClr val="accent1"/>
            </a:effectRef>
            <a:fontRef idx="minor">
              <a:schemeClr val="lt1"/>
            </a:fontRef>
          </p:style>
          <p:txBody>
            <a:bodyPr tIns="91440"/>
            <a:lstStyle/>
            <a:p>
              <a:pPr>
                <a:lnSpc>
                  <a:spcPct val="90000"/>
                </a:lnSpc>
                <a:spcBef>
                  <a:spcPts val="600"/>
                </a:spcBef>
                <a:buClr>
                  <a:srgbClr val="061922"/>
                </a:buClr>
                <a:defRPr/>
              </a:pPr>
              <a:endParaRPr lang="en-US" sz="1400" b="1">
                <a:solidFill>
                  <a:srgbClr val="FFDA00"/>
                </a:solidFill>
                <a:latin typeface="Arial "/>
                <a:ea typeface="微软雅黑" pitchFamily="34" charset="-122"/>
                <a:cs typeface="微软雅黑"/>
              </a:endParaRPr>
            </a:p>
          </p:txBody>
        </p:sp>
        <p:sp>
          <p:nvSpPr>
            <p:cNvPr id="2" name="TextBox 1"/>
            <p:cNvSpPr txBox="1"/>
            <p:nvPr/>
          </p:nvSpPr>
          <p:spPr>
            <a:xfrm>
              <a:off x="3059303" y="3592550"/>
              <a:ext cx="4249280" cy="1327795"/>
            </a:xfrm>
            <a:prstGeom prst="rect">
              <a:avLst/>
            </a:prstGeom>
            <a:noFill/>
          </p:spPr>
          <p:txBody>
            <a:bodyPr wrap="square" rtlCol="0">
              <a:spAutoFit/>
            </a:bodyPr>
            <a:lstStyle/>
            <a:p>
              <a:r>
                <a:rPr lang="en-US" altLang="zh-CN" sz="3200" b="1" dirty="0">
                  <a:solidFill>
                    <a:schemeClr val="bg1"/>
                  </a:solidFill>
                  <a:latin typeface="Arial "/>
                  <a:ea typeface="微软雅黑" pitchFamily="34" charset="-122"/>
                  <a:cs typeface="Arial" pitchFamily="34" charset="0"/>
                </a:rPr>
                <a:t>Lenovo System x</a:t>
              </a:r>
              <a:r>
                <a:rPr lang="zh-CN" altLang="en-US" sz="3200" b="1" dirty="0">
                  <a:solidFill>
                    <a:schemeClr val="bg1"/>
                  </a:solidFill>
                  <a:latin typeface="Arial "/>
                  <a:ea typeface="微软雅黑" pitchFamily="34" charset="-122"/>
                  <a:cs typeface="Arial" pitchFamily="34" charset="0"/>
                </a:rPr>
                <a:t>稳定性</a:t>
              </a:r>
              <a:r>
                <a:rPr lang="zh-CN" altLang="en-US" sz="3200" b="1" dirty="0" smtClean="0">
                  <a:solidFill>
                    <a:schemeClr val="bg1"/>
                  </a:solidFill>
                  <a:latin typeface="Arial "/>
                  <a:ea typeface="微软雅黑" pitchFamily="34" charset="-122"/>
                  <a:cs typeface="Arial" pitchFamily="34" charset="0"/>
                </a:rPr>
                <a:t>与</a:t>
              </a:r>
              <a:r>
                <a:rPr lang="en-US" altLang="zh-CN" sz="3200" b="1" dirty="0" smtClean="0">
                  <a:solidFill>
                    <a:schemeClr val="bg1"/>
                  </a:solidFill>
                  <a:latin typeface="Arial "/>
                  <a:ea typeface="微软雅黑" pitchFamily="34" charset="-122"/>
                  <a:cs typeface="Arial" pitchFamily="34" charset="0"/>
                </a:rPr>
                <a:t>Power</a:t>
              </a:r>
              <a:r>
                <a:rPr lang="zh-CN" altLang="en-US" sz="3200" b="1" dirty="0">
                  <a:solidFill>
                    <a:schemeClr val="bg1"/>
                  </a:solidFill>
                  <a:latin typeface="Arial "/>
                  <a:ea typeface="微软雅黑" pitchFamily="34" charset="-122"/>
                  <a:cs typeface="Arial" pitchFamily="34" charset="0"/>
                </a:rPr>
                <a:t>相当，仅次于</a:t>
              </a:r>
              <a:r>
                <a:rPr lang="en-US" altLang="zh-CN" sz="3200" b="1" dirty="0">
                  <a:solidFill>
                    <a:schemeClr val="bg1"/>
                  </a:solidFill>
                  <a:latin typeface="Arial "/>
                  <a:ea typeface="微软雅黑" pitchFamily="34" charset="-122"/>
                  <a:cs typeface="Arial" pitchFamily="34" charset="0"/>
                </a:rPr>
                <a:t>IBM</a:t>
              </a:r>
              <a:r>
                <a:rPr lang="zh-CN" altLang="en-US" sz="3200" b="1" dirty="0">
                  <a:solidFill>
                    <a:schemeClr val="bg1"/>
                  </a:solidFill>
                  <a:latin typeface="Arial "/>
                  <a:ea typeface="微软雅黑" pitchFamily="34" charset="-122"/>
                  <a:cs typeface="Arial" pitchFamily="34" charset="0"/>
                </a:rPr>
                <a:t>大</a:t>
              </a:r>
              <a:r>
                <a:rPr lang="zh-CN" altLang="en-US" sz="3200" b="1" dirty="0" smtClean="0">
                  <a:solidFill>
                    <a:schemeClr val="bg1"/>
                  </a:solidFill>
                  <a:latin typeface="Arial "/>
                  <a:ea typeface="微软雅黑" pitchFamily="34" charset="-122"/>
                  <a:cs typeface="Arial" pitchFamily="34" charset="0"/>
                </a:rPr>
                <a:t>机</a:t>
              </a:r>
              <a:endParaRPr lang="zh-CN" altLang="en-US" sz="3200" b="1" dirty="0">
                <a:solidFill>
                  <a:schemeClr val="bg1"/>
                </a:solidFill>
                <a:latin typeface="Arial "/>
                <a:ea typeface="微软雅黑" pitchFamily="34" charset="-122"/>
                <a:cs typeface="Arial" pitchFamily="34" charset="0"/>
              </a:endParaRPr>
            </a:p>
          </p:txBody>
        </p:sp>
      </p:grpSp>
    </p:spTree>
    <p:extLst>
      <p:ext uri="{BB962C8B-B14F-4D97-AF65-F5344CB8AC3E}">
        <p14:creationId xmlns:p14="http://schemas.microsoft.com/office/powerpoint/2010/main" xmlns="" val="482934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635661" y="1033012"/>
            <a:ext cx="10754315" cy="400123"/>
          </a:xfrm>
          <a:prstGeom prst="rect">
            <a:avLst/>
          </a:prstGeom>
          <a:solidFill>
            <a:srgbClr val="FF0000"/>
          </a:solidFill>
        </p:spPr>
        <p:txBody>
          <a:bodyPr wrap="square" lIns="91448" tIns="45726" rIns="91448" bIns="45726" rtlCol="0">
            <a:spAutoFit/>
          </a:bodyPr>
          <a:lstStyle/>
          <a:p>
            <a:pPr defTabSz="1219140"/>
            <a:r>
              <a:rPr lang="en-US" altLang="zh-CN" sz="2000" b="1" dirty="0">
                <a:solidFill>
                  <a:schemeClr val="bg1"/>
                </a:solidFill>
                <a:latin typeface="Arial" pitchFamily="34" charset="0"/>
                <a:ea typeface="微软雅黑" pitchFamily="34" charset="-122"/>
              </a:rPr>
              <a:t>☆</a:t>
            </a:r>
            <a:r>
              <a:rPr lang="zh-CN" altLang="en-US" sz="2000" b="1" dirty="0">
                <a:solidFill>
                  <a:schemeClr val="bg1"/>
                </a:solidFill>
                <a:latin typeface="Arial" pitchFamily="34" charset="0"/>
                <a:ea typeface="微软雅黑" pitchFamily="34" charset="-122"/>
              </a:rPr>
              <a:t>最大限度地延长应用工作时间   </a:t>
            </a:r>
            <a:r>
              <a:rPr lang="en-US" altLang="zh-CN" sz="2000" b="1" dirty="0">
                <a:solidFill>
                  <a:schemeClr val="bg1"/>
                </a:solidFill>
                <a:latin typeface="Arial" pitchFamily="34" charset="0"/>
                <a:ea typeface="微软雅黑" pitchFamily="34" charset="-122"/>
              </a:rPr>
              <a:t>☆</a:t>
            </a:r>
            <a:r>
              <a:rPr lang="zh-CN" altLang="en-US" sz="2000" b="1" dirty="0">
                <a:solidFill>
                  <a:schemeClr val="bg1"/>
                </a:solidFill>
                <a:latin typeface="Arial" pitchFamily="34" charset="0"/>
                <a:ea typeface="微软雅黑" pitchFamily="34" charset="-122"/>
              </a:rPr>
              <a:t>易于维护性能够降低支持成本   </a:t>
            </a:r>
            <a:r>
              <a:rPr lang="en-US" altLang="zh-CN" sz="2000" b="1" dirty="0">
                <a:solidFill>
                  <a:schemeClr val="bg1"/>
                </a:solidFill>
                <a:latin typeface="Arial" pitchFamily="34" charset="0"/>
                <a:ea typeface="微软雅黑" pitchFamily="34" charset="-122"/>
              </a:rPr>
              <a:t>☆</a:t>
            </a:r>
            <a:r>
              <a:rPr lang="zh-CN" altLang="en-US" sz="2000" b="1" dirty="0">
                <a:solidFill>
                  <a:schemeClr val="bg1"/>
                </a:solidFill>
                <a:latin typeface="Arial" pitchFamily="34" charset="0"/>
                <a:ea typeface="微软雅黑" pitchFamily="34" charset="-122"/>
              </a:rPr>
              <a:t>可轻松集成在虚拟环境中</a:t>
            </a:r>
            <a:endParaRPr lang="zh-CN" altLang="en-US" sz="2000" b="1" dirty="0">
              <a:solidFill>
                <a:schemeClr val="bg1"/>
              </a:solidFill>
              <a:latin typeface="Arial" pitchFamily="34" charset="0"/>
              <a:ea typeface="微软雅黑" pitchFamily="34" charset="-122"/>
              <a:cs typeface="Arial" pitchFamily="34" charset="0"/>
            </a:endParaRPr>
          </a:p>
        </p:txBody>
      </p:sp>
      <p:sp>
        <p:nvSpPr>
          <p:cNvPr id="88" name="TextBox 87"/>
          <p:cNvSpPr txBox="1"/>
          <p:nvPr/>
        </p:nvSpPr>
        <p:spPr>
          <a:xfrm>
            <a:off x="1346626" y="1491697"/>
            <a:ext cx="8317208" cy="400123"/>
          </a:xfrm>
          <a:prstGeom prst="rect">
            <a:avLst/>
          </a:prstGeom>
          <a:solidFill>
            <a:srgbClr val="FF0000"/>
          </a:solidFill>
        </p:spPr>
        <p:txBody>
          <a:bodyPr wrap="square" lIns="91448" tIns="45726" rIns="91448" bIns="45726" rtlCol="0">
            <a:spAutoFit/>
          </a:bodyPr>
          <a:lstStyle/>
          <a:p>
            <a:pPr algn="ctr" defTabSz="1219140"/>
            <a:r>
              <a:rPr lang="zh-CN" altLang="en-US" sz="2000" b="1" dirty="0">
                <a:solidFill>
                  <a:schemeClr val="bg1"/>
                </a:solidFill>
                <a:latin typeface="Arial" pitchFamily="34" charset="0"/>
                <a:ea typeface="微软雅黑" pitchFamily="34" charset="-122"/>
              </a:rPr>
              <a:t>将</a:t>
            </a:r>
            <a:r>
              <a:rPr lang="zh-CN" altLang="zh-CN" sz="2000" b="1" dirty="0">
                <a:solidFill>
                  <a:schemeClr val="bg1"/>
                </a:solidFill>
                <a:latin typeface="Arial" pitchFamily="34" charset="0"/>
                <a:ea typeface="微软雅黑" pitchFamily="34" charset="-122"/>
              </a:rPr>
              <a:t>整个硬件和软件堆栈</a:t>
            </a:r>
            <a:r>
              <a:rPr lang="zh-CN" altLang="en-US" sz="2000" b="1" dirty="0">
                <a:solidFill>
                  <a:schemeClr val="bg1"/>
                </a:solidFill>
                <a:latin typeface="Arial" pitchFamily="34" charset="0"/>
                <a:ea typeface="微软雅黑" pitchFamily="34" charset="-122"/>
              </a:rPr>
              <a:t>集合在一起</a:t>
            </a:r>
            <a:r>
              <a:rPr lang="zh-CN" altLang="zh-CN" sz="2000" b="1" dirty="0">
                <a:solidFill>
                  <a:schemeClr val="bg1"/>
                </a:solidFill>
                <a:latin typeface="Arial" pitchFamily="34" charset="0"/>
                <a:ea typeface="微软雅黑" pitchFamily="34" charset="-122"/>
              </a:rPr>
              <a:t>，</a:t>
            </a:r>
            <a:r>
              <a:rPr lang="en-US" altLang="zh-CN" sz="2000" b="1" dirty="0">
                <a:solidFill>
                  <a:schemeClr val="bg1"/>
                </a:solidFill>
                <a:latin typeface="Arial" pitchFamily="34" charset="0"/>
                <a:ea typeface="微软雅黑" pitchFamily="34" charset="-122"/>
              </a:rPr>
              <a:t>X6</a:t>
            </a:r>
            <a:r>
              <a:rPr lang="zh-CN" altLang="en-US" sz="2000" b="1" dirty="0">
                <a:solidFill>
                  <a:schemeClr val="bg1"/>
                </a:solidFill>
                <a:latin typeface="Arial" pitchFamily="34" charset="0"/>
                <a:ea typeface="微软雅黑" pitchFamily="34" charset="-122"/>
              </a:rPr>
              <a:t>能够</a:t>
            </a:r>
            <a:r>
              <a:rPr lang="zh-CN" altLang="zh-CN" sz="2000" b="1" dirty="0">
                <a:solidFill>
                  <a:schemeClr val="bg1"/>
                </a:solidFill>
                <a:latin typeface="Arial" pitchFamily="34" charset="0"/>
                <a:ea typeface="微软雅黑" pitchFamily="34" charset="-122"/>
              </a:rPr>
              <a:t>提供类似大型机的RAS</a:t>
            </a:r>
            <a:r>
              <a:rPr lang="zh-CN" altLang="en-US" sz="2000" b="1" dirty="0">
                <a:solidFill>
                  <a:schemeClr val="bg1"/>
                </a:solidFill>
                <a:latin typeface="Arial" pitchFamily="34" charset="0"/>
                <a:ea typeface="微软雅黑" pitchFamily="34" charset="-122"/>
              </a:rPr>
              <a:t>功能</a:t>
            </a:r>
            <a:endParaRPr lang="zh-CN" altLang="en-US" sz="2000" b="1" dirty="0">
              <a:solidFill>
                <a:schemeClr val="bg1"/>
              </a:solidFill>
              <a:latin typeface="Arial" pitchFamily="34" charset="0"/>
              <a:ea typeface="微软雅黑" pitchFamily="34" charset="-122"/>
              <a:cs typeface="Arial" pitchFamily="34" charset="0"/>
            </a:endParaRPr>
          </a:p>
        </p:txBody>
      </p:sp>
      <p:sp>
        <p:nvSpPr>
          <p:cNvPr id="90" name="Rectangle 7"/>
          <p:cNvSpPr>
            <a:spLocks noChangeArrowheads="1"/>
          </p:cNvSpPr>
          <p:nvPr/>
        </p:nvSpPr>
        <p:spPr bwMode="auto">
          <a:xfrm>
            <a:off x="529591" y="2156460"/>
            <a:ext cx="3685443" cy="4158615"/>
          </a:xfrm>
          <a:prstGeom prst="rect">
            <a:avLst/>
          </a:prstGeom>
          <a:gradFill rotWithShape="1">
            <a:gsLst>
              <a:gs pos="0">
                <a:schemeClr val="tx1">
                  <a:lumMod val="50000"/>
                  <a:lumOff val="50000"/>
                </a:schemeClr>
              </a:gs>
              <a:gs pos="50000">
                <a:schemeClr val="bg1">
                  <a:lumMod val="85000"/>
                </a:schemeClr>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4400" eaLnBrk="1" hangingPunct="1">
              <a:lnSpc>
                <a:spcPct val="90000"/>
              </a:lnSpc>
            </a:pPr>
            <a:endParaRPr lang="zh-CN" altLang="zh-CN" sz="2200">
              <a:solidFill>
                <a:srgbClr val="7889FB"/>
              </a:solidFill>
              <a:latin typeface="微软雅黑" pitchFamily="34" charset="-122"/>
              <a:ea typeface="微软雅黑" pitchFamily="34" charset="-122"/>
            </a:endParaRPr>
          </a:p>
        </p:txBody>
      </p:sp>
      <p:sp>
        <p:nvSpPr>
          <p:cNvPr id="91" name="TextBox 4"/>
          <p:cNvSpPr txBox="1">
            <a:spLocks noChangeArrowheads="1"/>
          </p:cNvSpPr>
          <p:nvPr/>
        </p:nvSpPr>
        <p:spPr bwMode="auto">
          <a:xfrm>
            <a:off x="548640" y="2061210"/>
            <a:ext cx="3757613" cy="1200329"/>
          </a:xfrm>
          <a:prstGeom prst="rect">
            <a:avLst/>
          </a:prstGeom>
          <a:noFill/>
          <a:ln w="9525">
            <a:noFill/>
            <a:miter lim="800000"/>
            <a:headEnd/>
            <a:tailEnd/>
          </a:ln>
        </p:spPr>
        <p:txBody>
          <a:bodyPr>
            <a:spAutoFit/>
          </a:bodyPr>
          <a:lstStyle/>
          <a:p>
            <a:pPr defTabSz="914400">
              <a:lnSpc>
                <a:spcPct val="150000"/>
              </a:lnSpc>
              <a:defRPr/>
            </a:pPr>
            <a:r>
              <a:rPr lang="en-US" altLang="zh-CN" sz="1600" dirty="0">
                <a:solidFill>
                  <a:schemeClr val="bg1"/>
                </a:solidFill>
                <a:latin typeface="Arial" pitchFamily="34" charset="0"/>
                <a:ea typeface="微软雅黑" pitchFamily="34" charset="-122"/>
              </a:rPr>
              <a:t>Intel® Run Sure Technology </a:t>
            </a:r>
            <a:r>
              <a:rPr lang="zh-CN" altLang="en-US" sz="1600" dirty="0">
                <a:solidFill>
                  <a:schemeClr val="bg1"/>
                </a:solidFill>
                <a:latin typeface="Arial" pitchFamily="34" charset="0"/>
                <a:ea typeface="微软雅黑" pitchFamily="34" charset="-122"/>
              </a:rPr>
              <a:t>允许在</a:t>
            </a:r>
            <a:r>
              <a:rPr lang="en-US" altLang="zh-CN" sz="1600" dirty="0">
                <a:solidFill>
                  <a:schemeClr val="bg1"/>
                </a:solidFill>
                <a:latin typeface="Arial" pitchFamily="34" charset="0"/>
                <a:ea typeface="微软雅黑" pitchFamily="34" charset="-122"/>
              </a:rPr>
              <a:t>Intel® Xeon® E7</a:t>
            </a:r>
            <a:r>
              <a:rPr lang="zh-CN" altLang="en-US" sz="1600" dirty="0">
                <a:solidFill>
                  <a:schemeClr val="bg1"/>
                </a:solidFill>
                <a:latin typeface="Arial" pitchFamily="34" charset="0"/>
                <a:ea typeface="微软雅黑" pitchFamily="34" charset="-122"/>
              </a:rPr>
              <a:t>系列处理器拥有企业级的</a:t>
            </a:r>
            <a:r>
              <a:rPr lang="en-US" altLang="zh-CN" sz="1600" dirty="0">
                <a:solidFill>
                  <a:schemeClr val="bg1"/>
                </a:solidFill>
                <a:latin typeface="Arial" pitchFamily="34" charset="0"/>
                <a:ea typeface="微软雅黑" pitchFamily="34" charset="-122"/>
              </a:rPr>
              <a:t>RAS</a:t>
            </a:r>
            <a:r>
              <a:rPr lang="zh-CN" altLang="en-US" sz="1600" dirty="0">
                <a:solidFill>
                  <a:schemeClr val="bg1"/>
                </a:solidFill>
                <a:latin typeface="Arial" pitchFamily="34" charset="0"/>
                <a:ea typeface="微软雅黑" pitchFamily="34" charset="-122"/>
              </a:rPr>
              <a:t>特性</a:t>
            </a:r>
            <a:endParaRPr lang="en-US" altLang="zh-CN" sz="1600" dirty="0">
              <a:solidFill>
                <a:schemeClr val="bg1"/>
              </a:solidFill>
              <a:latin typeface="Arial" pitchFamily="34" charset="0"/>
              <a:ea typeface="微软雅黑" pitchFamily="34" charset="-122"/>
            </a:endParaRPr>
          </a:p>
        </p:txBody>
      </p:sp>
      <p:sp>
        <p:nvSpPr>
          <p:cNvPr id="92" name="Rectangle 10"/>
          <p:cNvSpPr>
            <a:spLocks noChangeArrowheads="1"/>
          </p:cNvSpPr>
          <p:nvPr/>
        </p:nvSpPr>
        <p:spPr bwMode="auto">
          <a:xfrm>
            <a:off x="548640" y="3278823"/>
            <a:ext cx="3859213"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9063" indent="-119063" defTabSz="444500" eaLnBrk="0" hangingPunct="0">
              <a:defRPr sz="2400">
                <a:solidFill>
                  <a:schemeClr val="tx1"/>
                </a:solidFill>
                <a:latin typeface="Arial" pitchFamily="34" charset="0"/>
                <a:ea typeface="MS PGothic" pitchFamily="34" charset="-128"/>
              </a:defRPr>
            </a:lvl1pPr>
            <a:lvl2pPr marL="742950" indent="-285750" defTabSz="444500" eaLnBrk="0" hangingPunct="0">
              <a:defRPr sz="2400">
                <a:solidFill>
                  <a:schemeClr val="tx1"/>
                </a:solidFill>
                <a:latin typeface="Arial" pitchFamily="34" charset="0"/>
                <a:ea typeface="MS PGothic" pitchFamily="34" charset="-128"/>
              </a:defRPr>
            </a:lvl2pPr>
            <a:lvl3pPr marL="1143000" indent="-228600" defTabSz="444500" eaLnBrk="0" hangingPunct="0">
              <a:defRPr sz="2400">
                <a:solidFill>
                  <a:schemeClr val="tx1"/>
                </a:solidFill>
                <a:latin typeface="Arial" pitchFamily="34" charset="0"/>
                <a:ea typeface="MS PGothic" pitchFamily="34" charset="-128"/>
              </a:defRPr>
            </a:lvl3pPr>
            <a:lvl4pPr marL="1600200" indent="-228600" defTabSz="444500" eaLnBrk="0" hangingPunct="0">
              <a:defRPr sz="2400">
                <a:solidFill>
                  <a:schemeClr val="tx1"/>
                </a:solidFill>
                <a:latin typeface="Arial" pitchFamily="34" charset="0"/>
                <a:ea typeface="MS PGothic" pitchFamily="34" charset="-128"/>
              </a:defRPr>
            </a:lvl4pPr>
            <a:lvl5pPr marL="2057400" indent="-228600" defTabSz="444500" eaLnBrk="0" hangingPunct="0">
              <a:defRPr sz="2400">
                <a:solidFill>
                  <a:schemeClr val="tx1"/>
                </a:solidFill>
                <a:latin typeface="Arial" pitchFamily="34" charset="0"/>
                <a:ea typeface="MS PGothic" pitchFamily="34" charset="-128"/>
              </a:defRPr>
            </a:lvl5pPr>
            <a:lvl6pPr marL="25146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nSpc>
                <a:spcPct val="150000"/>
              </a:lnSpc>
              <a:buFont typeface="Arial" pitchFamily="34" charset="0"/>
              <a:buChar char="•"/>
            </a:pPr>
            <a:r>
              <a:rPr lang="en-US" altLang="zh-CN" sz="1200" b="1" dirty="0">
                <a:solidFill>
                  <a:schemeClr val="bg1"/>
                </a:solidFill>
                <a:ea typeface="微软雅黑" pitchFamily="34" charset="-122"/>
              </a:rPr>
              <a:t>MCA Recovery Execution Path</a:t>
            </a:r>
          </a:p>
          <a:p>
            <a:pPr>
              <a:lnSpc>
                <a:spcPct val="150000"/>
              </a:lnSpc>
              <a:buFont typeface="Arial" pitchFamily="34" charset="0"/>
              <a:buChar char="•"/>
            </a:pPr>
            <a:r>
              <a:rPr lang="en-US" altLang="zh-CN" sz="1200" b="1" dirty="0">
                <a:solidFill>
                  <a:schemeClr val="bg1"/>
                </a:solidFill>
                <a:ea typeface="微软雅黑" pitchFamily="34" charset="-122"/>
              </a:rPr>
              <a:t>MCA Recovery Non Execution Path</a:t>
            </a:r>
          </a:p>
          <a:p>
            <a:pPr>
              <a:lnSpc>
                <a:spcPct val="150000"/>
              </a:lnSpc>
              <a:buFont typeface="Arial" pitchFamily="34" charset="0"/>
              <a:buChar char="•"/>
            </a:pPr>
            <a:r>
              <a:rPr lang="en-US" altLang="zh-CN" sz="1200" b="1" dirty="0">
                <a:solidFill>
                  <a:schemeClr val="bg1"/>
                </a:solidFill>
                <a:ea typeface="微软雅黑" pitchFamily="34" charset="-122"/>
              </a:rPr>
              <a:t>MCA I/O</a:t>
            </a:r>
          </a:p>
          <a:p>
            <a:pPr>
              <a:lnSpc>
                <a:spcPct val="150000"/>
              </a:lnSpc>
              <a:buFont typeface="Arial" pitchFamily="34" charset="0"/>
              <a:buChar char="•"/>
            </a:pPr>
            <a:r>
              <a:rPr lang="en-US" altLang="zh-CN" sz="1200" b="1" dirty="0">
                <a:solidFill>
                  <a:schemeClr val="bg1"/>
                </a:solidFill>
                <a:ea typeface="微软雅黑" pitchFamily="34" charset="-122"/>
              </a:rPr>
              <a:t>Enhanced MCA Gen1</a:t>
            </a:r>
          </a:p>
          <a:p>
            <a:pPr>
              <a:lnSpc>
                <a:spcPct val="150000"/>
              </a:lnSpc>
              <a:buFont typeface="Arial" pitchFamily="34" charset="0"/>
              <a:buChar char="•"/>
            </a:pPr>
            <a:r>
              <a:rPr lang="en-US" altLang="zh-CN" sz="1200" b="1" dirty="0">
                <a:solidFill>
                  <a:schemeClr val="bg1"/>
                </a:solidFill>
                <a:ea typeface="微软雅黑" pitchFamily="34" charset="-122"/>
              </a:rPr>
              <a:t>SDDC+1 </a:t>
            </a:r>
          </a:p>
          <a:p>
            <a:pPr>
              <a:lnSpc>
                <a:spcPct val="150000"/>
              </a:lnSpc>
              <a:buFont typeface="Arial" pitchFamily="34" charset="0"/>
              <a:buChar char="•"/>
            </a:pPr>
            <a:r>
              <a:rPr lang="en-US" altLang="zh-CN" sz="1200" b="1" dirty="0">
                <a:solidFill>
                  <a:schemeClr val="bg1"/>
                </a:solidFill>
                <a:ea typeface="微软雅黑" pitchFamily="34" charset="-122"/>
              </a:rPr>
              <a:t>DDDC+1</a:t>
            </a:r>
          </a:p>
          <a:p>
            <a:pPr>
              <a:lnSpc>
                <a:spcPct val="150000"/>
              </a:lnSpc>
              <a:buFont typeface="Arial" pitchFamily="34" charset="0"/>
              <a:buChar char="•"/>
            </a:pPr>
            <a:endParaRPr lang="en-US" altLang="zh-CN" sz="1200" b="1" dirty="0">
              <a:solidFill>
                <a:schemeClr val="bg1"/>
              </a:solidFill>
              <a:ea typeface="微软雅黑" pitchFamily="34" charset="-122"/>
            </a:endParaRPr>
          </a:p>
        </p:txBody>
      </p:sp>
      <p:pic>
        <p:nvPicPr>
          <p:cNvPr id="93" name="Picture 6" descr="http://jailstuff.org/wp-content/uploads/2013/09/Check-Mark.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463040" y="5113973"/>
            <a:ext cx="1290638"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4" name="Group 1"/>
          <p:cNvGrpSpPr>
            <a:grpSpLocks/>
          </p:cNvGrpSpPr>
          <p:nvPr/>
        </p:nvGrpSpPr>
        <p:grpSpPr bwMode="auto">
          <a:xfrm>
            <a:off x="4598334" y="1927861"/>
            <a:ext cx="7236584" cy="4377689"/>
            <a:chOff x="3581400" y="1295400"/>
            <a:chExt cx="5534921" cy="4463415"/>
          </a:xfrm>
        </p:grpSpPr>
        <p:sp>
          <p:nvSpPr>
            <p:cNvPr id="95" name="Rectangle 9"/>
            <p:cNvSpPr>
              <a:spLocks noChangeArrowheads="1"/>
            </p:cNvSpPr>
            <p:nvPr/>
          </p:nvSpPr>
          <p:spPr bwMode="auto">
            <a:xfrm>
              <a:off x="6324600" y="1524000"/>
              <a:ext cx="2514600" cy="4215765"/>
            </a:xfrm>
            <a:prstGeom prst="rect">
              <a:avLst/>
            </a:prstGeom>
            <a:gradFill rotWithShape="1">
              <a:gsLst>
                <a:gs pos="0">
                  <a:srgbClr val="92AECF"/>
                </a:gs>
                <a:gs pos="50000">
                  <a:srgbClr val="BECDE0"/>
                </a:gs>
                <a:gs pos="100000">
                  <a:srgbClr val="E0E6E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4400" eaLnBrk="1" hangingPunct="1">
                <a:lnSpc>
                  <a:spcPct val="90000"/>
                </a:lnSpc>
              </a:pPr>
              <a:endParaRPr lang="zh-CN" altLang="zh-CN" sz="2200">
                <a:solidFill>
                  <a:srgbClr val="7889FB"/>
                </a:solidFill>
                <a:ea typeface="微软雅黑" pitchFamily="34" charset="-122"/>
              </a:endParaRPr>
            </a:p>
          </p:txBody>
        </p:sp>
        <p:sp>
          <p:nvSpPr>
            <p:cNvPr id="96" name="Rectangle 8"/>
            <p:cNvSpPr>
              <a:spLocks noChangeArrowheads="1"/>
            </p:cNvSpPr>
            <p:nvPr/>
          </p:nvSpPr>
          <p:spPr bwMode="auto">
            <a:xfrm>
              <a:off x="3581400" y="1524000"/>
              <a:ext cx="2514600" cy="4234815"/>
            </a:xfrm>
            <a:prstGeom prst="rect">
              <a:avLst/>
            </a:prstGeom>
            <a:gradFill rotWithShape="1">
              <a:gsLst>
                <a:gs pos="0">
                  <a:srgbClr val="83D3FF"/>
                </a:gs>
                <a:gs pos="50000">
                  <a:srgbClr val="B5E2FF"/>
                </a:gs>
                <a:gs pos="100000">
                  <a:srgbClr val="DBF0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4400" eaLnBrk="1" hangingPunct="1">
                <a:lnSpc>
                  <a:spcPct val="90000"/>
                </a:lnSpc>
              </a:pPr>
              <a:endParaRPr lang="zh-CN" altLang="zh-CN" sz="2200">
                <a:solidFill>
                  <a:srgbClr val="7889FB"/>
                </a:solidFill>
                <a:ea typeface="微软雅黑" pitchFamily="34" charset="-122"/>
              </a:endParaRPr>
            </a:p>
          </p:txBody>
        </p:sp>
        <p:sp>
          <p:nvSpPr>
            <p:cNvPr id="97" name="TextBox 5"/>
            <p:cNvSpPr txBox="1">
              <a:spLocks noChangeArrowheads="1"/>
            </p:cNvSpPr>
            <p:nvPr/>
          </p:nvSpPr>
          <p:spPr bwMode="auto">
            <a:xfrm>
              <a:off x="3581415" y="1524000"/>
              <a:ext cx="2034029" cy="787523"/>
            </a:xfrm>
            <a:prstGeom prst="rect">
              <a:avLst/>
            </a:prstGeom>
            <a:noFill/>
            <a:ln w="9525">
              <a:noFill/>
              <a:miter lim="800000"/>
              <a:headEnd/>
              <a:tailEnd/>
            </a:ln>
          </p:spPr>
          <p:txBody>
            <a:bodyPr>
              <a:spAutoFit/>
            </a:bodyPr>
            <a:lstStyle/>
            <a:p>
              <a:pPr defTabSz="914400">
                <a:lnSpc>
                  <a:spcPct val="150000"/>
                </a:lnSpc>
                <a:defRPr/>
              </a:pPr>
              <a:r>
                <a:rPr lang="en-US" altLang="zh-CN" sz="1600" b="1" dirty="0">
                  <a:solidFill>
                    <a:schemeClr val="bg1"/>
                  </a:solidFill>
                  <a:latin typeface="Arial" pitchFamily="34" charset="0"/>
                  <a:ea typeface="微软雅黑" pitchFamily="34" charset="-122"/>
                </a:rPr>
                <a:t>X6 </a:t>
              </a:r>
              <a:r>
                <a:rPr lang="zh-CN" altLang="en-US" sz="1600" b="1" dirty="0">
                  <a:solidFill>
                    <a:schemeClr val="bg1"/>
                  </a:solidFill>
                  <a:latin typeface="Arial" pitchFamily="34" charset="0"/>
                  <a:ea typeface="微软雅黑" pitchFamily="34" charset="-122"/>
                </a:rPr>
                <a:t>通过添加平台级</a:t>
              </a:r>
              <a:r>
                <a:rPr lang="en-US" altLang="zh-CN" sz="1600" b="1" dirty="0">
                  <a:solidFill>
                    <a:schemeClr val="bg1"/>
                  </a:solidFill>
                  <a:latin typeface="Arial" pitchFamily="34" charset="0"/>
                  <a:ea typeface="微软雅黑" pitchFamily="34" charset="-122"/>
                </a:rPr>
                <a:t>RAS</a:t>
              </a:r>
              <a:r>
                <a:rPr lang="zh-CN" altLang="en-US" sz="1600" b="1" dirty="0">
                  <a:solidFill>
                    <a:schemeClr val="bg1"/>
                  </a:solidFill>
                  <a:latin typeface="Arial" pitchFamily="34" charset="0"/>
                  <a:ea typeface="微软雅黑" pitchFamily="34" charset="-122"/>
                </a:rPr>
                <a:t>来达到更高的可用性</a:t>
              </a:r>
              <a:endParaRPr lang="en-US" altLang="zh-CN" sz="1600" b="1" dirty="0">
                <a:solidFill>
                  <a:schemeClr val="bg1"/>
                </a:solidFill>
                <a:latin typeface="Arial" pitchFamily="34" charset="0"/>
                <a:ea typeface="微软雅黑" pitchFamily="34" charset="-122"/>
              </a:endParaRPr>
            </a:p>
          </p:txBody>
        </p:sp>
        <p:sp>
          <p:nvSpPr>
            <p:cNvPr id="98" name="TextBox 6"/>
            <p:cNvSpPr txBox="1">
              <a:spLocks noChangeArrowheads="1"/>
            </p:cNvSpPr>
            <p:nvPr/>
          </p:nvSpPr>
          <p:spPr bwMode="auto">
            <a:xfrm>
              <a:off x="6324018" y="1524000"/>
              <a:ext cx="2123346" cy="787523"/>
            </a:xfrm>
            <a:prstGeom prst="rect">
              <a:avLst/>
            </a:prstGeom>
            <a:noFill/>
            <a:ln w="9525">
              <a:noFill/>
              <a:miter lim="800000"/>
              <a:headEnd/>
              <a:tailEnd/>
            </a:ln>
          </p:spPr>
          <p:txBody>
            <a:bodyPr>
              <a:spAutoFit/>
            </a:bodyPr>
            <a:lstStyle/>
            <a:p>
              <a:pPr defTabSz="914400">
                <a:lnSpc>
                  <a:spcPct val="150000"/>
                </a:lnSpc>
                <a:defRPr/>
              </a:pPr>
              <a:r>
                <a:rPr lang="en-US" altLang="zh-CN" sz="1600" b="1" dirty="0">
                  <a:solidFill>
                    <a:schemeClr val="bg1"/>
                  </a:solidFill>
                  <a:latin typeface="Arial" pitchFamily="34" charset="0"/>
                  <a:ea typeface="微软雅黑" pitchFamily="34" charset="-122"/>
                </a:rPr>
                <a:t>X6 </a:t>
              </a:r>
              <a:r>
                <a:rPr lang="zh-CN" altLang="en-US" sz="1600" b="1" dirty="0">
                  <a:solidFill>
                    <a:schemeClr val="bg1"/>
                  </a:solidFill>
                  <a:latin typeface="Arial" pitchFamily="34" charset="0"/>
                  <a:ea typeface="微软雅黑" pitchFamily="34" charset="-122"/>
                </a:rPr>
                <a:t>集成了软件堆栈，以便提供解决方案级的 </a:t>
              </a:r>
              <a:r>
                <a:rPr lang="en-US" altLang="zh-CN" sz="1600" b="1" dirty="0">
                  <a:solidFill>
                    <a:schemeClr val="bg1"/>
                  </a:solidFill>
                  <a:latin typeface="Arial" pitchFamily="34" charset="0"/>
                  <a:ea typeface="微软雅黑" pitchFamily="34" charset="-122"/>
                </a:rPr>
                <a:t>RAS </a:t>
              </a:r>
              <a:r>
                <a:rPr lang="zh-CN" altLang="en-US" sz="1600" b="1" dirty="0">
                  <a:solidFill>
                    <a:schemeClr val="bg1"/>
                  </a:solidFill>
                  <a:latin typeface="Arial" pitchFamily="34" charset="0"/>
                  <a:ea typeface="微软雅黑" pitchFamily="34" charset="-122"/>
                </a:rPr>
                <a:t>管理</a:t>
              </a:r>
              <a:endParaRPr lang="en-US" altLang="zh-CN" sz="1600" b="1" dirty="0">
                <a:solidFill>
                  <a:schemeClr val="bg1"/>
                </a:solidFill>
                <a:latin typeface="Arial" pitchFamily="34" charset="0"/>
                <a:ea typeface="微软雅黑" pitchFamily="34" charset="-122"/>
              </a:endParaRPr>
            </a:p>
          </p:txBody>
        </p:sp>
        <p:sp>
          <p:nvSpPr>
            <p:cNvPr id="99" name="Rectangle 12"/>
            <p:cNvSpPr>
              <a:spLocks noChangeArrowheads="1"/>
            </p:cNvSpPr>
            <p:nvPr/>
          </p:nvSpPr>
          <p:spPr bwMode="auto">
            <a:xfrm>
              <a:off x="3589195" y="2741613"/>
              <a:ext cx="25907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9063" indent="-119063" defTabSz="444500" eaLnBrk="0" hangingPunct="0">
                <a:defRPr sz="2400">
                  <a:solidFill>
                    <a:schemeClr val="tx1"/>
                  </a:solidFill>
                  <a:latin typeface="Arial" pitchFamily="34" charset="0"/>
                  <a:ea typeface="MS PGothic" pitchFamily="34" charset="-128"/>
                </a:defRPr>
              </a:lvl1pPr>
              <a:lvl2pPr marL="742950" indent="-285750" defTabSz="444500" eaLnBrk="0" hangingPunct="0">
                <a:defRPr sz="2400">
                  <a:solidFill>
                    <a:schemeClr val="tx1"/>
                  </a:solidFill>
                  <a:latin typeface="Arial" pitchFamily="34" charset="0"/>
                  <a:ea typeface="MS PGothic" pitchFamily="34" charset="-128"/>
                </a:defRPr>
              </a:lvl2pPr>
              <a:lvl3pPr marL="1143000" indent="-228600" defTabSz="444500" eaLnBrk="0" hangingPunct="0">
                <a:defRPr sz="2400">
                  <a:solidFill>
                    <a:schemeClr val="tx1"/>
                  </a:solidFill>
                  <a:latin typeface="Arial" pitchFamily="34" charset="0"/>
                  <a:ea typeface="MS PGothic" pitchFamily="34" charset="-128"/>
                </a:defRPr>
              </a:lvl3pPr>
              <a:lvl4pPr marL="1600200" indent="-228600" defTabSz="444500" eaLnBrk="0" hangingPunct="0">
                <a:defRPr sz="2400">
                  <a:solidFill>
                    <a:schemeClr val="tx1"/>
                  </a:solidFill>
                  <a:latin typeface="Arial" pitchFamily="34" charset="0"/>
                  <a:ea typeface="MS PGothic" pitchFamily="34" charset="-128"/>
                </a:defRPr>
              </a:lvl4pPr>
              <a:lvl5pPr marL="2057400" indent="-228600" defTabSz="444500" eaLnBrk="0" hangingPunct="0">
                <a:defRPr sz="2400">
                  <a:solidFill>
                    <a:schemeClr val="tx1"/>
                  </a:solidFill>
                  <a:latin typeface="Arial" pitchFamily="34" charset="0"/>
                  <a:ea typeface="MS PGothic" pitchFamily="34" charset="-128"/>
                </a:defRPr>
              </a:lvl5pPr>
              <a:lvl6pPr marL="25146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nSpc>
                  <a:spcPct val="150000"/>
                </a:lnSpc>
                <a:buFont typeface="Arial" pitchFamily="34" charset="0"/>
                <a:buChar char="•"/>
              </a:pPr>
              <a:r>
                <a:rPr lang="zh-CN" altLang="en-US" sz="1200" b="1" dirty="0">
                  <a:solidFill>
                    <a:schemeClr val="bg1"/>
                  </a:solidFill>
                  <a:ea typeface="微软雅黑" pitchFamily="34" charset="-122"/>
                </a:rPr>
                <a:t>处理器故障自动切换</a:t>
              </a:r>
            </a:p>
            <a:p>
              <a:pPr>
                <a:lnSpc>
                  <a:spcPct val="150000"/>
                </a:lnSpc>
                <a:buFont typeface="Arial" pitchFamily="34" charset="0"/>
                <a:buChar char="•"/>
              </a:pPr>
              <a:r>
                <a:rPr lang="zh-CN" altLang="en-US" sz="1200" b="1" dirty="0">
                  <a:solidFill>
                    <a:schemeClr val="bg1"/>
                  </a:solidFill>
                  <a:ea typeface="微软雅黑" pitchFamily="34" charset="-122"/>
                </a:rPr>
                <a:t>管理固件自动备份</a:t>
              </a:r>
            </a:p>
            <a:p>
              <a:pPr>
                <a:lnSpc>
                  <a:spcPct val="150000"/>
                </a:lnSpc>
                <a:buFont typeface="Arial" pitchFamily="34" charset="0"/>
                <a:buChar char="•"/>
              </a:pPr>
              <a:r>
                <a:rPr lang="zh-CN" altLang="en-US" sz="1200" b="1" dirty="0">
                  <a:solidFill>
                    <a:schemeClr val="bg1"/>
                  </a:solidFill>
                  <a:ea typeface="微软雅黑" pitchFamily="34" charset="-122"/>
                </a:rPr>
                <a:t>内存页完整性自动筛选</a:t>
              </a:r>
            </a:p>
            <a:p>
              <a:pPr>
                <a:lnSpc>
                  <a:spcPct val="150000"/>
                </a:lnSpc>
                <a:buFont typeface="Arial" pitchFamily="34" charset="0"/>
                <a:buChar char="•"/>
              </a:pPr>
              <a:r>
                <a:rPr lang="zh-CN" altLang="en-US" sz="1200" b="1" dirty="0">
                  <a:solidFill>
                    <a:schemeClr val="bg1"/>
                  </a:solidFill>
                  <a:ea typeface="微软雅黑" pitchFamily="34" charset="-122"/>
                </a:rPr>
                <a:t>内存页隔离</a:t>
              </a:r>
              <a:endParaRPr lang="en-US" altLang="zh-CN" sz="1200" b="1" dirty="0">
                <a:solidFill>
                  <a:schemeClr val="bg1"/>
                </a:solidFill>
                <a:ea typeface="微软雅黑" pitchFamily="34" charset="-122"/>
              </a:endParaRPr>
            </a:p>
            <a:p>
              <a:pPr>
                <a:lnSpc>
                  <a:spcPct val="150000"/>
                </a:lnSpc>
                <a:buFont typeface="Arial" pitchFamily="34" charset="0"/>
                <a:buChar char="•"/>
              </a:pPr>
              <a:r>
                <a:rPr lang="zh-CN" altLang="en-US" sz="1200" b="1" dirty="0">
                  <a:solidFill>
                    <a:schemeClr val="bg1"/>
                  </a:solidFill>
                  <a:ea typeface="微软雅黑" pitchFamily="34" charset="-122"/>
                </a:rPr>
                <a:t>处理器事务高级恢复</a:t>
              </a:r>
            </a:p>
          </p:txBody>
        </p:sp>
        <p:sp>
          <p:nvSpPr>
            <p:cNvPr id="100" name="Rectangle 13"/>
            <p:cNvSpPr>
              <a:spLocks noChangeArrowheads="1"/>
            </p:cNvSpPr>
            <p:nvPr/>
          </p:nvSpPr>
          <p:spPr bwMode="auto">
            <a:xfrm>
              <a:off x="6339394" y="2806930"/>
              <a:ext cx="25145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9063" indent="-119063" defTabSz="444500" eaLnBrk="0" hangingPunct="0">
                <a:defRPr sz="2400">
                  <a:solidFill>
                    <a:schemeClr val="tx1"/>
                  </a:solidFill>
                  <a:latin typeface="Arial" pitchFamily="34" charset="0"/>
                  <a:ea typeface="MS PGothic" pitchFamily="34" charset="-128"/>
                </a:defRPr>
              </a:lvl1pPr>
              <a:lvl2pPr marL="576263" indent="-119063" defTabSz="444500" eaLnBrk="0" hangingPunct="0">
                <a:defRPr sz="2400">
                  <a:solidFill>
                    <a:schemeClr val="tx1"/>
                  </a:solidFill>
                  <a:latin typeface="Arial" pitchFamily="34" charset="0"/>
                  <a:ea typeface="MS PGothic" pitchFamily="34" charset="-128"/>
                </a:defRPr>
              </a:lvl2pPr>
              <a:lvl3pPr marL="1143000" indent="-228600" defTabSz="444500" eaLnBrk="0" hangingPunct="0">
                <a:defRPr sz="2400">
                  <a:solidFill>
                    <a:schemeClr val="tx1"/>
                  </a:solidFill>
                  <a:latin typeface="Arial" pitchFamily="34" charset="0"/>
                  <a:ea typeface="MS PGothic" pitchFamily="34" charset="-128"/>
                </a:defRPr>
              </a:lvl3pPr>
              <a:lvl4pPr marL="1600200" indent="-228600" defTabSz="444500" eaLnBrk="0" hangingPunct="0">
                <a:defRPr sz="2400">
                  <a:solidFill>
                    <a:schemeClr val="tx1"/>
                  </a:solidFill>
                  <a:latin typeface="Arial" pitchFamily="34" charset="0"/>
                  <a:ea typeface="MS PGothic" pitchFamily="34" charset="-128"/>
                </a:defRPr>
              </a:lvl4pPr>
              <a:lvl5pPr marL="2057400" indent="-228600" defTabSz="444500" eaLnBrk="0" hangingPunct="0">
                <a:defRPr sz="2400">
                  <a:solidFill>
                    <a:schemeClr val="tx1"/>
                  </a:solidFill>
                  <a:latin typeface="Arial" pitchFamily="34" charset="0"/>
                  <a:ea typeface="MS PGothic" pitchFamily="34" charset="-128"/>
                </a:defRPr>
              </a:lvl5pPr>
              <a:lvl6pPr marL="25146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445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nSpc>
                  <a:spcPct val="150000"/>
                </a:lnSpc>
                <a:buFont typeface="Arial" pitchFamily="34" charset="0"/>
                <a:buChar char="•"/>
              </a:pPr>
              <a:r>
                <a:rPr lang="en-US" altLang="zh-CN" sz="1200" b="1" dirty="0">
                  <a:solidFill>
                    <a:schemeClr val="bg1"/>
                  </a:solidFill>
                  <a:ea typeface="微软雅黑" pitchFamily="34" charset="-122"/>
                </a:rPr>
                <a:t>IBM </a:t>
              </a:r>
              <a:r>
                <a:rPr lang="zh-CN" altLang="en-US" sz="1200" b="1" dirty="0">
                  <a:solidFill>
                    <a:schemeClr val="bg1"/>
                  </a:solidFill>
                  <a:ea typeface="微软雅黑" pitchFamily="34" charset="-122"/>
                </a:rPr>
                <a:t>独有的向上集成模块（</a:t>
              </a:r>
              <a:r>
                <a:rPr lang="en-US" altLang="zh-CN" sz="1200" b="1" dirty="0">
                  <a:solidFill>
                    <a:schemeClr val="bg1"/>
                  </a:solidFill>
                  <a:ea typeface="微软雅黑" pitchFamily="34" charset="-122"/>
                </a:rPr>
                <a:t>Upward Integrated Modules</a:t>
              </a:r>
              <a:r>
                <a:rPr lang="zh-CN" altLang="en-US" sz="1200" b="1" dirty="0" smtClean="0">
                  <a:solidFill>
                    <a:schemeClr val="bg1"/>
                  </a:solidFill>
                  <a:ea typeface="微软雅黑" pitchFamily="34" charset="-122"/>
                </a:rPr>
                <a:t>）</a:t>
              </a:r>
              <a:endParaRPr lang="en-US" altLang="zh-CN" sz="1200" b="1" dirty="0" smtClean="0">
                <a:solidFill>
                  <a:schemeClr val="bg1"/>
                </a:solidFill>
                <a:ea typeface="微软雅黑" pitchFamily="34" charset="-122"/>
              </a:endParaRPr>
            </a:p>
            <a:p>
              <a:pPr>
                <a:lnSpc>
                  <a:spcPct val="150000"/>
                </a:lnSpc>
                <a:buFont typeface="Arial" pitchFamily="34" charset="0"/>
                <a:buChar char="•"/>
              </a:pPr>
              <a:r>
                <a:rPr lang="zh-CN" altLang="en-US" sz="1200" b="1" dirty="0" smtClean="0">
                  <a:solidFill>
                    <a:schemeClr val="bg1"/>
                  </a:solidFill>
                  <a:ea typeface="微软雅黑" pitchFamily="34" charset="-122"/>
                </a:rPr>
                <a:t>滚动</a:t>
              </a:r>
              <a:r>
                <a:rPr lang="zh-CN" altLang="en-US" sz="1200" b="1" dirty="0">
                  <a:solidFill>
                    <a:schemeClr val="bg1"/>
                  </a:solidFill>
                  <a:ea typeface="微软雅黑" pitchFamily="34" charset="-122"/>
                </a:rPr>
                <a:t>升级虚拟机群的</a:t>
              </a:r>
              <a:r>
                <a:rPr lang="zh-CN" altLang="en-US" sz="1200" b="1" dirty="0" smtClean="0">
                  <a:solidFill>
                    <a:schemeClr val="bg1"/>
                  </a:solidFill>
                  <a:ea typeface="微软雅黑" pitchFamily="34" charset="-122"/>
                </a:rPr>
                <a:t>固件</a:t>
              </a:r>
              <a:endParaRPr lang="en-US" altLang="zh-CN" sz="1200" b="1" dirty="0" smtClean="0">
                <a:solidFill>
                  <a:schemeClr val="bg1"/>
                </a:solidFill>
                <a:ea typeface="微软雅黑" pitchFamily="34" charset="-122"/>
              </a:endParaRPr>
            </a:p>
            <a:p>
              <a:pPr>
                <a:lnSpc>
                  <a:spcPct val="150000"/>
                </a:lnSpc>
                <a:buFont typeface="Arial" pitchFamily="34" charset="0"/>
                <a:buChar char="•"/>
              </a:pPr>
              <a:r>
                <a:rPr lang="en-US" altLang="zh-CN" sz="1200" b="1" dirty="0" smtClean="0">
                  <a:solidFill>
                    <a:schemeClr val="bg1"/>
                  </a:solidFill>
                  <a:ea typeface="微软雅黑" pitchFamily="34" charset="-122"/>
                </a:rPr>
                <a:t>RAS UIM</a:t>
              </a:r>
            </a:p>
            <a:p>
              <a:pPr>
                <a:lnSpc>
                  <a:spcPct val="150000"/>
                </a:lnSpc>
                <a:buFont typeface="Arial" pitchFamily="34" charset="0"/>
                <a:buChar char="•"/>
              </a:pPr>
              <a:r>
                <a:rPr lang="zh-CN" altLang="en-US" sz="1200" b="1" dirty="0" smtClean="0">
                  <a:solidFill>
                    <a:schemeClr val="bg1"/>
                  </a:solidFill>
                  <a:ea typeface="微软雅黑" pitchFamily="34" charset="-122"/>
                </a:rPr>
                <a:t>支持 </a:t>
              </a:r>
              <a:r>
                <a:rPr lang="en-US" altLang="zh-CN" sz="1200" b="1" dirty="0">
                  <a:solidFill>
                    <a:schemeClr val="bg1"/>
                  </a:solidFill>
                  <a:ea typeface="微软雅黑" pitchFamily="34" charset="-122"/>
                </a:rPr>
                <a:t>VMware </a:t>
              </a:r>
              <a:r>
                <a:rPr lang="zh-CN" altLang="en-US" sz="1200" b="1" dirty="0">
                  <a:solidFill>
                    <a:schemeClr val="bg1"/>
                  </a:solidFill>
                  <a:ea typeface="微软雅黑" pitchFamily="34" charset="-122"/>
                </a:rPr>
                <a:t>和 </a:t>
              </a:r>
              <a:r>
                <a:rPr lang="en-US" altLang="zh-CN" sz="1200" b="1" dirty="0">
                  <a:solidFill>
                    <a:schemeClr val="bg1"/>
                  </a:solidFill>
                  <a:ea typeface="微软雅黑" pitchFamily="34" charset="-122"/>
                </a:rPr>
                <a:t>Hyper-V</a:t>
              </a:r>
            </a:p>
          </p:txBody>
        </p:sp>
        <p:pic>
          <p:nvPicPr>
            <p:cNvPr id="101" name="Picture 6" descr="http://jailstuff.org/wp-content/uploads/2013/09/Check-Mark.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038600" y="4610100"/>
              <a:ext cx="968375"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Picture 6" descr="http://jailstuff.org/wp-content/uploads/2013/09/Check-Mark.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534150" y="4583113"/>
              <a:ext cx="966788"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8" descr="https://encrypted-tbn1.gstatic.com/images?q=tbn:ANd9GcSrukAPPB1tDWmU-2iohdmF056TDqW-7-YHuMcjdex2l_y_SaziMFmQzvTH"/>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4983163" y="4800600"/>
              <a:ext cx="6318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8" descr="https://encrypted-tbn1.gstatic.com/images?q=tbn:ANd9GcSrukAPPB1tDWmU-2iohdmF056TDqW-7-YHuMcjdex2l_y_SaziMFmQzvTH"/>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7500938" y="4789488"/>
              <a:ext cx="633412"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 name="Picture 8" descr="https://encrypted-tbn1.gstatic.com/images?q=tbn:ANd9GcSrukAPPB1tDWmU-2iohdmF056TDqW-7-YHuMcjdex2l_y_SaziMFmQzvTH"/>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8131175" y="4781550"/>
              <a:ext cx="631825"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9088" y="1317625"/>
              <a:ext cx="8382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8121" y="1295400"/>
              <a:ext cx="8382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4" name="标题 1"/>
          <p:cNvSpPr>
            <a:spLocks noGrp="1"/>
          </p:cNvSpPr>
          <p:nvPr>
            <p:ph type="title" idx="4294967295"/>
          </p:nvPr>
        </p:nvSpPr>
        <p:spPr>
          <a:xfrm>
            <a:off x="400050" y="284163"/>
            <a:ext cx="11069638" cy="517525"/>
          </a:xfrm>
          <a:prstGeom prst="rect">
            <a:avLst/>
          </a:prstGeom>
        </p:spPr>
        <p:txBody>
          <a:bodyPr/>
          <a:lstStyle/>
          <a:p>
            <a:pPr algn="l">
              <a:defRPr/>
            </a:pPr>
            <a:r>
              <a:rPr lang="zh-CN" altLang="en-US" sz="2800" b="1" dirty="0" smtClean="0">
                <a:latin typeface="Arial" pitchFamily="34" charset="0"/>
                <a:ea typeface="微软雅黑" pitchFamily="34" charset="-122"/>
              </a:rPr>
              <a:t>稳定可靠的硬件平台</a:t>
            </a:r>
            <a:r>
              <a:rPr lang="en-US" altLang="zh-CN" sz="2800" b="1" dirty="0" smtClean="0">
                <a:latin typeface="Arial" pitchFamily="34" charset="0"/>
                <a:ea typeface="微软雅黑" pitchFamily="34" charset="-122"/>
              </a:rPr>
              <a:t>——</a:t>
            </a:r>
            <a:r>
              <a:rPr lang="zh-CN" altLang="en-US" sz="2800" b="1" dirty="0" smtClean="0">
                <a:latin typeface="Arial" pitchFamily="34" charset="0"/>
                <a:ea typeface="微软雅黑" pitchFamily="34" charset="-122"/>
              </a:rPr>
              <a:t>联想</a:t>
            </a:r>
            <a:r>
              <a:rPr lang="en-US" altLang="zh-CN" sz="2800" b="1" dirty="0" smtClean="0">
                <a:latin typeface="Arial" pitchFamily="34" charset="0"/>
                <a:ea typeface="微软雅黑" pitchFamily="34" charset="-122"/>
              </a:rPr>
              <a:t>X3950X6</a:t>
            </a:r>
            <a:endParaRPr lang="zh-CN" altLang="en-US" sz="2800" b="1" dirty="0">
              <a:latin typeface="Arial" pitchFamily="34" charset="0"/>
              <a:ea typeface="微软雅黑" pitchFamily="34" charset="-122"/>
            </a:endParaRPr>
          </a:p>
        </p:txBody>
      </p:sp>
      <p:grpSp>
        <p:nvGrpSpPr>
          <p:cNvPr id="29" name="组合 28"/>
          <p:cNvGrpSpPr/>
          <p:nvPr/>
        </p:nvGrpSpPr>
        <p:grpSpPr>
          <a:xfrm>
            <a:off x="2957482" y="3407207"/>
            <a:ext cx="5989569" cy="1751497"/>
            <a:chOff x="2957483" y="3237309"/>
            <a:chExt cx="4423834" cy="2158921"/>
          </a:xfrm>
        </p:grpSpPr>
        <p:sp>
          <p:nvSpPr>
            <p:cNvPr id="30" name="Rounded Rectangle 73"/>
            <p:cNvSpPr/>
            <p:nvPr/>
          </p:nvSpPr>
          <p:spPr bwMode="auto">
            <a:xfrm>
              <a:off x="2957483" y="3237309"/>
              <a:ext cx="4423834" cy="2158921"/>
            </a:xfrm>
            <a:prstGeom prst="roundRect">
              <a:avLst>
                <a:gd name="adj" fmla="val 7232"/>
              </a:avLst>
            </a:prstGeom>
            <a:solidFill>
              <a:srgbClr val="FF0000"/>
            </a:solidFill>
            <a:ln>
              <a:headEnd/>
              <a:tailEnd/>
            </a:ln>
          </p:spPr>
          <p:style>
            <a:lnRef idx="0">
              <a:schemeClr val="accent1"/>
            </a:lnRef>
            <a:fillRef idx="3">
              <a:schemeClr val="accent1"/>
            </a:fillRef>
            <a:effectRef idx="3">
              <a:schemeClr val="accent1"/>
            </a:effectRef>
            <a:fontRef idx="minor">
              <a:schemeClr val="lt1"/>
            </a:fontRef>
          </p:style>
          <p:txBody>
            <a:bodyPr tIns="91440"/>
            <a:lstStyle/>
            <a:p>
              <a:pPr>
                <a:lnSpc>
                  <a:spcPct val="90000"/>
                </a:lnSpc>
                <a:spcBef>
                  <a:spcPts val="600"/>
                </a:spcBef>
                <a:buClr>
                  <a:srgbClr val="061922"/>
                </a:buClr>
                <a:defRPr/>
              </a:pPr>
              <a:endParaRPr lang="en-US" sz="1400" b="1">
                <a:solidFill>
                  <a:srgbClr val="FFDA00"/>
                </a:solidFill>
                <a:latin typeface="Arial" pitchFamily="34" charset="0"/>
                <a:ea typeface="微软雅黑" pitchFamily="34" charset="-122"/>
                <a:cs typeface="微软雅黑"/>
              </a:endParaRPr>
            </a:p>
          </p:txBody>
        </p:sp>
        <p:sp>
          <p:nvSpPr>
            <p:cNvPr id="31" name="TextBox 30"/>
            <p:cNvSpPr txBox="1"/>
            <p:nvPr/>
          </p:nvSpPr>
          <p:spPr>
            <a:xfrm>
              <a:off x="3059303" y="3592550"/>
              <a:ext cx="4249280" cy="1327795"/>
            </a:xfrm>
            <a:prstGeom prst="rect">
              <a:avLst/>
            </a:prstGeom>
            <a:noFill/>
          </p:spPr>
          <p:txBody>
            <a:bodyPr wrap="square" rtlCol="0">
              <a:spAutoFit/>
            </a:bodyPr>
            <a:lstStyle/>
            <a:p>
              <a:r>
                <a:rPr lang="en-US" altLang="zh-CN" sz="3200" b="1" dirty="0">
                  <a:solidFill>
                    <a:schemeClr val="bg1"/>
                  </a:solidFill>
                  <a:latin typeface="Arial" pitchFamily="34" charset="0"/>
                  <a:ea typeface="微软雅黑" pitchFamily="34" charset="-122"/>
                  <a:cs typeface="Arial" pitchFamily="34" charset="0"/>
                </a:rPr>
                <a:t>Lenovo System x</a:t>
              </a:r>
              <a:r>
                <a:rPr lang="zh-CN" altLang="en-US" sz="3200" b="1" dirty="0">
                  <a:solidFill>
                    <a:schemeClr val="bg1"/>
                  </a:solidFill>
                  <a:latin typeface="Arial" pitchFamily="34" charset="0"/>
                  <a:ea typeface="微软雅黑" pitchFamily="34" charset="-122"/>
                  <a:cs typeface="Arial" pitchFamily="34" charset="0"/>
                </a:rPr>
                <a:t>稳定性</a:t>
              </a:r>
              <a:r>
                <a:rPr lang="zh-CN" altLang="en-US" sz="3200" b="1" dirty="0" smtClean="0">
                  <a:solidFill>
                    <a:schemeClr val="bg1"/>
                  </a:solidFill>
                  <a:latin typeface="Arial" pitchFamily="34" charset="0"/>
                  <a:ea typeface="微软雅黑" pitchFamily="34" charset="-122"/>
                  <a:cs typeface="Arial" pitchFamily="34" charset="0"/>
                </a:rPr>
                <a:t>与</a:t>
              </a:r>
              <a:r>
                <a:rPr lang="en-US" altLang="zh-CN" sz="3200" b="1" dirty="0" smtClean="0">
                  <a:solidFill>
                    <a:schemeClr val="bg1"/>
                  </a:solidFill>
                  <a:latin typeface="Arial" pitchFamily="34" charset="0"/>
                  <a:ea typeface="微软雅黑" pitchFamily="34" charset="-122"/>
                  <a:cs typeface="Arial" pitchFamily="34" charset="0"/>
                </a:rPr>
                <a:t>Power</a:t>
              </a:r>
              <a:r>
                <a:rPr lang="zh-CN" altLang="en-US" sz="3200" b="1" dirty="0">
                  <a:solidFill>
                    <a:schemeClr val="bg1"/>
                  </a:solidFill>
                  <a:latin typeface="Arial" pitchFamily="34" charset="0"/>
                  <a:ea typeface="微软雅黑" pitchFamily="34" charset="-122"/>
                  <a:cs typeface="Arial" pitchFamily="34" charset="0"/>
                </a:rPr>
                <a:t>相当，仅次于</a:t>
              </a:r>
              <a:r>
                <a:rPr lang="en-US" altLang="zh-CN" sz="3200" b="1" dirty="0">
                  <a:solidFill>
                    <a:schemeClr val="bg1"/>
                  </a:solidFill>
                  <a:latin typeface="Arial" pitchFamily="34" charset="0"/>
                  <a:ea typeface="微软雅黑" pitchFamily="34" charset="-122"/>
                  <a:cs typeface="Arial" pitchFamily="34" charset="0"/>
                </a:rPr>
                <a:t>IBM</a:t>
              </a:r>
              <a:r>
                <a:rPr lang="zh-CN" altLang="en-US" sz="3200" b="1" dirty="0">
                  <a:solidFill>
                    <a:schemeClr val="bg1"/>
                  </a:solidFill>
                  <a:latin typeface="Arial" pitchFamily="34" charset="0"/>
                  <a:ea typeface="微软雅黑" pitchFamily="34" charset="-122"/>
                  <a:cs typeface="Arial" pitchFamily="34" charset="0"/>
                </a:rPr>
                <a:t>大</a:t>
              </a:r>
              <a:r>
                <a:rPr lang="zh-CN" altLang="en-US" sz="3200" b="1" dirty="0" smtClean="0">
                  <a:solidFill>
                    <a:schemeClr val="bg1"/>
                  </a:solidFill>
                  <a:latin typeface="Arial" pitchFamily="34" charset="0"/>
                  <a:ea typeface="微软雅黑" pitchFamily="34" charset="-122"/>
                  <a:cs typeface="Arial" pitchFamily="34" charset="0"/>
                </a:rPr>
                <a:t>机</a:t>
              </a:r>
              <a:endParaRPr lang="zh-CN" altLang="en-US" sz="3200" b="1" dirty="0">
                <a:solidFill>
                  <a:schemeClr val="bg1"/>
                </a:solidFill>
                <a:latin typeface="Arial" pitchFamily="34" charset="0"/>
                <a:ea typeface="微软雅黑" pitchFamily="34" charset="-122"/>
                <a:cs typeface="Arial" pitchFamily="34" charset="0"/>
              </a:endParaRPr>
            </a:p>
          </p:txBody>
        </p:sp>
      </p:grpSp>
    </p:spTree>
    <p:extLst>
      <p:ext uri="{BB962C8B-B14F-4D97-AF65-F5344CB8AC3E}">
        <p14:creationId xmlns:p14="http://schemas.microsoft.com/office/powerpoint/2010/main" xmlns="" val="1604807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idx="4294967295"/>
          </p:nvPr>
        </p:nvSpPr>
        <p:spPr>
          <a:xfrm>
            <a:off x="390525" y="284163"/>
            <a:ext cx="11069638" cy="517525"/>
          </a:xfrm>
          <a:prstGeom prst="rect">
            <a:avLst/>
          </a:prstGeom>
        </p:spPr>
        <p:txBody>
          <a:bodyPr/>
          <a:lstStyle/>
          <a:p>
            <a:pPr algn="l">
              <a:defRPr/>
            </a:pPr>
            <a:r>
              <a:rPr lang="en-US" altLang="zh-CN" sz="2800" b="1" dirty="0">
                <a:latin typeface="Arial "/>
                <a:ea typeface="微软雅黑" pitchFamily="34" charset="-122"/>
              </a:rPr>
              <a:t>System x3950 X6</a:t>
            </a:r>
            <a:r>
              <a:rPr lang="zh-CN" altLang="en-US" sz="2800" b="1" dirty="0">
                <a:latin typeface="Arial "/>
                <a:ea typeface="微软雅黑" pitchFamily="34" charset="-122"/>
              </a:rPr>
              <a:t>模块化</a:t>
            </a:r>
            <a:r>
              <a:rPr lang="zh-CN" altLang="en-US" sz="2800" b="1" dirty="0" smtClean="0">
                <a:latin typeface="Arial "/>
                <a:ea typeface="微软雅黑" pitchFamily="34" charset="-122"/>
              </a:rPr>
              <a:t>设计</a:t>
            </a:r>
            <a:r>
              <a:rPr lang="en-US" altLang="zh-CN" sz="2800" b="1" dirty="0" smtClean="0">
                <a:latin typeface="Arial "/>
                <a:ea typeface="微软雅黑" pitchFamily="34" charset="-122"/>
              </a:rPr>
              <a:t>——</a:t>
            </a:r>
            <a:r>
              <a:rPr lang="zh-CN" altLang="en-US" sz="2800" b="1" dirty="0" smtClean="0">
                <a:latin typeface="Arial "/>
                <a:ea typeface="微软雅黑" pitchFamily="34" charset="-122"/>
              </a:rPr>
              <a:t>易维护</a:t>
            </a:r>
            <a:endParaRPr lang="zh-CN" altLang="en-US" sz="2800" b="1" dirty="0">
              <a:latin typeface="Arial "/>
              <a:ea typeface="微软雅黑" pitchFamily="34" charset="-122"/>
            </a:endParaRPr>
          </a:p>
        </p:txBody>
      </p:sp>
      <p:sp>
        <p:nvSpPr>
          <p:cNvPr id="4" name="TextBox 3"/>
          <p:cNvSpPr txBox="1"/>
          <p:nvPr/>
        </p:nvSpPr>
        <p:spPr>
          <a:xfrm>
            <a:off x="1632879" y="900049"/>
            <a:ext cx="8686800" cy="523232"/>
          </a:xfrm>
          <a:prstGeom prst="rect">
            <a:avLst/>
          </a:prstGeom>
          <a:solidFill>
            <a:srgbClr val="FF0000"/>
          </a:solidFill>
        </p:spPr>
        <p:txBody>
          <a:bodyPr wrap="square" lIns="91450" tIns="45726" rIns="91450" bIns="45726" rtlCol="0">
            <a:spAutoFit/>
          </a:bodyPr>
          <a:lstStyle/>
          <a:p>
            <a:pPr algn="ctr"/>
            <a:r>
              <a:rPr lang="en-US" altLang="zh-CN" sz="2800" b="1" dirty="0">
                <a:solidFill>
                  <a:schemeClr val="bg1"/>
                </a:solidFill>
                <a:latin typeface="Arial "/>
                <a:ea typeface="微软雅黑" pitchFamily="34" charset="-122"/>
              </a:rPr>
              <a:t>☆</a:t>
            </a:r>
            <a:r>
              <a:rPr lang="zh-CN" altLang="en-US" sz="2400" b="1" dirty="0">
                <a:solidFill>
                  <a:schemeClr val="bg1"/>
                </a:solidFill>
                <a:latin typeface="Arial "/>
                <a:ea typeface="微软雅黑" pitchFamily="34" charset="-122"/>
              </a:rPr>
              <a:t>同一机箱支持多代技术 </a:t>
            </a:r>
            <a:r>
              <a:rPr lang="en-US" altLang="zh-CN" sz="2400" b="1" dirty="0">
                <a:solidFill>
                  <a:schemeClr val="bg1"/>
                </a:solidFill>
                <a:latin typeface="Arial "/>
                <a:ea typeface="微软雅黑" pitchFamily="34" charset="-122"/>
              </a:rPr>
              <a:t>☆</a:t>
            </a:r>
            <a:r>
              <a:rPr lang="zh-CN" altLang="en-US" sz="2400" b="1" dirty="0">
                <a:solidFill>
                  <a:schemeClr val="bg1"/>
                </a:solidFill>
                <a:latin typeface="Arial "/>
                <a:ea typeface="微软雅黑" pitchFamily="34" charset="-122"/>
              </a:rPr>
              <a:t>模块化</a:t>
            </a:r>
            <a:r>
              <a:rPr lang="zh-CN" altLang="en-US" sz="2400" b="1" dirty="0" smtClean="0">
                <a:solidFill>
                  <a:schemeClr val="bg1"/>
                </a:solidFill>
                <a:latin typeface="Arial "/>
                <a:ea typeface="微软雅黑" pitchFamily="34" charset="-122"/>
              </a:rPr>
              <a:t>设计减少运维时间</a:t>
            </a:r>
            <a:endParaRPr lang="zh-CN" altLang="en-US" sz="2400" b="1" dirty="0">
              <a:solidFill>
                <a:schemeClr val="bg1"/>
              </a:solidFill>
              <a:latin typeface="Arial "/>
              <a:ea typeface="微软雅黑" pitchFamily="34" charset="-122"/>
            </a:endParaRPr>
          </a:p>
        </p:txBody>
      </p:sp>
      <p:pic>
        <p:nvPicPr>
          <p:cNvPr id="5" name="Picture 32"/>
          <p:cNvPicPr>
            <a:picLocks noChangeAspect="1" noChangeArrowheads="1"/>
          </p:cNvPicPr>
          <p:nvPr/>
        </p:nvPicPr>
        <p:blipFill>
          <a:blip r:embed="rId2" cstate="print">
            <a:lum bright="6000" contrast="8000"/>
            <a:grayscl/>
          </a:blip>
          <a:srcRect/>
          <a:stretch>
            <a:fillRect/>
          </a:stretch>
        </p:blipFill>
        <p:spPr bwMode="auto">
          <a:xfrm>
            <a:off x="4457737" y="3359003"/>
            <a:ext cx="1913202" cy="1513315"/>
          </a:xfrm>
          <a:prstGeom prst="rect">
            <a:avLst/>
          </a:prstGeom>
          <a:noFill/>
          <a:ln w="9525">
            <a:solidFill>
              <a:schemeClr val="accent1"/>
            </a:solid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125187" y="3339953"/>
            <a:ext cx="1876877" cy="1980541"/>
          </a:xfrm>
          <a:prstGeom prst="rect">
            <a:avLst/>
          </a:prstGeom>
          <a:noFill/>
          <a:ln w="9525">
            <a:solidFill>
              <a:schemeClr val="accent1"/>
            </a:solid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235380" y="3407052"/>
            <a:ext cx="1606073" cy="1262313"/>
          </a:xfrm>
          <a:prstGeom prst="rect">
            <a:avLst/>
          </a:prstGeom>
          <a:noFill/>
          <a:ln w="9525">
            <a:solidFill>
              <a:schemeClr val="accent1"/>
            </a:solidFill>
            <a:miter lim="800000"/>
            <a:headEnd/>
            <a:tailEnd/>
          </a:ln>
        </p:spPr>
      </p:pic>
      <p:sp>
        <p:nvSpPr>
          <p:cNvPr id="8" name="TextBox 7"/>
          <p:cNvSpPr txBox="1">
            <a:spLocks noChangeArrowheads="1"/>
          </p:cNvSpPr>
          <p:nvPr/>
        </p:nvSpPr>
        <p:spPr bwMode="auto">
          <a:xfrm>
            <a:off x="4463032" y="4949497"/>
            <a:ext cx="2021737" cy="954119"/>
          </a:xfrm>
          <a:prstGeom prst="rect">
            <a:avLst/>
          </a:prstGeom>
          <a:noFill/>
          <a:ln w="9525">
            <a:noFill/>
            <a:miter lim="800000"/>
            <a:headEnd/>
            <a:tailEnd/>
          </a:ln>
        </p:spPr>
        <p:txBody>
          <a:bodyPr wrap="square" lIns="91450" tIns="45726" rIns="91450" bIns="45726">
            <a:spAutoFit/>
          </a:bodyPr>
          <a:lstStyle/>
          <a:p>
            <a:pPr eaLnBrk="1" hangingPunct="1"/>
            <a:r>
              <a:rPr lang="zh-CN" altLang="en-US" sz="1400" b="1" dirty="0">
                <a:latin typeface="Arial "/>
                <a:ea typeface="微软雅黑" pitchFamily="34" charset="-122"/>
              </a:rPr>
              <a:t>每个计算模块中包含</a:t>
            </a:r>
            <a:r>
              <a:rPr lang="en-US" altLang="zh-CN" sz="1400" b="1" dirty="0">
                <a:latin typeface="Arial "/>
                <a:ea typeface="微软雅黑" pitchFamily="34" charset="-122"/>
              </a:rPr>
              <a:t>1</a:t>
            </a:r>
            <a:r>
              <a:rPr lang="zh-CN" altLang="en-US" sz="1400" b="1" dirty="0">
                <a:latin typeface="Arial "/>
                <a:ea typeface="微软雅黑" pitchFamily="34" charset="-122"/>
              </a:rPr>
              <a:t>个处理器及</a:t>
            </a:r>
            <a:r>
              <a:rPr lang="en-US" altLang="zh-CN" sz="1400" b="1" dirty="0">
                <a:latin typeface="Arial "/>
                <a:ea typeface="微软雅黑" pitchFamily="34" charset="-122"/>
              </a:rPr>
              <a:t>24</a:t>
            </a:r>
            <a:r>
              <a:rPr lang="zh-CN" altLang="en-US" sz="1400" b="1" dirty="0" smtClean="0">
                <a:latin typeface="Arial "/>
                <a:ea typeface="微软雅黑" pitchFamily="34" charset="-122"/>
              </a:rPr>
              <a:t>个内存槽</a:t>
            </a:r>
            <a:endParaRPr lang="en-US" altLang="zh-CN" sz="1400" b="1" dirty="0" smtClean="0">
              <a:latin typeface="Arial "/>
              <a:ea typeface="微软雅黑" pitchFamily="34" charset="-122"/>
            </a:endParaRPr>
          </a:p>
          <a:p>
            <a:r>
              <a:rPr lang="zh-CN" altLang="en-US" sz="1400" b="1" dirty="0">
                <a:latin typeface="Arial "/>
                <a:ea typeface="微软雅黑" pitchFamily="34" charset="-122"/>
              </a:rPr>
              <a:t>每个</a:t>
            </a:r>
            <a:r>
              <a:rPr lang="en-US" altLang="zh-CN" sz="1400" b="1" dirty="0">
                <a:latin typeface="Arial "/>
                <a:ea typeface="微软雅黑" pitchFamily="34" charset="-122"/>
              </a:rPr>
              <a:t>x3850 X6</a:t>
            </a:r>
            <a:r>
              <a:rPr lang="zh-CN" altLang="en-US" sz="1400" b="1" dirty="0">
                <a:latin typeface="Arial "/>
                <a:ea typeface="微软雅黑" pitchFamily="34" charset="-122"/>
              </a:rPr>
              <a:t>中包含 </a:t>
            </a:r>
            <a:r>
              <a:rPr lang="en-US" altLang="zh-CN" sz="1400" b="1" dirty="0">
                <a:latin typeface="Arial "/>
                <a:ea typeface="微软雅黑" pitchFamily="34" charset="-122"/>
              </a:rPr>
              <a:t>4</a:t>
            </a:r>
            <a:r>
              <a:rPr lang="zh-CN" altLang="en-US" sz="1400" b="1" dirty="0">
                <a:latin typeface="Arial "/>
                <a:ea typeface="微软雅黑" pitchFamily="34" charset="-122"/>
              </a:rPr>
              <a:t>个计算</a:t>
            </a:r>
            <a:r>
              <a:rPr lang="zh-CN" altLang="en-US" sz="1400" b="1" dirty="0" smtClean="0">
                <a:latin typeface="Arial "/>
                <a:ea typeface="微软雅黑" pitchFamily="34" charset="-122"/>
              </a:rPr>
              <a:t>模块</a:t>
            </a:r>
            <a:endParaRPr lang="en-US" altLang="zh-CN" sz="1400" b="1" dirty="0">
              <a:latin typeface="Arial "/>
              <a:ea typeface="微软雅黑" pitchFamily="34" charset="-122"/>
            </a:endParaRPr>
          </a:p>
        </p:txBody>
      </p:sp>
      <p:sp>
        <p:nvSpPr>
          <p:cNvPr id="9" name="TextBox 30"/>
          <p:cNvSpPr txBox="1">
            <a:spLocks noChangeArrowheads="1"/>
          </p:cNvSpPr>
          <p:nvPr/>
        </p:nvSpPr>
        <p:spPr bwMode="auto">
          <a:xfrm>
            <a:off x="1763491" y="5379886"/>
            <a:ext cx="2668561" cy="954119"/>
          </a:xfrm>
          <a:prstGeom prst="rect">
            <a:avLst/>
          </a:prstGeom>
          <a:noFill/>
          <a:ln w="9525">
            <a:noFill/>
            <a:miter lim="800000"/>
            <a:headEnd/>
            <a:tailEnd/>
          </a:ln>
        </p:spPr>
        <p:txBody>
          <a:bodyPr wrap="square" lIns="91450" tIns="45726" rIns="91450" bIns="45726">
            <a:spAutoFit/>
          </a:bodyPr>
          <a:lstStyle/>
          <a:p>
            <a:pPr eaLnBrk="1" hangingPunct="1"/>
            <a:r>
              <a:rPr lang="zh-CN" altLang="en-US" sz="1400" b="1" dirty="0">
                <a:latin typeface="Arial "/>
                <a:ea typeface="微软雅黑" pitchFamily="34" charset="-122"/>
              </a:rPr>
              <a:t>最多提供</a:t>
            </a:r>
            <a:r>
              <a:rPr lang="en-US" altLang="zh-CN" sz="1400" b="1" dirty="0">
                <a:latin typeface="Arial "/>
                <a:ea typeface="微软雅黑" pitchFamily="34" charset="-122"/>
              </a:rPr>
              <a:t>6TB</a:t>
            </a:r>
            <a:r>
              <a:rPr lang="zh-CN" altLang="en-US" sz="1400" b="1" dirty="0">
                <a:latin typeface="Arial "/>
                <a:ea typeface="微软雅黑" pitchFamily="34" charset="-122"/>
              </a:rPr>
              <a:t>内存或</a:t>
            </a:r>
            <a:r>
              <a:rPr lang="en-US" altLang="zh-CN" sz="1400" b="1" dirty="0" smtClean="0">
                <a:latin typeface="Arial "/>
                <a:ea typeface="微软雅黑" pitchFamily="34" charset="-122"/>
              </a:rPr>
              <a:t>12.8TB </a:t>
            </a:r>
            <a:r>
              <a:rPr lang="en-US" altLang="zh-CN" sz="1400" b="1" dirty="0" err="1" smtClean="0">
                <a:latin typeface="Arial "/>
                <a:ea typeface="微软雅黑" pitchFamily="34" charset="-122"/>
              </a:rPr>
              <a:t>eXFlash</a:t>
            </a:r>
            <a:r>
              <a:rPr lang="zh-CN" altLang="en-US" sz="1400" b="1" dirty="0">
                <a:latin typeface="Arial "/>
                <a:ea typeface="微软雅黑" pitchFamily="34" charset="-122"/>
              </a:rPr>
              <a:t>内存通道</a:t>
            </a:r>
            <a:r>
              <a:rPr lang="zh-CN" altLang="en-US" sz="1400" b="1" dirty="0" smtClean="0">
                <a:latin typeface="Arial "/>
                <a:ea typeface="微软雅黑" pitchFamily="34" charset="-122"/>
              </a:rPr>
              <a:t>存储容量当</a:t>
            </a:r>
            <a:r>
              <a:rPr lang="zh-CN" altLang="en-US" sz="1400" b="1" dirty="0">
                <a:latin typeface="Arial "/>
                <a:ea typeface="微软雅黑" pitchFamily="34" charset="-122"/>
              </a:rPr>
              <a:t>内存或处理器更新换代时</a:t>
            </a:r>
            <a:r>
              <a:rPr lang="zh-CN" altLang="en-US" sz="1400" b="1" dirty="0" smtClean="0">
                <a:latin typeface="Arial "/>
                <a:ea typeface="微软雅黑" pitchFamily="34" charset="-122"/>
              </a:rPr>
              <a:t>，客户可</a:t>
            </a:r>
            <a:r>
              <a:rPr lang="zh-CN" altLang="en-US" sz="1400" b="1" dirty="0">
                <a:latin typeface="Arial "/>
                <a:ea typeface="微软雅黑" pitchFamily="34" charset="-122"/>
              </a:rPr>
              <a:t>将计算模块直接</a:t>
            </a:r>
            <a:r>
              <a:rPr lang="zh-CN" altLang="en-US" sz="1400" b="1" dirty="0" smtClean="0">
                <a:latin typeface="Arial "/>
                <a:ea typeface="微软雅黑" pitchFamily="34" charset="-122"/>
              </a:rPr>
              <a:t>拔出</a:t>
            </a:r>
            <a:endParaRPr lang="en-US" altLang="zh-CN" sz="1400" b="1" dirty="0">
              <a:latin typeface="Arial "/>
              <a:ea typeface="微软雅黑" pitchFamily="34" charset="-122"/>
            </a:endParaRPr>
          </a:p>
        </p:txBody>
      </p:sp>
      <p:sp>
        <p:nvSpPr>
          <p:cNvPr id="10" name="TextBox 34"/>
          <p:cNvSpPr txBox="1">
            <a:spLocks noChangeArrowheads="1"/>
          </p:cNvSpPr>
          <p:nvPr/>
        </p:nvSpPr>
        <p:spPr bwMode="auto">
          <a:xfrm>
            <a:off x="121081" y="4791371"/>
            <a:ext cx="1605082" cy="1169563"/>
          </a:xfrm>
          <a:prstGeom prst="rect">
            <a:avLst/>
          </a:prstGeom>
          <a:noFill/>
          <a:ln w="9525">
            <a:noFill/>
            <a:miter lim="800000"/>
            <a:headEnd/>
            <a:tailEnd/>
          </a:ln>
        </p:spPr>
        <p:txBody>
          <a:bodyPr wrap="square" lIns="91450" tIns="45726" rIns="91450" bIns="45726">
            <a:spAutoFit/>
          </a:bodyPr>
          <a:lstStyle/>
          <a:p>
            <a:pPr eaLnBrk="1" hangingPunct="1"/>
            <a:r>
              <a:rPr lang="zh-CN" altLang="en-US" sz="1400" b="1" dirty="0">
                <a:latin typeface="Arial "/>
                <a:ea typeface="微软雅黑" pitchFamily="34" charset="-122"/>
              </a:rPr>
              <a:t>每个存储模块最多可支持</a:t>
            </a:r>
            <a:r>
              <a:rPr lang="en-US" altLang="zh-CN" sz="1400" b="1" dirty="0">
                <a:latin typeface="Arial "/>
                <a:ea typeface="微软雅黑" pitchFamily="34" charset="-122"/>
              </a:rPr>
              <a:t>6.4TB</a:t>
            </a:r>
            <a:r>
              <a:rPr lang="zh-CN" altLang="en-US" sz="1400" b="1" dirty="0">
                <a:latin typeface="Arial "/>
                <a:ea typeface="微软雅黑" pitchFamily="34" charset="-122"/>
              </a:rPr>
              <a:t>的</a:t>
            </a:r>
            <a:r>
              <a:rPr lang="en-US" altLang="zh-CN" sz="1400" b="1" dirty="0">
                <a:latin typeface="Arial "/>
                <a:ea typeface="微软雅黑" pitchFamily="34" charset="-122"/>
              </a:rPr>
              <a:t>1.8” </a:t>
            </a:r>
            <a:r>
              <a:rPr lang="en-US" altLang="zh-CN" sz="1400" b="1" dirty="0" err="1">
                <a:latin typeface="Arial "/>
                <a:ea typeface="微软雅黑" pitchFamily="34" charset="-122"/>
              </a:rPr>
              <a:t>eXFlash</a:t>
            </a:r>
            <a:r>
              <a:rPr lang="en-US" altLang="zh-CN" sz="1400" b="1" dirty="0">
                <a:latin typeface="Arial "/>
                <a:ea typeface="微软雅黑" pitchFamily="34" charset="-122"/>
              </a:rPr>
              <a:t> SSD</a:t>
            </a:r>
            <a:r>
              <a:rPr lang="zh-CN" altLang="en-US" sz="1400" b="1" dirty="0">
                <a:latin typeface="Arial "/>
                <a:ea typeface="微软雅黑" pitchFamily="34" charset="-122"/>
              </a:rPr>
              <a:t>或</a:t>
            </a:r>
            <a:r>
              <a:rPr lang="en-US" altLang="zh-CN" sz="1400" b="1" dirty="0">
                <a:latin typeface="Arial "/>
                <a:ea typeface="微软雅黑" pitchFamily="34" charset="-122"/>
              </a:rPr>
              <a:t>12.8TB </a:t>
            </a:r>
            <a:r>
              <a:rPr lang="zh-CN" altLang="en-US" sz="1400" b="1" dirty="0">
                <a:latin typeface="Arial "/>
                <a:ea typeface="微软雅黑" pitchFamily="34" charset="-122"/>
              </a:rPr>
              <a:t>的</a:t>
            </a:r>
            <a:r>
              <a:rPr lang="en-US" altLang="zh-CN" sz="1400" b="1" dirty="0">
                <a:latin typeface="Arial "/>
                <a:ea typeface="微软雅黑" pitchFamily="34" charset="-122"/>
              </a:rPr>
              <a:t>2.5”SAS</a:t>
            </a:r>
          </a:p>
        </p:txBody>
      </p:sp>
      <p:pic>
        <p:nvPicPr>
          <p:cNvPr id="11" name="Picture 2"/>
          <p:cNvPicPr>
            <a:picLocks noChangeAspect="1" noChangeArrowheads="1"/>
          </p:cNvPicPr>
          <p:nvPr/>
        </p:nvPicPr>
        <p:blipFill>
          <a:blip cstate="print"/>
          <a:srcRect/>
          <a:stretch>
            <a:fillRect/>
          </a:stretch>
        </p:blipFill>
        <p:spPr bwMode="auto">
          <a:xfrm>
            <a:off x="1717013" y="1536025"/>
            <a:ext cx="2693099" cy="1391483"/>
          </a:xfrm>
          <a:prstGeom prst="rect">
            <a:avLst/>
          </a:prstGeom>
          <a:noFill/>
          <a:ln w="9525">
            <a:solidFill>
              <a:schemeClr val="accent1"/>
            </a:solidFill>
            <a:miter lim="800000"/>
            <a:headEnd/>
            <a:tailEnd/>
          </a:ln>
        </p:spPr>
      </p:pic>
      <p:sp>
        <p:nvSpPr>
          <p:cNvPr id="12" name="Line 35"/>
          <p:cNvSpPr>
            <a:spLocks noChangeShapeType="1"/>
          </p:cNvSpPr>
          <p:nvPr/>
        </p:nvSpPr>
        <p:spPr bwMode="auto">
          <a:xfrm flipH="1" flipV="1">
            <a:off x="2426038" y="2784023"/>
            <a:ext cx="545317" cy="539005"/>
          </a:xfrm>
          <a:prstGeom prst="line">
            <a:avLst/>
          </a:prstGeom>
          <a:noFill/>
          <a:ln w="28575">
            <a:solidFill>
              <a:srgbClr val="FF0000"/>
            </a:solidFill>
            <a:round/>
            <a:headEnd/>
            <a:tailEnd type="triangle" w="med" len="med"/>
          </a:ln>
        </p:spPr>
        <p:txBody>
          <a:bodyPr lIns="91450" tIns="45726" rIns="91450" bIns="45726"/>
          <a:lstStyle/>
          <a:p>
            <a:endParaRPr lang="zh-CN" altLang="en-US">
              <a:latin typeface="微软雅黑" pitchFamily="34" charset="-122"/>
              <a:ea typeface="微软雅黑" pitchFamily="34" charset="-122"/>
            </a:endParaRPr>
          </a:p>
        </p:txBody>
      </p:sp>
      <p:sp>
        <p:nvSpPr>
          <p:cNvPr id="13" name="Line 35"/>
          <p:cNvSpPr>
            <a:spLocks noChangeShapeType="1"/>
          </p:cNvSpPr>
          <p:nvPr/>
        </p:nvSpPr>
        <p:spPr bwMode="auto">
          <a:xfrm flipV="1">
            <a:off x="2971355" y="2785143"/>
            <a:ext cx="63696" cy="540127"/>
          </a:xfrm>
          <a:prstGeom prst="line">
            <a:avLst/>
          </a:prstGeom>
          <a:noFill/>
          <a:ln w="28575">
            <a:solidFill>
              <a:srgbClr val="FF0000"/>
            </a:solidFill>
            <a:round/>
            <a:headEnd/>
            <a:tailEnd type="triangle" w="med" len="med"/>
          </a:ln>
        </p:spPr>
        <p:txBody>
          <a:bodyPr lIns="91450" tIns="45726" rIns="91450" bIns="45726"/>
          <a:lstStyle/>
          <a:p>
            <a:endParaRPr lang="zh-CN" altLang="en-US">
              <a:latin typeface="微软雅黑" pitchFamily="34" charset="-122"/>
              <a:ea typeface="微软雅黑" pitchFamily="34" charset="-122"/>
            </a:endParaRPr>
          </a:p>
        </p:txBody>
      </p:sp>
      <p:sp>
        <p:nvSpPr>
          <p:cNvPr id="14" name="Line 35"/>
          <p:cNvSpPr>
            <a:spLocks noChangeShapeType="1"/>
          </p:cNvSpPr>
          <p:nvPr/>
        </p:nvSpPr>
        <p:spPr bwMode="auto">
          <a:xfrm flipV="1">
            <a:off x="2965768" y="2914010"/>
            <a:ext cx="410105" cy="412379"/>
          </a:xfrm>
          <a:prstGeom prst="line">
            <a:avLst/>
          </a:prstGeom>
          <a:noFill/>
          <a:ln w="28575">
            <a:solidFill>
              <a:srgbClr val="FF0000"/>
            </a:solidFill>
            <a:round/>
            <a:headEnd/>
            <a:tailEnd type="triangle" w="med" len="med"/>
          </a:ln>
        </p:spPr>
        <p:txBody>
          <a:bodyPr lIns="91450" tIns="45726" rIns="91450" bIns="45726"/>
          <a:lstStyle/>
          <a:p>
            <a:endParaRPr lang="zh-CN" altLang="en-US">
              <a:latin typeface="微软雅黑" pitchFamily="34" charset="-122"/>
              <a:ea typeface="微软雅黑" pitchFamily="34" charset="-122"/>
            </a:endParaRPr>
          </a:p>
        </p:txBody>
      </p:sp>
      <p:sp>
        <p:nvSpPr>
          <p:cNvPr id="15" name="Line 35"/>
          <p:cNvSpPr>
            <a:spLocks noChangeShapeType="1"/>
          </p:cNvSpPr>
          <p:nvPr/>
        </p:nvSpPr>
        <p:spPr bwMode="auto">
          <a:xfrm flipH="1" flipV="1">
            <a:off x="2809323" y="2756005"/>
            <a:ext cx="162031" cy="567022"/>
          </a:xfrm>
          <a:prstGeom prst="line">
            <a:avLst/>
          </a:prstGeom>
          <a:noFill/>
          <a:ln w="28575">
            <a:solidFill>
              <a:srgbClr val="FF0000"/>
            </a:solidFill>
            <a:round/>
            <a:headEnd/>
            <a:tailEnd type="triangle" w="med" len="med"/>
          </a:ln>
        </p:spPr>
        <p:txBody>
          <a:bodyPr lIns="91450" tIns="45726" rIns="91450" bIns="45726"/>
          <a:lstStyle/>
          <a:p>
            <a:endParaRPr lang="zh-CN" altLang="en-US">
              <a:latin typeface="微软雅黑" pitchFamily="34" charset="-122"/>
              <a:ea typeface="微软雅黑" pitchFamily="34" charset="-122"/>
            </a:endParaRPr>
          </a:p>
        </p:txBody>
      </p:sp>
      <p:cxnSp>
        <p:nvCxnSpPr>
          <p:cNvPr id="16" name="直接箭头连接符 15"/>
          <p:cNvCxnSpPr>
            <a:endCxn id="7" idx="0"/>
          </p:cNvCxnSpPr>
          <p:nvPr/>
        </p:nvCxnSpPr>
        <p:spPr>
          <a:xfrm flipH="1">
            <a:off x="1038417" y="2608729"/>
            <a:ext cx="993427" cy="7983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686399" y="2906440"/>
            <a:ext cx="845765" cy="297531"/>
          </a:xfrm>
          <a:prstGeom prst="rect">
            <a:avLst/>
          </a:prstGeom>
          <a:solidFill>
            <a:srgbClr val="FF0000"/>
          </a:solidFill>
          <a:ln w="9525">
            <a:noFill/>
            <a:miter lim="800000"/>
            <a:headEnd/>
            <a:tailEnd/>
          </a:ln>
        </p:spPr>
        <p:txBody>
          <a:bodyPr wrap="square" lIns="91450" tIns="45726" rIns="91450" bIns="45726">
            <a:spAutoFit/>
          </a:bodyPr>
          <a:lstStyle/>
          <a:p>
            <a:pPr eaLnBrk="1" hangingPunct="1"/>
            <a:r>
              <a:rPr lang="zh-CN" altLang="en-US" sz="1300" b="1" dirty="0">
                <a:solidFill>
                  <a:schemeClr val="bg1"/>
                </a:solidFill>
                <a:latin typeface="Arial "/>
                <a:ea typeface="微软雅黑" pitchFamily="34" charset="-122"/>
              </a:rPr>
              <a:t>存储模块</a:t>
            </a:r>
            <a:endParaRPr lang="en-US" altLang="zh-CN" sz="1300" b="1" dirty="0">
              <a:solidFill>
                <a:schemeClr val="bg1"/>
              </a:solidFill>
              <a:latin typeface="Arial "/>
              <a:ea typeface="微软雅黑" pitchFamily="34" charset="-122"/>
            </a:endParaRPr>
          </a:p>
        </p:txBody>
      </p:sp>
      <p:cxnSp>
        <p:nvCxnSpPr>
          <p:cNvPr id="18" name="直接箭头连接符 17"/>
          <p:cNvCxnSpPr>
            <a:endCxn id="5" idx="1"/>
          </p:cNvCxnSpPr>
          <p:nvPr/>
        </p:nvCxnSpPr>
        <p:spPr>
          <a:xfrm>
            <a:off x="4021114" y="4115661"/>
            <a:ext cx="43662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1"/>
          <p:cNvSpPr>
            <a:spLocks noChangeArrowheads="1"/>
          </p:cNvSpPr>
          <p:nvPr/>
        </p:nvSpPr>
        <p:spPr bwMode="auto">
          <a:xfrm>
            <a:off x="9144686" y="5133226"/>
            <a:ext cx="2341298" cy="954107"/>
          </a:xfrm>
          <a:prstGeom prst="rect">
            <a:avLst/>
          </a:prstGeom>
          <a:noFill/>
          <a:ln w="9525">
            <a:noFill/>
            <a:miter lim="800000"/>
            <a:headEnd/>
            <a:tailEnd/>
          </a:ln>
        </p:spPr>
        <p:txBody>
          <a:bodyPr wrap="square">
            <a:spAutoFit/>
          </a:bodyPr>
          <a:lstStyle/>
          <a:p>
            <a:r>
              <a:rPr lang="zh-CN" altLang="en-US" sz="1400" b="1" dirty="0">
                <a:latin typeface="Arial "/>
                <a:ea typeface="微软雅黑" pitchFamily="34" charset="-122"/>
              </a:rPr>
              <a:t>主</a:t>
            </a:r>
            <a:r>
              <a:rPr lang="en-US" altLang="zh-CN" sz="1400" b="1" dirty="0">
                <a:latin typeface="Arial "/>
                <a:ea typeface="微软雅黑" pitchFamily="34" charset="-122"/>
              </a:rPr>
              <a:t>I/O</a:t>
            </a:r>
            <a:r>
              <a:rPr lang="zh-CN" altLang="en-US" sz="1400" b="1" dirty="0" smtClean="0">
                <a:latin typeface="Arial "/>
                <a:ea typeface="微软雅黑" pitchFamily="34" charset="-122"/>
              </a:rPr>
              <a:t>模块</a:t>
            </a:r>
            <a:endParaRPr lang="en-US" altLang="zh-CN" sz="1400" b="1" dirty="0" smtClean="0">
              <a:latin typeface="Arial "/>
              <a:ea typeface="微软雅黑" pitchFamily="34" charset="-122"/>
            </a:endParaRPr>
          </a:p>
          <a:p>
            <a:r>
              <a:rPr lang="zh-CN" altLang="en-US" sz="1400" b="1" dirty="0">
                <a:latin typeface="Arial "/>
                <a:ea typeface="微软雅黑" pitchFamily="34" charset="-122"/>
              </a:rPr>
              <a:t>支持</a:t>
            </a:r>
            <a:r>
              <a:rPr lang="en-US" altLang="zh-CN" sz="1400" b="1" dirty="0">
                <a:latin typeface="Arial "/>
                <a:ea typeface="微软雅黑" pitchFamily="34" charset="-122"/>
              </a:rPr>
              <a:t>IMM</a:t>
            </a:r>
            <a:r>
              <a:rPr lang="zh-CN" altLang="en-US" sz="1400" b="1" dirty="0">
                <a:latin typeface="Arial "/>
                <a:ea typeface="微软雅黑" pitchFamily="34" charset="-122"/>
              </a:rPr>
              <a:t>、</a:t>
            </a:r>
            <a:r>
              <a:rPr lang="en-US" altLang="zh-CN" sz="1400" b="1" dirty="0">
                <a:latin typeface="Arial "/>
                <a:ea typeface="微软雅黑" pitchFamily="34" charset="-122"/>
              </a:rPr>
              <a:t>PCIe</a:t>
            </a:r>
            <a:r>
              <a:rPr lang="zh-CN" altLang="en-US" sz="1400" b="1" dirty="0">
                <a:latin typeface="Arial "/>
                <a:ea typeface="微软雅黑" pitchFamily="34" charset="-122"/>
              </a:rPr>
              <a:t>插槽及专用</a:t>
            </a:r>
            <a:r>
              <a:rPr lang="en-US" altLang="zh-CN" sz="1400" b="1" dirty="0" err="1">
                <a:latin typeface="Arial "/>
                <a:ea typeface="微软雅黑" pitchFamily="34" charset="-122"/>
              </a:rPr>
              <a:t>Mezz</a:t>
            </a:r>
            <a:r>
              <a:rPr lang="en-US" altLang="zh-CN" sz="1400" b="1" dirty="0">
                <a:latin typeface="Arial "/>
                <a:ea typeface="微软雅黑" pitchFamily="34" charset="-122"/>
              </a:rPr>
              <a:t>-LOM</a:t>
            </a:r>
            <a:r>
              <a:rPr lang="zh-CN" altLang="en-US" sz="1400" b="1" dirty="0">
                <a:latin typeface="Arial "/>
                <a:ea typeface="微软雅黑" pitchFamily="34" charset="-122"/>
              </a:rPr>
              <a:t>解决方案</a:t>
            </a:r>
            <a:endParaRPr lang="en-US" altLang="zh-CN" sz="1400" b="1" dirty="0">
              <a:latin typeface="Arial "/>
              <a:ea typeface="微软雅黑" pitchFamily="34" charset="-122"/>
            </a:endParaRPr>
          </a:p>
          <a:p>
            <a:endParaRPr lang="en-US" altLang="zh-CN" sz="1400" b="1" dirty="0">
              <a:latin typeface="Arial "/>
              <a:ea typeface="微软雅黑" pitchFamily="34" charset="-122"/>
            </a:endParaRPr>
          </a:p>
        </p:txBody>
      </p:sp>
      <p:grpSp>
        <p:nvGrpSpPr>
          <p:cNvPr id="20" name="Group 28"/>
          <p:cNvGrpSpPr>
            <a:grpSpLocks/>
          </p:cNvGrpSpPr>
          <p:nvPr/>
        </p:nvGrpSpPr>
        <p:grpSpPr bwMode="auto">
          <a:xfrm>
            <a:off x="7653249" y="1574124"/>
            <a:ext cx="2705330" cy="1391483"/>
            <a:chOff x="449" y="516"/>
            <a:chExt cx="2535" cy="1300"/>
          </a:xfrm>
        </p:grpSpPr>
        <p:pic>
          <p:nvPicPr>
            <p:cNvPr id="21" name="Picture 2"/>
            <p:cNvPicPr>
              <a:picLocks noChangeAspect="1" noChangeArrowheads="1"/>
            </p:cNvPicPr>
            <p:nvPr/>
          </p:nvPicPr>
          <p:blipFill>
            <a:blip r:embed="rId5" cstate="print"/>
            <a:srcRect/>
            <a:stretch>
              <a:fillRect/>
            </a:stretch>
          </p:blipFill>
          <p:spPr bwMode="auto">
            <a:xfrm>
              <a:off x="450" y="519"/>
              <a:ext cx="2534" cy="1295"/>
            </a:xfrm>
            <a:prstGeom prst="rect">
              <a:avLst/>
            </a:prstGeom>
            <a:noFill/>
            <a:ln w="9525">
              <a:solidFill>
                <a:schemeClr val="accent1"/>
              </a:solidFill>
              <a:miter lim="800000"/>
              <a:headEnd/>
              <a:tailEnd/>
            </a:ln>
          </p:spPr>
        </p:pic>
        <p:sp>
          <p:nvSpPr>
            <p:cNvPr id="22" name="Rectangle 15"/>
            <p:cNvSpPr>
              <a:spLocks noChangeArrowheads="1"/>
            </p:cNvSpPr>
            <p:nvPr/>
          </p:nvSpPr>
          <p:spPr bwMode="auto">
            <a:xfrm>
              <a:off x="449" y="516"/>
              <a:ext cx="2514" cy="1300"/>
            </a:xfrm>
            <a:prstGeom prst="rect">
              <a:avLst/>
            </a:prstGeom>
            <a:noFill/>
            <a:ln w="9525">
              <a:solidFill>
                <a:schemeClr val="accent1"/>
              </a:solidFill>
              <a:miter lim="800000"/>
              <a:headEnd/>
              <a:tailEnd/>
            </a:ln>
          </p:spPr>
          <p:txBody>
            <a:bodyPr wrap="none" anchor="ctr"/>
            <a:lstStyle/>
            <a:p>
              <a:endParaRPr lang="zh-CN" altLang="zh-CN" sz="1200">
                <a:latin typeface="微软雅黑" pitchFamily="34" charset="-122"/>
                <a:ea typeface="微软雅黑" pitchFamily="34" charset="-122"/>
              </a:endParaRPr>
            </a:p>
          </p:txBody>
        </p:sp>
      </p:grpSp>
      <p:grpSp>
        <p:nvGrpSpPr>
          <p:cNvPr id="23" name="Group 32"/>
          <p:cNvGrpSpPr>
            <a:grpSpLocks/>
          </p:cNvGrpSpPr>
          <p:nvPr/>
        </p:nvGrpSpPr>
        <p:grpSpPr bwMode="auto">
          <a:xfrm>
            <a:off x="6797774" y="3552825"/>
            <a:ext cx="1955800" cy="1560512"/>
            <a:chOff x="234" y="1866"/>
            <a:chExt cx="1470" cy="1189"/>
          </a:xfrm>
        </p:grpSpPr>
        <p:pic>
          <p:nvPicPr>
            <p:cNvPr id="24" name="Picture 4"/>
            <p:cNvPicPr>
              <a:picLocks noChangeAspect="1" noChangeArrowheads="1"/>
            </p:cNvPicPr>
            <p:nvPr/>
          </p:nvPicPr>
          <p:blipFill>
            <a:blip cstate="print"/>
            <a:srcRect/>
            <a:stretch>
              <a:fillRect/>
            </a:stretch>
          </p:blipFill>
          <p:spPr bwMode="auto">
            <a:xfrm>
              <a:off x="234" y="1872"/>
              <a:ext cx="1470" cy="1183"/>
            </a:xfrm>
            <a:prstGeom prst="rect">
              <a:avLst/>
            </a:prstGeom>
            <a:noFill/>
            <a:ln w="9525">
              <a:noFill/>
              <a:miter lim="800000"/>
              <a:headEnd/>
              <a:tailEnd/>
            </a:ln>
          </p:spPr>
        </p:pic>
        <p:sp>
          <p:nvSpPr>
            <p:cNvPr id="25" name="Rectangle 16"/>
            <p:cNvSpPr>
              <a:spLocks noChangeArrowheads="1"/>
            </p:cNvSpPr>
            <p:nvPr/>
          </p:nvSpPr>
          <p:spPr bwMode="auto">
            <a:xfrm>
              <a:off x="239" y="1866"/>
              <a:ext cx="1452" cy="1179"/>
            </a:xfrm>
            <a:prstGeom prst="rect">
              <a:avLst/>
            </a:prstGeom>
            <a:noFill/>
            <a:ln w="9525">
              <a:solidFill>
                <a:srgbClr val="FF6400"/>
              </a:solidFill>
              <a:miter lim="800000"/>
              <a:headEnd/>
              <a:tailEnd/>
            </a:ln>
          </p:spPr>
          <p:txBody>
            <a:bodyPr wrap="none" anchor="ctr"/>
            <a:lstStyle/>
            <a:p>
              <a:endParaRPr lang="zh-CN" altLang="zh-CN" sz="1200">
                <a:latin typeface="微软雅黑" pitchFamily="34" charset="-122"/>
                <a:ea typeface="微软雅黑" pitchFamily="34" charset="-122"/>
              </a:endParaRPr>
            </a:p>
          </p:txBody>
        </p:sp>
      </p:grpSp>
      <p:grpSp>
        <p:nvGrpSpPr>
          <p:cNvPr id="26" name="Group 36"/>
          <p:cNvGrpSpPr>
            <a:grpSpLocks/>
          </p:cNvGrpSpPr>
          <p:nvPr/>
        </p:nvGrpSpPr>
        <p:grpSpPr bwMode="auto">
          <a:xfrm>
            <a:off x="8999129" y="3546409"/>
            <a:ext cx="2632075" cy="1552637"/>
            <a:chOff x="3775" y="1218"/>
            <a:chExt cx="1882" cy="1080"/>
          </a:xfrm>
        </p:grpSpPr>
        <p:pic>
          <p:nvPicPr>
            <p:cNvPr id="27" name="Picture 3"/>
            <p:cNvPicPr>
              <a:picLocks noChangeAspect="1" noChangeArrowheads="1"/>
            </p:cNvPicPr>
            <p:nvPr/>
          </p:nvPicPr>
          <p:blipFill>
            <a:blip r:embed="rId6" cstate="print"/>
            <a:srcRect/>
            <a:stretch>
              <a:fillRect/>
            </a:stretch>
          </p:blipFill>
          <p:spPr bwMode="auto">
            <a:xfrm>
              <a:off x="3775" y="1221"/>
              <a:ext cx="1882" cy="1077"/>
            </a:xfrm>
            <a:prstGeom prst="rect">
              <a:avLst/>
            </a:prstGeom>
            <a:noFill/>
            <a:ln w="9525">
              <a:noFill/>
              <a:miter lim="800000"/>
              <a:headEnd/>
              <a:tailEnd/>
            </a:ln>
          </p:spPr>
        </p:pic>
        <p:sp>
          <p:nvSpPr>
            <p:cNvPr id="28" name="Rectangle 17"/>
            <p:cNvSpPr>
              <a:spLocks noChangeArrowheads="1"/>
            </p:cNvSpPr>
            <p:nvPr/>
          </p:nvSpPr>
          <p:spPr bwMode="auto">
            <a:xfrm>
              <a:off x="3776" y="1218"/>
              <a:ext cx="1876" cy="1062"/>
            </a:xfrm>
            <a:prstGeom prst="rect">
              <a:avLst/>
            </a:prstGeom>
            <a:noFill/>
            <a:ln w="9525">
              <a:solidFill>
                <a:srgbClr val="FF6400"/>
              </a:solidFill>
              <a:miter lim="800000"/>
              <a:headEnd/>
              <a:tailEnd/>
            </a:ln>
          </p:spPr>
          <p:txBody>
            <a:bodyPr wrap="none" anchor="ctr"/>
            <a:lstStyle/>
            <a:p>
              <a:endParaRPr lang="zh-CN" altLang="zh-CN" sz="1200">
                <a:latin typeface="微软雅黑" pitchFamily="34" charset="-122"/>
                <a:ea typeface="微软雅黑" pitchFamily="34" charset="-122"/>
              </a:endParaRPr>
            </a:p>
          </p:txBody>
        </p:sp>
      </p:grpSp>
      <p:sp>
        <p:nvSpPr>
          <p:cNvPr id="29" name="Line 37"/>
          <p:cNvSpPr>
            <a:spLocks noChangeShapeType="1"/>
          </p:cNvSpPr>
          <p:nvPr/>
        </p:nvSpPr>
        <p:spPr bwMode="auto">
          <a:xfrm flipH="1">
            <a:off x="7902989" y="2311400"/>
            <a:ext cx="132643" cy="1241425"/>
          </a:xfrm>
          <a:prstGeom prst="line">
            <a:avLst/>
          </a:prstGeom>
          <a:noFill/>
          <a:ln w="28575">
            <a:solidFill>
              <a:srgbClr val="FF0000"/>
            </a:solidFill>
            <a:round/>
            <a:headEnd/>
            <a:tailEnd type="triangle" w="med" len="med"/>
          </a:ln>
        </p:spPr>
        <p:txBody>
          <a:bodyPr/>
          <a:lstStyle/>
          <a:p>
            <a:endParaRPr lang="zh-CN" altLang="en-US">
              <a:latin typeface="微软雅黑" pitchFamily="34" charset="-122"/>
              <a:ea typeface="微软雅黑" pitchFamily="34" charset="-122"/>
            </a:endParaRPr>
          </a:p>
        </p:txBody>
      </p:sp>
      <p:sp>
        <p:nvSpPr>
          <p:cNvPr id="30" name="Rectangle 11"/>
          <p:cNvSpPr>
            <a:spLocks noChangeArrowheads="1"/>
          </p:cNvSpPr>
          <p:nvPr/>
        </p:nvSpPr>
        <p:spPr bwMode="auto">
          <a:xfrm>
            <a:off x="6804426" y="5160378"/>
            <a:ext cx="1931851" cy="954107"/>
          </a:xfrm>
          <a:prstGeom prst="rect">
            <a:avLst/>
          </a:prstGeom>
          <a:noFill/>
          <a:ln w="9525">
            <a:noFill/>
            <a:miter lim="800000"/>
            <a:headEnd/>
            <a:tailEnd/>
          </a:ln>
        </p:spPr>
        <p:txBody>
          <a:bodyPr wrap="square">
            <a:spAutoFit/>
          </a:bodyPr>
          <a:lstStyle/>
          <a:p>
            <a:r>
              <a:rPr lang="zh-CN" altLang="en-US" sz="1400" b="1" dirty="0">
                <a:latin typeface="Arial "/>
                <a:ea typeface="微软雅黑" pitchFamily="34" charset="-122"/>
              </a:rPr>
              <a:t>最多支持</a:t>
            </a:r>
            <a:r>
              <a:rPr lang="en-US" altLang="zh-CN" sz="1400" b="1" dirty="0">
                <a:latin typeface="Arial "/>
                <a:ea typeface="微软雅黑" pitchFamily="34" charset="-122"/>
              </a:rPr>
              <a:t>2</a:t>
            </a:r>
            <a:r>
              <a:rPr lang="zh-CN" altLang="en-US" sz="1400" b="1" dirty="0">
                <a:latin typeface="Arial "/>
                <a:ea typeface="微软雅黑" pitchFamily="34" charset="-122"/>
              </a:rPr>
              <a:t>类</a:t>
            </a:r>
            <a:r>
              <a:rPr lang="en-US" altLang="zh-CN" sz="1400" b="1" dirty="0">
                <a:latin typeface="Arial "/>
                <a:ea typeface="微软雅黑" pitchFamily="34" charset="-122"/>
              </a:rPr>
              <a:t>IO</a:t>
            </a:r>
            <a:r>
              <a:rPr lang="zh-CN" altLang="en-US" sz="1400" b="1" dirty="0">
                <a:latin typeface="Arial "/>
                <a:ea typeface="微软雅黑" pitchFamily="34" charset="-122"/>
              </a:rPr>
              <a:t>模块：半长和</a:t>
            </a:r>
            <a:r>
              <a:rPr lang="zh-CN" altLang="en-US" sz="1400" b="1" dirty="0" smtClean="0">
                <a:latin typeface="Arial "/>
                <a:ea typeface="微软雅黑" pitchFamily="34" charset="-122"/>
              </a:rPr>
              <a:t>全长</a:t>
            </a:r>
            <a:endParaRPr lang="en-US" altLang="zh-CN" sz="1400" b="1" dirty="0">
              <a:latin typeface="Arial "/>
              <a:ea typeface="微软雅黑" pitchFamily="34" charset="-122"/>
            </a:endParaRPr>
          </a:p>
          <a:p>
            <a:r>
              <a:rPr lang="zh-CN" altLang="en-US" sz="1400" b="1" dirty="0">
                <a:latin typeface="Arial "/>
                <a:ea typeface="微软雅黑" pitchFamily="34" charset="-122"/>
              </a:rPr>
              <a:t>每个</a:t>
            </a:r>
            <a:r>
              <a:rPr lang="en-US" altLang="zh-CN" sz="1400" b="1" dirty="0">
                <a:latin typeface="Arial "/>
                <a:ea typeface="微软雅黑" pitchFamily="34" charset="-122"/>
              </a:rPr>
              <a:t>IO</a:t>
            </a:r>
            <a:r>
              <a:rPr lang="zh-CN" altLang="en-US" sz="1400" b="1" dirty="0">
                <a:latin typeface="Arial "/>
                <a:ea typeface="微软雅黑" pitchFamily="34" charset="-122"/>
              </a:rPr>
              <a:t>模块可另外提供</a:t>
            </a:r>
            <a:r>
              <a:rPr lang="en-US" altLang="zh-CN" sz="1400" b="1" dirty="0">
                <a:latin typeface="Arial "/>
                <a:ea typeface="微软雅黑" pitchFamily="34" charset="-122"/>
              </a:rPr>
              <a:t>3</a:t>
            </a:r>
            <a:r>
              <a:rPr lang="zh-CN" altLang="en-US" sz="1400" b="1" dirty="0">
                <a:latin typeface="Arial "/>
                <a:ea typeface="微软雅黑" pitchFamily="34" charset="-122"/>
              </a:rPr>
              <a:t>个</a:t>
            </a:r>
            <a:r>
              <a:rPr lang="en-US" altLang="zh-CN" sz="1400" b="1" dirty="0" err="1">
                <a:latin typeface="Arial "/>
                <a:ea typeface="微软雅黑" pitchFamily="34" charset="-122"/>
              </a:rPr>
              <a:t>Pcle</a:t>
            </a:r>
            <a:r>
              <a:rPr lang="zh-CN" altLang="en-US" sz="1400" b="1" dirty="0">
                <a:latin typeface="Arial "/>
                <a:ea typeface="微软雅黑" pitchFamily="34" charset="-122"/>
              </a:rPr>
              <a:t>插槽</a:t>
            </a:r>
            <a:endParaRPr lang="en-US" altLang="zh-CN" sz="1400" b="1" dirty="0">
              <a:latin typeface="Arial "/>
              <a:ea typeface="微软雅黑" pitchFamily="34" charset="-122"/>
            </a:endParaRPr>
          </a:p>
        </p:txBody>
      </p:sp>
      <p:sp>
        <p:nvSpPr>
          <p:cNvPr id="31" name="Line 37"/>
          <p:cNvSpPr>
            <a:spLocks noChangeShapeType="1"/>
          </p:cNvSpPr>
          <p:nvPr/>
        </p:nvSpPr>
        <p:spPr bwMode="auto">
          <a:xfrm flipH="1">
            <a:off x="7908892" y="2325250"/>
            <a:ext cx="585124" cy="1241425"/>
          </a:xfrm>
          <a:prstGeom prst="line">
            <a:avLst/>
          </a:prstGeom>
          <a:noFill/>
          <a:ln w="28575">
            <a:solidFill>
              <a:srgbClr val="FF0000"/>
            </a:solidFill>
            <a:round/>
            <a:headEnd/>
            <a:tailEnd type="triangle" w="med" len="med"/>
          </a:ln>
        </p:spPr>
        <p:txBody>
          <a:bodyPr/>
          <a:lstStyle/>
          <a:p>
            <a:endParaRPr lang="zh-CN" altLang="en-US">
              <a:latin typeface="微软雅黑" pitchFamily="34" charset="-122"/>
              <a:ea typeface="微软雅黑" pitchFamily="34" charset="-122"/>
            </a:endParaRPr>
          </a:p>
        </p:txBody>
      </p:sp>
      <p:sp>
        <p:nvSpPr>
          <p:cNvPr id="32" name="Line 37"/>
          <p:cNvSpPr>
            <a:spLocks noChangeShapeType="1"/>
          </p:cNvSpPr>
          <p:nvPr/>
        </p:nvSpPr>
        <p:spPr bwMode="auto">
          <a:xfrm flipH="1">
            <a:off x="7908892" y="2325250"/>
            <a:ext cx="1069151" cy="1227575"/>
          </a:xfrm>
          <a:prstGeom prst="line">
            <a:avLst/>
          </a:prstGeom>
          <a:noFill/>
          <a:ln w="28575">
            <a:solidFill>
              <a:srgbClr val="FF0000"/>
            </a:solidFill>
            <a:round/>
            <a:headEnd/>
            <a:tailEnd type="triangle" w="med" len="med"/>
          </a:ln>
        </p:spPr>
        <p:txBody>
          <a:bodyPr/>
          <a:lstStyle/>
          <a:p>
            <a:endParaRPr lang="zh-CN" altLang="en-US">
              <a:latin typeface="微软雅黑" pitchFamily="34" charset="-122"/>
              <a:ea typeface="微软雅黑" pitchFamily="34" charset="-122"/>
            </a:endParaRPr>
          </a:p>
        </p:txBody>
      </p:sp>
      <p:sp>
        <p:nvSpPr>
          <p:cNvPr id="33" name="Line 37"/>
          <p:cNvSpPr>
            <a:spLocks noChangeShapeType="1"/>
          </p:cNvSpPr>
          <p:nvPr/>
        </p:nvSpPr>
        <p:spPr bwMode="auto">
          <a:xfrm>
            <a:off x="9735672" y="2339100"/>
            <a:ext cx="935430" cy="1227575"/>
          </a:xfrm>
          <a:prstGeom prst="line">
            <a:avLst/>
          </a:prstGeom>
          <a:noFill/>
          <a:ln w="28575">
            <a:solidFill>
              <a:srgbClr val="FF0000"/>
            </a:solidFill>
            <a:round/>
            <a:headEnd/>
            <a:tailEnd type="triangle" w="med" len="med"/>
          </a:ln>
        </p:spPr>
        <p:txBody>
          <a:bodyPr/>
          <a:lstStyle/>
          <a:p>
            <a:endParaRPr lang="zh-CN" altLang="en-US">
              <a:latin typeface="微软雅黑" pitchFamily="34" charset="-122"/>
              <a:ea typeface="微软雅黑" pitchFamily="34" charset="-122"/>
            </a:endParaRPr>
          </a:p>
        </p:txBody>
      </p:sp>
    </p:spTree>
    <p:extLst>
      <p:ext uri="{BB962C8B-B14F-4D97-AF65-F5344CB8AC3E}">
        <p14:creationId xmlns:p14="http://schemas.microsoft.com/office/powerpoint/2010/main" xmlns="" val="25178564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idx="4294967295"/>
          </p:nvPr>
        </p:nvSpPr>
        <p:spPr>
          <a:xfrm>
            <a:off x="400050" y="284163"/>
            <a:ext cx="11069638" cy="517525"/>
          </a:xfrm>
          <a:prstGeom prst="rect">
            <a:avLst/>
          </a:prstGeom>
        </p:spPr>
        <p:txBody>
          <a:bodyPr/>
          <a:lstStyle/>
          <a:p>
            <a:pPr algn="l"/>
            <a:r>
              <a:rPr lang="zh-CN" altLang="en-US" sz="2800" b="1" dirty="0">
                <a:latin typeface="Arial" pitchFamily="34" charset="0"/>
                <a:ea typeface="微软雅黑" pitchFamily="34" charset="-122"/>
              </a:rPr>
              <a:t>新</a:t>
            </a:r>
            <a:r>
              <a:rPr lang="zh-CN" altLang="en-US" sz="2800" b="1" dirty="0" smtClean="0">
                <a:latin typeface="Arial" pitchFamily="34" charset="0"/>
                <a:ea typeface="微软雅黑" pitchFamily="34" charset="-122"/>
              </a:rPr>
              <a:t>常态下的核心交易系统</a:t>
            </a:r>
            <a:endParaRPr lang="en-US" sz="2800" b="1" dirty="0">
              <a:latin typeface="Arial" pitchFamily="34" charset="0"/>
              <a:ea typeface="微软雅黑" pitchFamily="34" charset="-122"/>
            </a:endParaRPr>
          </a:p>
        </p:txBody>
      </p:sp>
      <p:sp>
        <p:nvSpPr>
          <p:cNvPr id="4" name="Content Placeholder 6"/>
          <p:cNvSpPr txBox="1">
            <a:spLocks/>
          </p:cNvSpPr>
          <p:nvPr/>
        </p:nvSpPr>
        <p:spPr>
          <a:xfrm>
            <a:off x="371477" y="1016105"/>
            <a:ext cx="6848473" cy="2616101"/>
          </a:xfrm>
          <a:prstGeom prst="rect">
            <a:avLst/>
          </a:prstGeom>
        </p:spPr>
        <p:txBody>
          <a:bodyPr vert="horz" wrap="square" lIns="9144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914400">
              <a:lnSpc>
                <a:spcPct val="150000"/>
              </a:lnSpc>
              <a:buFont typeface="Wingdings" panose="05000000000000000000" pitchFamily="2" charset="2"/>
              <a:buChar char="Ø"/>
            </a:pPr>
            <a:r>
              <a:rPr lang="zh-CN" altLang="en-US" sz="2000" dirty="0">
                <a:solidFill>
                  <a:schemeClr val="tx1"/>
                </a:solidFill>
                <a:latin typeface="Arial" pitchFamily="34" charset="0"/>
                <a:ea typeface="微软雅黑" pitchFamily="34" charset="-122"/>
              </a:rPr>
              <a:t>互联网金融写入十八大政府工作报告</a:t>
            </a:r>
            <a:endParaRPr lang="en-US" altLang="zh-CN" sz="2000" dirty="0">
              <a:solidFill>
                <a:schemeClr val="tx1"/>
              </a:solidFill>
              <a:latin typeface="Arial" pitchFamily="34" charset="0"/>
              <a:ea typeface="微软雅黑" pitchFamily="34" charset="-122"/>
            </a:endParaRPr>
          </a:p>
          <a:p>
            <a:pPr marL="285750" indent="-285750" defTabSz="914400">
              <a:lnSpc>
                <a:spcPct val="150000"/>
              </a:lnSpc>
              <a:buFont typeface="Wingdings" panose="05000000000000000000" pitchFamily="2" charset="2"/>
              <a:buChar char="Ø"/>
            </a:pPr>
            <a:r>
              <a:rPr lang="zh-CN" altLang="en-US" sz="2000" dirty="0" smtClean="0">
                <a:solidFill>
                  <a:schemeClr val="tx1"/>
                </a:solidFill>
                <a:latin typeface="Arial" pitchFamily="34" charset="0"/>
                <a:ea typeface="微软雅黑" pitchFamily="34" charset="-122"/>
              </a:rPr>
              <a:t>沪</a:t>
            </a:r>
            <a:r>
              <a:rPr lang="zh-CN" altLang="en-US" sz="2000" dirty="0">
                <a:solidFill>
                  <a:schemeClr val="tx1"/>
                </a:solidFill>
                <a:latin typeface="Arial" pitchFamily="34" charset="0"/>
                <a:ea typeface="微软雅黑" pitchFamily="34" charset="-122"/>
              </a:rPr>
              <a:t>港通、网上非现场开户、资产管理等新业务不断涌现</a:t>
            </a:r>
            <a:endParaRPr lang="en-US" altLang="zh-CN" sz="2000" dirty="0">
              <a:solidFill>
                <a:schemeClr val="tx1"/>
              </a:solidFill>
              <a:latin typeface="Arial" pitchFamily="34" charset="0"/>
              <a:ea typeface="微软雅黑" pitchFamily="34" charset="-122"/>
            </a:endParaRPr>
          </a:p>
          <a:p>
            <a:pPr marL="285750" indent="-285750" defTabSz="914400">
              <a:lnSpc>
                <a:spcPct val="150000"/>
              </a:lnSpc>
              <a:buFont typeface="Wingdings" panose="05000000000000000000" pitchFamily="2" charset="2"/>
              <a:buChar char="Ø"/>
            </a:pPr>
            <a:r>
              <a:rPr lang="zh-CN" altLang="en-US" sz="2000" dirty="0" smtClean="0">
                <a:solidFill>
                  <a:schemeClr val="tx1"/>
                </a:solidFill>
                <a:latin typeface="Arial" pitchFamily="34" charset="0"/>
                <a:ea typeface="微软雅黑" pitchFamily="34" charset="-122"/>
              </a:rPr>
              <a:t>两市成交量</a:t>
            </a:r>
            <a:r>
              <a:rPr lang="zh-CN" altLang="en-US" sz="2000" dirty="0">
                <a:solidFill>
                  <a:schemeClr val="tx1"/>
                </a:solidFill>
                <a:latin typeface="Arial" pitchFamily="34" charset="0"/>
                <a:ea typeface="微软雅黑" pitchFamily="34" charset="-122"/>
              </a:rPr>
              <a:t>突破</a:t>
            </a:r>
            <a:r>
              <a:rPr lang="en-US" altLang="zh-CN" sz="2000" dirty="0" smtClean="0">
                <a:solidFill>
                  <a:schemeClr val="tx1"/>
                </a:solidFill>
                <a:latin typeface="Arial" pitchFamily="34" charset="0"/>
                <a:ea typeface="微软雅黑" pitchFamily="34" charset="-122"/>
              </a:rPr>
              <a:t>2</a:t>
            </a:r>
            <a:r>
              <a:rPr lang="zh-CN" altLang="en-US" sz="2000" dirty="0" smtClean="0">
                <a:solidFill>
                  <a:schemeClr val="tx1"/>
                </a:solidFill>
                <a:latin typeface="Arial" pitchFamily="34" charset="0"/>
                <a:ea typeface="微软雅黑" pitchFamily="34" charset="-122"/>
              </a:rPr>
              <a:t>万亿，某券商日委托交易量达到</a:t>
            </a:r>
            <a:r>
              <a:rPr lang="en-US" altLang="zh-CN" sz="2000" dirty="0" smtClean="0">
                <a:solidFill>
                  <a:schemeClr val="tx1"/>
                </a:solidFill>
                <a:latin typeface="Arial" pitchFamily="34" charset="0"/>
                <a:ea typeface="微软雅黑" pitchFamily="34" charset="-122"/>
              </a:rPr>
              <a:t>800W</a:t>
            </a:r>
            <a:r>
              <a:rPr lang="zh-CN" altLang="en-US" sz="2000" dirty="0" smtClean="0">
                <a:solidFill>
                  <a:schemeClr val="tx1"/>
                </a:solidFill>
                <a:latin typeface="Arial" pitchFamily="34" charset="0"/>
                <a:ea typeface="微软雅黑" pitchFamily="34" charset="-122"/>
              </a:rPr>
              <a:t>笔</a:t>
            </a:r>
            <a:endParaRPr lang="en-US" altLang="zh-CN" sz="2000" dirty="0" smtClean="0">
              <a:solidFill>
                <a:schemeClr val="tx1"/>
              </a:solidFill>
              <a:latin typeface="Arial" pitchFamily="34" charset="0"/>
              <a:ea typeface="微软雅黑" pitchFamily="34" charset="-122"/>
            </a:endParaRPr>
          </a:p>
          <a:p>
            <a:pPr marL="285750" indent="-285750" defTabSz="914400">
              <a:lnSpc>
                <a:spcPct val="150000"/>
              </a:lnSpc>
              <a:buFont typeface="Wingdings" panose="05000000000000000000" pitchFamily="2" charset="2"/>
              <a:buChar char="Ø"/>
            </a:pPr>
            <a:r>
              <a:rPr lang="zh-CN" altLang="en-US" sz="2000" dirty="0" smtClean="0">
                <a:solidFill>
                  <a:schemeClr val="tx1"/>
                </a:solidFill>
                <a:latin typeface="Arial" pitchFamily="34" charset="0"/>
                <a:ea typeface="微软雅黑" pitchFamily="34" charset="-122"/>
              </a:rPr>
              <a:t>“一</a:t>
            </a:r>
            <a:r>
              <a:rPr lang="zh-CN" altLang="en-US" sz="2000" dirty="0">
                <a:solidFill>
                  <a:schemeClr val="tx1"/>
                </a:solidFill>
                <a:latin typeface="Arial" pitchFamily="34" charset="0"/>
                <a:ea typeface="微软雅黑" pitchFamily="34" charset="-122"/>
              </a:rPr>
              <a:t>人多</a:t>
            </a:r>
            <a:r>
              <a:rPr lang="zh-CN" altLang="en-US" sz="2000" dirty="0" smtClean="0">
                <a:solidFill>
                  <a:schemeClr val="tx1"/>
                </a:solidFill>
                <a:latin typeface="Arial" pitchFamily="34" charset="0"/>
                <a:ea typeface="微软雅黑" pitchFamily="34" charset="-122"/>
              </a:rPr>
              <a:t>户”政策出炉，周开户数突破</a:t>
            </a:r>
            <a:r>
              <a:rPr lang="en-US" altLang="zh-CN" sz="2000" dirty="0">
                <a:solidFill>
                  <a:schemeClr val="tx1"/>
                </a:solidFill>
                <a:latin typeface="Arial" pitchFamily="34" charset="0"/>
                <a:ea typeface="微软雅黑" pitchFamily="34" charset="-122"/>
              </a:rPr>
              <a:t>2</a:t>
            </a:r>
            <a:r>
              <a:rPr lang="en-US" altLang="zh-CN" sz="2000" dirty="0" smtClean="0">
                <a:solidFill>
                  <a:schemeClr val="tx1"/>
                </a:solidFill>
                <a:latin typeface="Arial" pitchFamily="34" charset="0"/>
                <a:ea typeface="微软雅黑" pitchFamily="34" charset="-122"/>
              </a:rPr>
              <a:t>00</a:t>
            </a:r>
            <a:r>
              <a:rPr lang="zh-CN" altLang="en-US" sz="2000" dirty="0" smtClean="0">
                <a:solidFill>
                  <a:schemeClr val="tx1"/>
                </a:solidFill>
                <a:latin typeface="Arial" pitchFamily="34" charset="0"/>
                <a:ea typeface="微软雅黑" pitchFamily="34" charset="-122"/>
              </a:rPr>
              <a:t>万</a:t>
            </a:r>
            <a:endParaRPr lang="en-US" altLang="zh-CN" sz="2000" dirty="0" smtClean="0">
              <a:solidFill>
                <a:schemeClr val="tx1"/>
              </a:solidFill>
              <a:latin typeface="Arial" pitchFamily="34" charset="0"/>
              <a:ea typeface="微软雅黑" pitchFamily="34" charset="-122"/>
            </a:endParaRPr>
          </a:p>
          <a:p>
            <a:pPr marL="285750" indent="-285750" defTabSz="914400">
              <a:lnSpc>
                <a:spcPct val="150000"/>
              </a:lnSpc>
              <a:buFont typeface="Wingdings" panose="05000000000000000000" pitchFamily="2" charset="2"/>
              <a:buChar char="Ø"/>
            </a:pPr>
            <a:r>
              <a:rPr lang="zh-CN" altLang="en-US" sz="2000" dirty="0">
                <a:solidFill>
                  <a:schemeClr val="tx1"/>
                </a:solidFill>
                <a:latin typeface="Arial" pitchFamily="34" charset="0"/>
                <a:ea typeface="微软雅黑" pitchFamily="34" charset="-122"/>
              </a:rPr>
              <a:t>券商与互联网企业和传统金融行业的融合与竞争</a:t>
            </a:r>
            <a:endParaRPr lang="en-US" altLang="zh-CN" sz="2000" dirty="0">
              <a:solidFill>
                <a:schemeClr val="tx1"/>
              </a:solidFill>
              <a:latin typeface="Arial" pitchFamily="34" charset="0"/>
              <a:ea typeface="微软雅黑" pitchFamily="34" charset="-122"/>
            </a:endParaRPr>
          </a:p>
          <a:p>
            <a:pPr marL="285750" indent="-285750" defTabSz="914400"/>
            <a:endParaRPr lang="en-US" sz="2000" dirty="0">
              <a:solidFill>
                <a:schemeClr val="tx1"/>
              </a:solidFill>
              <a:latin typeface="Arial" pitchFamily="34" charset="0"/>
              <a:ea typeface="微软雅黑" pitchFamily="34" charset="-122"/>
            </a:endParaRPr>
          </a:p>
        </p:txBody>
      </p:sp>
      <p:pic>
        <p:nvPicPr>
          <p:cNvPr id="8" name="Picture 4" descr="http://www.xsnet.cn/img/xiaoshan/images/2007/5/9/784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3942" y="961511"/>
            <a:ext cx="3496483" cy="243965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http://d.img.youboy.com/20112/25/13/g0/g0_1121353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3942" y="3643795"/>
            <a:ext cx="3496483" cy="2315449"/>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778" y="3338462"/>
            <a:ext cx="6605035" cy="2958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6030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525" y="1181101"/>
            <a:ext cx="447675" cy="495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2"/>
          <p:cNvSpPr>
            <a:spLocks noGrp="1"/>
          </p:cNvSpPr>
          <p:nvPr>
            <p:ph type="title" idx="4294967295"/>
          </p:nvPr>
        </p:nvSpPr>
        <p:spPr>
          <a:xfrm>
            <a:off x="400050" y="284163"/>
            <a:ext cx="11069638" cy="517525"/>
          </a:xfrm>
          <a:prstGeom prst="rect">
            <a:avLst/>
          </a:prstGeom>
        </p:spPr>
        <p:txBody>
          <a:bodyPr/>
          <a:lstStyle/>
          <a:p>
            <a:pPr algn="l">
              <a:defRPr/>
            </a:pPr>
            <a:r>
              <a:rPr lang="zh-CN" altLang="en-US" sz="2800" b="1" dirty="0">
                <a:latin typeface="Arial" pitchFamily="34" charset="0"/>
                <a:ea typeface="微软雅黑" pitchFamily="34" charset="-122"/>
              </a:rPr>
              <a:t>联想高端服务器市场领袖地位</a:t>
            </a:r>
          </a:p>
        </p:txBody>
      </p:sp>
      <p:sp>
        <p:nvSpPr>
          <p:cNvPr id="5" name="矩形 4"/>
          <p:cNvSpPr/>
          <p:nvPr/>
        </p:nvSpPr>
        <p:spPr>
          <a:xfrm>
            <a:off x="714375" y="1173535"/>
            <a:ext cx="11020425" cy="523220"/>
          </a:xfrm>
          <a:prstGeom prst="rect">
            <a:avLst/>
          </a:prstGeom>
          <a:gradFill>
            <a:gsLst>
              <a:gs pos="0">
                <a:srgbClr val="FF0000"/>
              </a:gs>
              <a:gs pos="100000">
                <a:schemeClr val="bg1">
                  <a:alpha val="0"/>
                </a:schemeClr>
              </a:gs>
            </a:gsLst>
            <a:lin ang="18600000" scaled="0"/>
          </a:gradFill>
        </p:spPr>
        <p:txBody>
          <a:bodyPr wrap="square">
            <a:spAutoFit/>
          </a:bodyPr>
          <a:lstStyle/>
          <a:p>
            <a:r>
              <a:rPr lang="en-US" altLang="zh-CN" sz="2800" b="1" dirty="0">
                <a:solidFill>
                  <a:schemeClr val="bg1"/>
                </a:solidFill>
                <a:latin typeface="Arial" pitchFamily="34" charset="0"/>
                <a:ea typeface="微软雅黑" pitchFamily="34" charset="-122"/>
              </a:rPr>
              <a:t>☆</a:t>
            </a:r>
            <a:r>
              <a:rPr lang="zh-CN" altLang="en-US" sz="2400" b="1" dirty="0" smtClean="0">
                <a:solidFill>
                  <a:schemeClr val="bg1"/>
                </a:solidFill>
                <a:latin typeface="Arial" pitchFamily="34" charset="0"/>
                <a:ea typeface="微软雅黑" pitchFamily="34" charset="-122"/>
              </a:rPr>
              <a:t>联想高端服务器在中国</a:t>
            </a:r>
            <a:r>
              <a:rPr lang="en-US" altLang="zh-CN" sz="2400" b="1" dirty="0" smtClean="0">
                <a:solidFill>
                  <a:schemeClr val="bg1"/>
                </a:solidFill>
                <a:latin typeface="Arial" pitchFamily="34" charset="0"/>
                <a:ea typeface="微软雅黑" pitchFamily="34" charset="-122"/>
              </a:rPr>
              <a:t>x86</a:t>
            </a:r>
            <a:r>
              <a:rPr lang="zh-CN" altLang="en-US" sz="2400" b="1" dirty="0" smtClean="0">
                <a:solidFill>
                  <a:schemeClr val="bg1"/>
                </a:solidFill>
                <a:latin typeface="Arial" pitchFamily="34" charset="0"/>
                <a:ea typeface="微软雅黑" pitchFamily="34" charset="-122"/>
              </a:rPr>
              <a:t>市场占据绝对领先</a:t>
            </a:r>
            <a:r>
              <a:rPr lang="zh-CN" altLang="en-US" sz="2400" b="1" dirty="0">
                <a:solidFill>
                  <a:schemeClr val="bg1"/>
                </a:solidFill>
                <a:latin typeface="Arial" pitchFamily="34" charset="0"/>
                <a:ea typeface="微软雅黑" pitchFamily="34" charset="-122"/>
              </a:rPr>
              <a:t>地位</a:t>
            </a:r>
            <a:endParaRPr lang="zh-CN" altLang="en-US" sz="2400" dirty="0">
              <a:solidFill>
                <a:schemeClr val="bg1"/>
              </a:solidFill>
              <a:latin typeface="Arial" pitchFamily="34" charset="0"/>
              <a:ea typeface="微软雅黑" pitchFamily="34" charset="-122"/>
            </a:endParaRPr>
          </a:p>
        </p:txBody>
      </p:sp>
      <p:sp>
        <p:nvSpPr>
          <p:cNvPr id="6" name="TextBox 5"/>
          <p:cNvSpPr txBox="1"/>
          <p:nvPr/>
        </p:nvSpPr>
        <p:spPr>
          <a:xfrm>
            <a:off x="5239873" y="2537011"/>
            <a:ext cx="4652682" cy="1323439"/>
          </a:xfrm>
          <a:prstGeom prst="rect">
            <a:avLst/>
          </a:prstGeom>
          <a:noFill/>
        </p:spPr>
        <p:txBody>
          <a:bodyPr wrap="square" rtlCol="0">
            <a:spAutoFit/>
          </a:bodyPr>
          <a:lstStyle/>
          <a:p>
            <a:r>
              <a:rPr lang="zh-CN" altLang="en-US" sz="2000" b="1" dirty="0" smtClean="0">
                <a:solidFill>
                  <a:srgbClr val="FF0000"/>
                </a:solidFill>
                <a:latin typeface="Arial" pitchFamily="34" charset="0"/>
                <a:ea typeface="微软雅黑" pitchFamily="34" charset="-122"/>
                <a:cs typeface="Arial" pitchFamily="34" charset="0"/>
              </a:rPr>
              <a:t>连续</a:t>
            </a:r>
            <a:r>
              <a:rPr lang="en-US" altLang="zh-CN" sz="8000" b="1" dirty="0" smtClean="0">
                <a:solidFill>
                  <a:srgbClr val="FF0000"/>
                </a:solidFill>
                <a:latin typeface="Arial" pitchFamily="34" charset="0"/>
                <a:ea typeface="微软雅黑" pitchFamily="34" charset="-122"/>
                <a:cs typeface="Arial" pitchFamily="34" charset="0"/>
              </a:rPr>
              <a:t>17</a:t>
            </a:r>
            <a:r>
              <a:rPr lang="zh-CN" altLang="en-US" sz="2000" b="1" dirty="0" smtClean="0">
                <a:solidFill>
                  <a:srgbClr val="FF0000"/>
                </a:solidFill>
                <a:latin typeface="Arial" pitchFamily="34" charset="0"/>
                <a:ea typeface="微软雅黑" pitchFamily="34" charset="-122"/>
                <a:cs typeface="Arial" pitchFamily="34" charset="0"/>
              </a:rPr>
              <a:t>个季度</a:t>
            </a:r>
          </a:p>
        </p:txBody>
      </p:sp>
      <p:sp>
        <p:nvSpPr>
          <p:cNvPr id="7" name="TextBox 6"/>
          <p:cNvSpPr txBox="1"/>
          <p:nvPr/>
        </p:nvSpPr>
        <p:spPr>
          <a:xfrm>
            <a:off x="5239872" y="3895724"/>
            <a:ext cx="5885330" cy="1323439"/>
          </a:xfrm>
          <a:prstGeom prst="rect">
            <a:avLst/>
          </a:prstGeom>
          <a:noFill/>
        </p:spPr>
        <p:txBody>
          <a:bodyPr wrap="square" rtlCol="0">
            <a:spAutoFit/>
          </a:bodyPr>
          <a:lstStyle/>
          <a:p>
            <a:r>
              <a:rPr lang="zh-CN" altLang="en-US" sz="2000" b="1" dirty="0" smtClean="0">
                <a:solidFill>
                  <a:srgbClr val="FF0000"/>
                </a:solidFill>
                <a:latin typeface="Arial" pitchFamily="34" charset="0"/>
                <a:ea typeface="微软雅黑" pitchFamily="34" charset="-122"/>
                <a:cs typeface="Arial" pitchFamily="34" charset="0"/>
              </a:rPr>
              <a:t>中国</a:t>
            </a:r>
            <a:r>
              <a:rPr lang="en-US" altLang="zh-CN" sz="2000" b="1" dirty="0" smtClean="0">
                <a:solidFill>
                  <a:srgbClr val="FF0000"/>
                </a:solidFill>
                <a:latin typeface="Arial" pitchFamily="34" charset="0"/>
                <a:ea typeface="微软雅黑" pitchFamily="34" charset="-122"/>
                <a:cs typeface="Arial" pitchFamily="34" charset="0"/>
              </a:rPr>
              <a:t>x86</a:t>
            </a:r>
            <a:r>
              <a:rPr lang="zh-CN" altLang="en-US" sz="2000" b="1" dirty="0" smtClean="0">
                <a:solidFill>
                  <a:srgbClr val="FF0000"/>
                </a:solidFill>
                <a:latin typeface="Arial" pitchFamily="34" charset="0"/>
                <a:ea typeface="微软雅黑" pitchFamily="34" charset="-122"/>
                <a:cs typeface="Arial" pitchFamily="34" charset="0"/>
              </a:rPr>
              <a:t>高端服务器市场</a:t>
            </a:r>
            <a:r>
              <a:rPr lang="en-US" altLang="zh-CN" sz="8000" b="1" dirty="0" smtClean="0">
                <a:solidFill>
                  <a:srgbClr val="FF0000"/>
                </a:solidFill>
                <a:latin typeface="Arial" pitchFamily="34" charset="0"/>
                <a:ea typeface="微软雅黑" pitchFamily="34" charset="-122"/>
                <a:cs typeface="Arial" pitchFamily="34" charset="0"/>
              </a:rPr>
              <a:t>No. 1</a:t>
            </a:r>
            <a:endParaRPr lang="zh-CN" altLang="en-US" sz="2800" b="1" dirty="0" smtClean="0">
              <a:solidFill>
                <a:srgbClr val="FF0000"/>
              </a:solidFill>
              <a:latin typeface="Arial" pitchFamily="34" charset="0"/>
              <a:ea typeface="微软雅黑" pitchFamily="34" charset="-122"/>
              <a:cs typeface="Arial" pitchFamily="34" charset="0"/>
            </a:endParaRPr>
          </a:p>
        </p:txBody>
      </p:sp>
      <p:pic>
        <p:nvPicPr>
          <p:cNvPr id="8" name="Picture 6" descr="http://file02.16sucai.com/d/file/2014/0811/b9db5e694444ebb3bf4a756106a6c25d.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6712" y="1583015"/>
            <a:ext cx="4773705" cy="47737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32791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0" y="1874838"/>
            <a:ext cx="10988675" cy="2281237"/>
          </a:xfrm>
          <a:prstGeom prst="rect">
            <a:avLst/>
          </a:prstGeom>
        </p:spPr>
        <p:txBody>
          <a:bodyPr lIns="1080000"/>
          <a:lstStyle/>
          <a:p>
            <a:pPr>
              <a:buNone/>
            </a:pPr>
            <a:endParaRPr lang="en-US" altLang="zh-CN" sz="5400" b="1" dirty="0" smtClean="0">
              <a:latin typeface="微软雅黑" pitchFamily="34" charset="-122"/>
              <a:ea typeface="微软雅黑" pitchFamily="34" charset="-122"/>
            </a:endParaRPr>
          </a:p>
          <a:p>
            <a:pPr>
              <a:buNone/>
            </a:pPr>
            <a:r>
              <a:rPr lang="zh-CN" altLang="en-US" sz="5400" b="1" dirty="0" smtClean="0">
                <a:latin typeface="微软雅黑" pitchFamily="34" charset="-122"/>
                <a:ea typeface="微软雅黑" pitchFamily="34" charset="-122"/>
              </a:rPr>
              <a:t>存储闪存加速方案</a:t>
            </a:r>
            <a:endParaRPr lang="en-US" altLang="zh-CN" sz="5400" b="1" dirty="0">
              <a:latin typeface="微软雅黑" pitchFamily="34" charset="-122"/>
              <a:ea typeface="微软雅黑" pitchFamily="34" charset="-122"/>
            </a:endParaRPr>
          </a:p>
        </p:txBody>
      </p:sp>
    </p:spTree>
    <p:extLst>
      <p:ext uri="{BB962C8B-B14F-4D97-AF65-F5344CB8AC3E}">
        <p14:creationId xmlns:p14="http://schemas.microsoft.com/office/powerpoint/2010/main" xmlns="" val="58251378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3" descr="C:\Users\gonzag5\AppData\Local\Microsoft\Windows\Temporary Internet Files\Content.Outlook\NFVBK2WM\Unisphere Box.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947389" y="1799707"/>
            <a:ext cx="581929" cy="1533075"/>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5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042081" y="1350636"/>
            <a:ext cx="364660" cy="1105032"/>
          </a:xfrm>
          <a:prstGeom prst="rect">
            <a:avLst/>
          </a:prstGeom>
        </p:spPr>
      </p:pic>
      <p:pic>
        <p:nvPicPr>
          <p:cNvPr id="59" name="Picture 58"/>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427610" y="1350636"/>
            <a:ext cx="364660" cy="1105032"/>
          </a:xfrm>
          <a:prstGeom prst="rect">
            <a:avLst/>
          </a:prstGeom>
        </p:spPr>
      </p:pic>
      <p:pic>
        <p:nvPicPr>
          <p:cNvPr id="44" name="Picture 4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645750" y="1352638"/>
            <a:ext cx="364660" cy="1105032"/>
          </a:xfrm>
          <a:prstGeom prst="rect">
            <a:avLst/>
          </a:prstGeom>
        </p:spPr>
      </p:pic>
      <p:pic>
        <p:nvPicPr>
          <p:cNvPr id="48" name="Picture 4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326596" y="1725095"/>
            <a:ext cx="633323" cy="873985"/>
          </a:xfrm>
          <a:prstGeom prst="rect">
            <a:avLst/>
          </a:prstGeom>
        </p:spPr>
      </p:pic>
      <p:grpSp>
        <p:nvGrpSpPr>
          <p:cNvPr id="4" name="Group 9"/>
          <p:cNvGrpSpPr/>
          <p:nvPr/>
        </p:nvGrpSpPr>
        <p:grpSpPr>
          <a:xfrm>
            <a:off x="-260350" y="893190"/>
            <a:ext cx="4998260" cy="1446572"/>
            <a:chOff x="1652819" y="92730"/>
            <a:chExt cx="5100421" cy="1186151"/>
          </a:xfrm>
        </p:grpSpPr>
        <p:sp>
          <p:nvSpPr>
            <p:cNvPr id="79" name="Rounded Rectangle 78"/>
            <p:cNvSpPr/>
            <p:nvPr/>
          </p:nvSpPr>
          <p:spPr bwMode="gray">
            <a:xfrm rot="5400000" flipH="1">
              <a:off x="3981730" y="-1498239"/>
              <a:ext cx="1180541" cy="4362479"/>
            </a:xfrm>
            <a:prstGeom prst="roundRect">
              <a:avLst>
                <a:gd name="adj" fmla="val 2331"/>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zh-CN" altLang="en-US" sz="4000" dirty="0">
                <a:solidFill>
                  <a:schemeClr val="tx1"/>
                </a:solidFill>
                <a:latin typeface="Arial" pitchFamily="34" charset="0"/>
                <a:ea typeface="微软雅黑" pitchFamily="34" charset="-122"/>
              </a:endParaRPr>
            </a:p>
          </p:txBody>
        </p:sp>
        <p:grpSp>
          <p:nvGrpSpPr>
            <p:cNvPr id="5" name="Group 10"/>
            <p:cNvGrpSpPr/>
            <p:nvPr/>
          </p:nvGrpSpPr>
          <p:grpSpPr>
            <a:xfrm>
              <a:off x="1652819" y="272351"/>
              <a:ext cx="4931120" cy="1006530"/>
              <a:chOff x="1851427" y="281876"/>
              <a:chExt cx="4931120" cy="1006530"/>
            </a:xfrm>
          </p:grpSpPr>
          <p:sp>
            <p:nvSpPr>
              <p:cNvPr id="33" name="TextBox 32"/>
              <p:cNvSpPr txBox="1"/>
              <p:nvPr/>
            </p:nvSpPr>
            <p:spPr>
              <a:xfrm>
                <a:off x="2907189" y="994923"/>
                <a:ext cx="2431100" cy="293483"/>
              </a:xfrm>
              <a:prstGeom prst="rect">
                <a:avLst/>
              </a:prstGeom>
              <a:noFill/>
            </p:spPr>
            <p:txBody>
              <a:bodyPr wrap="square" rtlCol="0" anchor="ctr" anchorCtr="0">
                <a:spAutoFit/>
              </a:bodyPr>
              <a:lstStyle/>
              <a:p>
                <a:pPr algn="ctr">
                  <a:lnSpc>
                    <a:spcPts val="2000"/>
                  </a:lnSpc>
                </a:pPr>
                <a:r>
                  <a:rPr lang="zh-CN" altLang="en-US" sz="2400" dirty="0">
                    <a:latin typeface="Arial" pitchFamily="34" charset="0"/>
                    <a:ea typeface="微软雅黑" pitchFamily="34" charset="-122"/>
                  </a:rPr>
                  <a:t>系统发货量</a:t>
                </a:r>
              </a:p>
            </p:txBody>
          </p:sp>
          <p:sp>
            <p:nvSpPr>
              <p:cNvPr id="2" name="TextBox 1"/>
              <p:cNvSpPr txBox="1"/>
              <p:nvPr/>
            </p:nvSpPr>
            <p:spPr>
              <a:xfrm>
                <a:off x="1851427" y="281876"/>
                <a:ext cx="4931120" cy="832817"/>
              </a:xfrm>
              <a:prstGeom prst="rect">
                <a:avLst/>
              </a:prstGeom>
              <a:noFill/>
            </p:spPr>
            <p:txBody>
              <a:bodyPr wrap="square" rtlCol="0">
                <a:spAutoFit/>
              </a:bodyPr>
              <a:lstStyle/>
              <a:p>
                <a:pPr algn="ctr"/>
                <a:r>
                  <a:rPr lang="en-US" altLang="zh-CN" sz="6000" spc="-400" dirty="0">
                    <a:latin typeface="Arial" pitchFamily="34" charset="0"/>
                    <a:ea typeface="微软雅黑" pitchFamily="34" charset="-122"/>
                  </a:rPr>
                  <a:t>&gt;120,000</a:t>
                </a:r>
                <a:endParaRPr lang="zh-CN" altLang="en-US" sz="6000" spc="-400" dirty="0">
                  <a:latin typeface="Arial" pitchFamily="34" charset="0"/>
                  <a:ea typeface="微软雅黑" pitchFamily="34" charset="-122"/>
                </a:endParaRPr>
              </a:p>
            </p:txBody>
          </p:sp>
        </p:grpSp>
      </p:grpSp>
      <p:sp>
        <p:nvSpPr>
          <p:cNvPr id="41" name="TextBox 40"/>
          <p:cNvSpPr txBox="1"/>
          <p:nvPr/>
        </p:nvSpPr>
        <p:spPr>
          <a:xfrm>
            <a:off x="5811303" y="6516053"/>
            <a:ext cx="4585295" cy="164212"/>
          </a:xfrm>
          <a:prstGeom prst="rect">
            <a:avLst/>
          </a:prstGeom>
          <a:noFill/>
        </p:spPr>
        <p:txBody>
          <a:bodyPr wrap="square" lIns="0" tIns="0" rIns="0" bIns="0" rtlCol="0">
            <a:spAutoFit/>
          </a:bodyPr>
          <a:lstStyle/>
          <a:p>
            <a:pPr algn="ctr"/>
            <a:r>
              <a:rPr lang="en-US" altLang="zh-CN" sz="1067" dirty="0">
                <a:ea typeface="SimHei" pitchFamily="49" charset="-122"/>
              </a:rPr>
              <a:t>VNX1</a:t>
            </a:r>
            <a:r>
              <a:rPr lang="zh-CN" altLang="en-US" sz="1067" dirty="0">
                <a:ea typeface="SimHei" pitchFamily="49" charset="-122"/>
              </a:rPr>
              <a:t>、</a:t>
            </a:r>
            <a:r>
              <a:rPr lang="en-US" altLang="zh-CN" sz="1067" dirty="0">
                <a:ea typeface="SimHei" pitchFamily="49" charset="-122"/>
              </a:rPr>
              <a:t>VNX2 </a:t>
            </a:r>
            <a:r>
              <a:rPr lang="zh-CN" altLang="en-US" sz="1067" dirty="0">
                <a:ea typeface="SimHei" pitchFamily="49" charset="-122"/>
              </a:rPr>
              <a:t>和 </a:t>
            </a:r>
            <a:r>
              <a:rPr lang="en-US" altLang="zh-CN" sz="1067" dirty="0" err="1">
                <a:ea typeface="SimHei" pitchFamily="49" charset="-122"/>
              </a:rPr>
              <a:t>VNXe</a:t>
            </a:r>
            <a:r>
              <a:rPr lang="zh-CN" altLang="en-US" sz="1067" dirty="0">
                <a:ea typeface="SimHei" pitchFamily="49" charset="-122"/>
              </a:rPr>
              <a:t>：</a:t>
            </a:r>
            <a:r>
              <a:rPr lang="en-US" altLang="zh-CN" sz="1067" dirty="0">
                <a:ea typeface="SimHei" pitchFamily="49" charset="-122"/>
              </a:rPr>
              <a:t>2011 </a:t>
            </a:r>
            <a:r>
              <a:rPr lang="zh-CN" altLang="en-US" sz="1067" dirty="0">
                <a:ea typeface="SimHei" pitchFamily="49" charset="-122"/>
              </a:rPr>
              <a:t>年 </a:t>
            </a:r>
            <a:r>
              <a:rPr lang="en-US" altLang="zh-CN" sz="1067" dirty="0">
                <a:ea typeface="SimHei" pitchFamily="49" charset="-122"/>
              </a:rPr>
              <a:t>1 </a:t>
            </a:r>
            <a:r>
              <a:rPr lang="zh-CN" altLang="en-US" sz="1067" dirty="0">
                <a:ea typeface="SimHei" pitchFamily="49" charset="-122"/>
              </a:rPr>
              <a:t>月到 </a:t>
            </a:r>
            <a:r>
              <a:rPr lang="en-US" altLang="zh-CN" sz="1067" dirty="0">
                <a:ea typeface="SimHei" pitchFamily="49" charset="-122"/>
              </a:rPr>
              <a:t>2014 </a:t>
            </a:r>
            <a:r>
              <a:rPr lang="zh-CN" altLang="en-US" sz="1067" dirty="0">
                <a:ea typeface="SimHei" pitchFamily="49" charset="-122"/>
              </a:rPr>
              <a:t>年第 </a:t>
            </a:r>
            <a:r>
              <a:rPr lang="en-US" altLang="zh-CN" sz="1067" dirty="0">
                <a:ea typeface="SimHei" pitchFamily="49" charset="-122"/>
              </a:rPr>
              <a:t>4 </a:t>
            </a:r>
            <a:r>
              <a:rPr lang="zh-CN" altLang="en-US" sz="1067" dirty="0">
                <a:ea typeface="SimHei" pitchFamily="49" charset="-122"/>
              </a:rPr>
              <a:t>季度</a:t>
            </a:r>
          </a:p>
        </p:txBody>
      </p:sp>
      <p:grpSp>
        <p:nvGrpSpPr>
          <p:cNvPr id="6" name="Group 8"/>
          <p:cNvGrpSpPr/>
          <p:nvPr/>
        </p:nvGrpSpPr>
        <p:grpSpPr>
          <a:xfrm>
            <a:off x="6693046" y="3449001"/>
            <a:ext cx="4361583" cy="1439916"/>
            <a:chOff x="5634146" y="2372438"/>
            <a:chExt cx="3271187" cy="1079937"/>
          </a:xfrm>
        </p:grpSpPr>
        <p:sp>
          <p:nvSpPr>
            <p:cNvPr id="76" name="Rounded Rectangle 75"/>
            <p:cNvSpPr/>
            <p:nvPr/>
          </p:nvSpPr>
          <p:spPr bwMode="gray">
            <a:xfrm>
              <a:off x="5634146" y="2372438"/>
              <a:ext cx="3271187" cy="1079937"/>
            </a:xfrm>
            <a:prstGeom prst="roundRect">
              <a:avLst>
                <a:gd name="adj" fmla="val 3496"/>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zh-CN" altLang="en-US" sz="4000" dirty="0">
                <a:solidFill>
                  <a:schemeClr val="tx1"/>
                </a:solidFill>
                <a:latin typeface="Arial" pitchFamily="34" charset="0"/>
                <a:ea typeface="微软雅黑" pitchFamily="34" charset="-122"/>
              </a:endParaRPr>
            </a:p>
          </p:txBody>
        </p:sp>
        <p:grpSp>
          <p:nvGrpSpPr>
            <p:cNvPr id="7" name="Group 39"/>
            <p:cNvGrpSpPr/>
            <p:nvPr/>
          </p:nvGrpSpPr>
          <p:grpSpPr>
            <a:xfrm>
              <a:off x="6313793" y="2490617"/>
              <a:ext cx="2505816" cy="893593"/>
              <a:chOff x="-92868" y="2846563"/>
              <a:chExt cx="2505816" cy="893593"/>
            </a:xfrm>
          </p:grpSpPr>
          <p:sp>
            <p:nvSpPr>
              <p:cNvPr id="42" name="Title 1"/>
              <p:cNvSpPr txBox="1">
                <a:spLocks/>
              </p:cNvSpPr>
              <p:nvPr/>
            </p:nvSpPr>
            <p:spPr bwMode="gray">
              <a:xfrm>
                <a:off x="-92868" y="2846563"/>
                <a:ext cx="2505816" cy="675095"/>
              </a:xfrm>
              <a:prstGeom prst="rect">
                <a:avLst/>
              </a:prstGeom>
              <a:noFill/>
            </p:spPr>
            <p:txBody>
              <a:bodyPr lIns="0" tIns="0" rIns="0" bIns="0" anchor="b" anchorCtr="0"/>
              <a:lstStyle/>
              <a:p>
                <a:pPr algn="ctr">
                  <a:lnSpc>
                    <a:spcPts val="4800"/>
                  </a:lnSpc>
                  <a:spcBef>
                    <a:spcPct val="0"/>
                  </a:spcBef>
                  <a:defRPr/>
                </a:pPr>
                <a:r>
                  <a:rPr lang="en-US" altLang="zh-CN" sz="6000" spc="-400" dirty="0">
                    <a:solidFill>
                      <a:srgbClr val="FF0000"/>
                    </a:solidFill>
                    <a:latin typeface="Arial" pitchFamily="34" charset="0"/>
                    <a:ea typeface="微软雅黑" pitchFamily="34" charset="-122"/>
                  </a:rPr>
                  <a:t>51%</a:t>
                </a:r>
                <a:endParaRPr lang="zh-CN" altLang="en-US" sz="6000" spc="-400" dirty="0">
                  <a:solidFill>
                    <a:srgbClr val="FF0000"/>
                  </a:solidFill>
                  <a:latin typeface="Arial" pitchFamily="34" charset="0"/>
                  <a:ea typeface="微软雅黑" pitchFamily="34" charset="-122"/>
                </a:endParaRPr>
              </a:p>
            </p:txBody>
          </p:sp>
          <p:sp>
            <p:nvSpPr>
              <p:cNvPr id="45" name="TextBox 44"/>
              <p:cNvSpPr txBox="1"/>
              <p:nvPr/>
            </p:nvSpPr>
            <p:spPr>
              <a:xfrm>
                <a:off x="645964" y="3428532"/>
                <a:ext cx="1125549" cy="311624"/>
              </a:xfrm>
              <a:prstGeom prst="rect">
                <a:avLst/>
              </a:prstGeom>
              <a:noFill/>
            </p:spPr>
            <p:txBody>
              <a:bodyPr wrap="none" tIns="0" rtlCol="0">
                <a:spAutoFit/>
              </a:bodyPr>
              <a:lstStyle/>
              <a:p>
                <a:pPr algn="ctr"/>
                <a:r>
                  <a:rPr lang="zh-CN" altLang="en-US" sz="2400" dirty="0">
                    <a:latin typeface="Arial" pitchFamily="34" charset="0"/>
                    <a:ea typeface="微软雅黑" pitchFamily="34" charset="-122"/>
                  </a:rPr>
                  <a:t> 附带闪</a:t>
                </a:r>
                <a:r>
                  <a:rPr lang="zh-CN" altLang="en-US" sz="2400" dirty="0" smtClean="0">
                    <a:latin typeface="Arial" pitchFamily="34" charset="0"/>
                    <a:ea typeface="微软雅黑" pitchFamily="34" charset="-122"/>
                  </a:rPr>
                  <a:t>存</a:t>
                </a:r>
                <a:endParaRPr lang="zh-CN" altLang="en-US" sz="2400" dirty="0">
                  <a:latin typeface="Arial" pitchFamily="34" charset="0"/>
                  <a:ea typeface="微软雅黑" pitchFamily="34" charset="-122"/>
                </a:endParaRPr>
              </a:p>
            </p:txBody>
          </p:sp>
        </p:grpSp>
      </p:grpSp>
      <p:grpSp>
        <p:nvGrpSpPr>
          <p:cNvPr id="8" name="Group 6"/>
          <p:cNvGrpSpPr/>
          <p:nvPr/>
        </p:nvGrpSpPr>
        <p:grpSpPr>
          <a:xfrm>
            <a:off x="-38119" y="3429951"/>
            <a:ext cx="4666383" cy="1439916"/>
            <a:chOff x="-28598" y="2372438"/>
            <a:chExt cx="3499795" cy="1079937"/>
          </a:xfrm>
        </p:grpSpPr>
        <p:sp>
          <p:nvSpPr>
            <p:cNvPr id="77" name="Rounded Rectangle 76"/>
            <p:cNvSpPr/>
            <p:nvPr/>
          </p:nvSpPr>
          <p:spPr bwMode="gray">
            <a:xfrm flipH="1">
              <a:off x="200010" y="2372438"/>
              <a:ext cx="3271187" cy="1079937"/>
            </a:xfrm>
            <a:prstGeom prst="roundRect">
              <a:avLst>
                <a:gd name="adj" fmla="val 3496"/>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zh-CN" altLang="en-US" sz="4000" dirty="0">
                <a:solidFill>
                  <a:schemeClr val="tx1"/>
                </a:solidFill>
                <a:latin typeface="Arial" pitchFamily="34" charset="0"/>
                <a:ea typeface="微软雅黑" pitchFamily="34" charset="-122"/>
              </a:endParaRPr>
            </a:p>
          </p:txBody>
        </p:sp>
        <p:grpSp>
          <p:nvGrpSpPr>
            <p:cNvPr id="9" name="Group 47"/>
            <p:cNvGrpSpPr/>
            <p:nvPr/>
          </p:nvGrpSpPr>
          <p:grpSpPr>
            <a:xfrm>
              <a:off x="-28598" y="2490617"/>
              <a:ext cx="2851182" cy="893593"/>
              <a:chOff x="-228608" y="2846563"/>
              <a:chExt cx="2851182" cy="893593"/>
            </a:xfrm>
          </p:grpSpPr>
          <p:sp>
            <p:nvSpPr>
              <p:cNvPr id="51" name="Title 1"/>
              <p:cNvSpPr txBox="1">
                <a:spLocks/>
              </p:cNvSpPr>
              <p:nvPr/>
            </p:nvSpPr>
            <p:spPr bwMode="gray">
              <a:xfrm>
                <a:off x="-228608" y="2846563"/>
                <a:ext cx="2505822" cy="675095"/>
              </a:xfrm>
              <a:prstGeom prst="rect">
                <a:avLst/>
              </a:prstGeom>
              <a:noFill/>
            </p:spPr>
            <p:txBody>
              <a:bodyPr lIns="0" tIns="0" rIns="0" bIns="0" anchor="b" anchorCtr="0"/>
              <a:lstStyle/>
              <a:p>
                <a:pPr algn="ctr">
                  <a:lnSpc>
                    <a:spcPts val="4800"/>
                  </a:lnSpc>
                  <a:spcBef>
                    <a:spcPct val="0"/>
                  </a:spcBef>
                  <a:defRPr/>
                </a:pPr>
                <a:r>
                  <a:rPr lang="en-US" altLang="zh-CN" sz="6000" spc="-400" dirty="0">
                    <a:latin typeface="Arial" pitchFamily="34" charset="0"/>
                    <a:ea typeface="微软雅黑" pitchFamily="34" charset="-122"/>
                  </a:rPr>
                  <a:t>&gt;870</a:t>
                </a:r>
                <a:endParaRPr lang="zh-CN" altLang="en-US" sz="6000" spc="-400" dirty="0">
                  <a:latin typeface="Arial" pitchFamily="34" charset="0"/>
                  <a:ea typeface="微软雅黑" pitchFamily="34" charset="-122"/>
                </a:endParaRPr>
              </a:p>
            </p:txBody>
          </p:sp>
          <p:sp>
            <p:nvSpPr>
              <p:cNvPr id="52" name="TextBox 51"/>
              <p:cNvSpPr txBox="1"/>
              <p:nvPr/>
            </p:nvSpPr>
            <p:spPr>
              <a:xfrm>
                <a:off x="727579" y="3428532"/>
                <a:ext cx="1894995" cy="311624"/>
              </a:xfrm>
              <a:prstGeom prst="rect">
                <a:avLst/>
              </a:prstGeom>
              <a:noFill/>
            </p:spPr>
            <p:txBody>
              <a:bodyPr wrap="none" tIns="0" rtlCol="0">
                <a:spAutoFit/>
              </a:bodyPr>
              <a:lstStyle/>
              <a:p>
                <a:pPr algn="ctr"/>
                <a:r>
                  <a:rPr lang="en-US" altLang="zh-CN" sz="2400" dirty="0">
                    <a:latin typeface="Arial" pitchFamily="34" charset="0"/>
                    <a:ea typeface="微软雅黑" pitchFamily="34" charset="-122"/>
                  </a:rPr>
                  <a:t>PB </a:t>
                </a:r>
                <a:r>
                  <a:rPr lang="zh-CN" altLang="en-US" sz="2400" dirty="0">
                    <a:latin typeface="Arial" pitchFamily="34" charset="0"/>
                    <a:ea typeface="微软雅黑" pitchFamily="34" charset="-122"/>
                  </a:rPr>
                  <a:t>级以上的客户</a:t>
                </a:r>
              </a:p>
            </p:txBody>
          </p:sp>
        </p:grpSp>
      </p:grpSp>
      <p:grpSp>
        <p:nvGrpSpPr>
          <p:cNvPr id="10" name="Group 5"/>
          <p:cNvGrpSpPr/>
          <p:nvPr/>
        </p:nvGrpSpPr>
        <p:grpSpPr>
          <a:xfrm>
            <a:off x="-189755" y="2232446"/>
            <a:ext cx="4798968" cy="1440469"/>
            <a:chOff x="-128033" y="1168131"/>
            <a:chExt cx="3599230" cy="1080352"/>
          </a:xfrm>
        </p:grpSpPr>
        <p:sp>
          <p:nvSpPr>
            <p:cNvPr id="78" name="Rounded Rectangle 77"/>
            <p:cNvSpPr/>
            <p:nvPr/>
          </p:nvSpPr>
          <p:spPr bwMode="gray">
            <a:xfrm flipH="1">
              <a:off x="200010" y="1168131"/>
              <a:ext cx="3271187" cy="1079937"/>
            </a:xfrm>
            <a:prstGeom prst="roundRect">
              <a:avLst>
                <a:gd name="adj" fmla="val 3496"/>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zh-CN" altLang="en-US" sz="4000" dirty="0">
                <a:solidFill>
                  <a:schemeClr val="tx1"/>
                </a:solidFill>
                <a:ea typeface="SimHei" pitchFamily="49" charset="-122"/>
              </a:endParaRPr>
            </a:p>
          </p:txBody>
        </p:sp>
        <p:grpSp>
          <p:nvGrpSpPr>
            <p:cNvPr id="11" name="Group 52"/>
            <p:cNvGrpSpPr/>
            <p:nvPr/>
          </p:nvGrpSpPr>
          <p:grpSpPr>
            <a:xfrm>
              <a:off x="-128033" y="1286310"/>
              <a:ext cx="2905112" cy="962173"/>
              <a:chOff x="-104754" y="2846563"/>
              <a:chExt cx="2505819" cy="962173"/>
            </a:xfrm>
          </p:grpSpPr>
          <p:sp>
            <p:nvSpPr>
              <p:cNvPr id="54" name="Title 1"/>
              <p:cNvSpPr txBox="1">
                <a:spLocks/>
              </p:cNvSpPr>
              <p:nvPr/>
            </p:nvSpPr>
            <p:spPr bwMode="gray">
              <a:xfrm>
                <a:off x="-104754" y="2846563"/>
                <a:ext cx="2505819" cy="675095"/>
              </a:xfrm>
              <a:prstGeom prst="rect">
                <a:avLst/>
              </a:prstGeom>
              <a:noFill/>
            </p:spPr>
            <p:txBody>
              <a:bodyPr lIns="0" tIns="0" rIns="0" bIns="0" anchor="b" anchorCtr="0"/>
              <a:lstStyle/>
              <a:p>
                <a:pPr algn="ctr">
                  <a:lnSpc>
                    <a:spcPts val="4800"/>
                  </a:lnSpc>
                  <a:spcBef>
                    <a:spcPct val="0"/>
                  </a:spcBef>
                  <a:defRPr/>
                </a:pPr>
                <a:r>
                  <a:rPr lang="en-US" altLang="zh-CN" sz="6000" spc="-400" dirty="0">
                    <a:ea typeface="SimHei" pitchFamily="49" charset="-122"/>
                  </a:rPr>
                  <a:t>&gt;8,600</a:t>
                </a:r>
                <a:endParaRPr lang="zh-CN" altLang="en-US" sz="6000" spc="-400" dirty="0">
                  <a:ea typeface="SimHei" pitchFamily="49" charset="-122"/>
                </a:endParaRPr>
              </a:p>
            </p:txBody>
          </p:sp>
          <p:sp>
            <p:nvSpPr>
              <p:cNvPr id="55" name="TextBox 54"/>
              <p:cNvSpPr txBox="1"/>
              <p:nvPr/>
            </p:nvSpPr>
            <p:spPr>
              <a:xfrm>
                <a:off x="716107" y="3497112"/>
                <a:ext cx="1016477" cy="311624"/>
              </a:xfrm>
              <a:prstGeom prst="rect">
                <a:avLst/>
              </a:prstGeom>
              <a:noFill/>
            </p:spPr>
            <p:txBody>
              <a:bodyPr wrap="none" tIns="0" rtlCol="0">
                <a:spAutoFit/>
              </a:bodyPr>
              <a:lstStyle/>
              <a:p>
                <a:pPr algn="ctr"/>
                <a:r>
                  <a:rPr lang="zh-CN" altLang="en-US" sz="2400" dirty="0">
                    <a:ea typeface="SimHei" pitchFamily="49" charset="-122"/>
                  </a:rPr>
                  <a:t> </a:t>
                </a:r>
                <a:r>
                  <a:rPr lang="en-US" altLang="zh-CN" sz="2400" dirty="0">
                    <a:ea typeface="SimHei" pitchFamily="49" charset="-122"/>
                  </a:rPr>
                  <a:t>PB </a:t>
                </a:r>
                <a:r>
                  <a:rPr lang="zh-CN" altLang="en-US" sz="2400" dirty="0">
                    <a:ea typeface="SimHei" pitchFamily="49" charset="-122"/>
                  </a:rPr>
                  <a:t>发货量</a:t>
                </a:r>
              </a:p>
            </p:txBody>
          </p:sp>
        </p:grpSp>
      </p:grpSp>
      <p:grpSp>
        <p:nvGrpSpPr>
          <p:cNvPr id="12" name="Group 7"/>
          <p:cNvGrpSpPr/>
          <p:nvPr/>
        </p:nvGrpSpPr>
        <p:grpSpPr>
          <a:xfrm>
            <a:off x="7274071" y="2166941"/>
            <a:ext cx="4361583" cy="1439916"/>
            <a:chOff x="5762740" y="1168131"/>
            <a:chExt cx="3271188" cy="1079937"/>
          </a:xfrm>
        </p:grpSpPr>
        <p:sp>
          <p:nvSpPr>
            <p:cNvPr id="75" name="Rounded Rectangle 74"/>
            <p:cNvSpPr/>
            <p:nvPr/>
          </p:nvSpPr>
          <p:spPr bwMode="gray">
            <a:xfrm>
              <a:off x="5762740" y="1168131"/>
              <a:ext cx="3271188" cy="1079937"/>
            </a:xfrm>
            <a:prstGeom prst="roundRect">
              <a:avLst>
                <a:gd name="adj" fmla="val 3496"/>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zh-CN" altLang="en-US" sz="4000" dirty="0">
                <a:solidFill>
                  <a:schemeClr val="tx1"/>
                </a:solidFill>
                <a:ea typeface="SimHei" pitchFamily="49" charset="-122"/>
              </a:endParaRPr>
            </a:p>
          </p:txBody>
        </p:sp>
        <p:grpSp>
          <p:nvGrpSpPr>
            <p:cNvPr id="13" name="Group 55"/>
            <p:cNvGrpSpPr/>
            <p:nvPr/>
          </p:nvGrpSpPr>
          <p:grpSpPr>
            <a:xfrm>
              <a:off x="5905502" y="1286310"/>
              <a:ext cx="2892678" cy="893593"/>
              <a:chOff x="-501159" y="2846563"/>
              <a:chExt cx="2892678" cy="893593"/>
            </a:xfrm>
          </p:grpSpPr>
          <p:sp>
            <p:nvSpPr>
              <p:cNvPr id="57" name="Title 1"/>
              <p:cNvSpPr txBox="1">
                <a:spLocks/>
              </p:cNvSpPr>
              <p:nvPr/>
            </p:nvSpPr>
            <p:spPr bwMode="gray">
              <a:xfrm>
                <a:off x="-501159" y="2846563"/>
                <a:ext cx="2892678" cy="675095"/>
              </a:xfrm>
              <a:prstGeom prst="rect">
                <a:avLst/>
              </a:prstGeom>
              <a:noFill/>
            </p:spPr>
            <p:txBody>
              <a:bodyPr lIns="0" tIns="0" rIns="0" bIns="0" anchor="b" anchorCtr="0"/>
              <a:lstStyle/>
              <a:p>
                <a:pPr algn="ctr">
                  <a:lnSpc>
                    <a:spcPts val="4800"/>
                  </a:lnSpc>
                  <a:spcBef>
                    <a:spcPct val="0"/>
                  </a:spcBef>
                  <a:defRPr/>
                </a:pPr>
                <a:r>
                  <a:rPr lang="en-US" altLang="zh-CN" sz="6000" spc="-400" dirty="0">
                    <a:ea typeface="SimHei" pitchFamily="49" charset="-122"/>
                  </a:rPr>
                  <a:t>&gt;460K</a:t>
                </a:r>
                <a:endParaRPr lang="zh-CN" altLang="en-US" sz="6000" spc="-400" dirty="0">
                  <a:ea typeface="SimHei" pitchFamily="49" charset="-122"/>
                </a:endParaRPr>
              </a:p>
            </p:txBody>
          </p:sp>
          <p:sp>
            <p:nvSpPr>
              <p:cNvPr id="58" name="TextBox 57"/>
              <p:cNvSpPr txBox="1"/>
              <p:nvPr/>
            </p:nvSpPr>
            <p:spPr>
              <a:xfrm>
                <a:off x="436610" y="3428532"/>
                <a:ext cx="1287854" cy="311624"/>
              </a:xfrm>
              <a:prstGeom prst="rect">
                <a:avLst/>
              </a:prstGeom>
              <a:noFill/>
            </p:spPr>
            <p:txBody>
              <a:bodyPr wrap="none" tIns="0" rtlCol="0">
                <a:spAutoFit/>
              </a:bodyPr>
              <a:lstStyle/>
              <a:p>
                <a:pPr algn="ctr"/>
                <a:r>
                  <a:rPr lang="zh-CN" altLang="en-US" sz="2400" dirty="0">
                    <a:ea typeface="SimHei" pitchFamily="49" charset="-122"/>
                  </a:rPr>
                  <a:t> </a:t>
                </a:r>
                <a:r>
                  <a:rPr lang="en-US" altLang="zh-CN" sz="2400" dirty="0">
                    <a:ea typeface="SimHei" pitchFamily="49" charset="-122"/>
                  </a:rPr>
                  <a:t>SSD </a:t>
                </a:r>
                <a:r>
                  <a:rPr lang="zh-CN" altLang="en-US" sz="2400" dirty="0">
                    <a:ea typeface="SimHei" pitchFamily="49" charset="-122"/>
                  </a:rPr>
                  <a:t>发货量</a:t>
                </a:r>
              </a:p>
            </p:txBody>
          </p:sp>
        </p:grpSp>
      </p:grpSp>
      <p:pic>
        <p:nvPicPr>
          <p:cNvPr id="63" name="Picture 62"/>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5721964" y="4366463"/>
            <a:ext cx="2022164" cy="375289"/>
          </a:xfrm>
          <a:prstGeom prst="rect">
            <a:avLst/>
          </a:prstGeom>
          <a:effectLst>
            <a:reflection blurRad="6350" stA="52000" endA="300" endPos="35000" dir="5400000" sy="-100000" algn="bl" rotWithShape="0"/>
          </a:effectLst>
        </p:spPr>
      </p:pic>
      <p:pic>
        <p:nvPicPr>
          <p:cNvPr id="64" name="Picture 63"/>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3466797" y="4072857"/>
            <a:ext cx="2114080" cy="582812"/>
          </a:xfrm>
          <a:prstGeom prst="rect">
            <a:avLst/>
          </a:prstGeom>
          <a:effectLst>
            <a:reflection blurRad="6350" stA="52000" endA="300" endPos="35000" dir="5400000" sy="-100000" algn="bl" rotWithShape="0"/>
          </a:effectLst>
        </p:spPr>
      </p:pic>
      <p:sp>
        <p:nvSpPr>
          <p:cNvPr id="43" name="Title 42"/>
          <p:cNvSpPr>
            <a:spLocks noGrp="1"/>
          </p:cNvSpPr>
          <p:nvPr>
            <p:ph type="title" idx="4294967295"/>
          </p:nvPr>
        </p:nvSpPr>
        <p:spPr>
          <a:xfrm>
            <a:off x="409575" y="293688"/>
            <a:ext cx="11069638" cy="517525"/>
          </a:xfrm>
          <a:prstGeom prst="rect">
            <a:avLst/>
          </a:prstGeom>
        </p:spPr>
        <p:txBody>
          <a:bodyPr wrap="square" lIns="90000" tIns="0" rIns="0" bIns="0" anchor="t" anchorCtr="0"/>
          <a:lstStyle/>
          <a:p>
            <a:pPr algn="l"/>
            <a:r>
              <a:rPr lang="zh-CN" altLang="en-US" sz="2800" b="1" dirty="0" smtClean="0">
                <a:latin typeface="Arial" pitchFamily="34" charset="0"/>
                <a:ea typeface="微软雅黑" pitchFamily="34" charset="-122"/>
              </a:rPr>
              <a:t>闪存正在被客户接受</a:t>
            </a:r>
            <a:r>
              <a:rPr lang="en-US" altLang="zh-CN" sz="2800" b="1" dirty="0" smtClean="0">
                <a:latin typeface="Arial" pitchFamily="34" charset="0"/>
                <a:ea typeface="微软雅黑" pitchFamily="34" charset="-122"/>
              </a:rPr>
              <a:t>-VNX</a:t>
            </a:r>
            <a:endParaRPr lang="zh-CN" altLang="en-US" sz="2800" b="1" dirty="0">
              <a:latin typeface="Arial" pitchFamily="34" charset="0"/>
              <a:ea typeface="微软雅黑" pitchFamily="34" charset="-122"/>
            </a:endParaRPr>
          </a:p>
        </p:txBody>
      </p:sp>
      <p:pic>
        <p:nvPicPr>
          <p:cNvPr id="46" name="Picture 45"/>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5662596" y="2102227"/>
            <a:ext cx="1040459" cy="763003"/>
          </a:xfrm>
          <a:prstGeom prst="rect">
            <a:avLst/>
          </a:prstGeom>
        </p:spPr>
      </p:pic>
      <p:pic>
        <p:nvPicPr>
          <p:cNvPr id="47" name="Picture 46"/>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831348" y="1933950"/>
            <a:ext cx="646387" cy="652851"/>
          </a:xfrm>
          <a:prstGeom prst="rect">
            <a:avLst/>
          </a:prstGeom>
        </p:spPr>
      </p:pic>
      <p:pic>
        <p:nvPicPr>
          <p:cNvPr id="49" name="Picture 2" descr="C:\Users\gonzag5\AppData\Local\Microsoft\Windows\Temporary Internet Files\Content.Outlook\NFVBK2WM\FAST Suite Box.pn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7283310" y="2027886"/>
            <a:ext cx="521621" cy="138978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1" name="Group 9"/>
          <p:cNvGrpSpPr/>
          <p:nvPr/>
        </p:nvGrpSpPr>
        <p:grpSpPr>
          <a:xfrm>
            <a:off x="7086600" y="901720"/>
            <a:ext cx="5407481" cy="1574055"/>
            <a:chOff x="2051643" y="92729"/>
            <a:chExt cx="4853023" cy="1180541"/>
          </a:xfrm>
        </p:grpSpPr>
        <p:sp>
          <p:nvSpPr>
            <p:cNvPr id="62" name="Rounded Rectangle 61"/>
            <p:cNvSpPr/>
            <p:nvPr/>
          </p:nvSpPr>
          <p:spPr bwMode="gray">
            <a:xfrm rot="5400000" flipH="1">
              <a:off x="3853491" y="-1498240"/>
              <a:ext cx="1180541" cy="4362480"/>
            </a:xfrm>
            <a:prstGeom prst="roundRect">
              <a:avLst>
                <a:gd name="adj" fmla="val 2331"/>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zh-CN" altLang="en-US" sz="4000" dirty="0">
                <a:solidFill>
                  <a:schemeClr val="tx1"/>
                </a:solidFill>
                <a:latin typeface="Arial" pitchFamily="34" charset="0"/>
                <a:ea typeface="微软雅黑" pitchFamily="34" charset="-122"/>
              </a:endParaRPr>
            </a:p>
          </p:txBody>
        </p:sp>
        <p:grpSp>
          <p:nvGrpSpPr>
            <p:cNvPr id="67" name="Group 10"/>
            <p:cNvGrpSpPr/>
            <p:nvPr/>
          </p:nvGrpSpPr>
          <p:grpSpPr>
            <a:xfrm>
              <a:off x="2051643" y="186566"/>
              <a:ext cx="4853023" cy="974464"/>
              <a:chOff x="2250251" y="196091"/>
              <a:chExt cx="4853023" cy="974464"/>
            </a:xfrm>
          </p:grpSpPr>
          <p:sp>
            <p:nvSpPr>
              <p:cNvPr id="68" name="TextBox 67"/>
              <p:cNvSpPr txBox="1"/>
              <p:nvPr/>
            </p:nvSpPr>
            <p:spPr>
              <a:xfrm>
                <a:off x="3392643" y="902117"/>
                <a:ext cx="2431101" cy="268438"/>
              </a:xfrm>
              <a:prstGeom prst="rect">
                <a:avLst/>
              </a:prstGeom>
              <a:noFill/>
            </p:spPr>
            <p:txBody>
              <a:bodyPr wrap="square" rtlCol="0" anchor="ctr" anchorCtr="0">
                <a:spAutoFit/>
              </a:bodyPr>
              <a:lstStyle/>
              <a:p>
                <a:pPr algn="ctr">
                  <a:lnSpc>
                    <a:spcPts val="2000"/>
                  </a:lnSpc>
                </a:pPr>
                <a:r>
                  <a:rPr lang="zh-CN" altLang="en-US" sz="2400" dirty="0">
                    <a:latin typeface="Arial" pitchFamily="34" charset="0"/>
                    <a:ea typeface="微软雅黑" pitchFamily="34" charset="-122"/>
                  </a:rPr>
                  <a:t>运行小时数</a:t>
                </a:r>
              </a:p>
            </p:txBody>
          </p:sp>
          <p:sp>
            <p:nvSpPr>
              <p:cNvPr id="69" name="TextBox 68"/>
              <p:cNvSpPr txBox="1"/>
              <p:nvPr/>
            </p:nvSpPr>
            <p:spPr>
              <a:xfrm>
                <a:off x="2250251" y="196091"/>
                <a:ext cx="4853023" cy="761747"/>
              </a:xfrm>
              <a:prstGeom prst="rect">
                <a:avLst/>
              </a:prstGeom>
              <a:noFill/>
            </p:spPr>
            <p:txBody>
              <a:bodyPr wrap="square" rtlCol="0">
                <a:spAutoFit/>
              </a:bodyPr>
              <a:lstStyle/>
              <a:p>
                <a:pPr algn="ctr"/>
                <a:r>
                  <a:rPr lang="en-US" altLang="zh-CN" sz="6000" spc="-400" dirty="0">
                    <a:latin typeface="Arial" pitchFamily="34" charset="0"/>
                    <a:ea typeface="微软雅黑" pitchFamily="34" charset="-122"/>
                  </a:rPr>
                  <a:t>&gt;</a:t>
                </a:r>
                <a:r>
                  <a:rPr lang="en-US" altLang="zh-CN" sz="6000" spc="-400" dirty="0" smtClean="0">
                    <a:latin typeface="Arial" pitchFamily="34" charset="0"/>
                    <a:ea typeface="微软雅黑" pitchFamily="34" charset="-122"/>
                  </a:rPr>
                  <a:t>1,780M</a:t>
                </a:r>
                <a:endParaRPr lang="zh-CN" altLang="en-US" sz="6000" spc="-400" dirty="0">
                  <a:latin typeface="Arial" pitchFamily="34" charset="0"/>
                  <a:ea typeface="微软雅黑" pitchFamily="34" charset="-122"/>
                </a:endParaRPr>
              </a:p>
            </p:txBody>
          </p:sp>
        </p:grpSp>
      </p:grpSp>
      <p:grpSp>
        <p:nvGrpSpPr>
          <p:cNvPr id="70" name="Group 69"/>
          <p:cNvGrpSpPr/>
          <p:nvPr/>
        </p:nvGrpSpPr>
        <p:grpSpPr>
          <a:xfrm>
            <a:off x="3759200" y="2809875"/>
            <a:ext cx="3251200" cy="814331"/>
            <a:chOff x="2541786" y="2071981"/>
            <a:chExt cx="4060428" cy="946278"/>
          </a:xfrm>
        </p:grpSpPr>
        <p:pic>
          <p:nvPicPr>
            <p:cNvPr id="71" name="Picture 70"/>
            <p:cNvPicPr>
              <a:picLocks noChangeAspect="1"/>
            </p:cNvPicPr>
            <p:nvPr/>
          </p:nvPicPr>
          <p:blipFill rotWithShape="1">
            <a:blip r:embed="rId11" cstate="screen">
              <a:extLst>
                <a:ext uri="{28A0092B-C50C-407E-A947-70E740481C1C}">
                  <a14:useLocalDpi xmlns:a14="http://schemas.microsoft.com/office/drawing/2010/main" xmlns=""/>
                </a:ext>
              </a:extLst>
            </a:blip>
            <a:srcRect/>
            <a:stretch/>
          </p:blipFill>
          <p:spPr>
            <a:xfrm>
              <a:off x="2541786" y="2071981"/>
              <a:ext cx="4060428" cy="922456"/>
            </a:xfrm>
            <a:prstGeom prst="rect">
              <a:avLst/>
            </a:prstGeom>
            <a:effectLst/>
          </p:spPr>
        </p:pic>
        <p:pic>
          <p:nvPicPr>
            <p:cNvPr id="72" name="Picture 71"/>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2601170" y="2268063"/>
              <a:ext cx="4001044" cy="750196"/>
            </a:xfrm>
            <a:prstGeom prst="rect">
              <a:avLst/>
            </a:prstGeom>
            <a:effectLst>
              <a:reflection blurRad="6350" stA="52000" endA="300" endPos="35000" dir="5400000" sy="-100000" algn="bl" rotWithShape="0"/>
            </a:effectLst>
          </p:spPr>
        </p:pic>
      </p:grpSp>
      <p:pic>
        <p:nvPicPr>
          <p:cNvPr id="60"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045249" y="3681987"/>
            <a:ext cx="882303" cy="172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3" name="矩形 52"/>
          <p:cNvSpPr/>
          <p:nvPr/>
        </p:nvSpPr>
        <p:spPr>
          <a:xfrm>
            <a:off x="871182" y="4762500"/>
            <a:ext cx="11778018" cy="1492716"/>
          </a:xfrm>
          <a:prstGeom prst="rect">
            <a:avLst/>
          </a:prstGeom>
        </p:spPr>
        <p:txBody>
          <a:bodyPr wrap="square">
            <a:spAutoFit/>
          </a:bodyPr>
          <a:lstStyle/>
          <a:p>
            <a:endParaRPr lang="zh-CN" altLang="en-US" sz="2800" dirty="0">
              <a:latin typeface="Arial" pitchFamily="34" charset="0"/>
              <a:ea typeface="微软雅黑" pitchFamily="34" charset="-122"/>
            </a:endParaRPr>
          </a:p>
          <a:p>
            <a:r>
              <a:rPr lang="en-US" altLang="zh-CN" sz="2100" b="1" dirty="0" smtClean="0">
                <a:latin typeface="Arial" pitchFamily="34" charset="0"/>
                <a:ea typeface="微软雅黑" pitchFamily="34" charset="-122"/>
              </a:rPr>
              <a:t>Garter</a:t>
            </a:r>
            <a:r>
              <a:rPr lang="zh-CN" altLang="en-US" sz="2100" b="1" dirty="0">
                <a:latin typeface="Arial" pitchFamily="34" charset="0"/>
                <a:ea typeface="微软雅黑" pitchFamily="34" charset="-122"/>
              </a:rPr>
              <a:t>报告</a:t>
            </a:r>
            <a:r>
              <a:rPr lang="zh-CN" altLang="en-US" sz="2100" b="1" dirty="0" smtClean="0">
                <a:latin typeface="Arial" pitchFamily="34" charset="0"/>
                <a:ea typeface="微软雅黑" pitchFamily="34" charset="-122"/>
              </a:rPr>
              <a:t>，</a:t>
            </a:r>
            <a:r>
              <a:rPr lang="en-US" altLang="zh-CN" sz="2100" b="1" dirty="0">
                <a:latin typeface="Arial" pitchFamily="34" charset="0"/>
                <a:ea typeface="微软雅黑" pitchFamily="34" charset="-122"/>
              </a:rPr>
              <a:t>2014</a:t>
            </a:r>
            <a:r>
              <a:rPr lang="zh-CN" altLang="en-US" sz="2100" b="1" dirty="0">
                <a:latin typeface="Arial" pitchFamily="34" charset="0"/>
                <a:ea typeface="微软雅黑" pitchFamily="34" charset="-122"/>
              </a:rPr>
              <a:t>年</a:t>
            </a:r>
            <a:r>
              <a:rPr lang="en-US" altLang="zh-CN" sz="2100" b="1" dirty="0">
                <a:latin typeface="Arial" pitchFamily="34" charset="0"/>
                <a:ea typeface="微软雅黑" pitchFamily="34" charset="-122"/>
              </a:rPr>
              <a:t>SSA</a:t>
            </a:r>
            <a:r>
              <a:rPr lang="zh-CN" altLang="en-US" sz="2100" b="1" dirty="0">
                <a:latin typeface="Arial" pitchFamily="34" charset="0"/>
                <a:ea typeface="微软雅黑" pitchFamily="34" charset="-122"/>
              </a:rPr>
              <a:t>市场比</a:t>
            </a:r>
            <a:r>
              <a:rPr lang="en-US" altLang="zh-CN" sz="2100" b="1" dirty="0">
                <a:latin typeface="Arial" pitchFamily="34" charset="0"/>
                <a:ea typeface="微软雅黑" pitchFamily="34" charset="-122"/>
              </a:rPr>
              <a:t>2013</a:t>
            </a:r>
            <a:r>
              <a:rPr lang="zh-CN" altLang="en-US" sz="2100" b="1" dirty="0">
                <a:latin typeface="Arial" pitchFamily="34" charset="0"/>
                <a:ea typeface="微软雅黑" pitchFamily="34" charset="-122"/>
              </a:rPr>
              <a:t>年增长了一倍，达</a:t>
            </a:r>
            <a:r>
              <a:rPr lang="en-US" altLang="zh-CN" sz="2100" b="1" dirty="0">
                <a:latin typeface="Arial" pitchFamily="34" charset="0"/>
                <a:ea typeface="微软雅黑" pitchFamily="34" charset="-122"/>
              </a:rPr>
              <a:t>14.3</a:t>
            </a:r>
            <a:r>
              <a:rPr lang="zh-CN" altLang="en-US" sz="2100" b="1" dirty="0">
                <a:latin typeface="Arial" pitchFamily="34" charset="0"/>
                <a:ea typeface="微软雅黑" pitchFamily="34" charset="-122"/>
              </a:rPr>
              <a:t>亿美金</a:t>
            </a:r>
            <a:r>
              <a:rPr lang="zh-CN" altLang="en-US" sz="2100" b="1" dirty="0" smtClean="0">
                <a:latin typeface="Arial" pitchFamily="34" charset="0"/>
                <a:ea typeface="微软雅黑" pitchFamily="34" charset="-122"/>
              </a:rPr>
              <a:t>。</a:t>
            </a:r>
            <a:endParaRPr lang="en-US" altLang="zh-CN" sz="2100" b="1" dirty="0" smtClean="0">
              <a:latin typeface="Arial" pitchFamily="34" charset="0"/>
              <a:ea typeface="微软雅黑" pitchFamily="34" charset="-122"/>
            </a:endParaRPr>
          </a:p>
          <a:p>
            <a:r>
              <a:rPr lang="zh-CN" altLang="en-US" sz="2100" b="1" dirty="0" smtClean="0">
                <a:latin typeface="Arial" pitchFamily="34" charset="0"/>
                <a:ea typeface="微软雅黑" pitchFamily="34" charset="-122"/>
              </a:rPr>
              <a:t>服务器</a:t>
            </a:r>
            <a:r>
              <a:rPr lang="zh-CN" altLang="en-US" sz="2100" b="1" dirty="0">
                <a:latin typeface="Arial" pitchFamily="34" charset="0"/>
                <a:ea typeface="微软雅黑" pitchFamily="34" charset="-122"/>
              </a:rPr>
              <a:t>虚拟化、</a:t>
            </a:r>
            <a:r>
              <a:rPr lang="en-US" altLang="zh-CN" sz="2100" b="1" dirty="0">
                <a:latin typeface="Arial" pitchFamily="34" charset="0"/>
                <a:ea typeface="微软雅黑" pitchFamily="34" charset="-122"/>
              </a:rPr>
              <a:t>OLTP</a:t>
            </a:r>
            <a:r>
              <a:rPr lang="zh-CN" altLang="en-US" sz="2100" b="1" dirty="0">
                <a:latin typeface="Arial" pitchFamily="34" charset="0"/>
                <a:ea typeface="微软雅黑" pitchFamily="34" charset="-122"/>
              </a:rPr>
              <a:t>、</a:t>
            </a:r>
            <a:r>
              <a:rPr lang="en-US" altLang="zh-CN" sz="2100" b="1" dirty="0">
                <a:latin typeface="Arial" pitchFamily="34" charset="0"/>
                <a:ea typeface="微软雅黑" pitchFamily="34" charset="-122"/>
              </a:rPr>
              <a:t>VDI</a:t>
            </a:r>
            <a:r>
              <a:rPr lang="zh-CN" altLang="en-US" sz="2100" b="1" dirty="0">
                <a:latin typeface="Arial" pitchFamily="34" charset="0"/>
                <a:ea typeface="微软雅黑" pitchFamily="34" charset="-122"/>
              </a:rPr>
              <a:t>依然是</a:t>
            </a:r>
            <a:r>
              <a:rPr lang="en-US" altLang="zh-CN" sz="2100" b="1" dirty="0">
                <a:latin typeface="Arial" pitchFamily="34" charset="0"/>
                <a:ea typeface="微软雅黑" pitchFamily="34" charset="-122"/>
              </a:rPr>
              <a:t>SSA</a:t>
            </a:r>
            <a:r>
              <a:rPr lang="zh-CN" altLang="en-US" sz="2100" b="1" dirty="0">
                <a:latin typeface="Arial" pitchFamily="34" charset="0"/>
                <a:ea typeface="微软雅黑" pitchFamily="34" charset="-122"/>
              </a:rPr>
              <a:t>的</a:t>
            </a:r>
            <a:r>
              <a:rPr lang="en-US" altLang="zh-CN" sz="2100" b="1" dirty="0">
                <a:latin typeface="Arial" pitchFamily="34" charset="0"/>
                <a:ea typeface="微软雅黑" pitchFamily="34" charset="-122"/>
              </a:rPr>
              <a:t>TOP3</a:t>
            </a:r>
            <a:r>
              <a:rPr lang="zh-CN" altLang="en-US" sz="2100" b="1" dirty="0">
                <a:latin typeface="Arial" pitchFamily="34" charset="0"/>
                <a:ea typeface="微软雅黑" pitchFamily="34" charset="-122"/>
              </a:rPr>
              <a:t>应用场景</a:t>
            </a:r>
            <a:r>
              <a:rPr lang="zh-CN" altLang="en-US" sz="2100" b="1" dirty="0" smtClean="0">
                <a:latin typeface="Arial" pitchFamily="34" charset="0"/>
                <a:ea typeface="微软雅黑" pitchFamily="34" charset="-122"/>
              </a:rPr>
              <a:t>。</a:t>
            </a:r>
            <a:endParaRPr lang="en-US" altLang="zh-CN" sz="2100" b="1" dirty="0" smtClean="0">
              <a:latin typeface="Arial" pitchFamily="34" charset="0"/>
              <a:ea typeface="微软雅黑" pitchFamily="34" charset="-122"/>
            </a:endParaRPr>
          </a:p>
          <a:p>
            <a:r>
              <a:rPr lang="zh-CN" altLang="en-US" sz="2100" b="1" dirty="0" smtClean="0">
                <a:latin typeface="Arial" pitchFamily="34" charset="0"/>
                <a:ea typeface="微软雅黑" pitchFamily="34" charset="-122"/>
              </a:rPr>
              <a:t>今年</a:t>
            </a:r>
            <a:r>
              <a:rPr lang="zh-CN" altLang="en-US" sz="2100" b="1" dirty="0">
                <a:latin typeface="Arial" pitchFamily="34" charset="0"/>
                <a:ea typeface="微软雅黑" pitchFamily="34" charset="-122"/>
              </a:rPr>
              <a:t>预计分析会成为第四大场景。</a:t>
            </a:r>
          </a:p>
        </p:txBody>
      </p:sp>
    </p:spTree>
    <p:extLst>
      <p:ext uri="{BB962C8B-B14F-4D97-AF65-F5344CB8AC3E}">
        <p14:creationId xmlns:p14="http://schemas.microsoft.com/office/powerpoint/2010/main" xmlns="" val="1830099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par>
                                <p:cTn id="14" presetID="1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p:tgtEl>
                                          <p:spTgt spid="4"/>
                                        </p:tgtEl>
                                        <p:attrNameLst>
                                          <p:attrName>ppt_y</p:attrName>
                                        </p:attrNameLst>
                                      </p:cBhvr>
                                      <p:tavLst>
                                        <p:tav tm="0">
                                          <p:val>
                                            <p:strVal val="#ppt_y+#ppt_h*1.125000"/>
                                          </p:val>
                                        </p:tav>
                                        <p:tav tm="100000">
                                          <p:val>
                                            <p:strVal val="#ppt_y"/>
                                          </p:val>
                                        </p:tav>
                                      </p:tavLst>
                                    </p:anim>
                                    <p:animEffect transition="in" filter="wipe(up)">
                                      <p:cBhvr>
                                        <p:cTn id="17" dur="250"/>
                                        <p:tgtEl>
                                          <p:spTgt spid="4"/>
                                        </p:tgtEl>
                                      </p:cBhvr>
                                    </p:animEffect>
                                  </p:childTnLst>
                                </p:cTn>
                              </p:par>
                            </p:childTnLst>
                          </p:cTn>
                        </p:par>
                        <p:par>
                          <p:cTn id="18" fill="hold">
                            <p:stCondLst>
                              <p:cond delay="250"/>
                            </p:stCondLst>
                            <p:childTnLst>
                              <p:par>
                                <p:cTn id="19" presetID="53" presetClass="entr" presetSubtype="16" fill="hold" nodeType="afterEffect">
                                  <p:stCondLst>
                                    <p:cond delay="25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50" fill="hold"/>
                                        <p:tgtEl>
                                          <p:spTgt spid="10"/>
                                        </p:tgtEl>
                                        <p:attrNameLst>
                                          <p:attrName>ppt_w</p:attrName>
                                        </p:attrNameLst>
                                      </p:cBhvr>
                                      <p:tavLst>
                                        <p:tav tm="0">
                                          <p:val>
                                            <p:fltVal val="0"/>
                                          </p:val>
                                        </p:tav>
                                        <p:tav tm="100000">
                                          <p:val>
                                            <p:strVal val="#ppt_w"/>
                                          </p:val>
                                        </p:tav>
                                      </p:tavLst>
                                    </p:anim>
                                    <p:anim calcmode="lin" valueType="num">
                                      <p:cBhvr>
                                        <p:cTn id="22" dur="250" fill="hold"/>
                                        <p:tgtEl>
                                          <p:spTgt spid="10"/>
                                        </p:tgtEl>
                                        <p:attrNameLst>
                                          <p:attrName>ppt_h</p:attrName>
                                        </p:attrNameLst>
                                      </p:cBhvr>
                                      <p:tavLst>
                                        <p:tav tm="0">
                                          <p:val>
                                            <p:fltVal val="0"/>
                                          </p:val>
                                        </p:tav>
                                        <p:tav tm="100000">
                                          <p:val>
                                            <p:strVal val="#ppt_h"/>
                                          </p:val>
                                        </p:tav>
                                      </p:tavLst>
                                    </p:anim>
                                    <p:animEffect transition="in" filter="fade">
                                      <p:cBhvr>
                                        <p:cTn id="23" dur="250"/>
                                        <p:tgtEl>
                                          <p:spTgt spid="10"/>
                                        </p:tgtEl>
                                      </p:cBhvr>
                                    </p:animEffect>
                                  </p:childTnLst>
                                </p:cTn>
                              </p:par>
                              <p:par>
                                <p:cTn id="24" presetID="12" presetClass="entr" presetSubtype="2" fill="hold"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50"/>
                                        <p:tgtEl>
                                          <p:spTgt spid="10"/>
                                        </p:tgtEl>
                                        <p:attrNameLst>
                                          <p:attrName>ppt_x</p:attrName>
                                        </p:attrNameLst>
                                      </p:cBhvr>
                                      <p:tavLst>
                                        <p:tav tm="0">
                                          <p:val>
                                            <p:strVal val="#ppt_x+#ppt_w*1.125000"/>
                                          </p:val>
                                        </p:tav>
                                        <p:tav tm="100000">
                                          <p:val>
                                            <p:strVal val="#ppt_x"/>
                                          </p:val>
                                        </p:tav>
                                      </p:tavLst>
                                    </p:anim>
                                    <p:animEffect transition="in" filter="wipe(left)">
                                      <p:cBhvr>
                                        <p:cTn id="27" dur="250"/>
                                        <p:tgtEl>
                                          <p:spTgt spid="10"/>
                                        </p:tgtEl>
                                      </p:cBhvr>
                                    </p:animEffect>
                                  </p:childTnLst>
                                </p:cTn>
                              </p:par>
                            </p:childTnLst>
                          </p:cTn>
                        </p:par>
                        <p:par>
                          <p:cTn id="28" fill="hold">
                            <p:stCondLst>
                              <p:cond delay="750"/>
                            </p:stCondLst>
                            <p:childTnLst>
                              <p:par>
                                <p:cTn id="29" presetID="53" presetClass="entr" presetSubtype="16" fill="hold" nodeType="after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Effect transition="in" filter="fade">
                                      <p:cBhvr>
                                        <p:cTn id="33" dur="250"/>
                                        <p:tgtEl>
                                          <p:spTgt spid="8"/>
                                        </p:tgtEl>
                                      </p:cBhvr>
                                    </p:animEffect>
                                  </p:childTnLst>
                                </p:cTn>
                              </p:par>
                              <p:par>
                                <p:cTn id="34" presetID="12" presetClass="entr" presetSubtype="2" fill="hold" nodeType="withEffect">
                                  <p:stCondLst>
                                    <p:cond delay="25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250"/>
                                        <p:tgtEl>
                                          <p:spTgt spid="8"/>
                                        </p:tgtEl>
                                        <p:attrNameLst>
                                          <p:attrName>ppt_x</p:attrName>
                                        </p:attrNameLst>
                                      </p:cBhvr>
                                      <p:tavLst>
                                        <p:tav tm="0">
                                          <p:val>
                                            <p:strVal val="#ppt_x+#ppt_w*1.125000"/>
                                          </p:val>
                                        </p:tav>
                                        <p:tav tm="100000">
                                          <p:val>
                                            <p:strVal val="#ppt_x"/>
                                          </p:val>
                                        </p:tav>
                                      </p:tavLst>
                                    </p:anim>
                                    <p:animEffect transition="in" filter="wipe(left)">
                                      <p:cBhvr>
                                        <p:cTn id="37" dur="250"/>
                                        <p:tgtEl>
                                          <p:spTgt spid="8"/>
                                        </p:tgtEl>
                                      </p:cBhvr>
                                    </p:animEffect>
                                  </p:childTnLst>
                                </p:cTn>
                              </p:par>
                            </p:childTnLst>
                          </p:cTn>
                        </p:par>
                        <p:par>
                          <p:cTn id="38" fill="hold">
                            <p:stCondLst>
                              <p:cond delay="1250"/>
                            </p:stCondLst>
                            <p:childTnLst>
                              <p:par>
                                <p:cTn id="39" presetID="12" presetClass="entr" presetSubtype="8" fill="hold" nodeType="afterEffect">
                                  <p:stCondLst>
                                    <p:cond delay="25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250"/>
                                        <p:tgtEl>
                                          <p:spTgt spid="12"/>
                                        </p:tgtEl>
                                        <p:attrNameLst>
                                          <p:attrName>ppt_x</p:attrName>
                                        </p:attrNameLst>
                                      </p:cBhvr>
                                      <p:tavLst>
                                        <p:tav tm="0">
                                          <p:val>
                                            <p:strVal val="#ppt_x-#ppt_w*1.125000"/>
                                          </p:val>
                                        </p:tav>
                                        <p:tav tm="100000">
                                          <p:val>
                                            <p:strVal val="#ppt_x"/>
                                          </p:val>
                                        </p:tav>
                                      </p:tavLst>
                                    </p:anim>
                                    <p:animEffect transition="in" filter="wipe(right)">
                                      <p:cBhvr>
                                        <p:cTn id="42" dur="250"/>
                                        <p:tgtEl>
                                          <p:spTgt spid="12"/>
                                        </p:tgtEl>
                                      </p:cBhvr>
                                    </p:animEffect>
                                  </p:childTnLst>
                                </p:cTn>
                              </p:par>
                              <p:par>
                                <p:cTn id="43" presetID="53" presetClass="entr" presetSubtype="16" fill="hold" nodeType="withEffect">
                                  <p:stCondLst>
                                    <p:cond delay="25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50" fill="hold"/>
                                        <p:tgtEl>
                                          <p:spTgt spid="12"/>
                                        </p:tgtEl>
                                        <p:attrNameLst>
                                          <p:attrName>ppt_w</p:attrName>
                                        </p:attrNameLst>
                                      </p:cBhvr>
                                      <p:tavLst>
                                        <p:tav tm="0">
                                          <p:val>
                                            <p:fltVal val="0"/>
                                          </p:val>
                                        </p:tav>
                                        <p:tav tm="100000">
                                          <p:val>
                                            <p:strVal val="#ppt_w"/>
                                          </p:val>
                                        </p:tav>
                                      </p:tavLst>
                                    </p:anim>
                                    <p:anim calcmode="lin" valueType="num">
                                      <p:cBhvr>
                                        <p:cTn id="46" dur="250" fill="hold"/>
                                        <p:tgtEl>
                                          <p:spTgt spid="12"/>
                                        </p:tgtEl>
                                        <p:attrNameLst>
                                          <p:attrName>ppt_h</p:attrName>
                                        </p:attrNameLst>
                                      </p:cBhvr>
                                      <p:tavLst>
                                        <p:tav tm="0">
                                          <p:val>
                                            <p:fltVal val="0"/>
                                          </p:val>
                                        </p:tav>
                                        <p:tav tm="100000">
                                          <p:val>
                                            <p:strVal val="#ppt_h"/>
                                          </p:val>
                                        </p:tav>
                                      </p:tavLst>
                                    </p:anim>
                                    <p:animEffect transition="in" filter="fade">
                                      <p:cBhvr>
                                        <p:cTn id="47" dur="250"/>
                                        <p:tgtEl>
                                          <p:spTgt spid="12"/>
                                        </p:tgtEl>
                                      </p:cBhvr>
                                    </p:animEffect>
                                  </p:childTnLst>
                                </p:cTn>
                              </p:par>
                            </p:childTnLst>
                          </p:cTn>
                        </p:par>
                        <p:par>
                          <p:cTn id="48" fill="hold">
                            <p:stCondLst>
                              <p:cond delay="1750"/>
                            </p:stCondLst>
                            <p:childTnLst>
                              <p:par>
                                <p:cTn id="49" presetID="53" presetClass="entr" presetSubtype="16" fill="hold" nodeType="afterEffect">
                                  <p:stCondLst>
                                    <p:cond delay="250"/>
                                  </p:stCondLst>
                                  <p:childTnLst>
                                    <p:set>
                                      <p:cBhvr>
                                        <p:cTn id="50" dur="1" fill="hold">
                                          <p:stCondLst>
                                            <p:cond delay="0"/>
                                          </p:stCondLst>
                                        </p:cTn>
                                        <p:tgtEl>
                                          <p:spTgt spid="6"/>
                                        </p:tgtEl>
                                        <p:attrNameLst>
                                          <p:attrName>style.visibility</p:attrName>
                                        </p:attrNameLst>
                                      </p:cBhvr>
                                      <p:to>
                                        <p:strVal val="visible"/>
                                      </p:to>
                                    </p:set>
                                    <p:anim calcmode="lin" valueType="num">
                                      <p:cBhvr>
                                        <p:cTn id="51" dur="250" fill="hold"/>
                                        <p:tgtEl>
                                          <p:spTgt spid="6"/>
                                        </p:tgtEl>
                                        <p:attrNameLst>
                                          <p:attrName>ppt_w</p:attrName>
                                        </p:attrNameLst>
                                      </p:cBhvr>
                                      <p:tavLst>
                                        <p:tav tm="0">
                                          <p:val>
                                            <p:fltVal val="0"/>
                                          </p:val>
                                        </p:tav>
                                        <p:tav tm="100000">
                                          <p:val>
                                            <p:strVal val="#ppt_w"/>
                                          </p:val>
                                        </p:tav>
                                      </p:tavLst>
                                    </p:anim>
                                    <p:anim calcmode="lin" valueType="num">
                                      <p:cBhvr>
                                        <p:cTn id="52" dur="250" fill="hold"/>
                                        <p:tgtEl>
                                          <p:spTgt spid="6"/>
                                        </p:tgtEl>
                                        <p:attrNameLst>
                                          <p:attrName>ppt_h</p:attrName>
                                        </p:attrNameLst>
                                      </p:cBhvr>
                                      <p:tavLst>
                                        <p:tav tm="0">
                                          <p:val>
                                            <p:fltVal val="0"/>
                                          </p:val>
                                        </p:tav>
                                        <p:tav tm="100000">
                                          <p:val>
                                            <p:strVal val="#ppt_h"/>
                                          </p:val>
                                        </p:tav>
                                      </p:tavLst>
                                    </p:anim>
                                    <p:animEffect transition="in" filter="fade">
                                      <p:cBhvr>
                                        <p:cTn id="53" dur="250"/>
                                        <p:tgtEl>
                                          <p:spTgt spid="6"/>
                                        </p:tgtEl>
                                      </p:cBhvr>
                                    </p:animEffect>
                                  </p:childTnLst>
                                </p:cTn>
                              </p:par>
                              <p:par>
                                <p:cTn id="54" presetID="12" presetClass="entr" presetSubtype="8" fill="hold" nodeType="withEffect">
                                  <p:stCondLst>
                                    <p:cond delay="25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250"/>
                                        <p:tgtEl>
                                          <p:spTgt spid="6"/>
                                        </p:tgtEl>
                                        <p:attrNameLst>
                                          <p:attrName>ppt_x</p:attrName>
                                        </p:attrNameLst>
                                      </p:cBhvr>
                                      <p:tavLst>
                                        <p:tav tm="0">
                                          <p:val>
                                            <p:strVal val="#ppt_x-#ppt_w*1.125000"/>
                                          </p:val>
                                        </p:tav>
                                        <p:tav tm="100000">
                                          <p:val>
                                            <p:strVal val="#ppt_x"/>
                                          </p:val>
                                        </p:tav>
                                      </p:tavLst>
                                    </p:anim>
                                    <p:animEffect transition="in" filter="wipe(right)">
                                      <p:cBhvr>
                                        <p:cTn id="57" dur="250"/>
                                        <p:tgtEl>
                                          <p:spTgt spid="6"/>
                                        </p:tgtEl>
                                      </p:cBhvr>
                                    </p:animEffect>
                                  </p:childTnLst>
                                </p:cTn>
                              </p:par>
                            </p:childTnLst>
                          </p:cTn>
                        </p:par>
                        <p:par>
                          <p:cTn id="58" fill="hold">
                            <p:stCondLst>
                              <p:cond delay="2250"/>
                            </p:stCondLst>
                            <p:childTnLst>
                              <p:par>
                                <p:cTn id="59" presetID="53" presetClass="entr" presetSubtype="16"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p:cTn id="61" dur="250" fill="hold"/>
                                        <p:tgtEl>
                                          <p:spTgt spid="61"/>
                                        </p:tgtEl>
                                        <p:attrNameLst>
                                          <p:attrName>ppt_w</p:attrName>
                                        </p:attrNameLst>
                                      </p:cBhvr>
                                      <p:tavLst>
                                        <p:tav tm="0">
                                          <p:val>
                                            <p:fltVal val="0"/>
                                          </p:val>
                                        </p:tav>
                                        <p:tav tm="100000">
                                          <p:val>
                                            <p:strVal val="#ppt_w"/>
                                          </p:val>
                                        </p:tav>
                                      </p:tavLst>
                                    </p:anim>
                                    <p:anim calcmode="lin" valueType="num">
                                      <p:cBhvr>
                                        <p:cTn id="62" dur="250" fill="hold"/>
                                        <p:tgtEl>
                                          <p:spTgt spid="61"/>
                                        </p:tgtEl>
                                        <p:attrNameLst>
                                          <p:attrName>ppt_h</p:attrName>
                                        </p:attrNameLst>
                                      </p:cBhvr>
                                      <p:tavLst>
                                        <p:tav tm="0">
                                          <p:val>
                                            <p:fltVal val="0"/>
                                          </p:val>
                                        </p:tav>
                                        <p:tav tm="100000">
                                          <p:val>
                                            <p:strVal val="#ppt_h"/>
                                          </p:val>
                                        </p:tav>
                                      </p:tavLst>
                                    </p:anim>
                                    <p:animEffect transition="in" filter="fade">
                                      <p:cBhvr>
                                        <p:cTn id="63" dur="250"/>
                                        <p:tgtEl>
                                          <p:spTgt spid="61"/>
                                        </p:tgtEl>
                                      </p:cBhvr>
                                    </p:animEffect>
                                  </p:childTnLst>
                                </p:cTn>
                              </p:par>
                              <p:par>
                                <p:cTn id="64" presetID="12" presetClass="entr" presetSubtype="4"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250"/>
                                        <p:tgtEl>
                                          <p:spTgt spid="61"/>
                                        </p:tgtEl>
                                        <p:attrNameLst>
                                          <p:attrName>ppt_y</p:attrName>
                                        </p:attrNameLst>
                                      </p:cBhvr>
                                      <p:tavLst>
                                        <p:tav tm="0">
                                          <p:val>
                                            <p:strVal val="#ppt_y+#ppt_h*1.125000"/>
                                          </p:val>
                                        </p:tav>
                                        <p:tav tm="100000">
                                          <p:val>
                                            <p:strVal val="#ppt_y"/>
                                          </p:val>
                                        </p:tav>
                                      </p:tavLst>
                                    </p:anim>
                                    <p:animEffect transition="in" filter="wipe(up)">
                                      <p:cBhvr>
                                        <p:cTn id="67" dur="250"/>
                                        <p:tgtEl>
                                          <p:spTgt spid="61"/>
                                        </p:tgtEl>
                                      </p:cBhvr>
                                    </p:animEffect>
                                  </p:childTnLst>
                                </p:cTn>
                              </p:par>
                              <p:par>
                                <p:cTn id="68" presetID="42" presetClass="entr" presetSubtype="0"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1000"/>
                                        <p:tgtEl>
                                          <p:spTgt spid="59"/>
                                        </p:tgtEl>
                                      </p:cBhvr>
                                    </p:animEffect>
                                    <p:anim calcmode="lin" valueType="num">
                                      <p:cBhvr>
                                        <p:cTn id="81" dur="1000" fill="hold"/>
                                        <p:tgtEl>
                                          <p:spTgt spid="59"/>
                                        </p:tgtEl>
                                        <p:attrNameLst>
                                          <p:attrName>ppt_x</p:attrName>
                                        </p:attrNameLst>
                                      </p:cBhvr>
                                      <p:tavLst>
                                        <p:tav tm="0">
                                          <p:val>
                                            <p:strVal val="#ppt_x"/>
                                          </p:val>
                                        </p:tav>
                                        <p:tav tm="100000">
                                          <p:val>
                                            <p:strVal val="#ppt_x"/>
                                          </p:val>
                                        </p:tav>
                                      </p:tavLst>
                                    </p:anim>
                                    <p:anim calcmode="lin" valueType="num">
                                      <p:cBhvr>
                                        <p:cTn id="82" dur="1000" fill="hold"/>
                                        <p:tgtEl>
                                          <p:spTgt spid="5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1000"/>
                                        <p:tgtEl>
                                          <p:spTgt spid="44"/>
                                        </p:tgtEl>
                                      </p:cBhvr>
                                    </p:animEffect>
                                    <p:anim calcmode="lin" valueType="num">
                                      <p:cBhvr>
                                        <p:cTn id="86" dur="1000" fill="hold"/>
                                        <p:tgtEl>
                                          <p:spTgt spid="44"/>
                                        </p:tgtEl>
                                        <p:attrNameLst>
                                          <p:attrName>ppt_x</p:attrName>
                                        </p:attrNameLst>
                                      </p:cBhvr>
                                      <p:tavLst>
                                        <p:tav tm="0">
                                          <p:val>
                                            <p:strVal val="#ppt_x"/>
                                          </p:val>
                                        </p:tav>
                                        <p:tav tm="100000">
                                          <p:val>
                                            <p:strVal val="#ppt_x"/>
                                          </p:val>
                                        </p:tav>
                                      </p:tavLst>
                                    </p:anim>
                                    <p:anim calcmode="lin" valueType="num">
                                      <p:cBhvr>
                                        <p:cTn id="87" dur="1000" fill="hold"/>
                                        <p:tgtEl>
                                          <p:spTgt spid="4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1000"/>
                                        <p:tgtEl>
                                          <p:spTgt spid="48"/>
                                        </p:tgtEl>
                                      </p:cBhvr>
                                    </p:animEffect>
                                    <p:anim calcmode="lin" valueType="num">
                                      <p:cBhvr>
                                        <p:cTn id="91" dur="1000" fill="hold"/>
                                        <p:tgtEl>
                                          <p:spTgt spid="48"/>
                                        </p:tgtEl>
                                        <p:attrNameLst>
                                          <p:attrName>ppt_x</p:attrName>
                                        </p:attrNameLst>
                                      </p:cBhvr>
                                      <p:tavLst>
                                        <p:tav tm="0">
                                          <p:val>
                                            <p:strVal val="#ppt_x"/>
                                          </p:val>
                                        </p:tav>
                                        <p:tav tm="100000">
                                          <p:val>
                                            <p:strVal val="#ppt_x"/>
                                          </p:val>
                                        </p:tav>
                                      </p:tavLst>
                                    </p:anim>
                                    <p:anim calcmode="lin" valueType="num">
                                      <p:cBhvr>
                                        <p:cTn id="92" dur="1000" fill="hold"/>
                                        <p:tgtEl>
                                          <p:spTgt spid="48"/>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1000"/>
                                        <p:tgtEl>
                                          <p:spTgt spid="63"/>
                                        </p:tgtEl>
                                      </p:cBhvr>
                                    </p:animEffect>
                                    <p:anim calcmode="lin" valueType="num">
                                      <p:cBhvr>
                                        <p:cTn id="96" dur="1000" fill="hold"/>
                                        <p:tgtEl>
                                          <p:spTgt spid="63"/>
                                        </p:tgtEl>
                                        <p:attrNameLst>
                                          <p:attrName>ppt_x</p:attrName>
                                        </p:attrNameLst>
                                      </p:cBhvr>
                                      <p:tavLst>
                                        <p:tav tm="0">
                                          <p:val>
                                            <p:strVal val="#ppt_x"/>
                                          </p:val>
                                        </p:tav>
                                        <p:tav tm="100000">
                                          <p:val>
                                            <p:strVal val="#ppt_x"/>
                                          </p:val>
                                        </p:tav>
                                      </p:tavLst>
                                    </p:anim>
                                    <p:anim calcmode="lin" valueType="num">
                                      <p:cBhvr>
                                        <p:cTn id="97" dur="1000" fill="hold"/>
                                        <p:tgtEl>
                                          <p:spTgt spid="63"/>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00"/>
                                        <p:tgtEl>
                                          <p:spTgt spid="64"/>
                                        </p:tgtEl>
                                      </p:cBhvr>
                                    </p:animEffect>
                                    <p:anim calcmode="lin" valueType="num">
                                      <p:cBhvr>
                                        <p:cTn id="101" dur="1000" fill="hold"/>
                                        <p:tgtEl>
                                          <p:spTgt spid="64"/>
                                        </p:tgtEl>
                                        <p:attrNameLst>
                                          <p:attrName>ppt_x</p:attrName>
                                        </p:attrNameLst>
                                      </p:cBhvr>
                                      <p:tavLst>
                                        <p:tav tm="0">
                                          <p:val>
                                            <p:strVal val="#ppt_x"/>
                                          </p:val>
                                        </p:tav>
                                        <p:tav tm="100000">
                                          <p:val>
                                            <p:strVal val="#ppt_x"/>
                                          </p:val>
                                        </p:tav>
                                      </p:tavLst>
                                    </p:anim>
                                    <p:anim calcmode="lin" valueType="num">
                                      <p:cBhvr>
                                        <p:cTn id="102" dur="1000" fill="hold"/>
                                        <p:tgtEl>
                                          <p:spTgt spid="64"/>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1000"/>
                                        <p:tgtEl>
                                          <p:spTgt spid="47"/>
                                        </p:tgtEl>
                                      </p:cBhvr>
                                    </p:animEffect>
                                    <p:anim calcmode="lin" valueType="num">
                                      <p:cBhvr>
                                        <p:cTn id="111" dur="1000" fill="hold"/>
                                        <p:tgtEl>
                                          <p:spTgt spid="47"/>
                                        </p:tgtEl>
                                        <p:attrNameLst>
                                          <p:attrName>ppt_x</p:attrName>
                                        </p:attrNameLst>
                                      </p:cBhvr>
                                      <p:tavLst>
                                        <p:tav tm="0">
                                          <p:val>
                                            <p:strVal val="#ppt_x"/>
                                          </p:val>
                                        </p:tav>
                                        <p:tav tm="100000">
                                          <p:val>
                                            <p:strVal val="#ppt_x"/>
                                          </p:val>
                                        </p:tav>
                                      </p:tavLst>
                                    </p:anim>
                                    <p:anim calcmode="lin" valueType="num">
                                      <p:cBhvr>
                                        <p:cTn id="112" dur="1000" fill="hold"/>
                                        <p:tgtEl>
                                          <p:spTgt spid="47"/>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1000"/>
                                        <p:tgtEl>
                                          <p:spTgt spid="49"/>
                                        </p:tgtEl>
                                      </p:cBhvr>
                                    </p:animEffect>
                                    <p:anim calcmode="lin" valueType="num">
                                      <p:cBhvr>
                                        <p:cTn id="116" dur="1000" fill="hold"/>
                                        <p:tgtEl>
                                          <p:spTgt spid="49"/>
                                        </p:tgtEl>
                                        <p:attrNameLst>
                                          <p:attrName>ppt_x</p:attrName>
                                        </p:attrNameLst>
                                      </p:cBhvr>
                                      <p:tavLst>
                                        <p:tav tm="0">
                                          <p:val>
                                            <p:strVal val="#ppt_x"/>
                                          </p:val>
                                        </p:tav>
                                        <p:tav tm="100000">
                                          <p:val>
                                            <p:strVal val="#ppt_x"/>
                                          </p:val>
                                        </p:tav>
                                      </p:tavLst>
                                    </p:anim>
                                    <p:anim calcmode="lin" valueType="num">
                                      <p:cBhvr>
                                        <p:cTn id="117" dur="1000" fill="hold"/>
                                        <p:tgtEl>
                                          <p:spTgt spid="49"/>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1000"/>
                                        <p:tgtEl>
                                          <p:spTgt spid="70"/>
                                        </p:tgtEl>
                                      </p:cBhvr>
                                    </p:animEffect>
                                    <p:anim calcmode="lin" valueType="num">
                                      <p:cBhvr>
                                        <p:cTn id="121" dur="1000" fill="hold"/>
                                        <p:tgtEl>
                                          <p:spTgt spid="70"/>
                                        </p:tgtEl>
                                        <p:attrNameLst>
                                          <p:attrName>ppt_x</p:attrName>
                                        </p:attrNameLst>
                                      </p:cBhvr>
                                      <p:tavLst>
                                        <p:tav tm="0">
                                          <p:val>
                                            <p:strVal val="#ppt_x"/>
                                          </p:val>
                                        </p:tav>
                                        <p:tav tm="100000">
                                          <p:val>
                                            <p:strVal val="#ppt_x"/>
                                          </p:val>
                                        </p:tav>
                                      </p:tavLst>
                                    </p:anim>
                                    <p:anim calcmode="lin" valueType="num">
                                      <p:cBhvr>
                                        <p:cTn id="122" dur="1000" fill="hold"/>
                                        <p:tgtEl>
                                          <p:spTgt spid="70"/>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14" presetClass="exit" presetSubtype="10" fill="hold" grpId="1" nodeType="withEffect">
                                  <p:stCondLst>
                                    <p:cond delay="0"/>
                                  </p:stCondLst>
                                  <p:childTnLst>
                                    <p:animEffect transition="out" filter="randombar(horizontal)">
                                      <p:cBhvr>
                                        <p:cTn id="129" dur="500"/>
                                        <p:tgtEl>
                                          <p:spTgt spid="53"/>
                                        </p:tgtEl>
                                      </p:cBhvr>
                                    </p:animEffect>
                                    <p:set>
                                      <p:cBhvr>
                                        <p:cTn id="130"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46497" y="1172721"/>
            <a:ext cx="4383009" cy="1574074"/>
            <a:chOff x="2446916" y="92715"/>
            <a:chExt cx="4411773" cy="1180556"/>
          </a:xfrm>
        </p:grpSpPr>
        <p:sp>
          <p:nvSpPr>
            <p:cNvPr id="79" name="Rounded Rectangle 78"/>
            <p:cNvSpPr/>
            <p:nvPr/>
          </p:nvSpPr>
          <p:spPr bwMode="gray">
            <a:xfrm rot="5400000" flipH="1">
              <a:off x="4087178" y="-1498240"/>
              <a:ext cx="1180541" cy="4362481"/>
            </a:xfrm>
            <a:prstGeom prst="roundRect">
              <a:avLst>
                <a:gd name="adj" fmla="val 2331"/>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en-US" sz="4000" dirty="0">
                <a:solidFill>
                  <a:schemeClr val="tx1"/>
                </a:solidFill>
                <a:latin typeface="Arial "/>
                <a:ea typeface="微软雅黑" pitchFamily="34" charset="-122"/>
              </a:endParaRPr>
            </a:p>
          </p:txBody>
        </p:sp>
        <p:sp>
          <p:nvSpPr>
            <p:cNvPr id="2" name="TextBox 1"/>
            <p:cNvSpPr txBox="1"/>
            <p:nvPr/>
          </p:nvSpPr>
          <p:spPr>
            <a:xfrm>
              <a:off x="2446916" y="92715"/>
              <a:ext cx="4334933" cy="761748"/>
            </a:xfrm>
            <a:prstGeom prst="rect">
              <a:avLst/>
            </a:prstGeom>
            <a:noFill/>
          </p:spPr>
          <p:txBody>
            <a:bodyPr wrap="square" rtlCol="0">
              <a:spAutoFit/>
            </a:bodyPr>
            <a:lstStyle/>
            <a:p>
              <a:pPr algn="ctr"/>
              <a:r>
                <a:rPr lang="en-US" sz="6000" spc="-400" dirty="0">
                  <a:latin typeface="Arial "/>
                  <a:ea typeface="微软雅黑" pitchFamily="34" charset="-122"/>
                </a:rPr>
                <a:t>&gt;23,000</a:t>
              </a:r>
            </a:p>
          </p:txBody>
        </p:sp>
      </p:grpSp>
      <p:grpSp>
        <p:nvGrpSpPr>
          <p:cNvPr id="6" name="Group 8"/>
          <p:cNvGrpSpPr/>
          <p:nvPr/>
        </p:nvGrpSpPr>
        <p:grpSpPr>
          <a:xfrm>
            <a:off x="7283596" y="4268151"/>
            <a:ext cx="4361583" cy="1439916"/>
            <a:chOff x="5641290" y="2372438"/>
            <a:chExt cx="3271187" cy="1079937"/>
          </a:xfrm>
        </p:grpSpPr>
        <p:sp>
          <p:nvSpPr>
            <p:cNvPr id="76" name="Rounded Rectangle 75"/>
            <p:cNvSpPr/>
            <p:nvPr/>
          </p:nvSpPr>
          <p:spPr bwMode="gray">
            <a:xfrm>
              <a:off x="5641290" y="2372438"/>
              <a:ext cx="3271187" cy="1079937"/>
            </a:xfrm>
            <a:prstGeom prst="roundRect">
              <a:avLst>
                <a:gd name="adj" fmla="val 3496"/>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en-US" sz="4000" dirty="0">
                <a:solidFill>
                  <a:srgbClr val="2C95DD"/>
                </a:solidFill>
                <a:latin typeface="Arial "/>
                <a:ea typeface="微软雅黑" pitchFamily="34" charset="-122"/>
              </a:endParaRPr>
            </a:p>
          </p:txBody>
        </p:sp>
        <p:sp>
          <p:nvSpPr>
            <p:cNvPr id="42" name="Title 1"/>
            <p:cNvSpPr txBox="1">
              <a:spLocks/>
            </p:cNvSpPr>
            <p:nvPr/>
          </p:nvSpPr>
          <p:spPr bwMode="gray">
            <a:xfrm>
              <a:off x="6406661" y="2490617"/>
              <a:ext cx="2505816" cy="675095"/>
            </a:xfrm>
            <a:prstGeom prst="rect">
              <a:avLst/>
            </a:prstGeom>
            <a:noFill/>
          </p:spPr>
          <p:txBody>
            <a:bodyPr lIns="0" tIns="0" rIns="0" bIns="0" anchor="b" anchorCtr="0"/>
            <a:lstStyle/>
            <a:p>
              <a:pPr algn="ctr">
                <a:lnSpc>
                  <a:spcPts val="4800"/>
                </a:lnSpc>
                <a:spcBef>
                  <a:spcPct val="0"/>
                </a:spcBef>
                <a:defRPr/>
              </a:pPr>
              <a:r>
                <a:rPr lang="en-US" sz="6000" spc="-400" dirty="0">
                  <a:solidFill>
                    <a:schemeClr val="accent1"/>
                  </a:solidFill>
                  <a:latin typeface="Arial "/>
                  <a:ea typeface="微软雅黑" pitchFamily="34" charset="-122"/>
                </a:rPr>
                <a:t>~80%</a:t>
              </a:r>
            </a:p>
          </p:txBody>
        </p:sp>
      </p:grpSp>
      <p:grpSp>
        <p:nvGrpSpPr>
          <p:cNvPr id="8" name="Group 6"/>
          <p:cNvGrpSpPr/>
          <p:nvPr/>
        </p:nvGrpSpPr>
        <p:grpSpPr>
          <a:xfrm>
            <a:off x="-9544" y="4077651"/>
            <a:ext cx="4361583" cy="1439916"/>
            <a:chOff x="200010" y="2372438"/>
            <a:chExt cx="3271187" cy="1079937"/>
          </a:xfrm>
        </p:grpSpPr>
        <p:sp>
          <p:nvSpPr>
            <p:cNvPr id="77" name="Rounded Rectangle 76"/>
            <p:cNvSpPr/>
            <p:nvPr/>
          </p:nvSpPr>
          <p:spPr bwMode="gray">
            <a:xfrm flipH="1">
              <a:off x="200010" y="2372438"/>
              <a:ext cx="3271187" cy="1079937"/>
            </a:xfrm>
            <a:prstGeom prst="roundRect">
              <a:avLst>
                <a:gd name="adj" fmla="val 3496"/>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en-US" sz="4000" dirty="0">
                <a:solidFill>
                  <a:srgbClr val="2C95DD"/>
                </a:solidFill>
                <a:latin typeface="Arial "/>
                <a:ea typeface="微软雅黑" pitchFamily="34" charset="-122"/>
              </a:endParaRPr>
            </a:p>
          </p:txBody>
        </p:sp>
        <p:sp>
          <p:nvSpPr>
            <p:cNvPr id="51" name="Title 1"/>
            <p:cNvSpPr txBox="1">
              <a:spLocks/>
            </p:cNvSpPr>
            <p:nvPr/>
          </p:nvSpPr>
          <p:spPr bwMode="gray">
            <a:xfrm>
              <a:off x="200010" y="2490617"/>
              <a:ext cx="2505816" cy="675095"/>
            </a:xfrm>
            <a:prstGeom prst="rect">
              <a:avLst/>
            </a:prstGeom>
            <a:noFill/>
          </p:spPr>
          <p:txBody>
            <a:bodyPr lIns="0" tIns="0" rIns="0" bIns="0" anchor="b" anchorCtr="0"/>
            <a:lstStyle/>
            <a:p>
              <a:pPr algn="ctr">
                <a:lnSpc>
                  <a:spcPts val="4800"/>
                </a:lnSpc>
                <a:spcBef>
                  <a:spcPct val="0"/>
                </a:spcBef>
                <a:defRPr/>
              </a:pPr>
              <a:r>
                <a:rPr lang="en-US" sz="6000" spc="-400" dirty="0">
                  <a:latin typeface="Arial "/>
                  <a:ea typeface="微软雅黑" pitchFamily="34" charset="-122"/>
                </a:rPr>
                <a:t>&gt;390</a:t>
              </a:r>
            </a:p>
          </p:txBody>
        </p:sp>
      </p:grpSp>
      <p:grpSp>
        <p:nvGrpSpPr>
          <p:cNvPr id="10" name="Group 5"/>
          <p:cNvGrpSpPr/>
          <p:nvPr/>
        </p:nvGrpSpPr>
        <p:grpSpPr>
          <a:xfrm>
            <a:off x="-37355" y="2737271"/>
            <a:ext cx="4665618" cy="1439916"/>
            <a:chOff x="-28017" y="1168131"/>
            <a:chExt cx="3499214" cy="1079937"/>
          </a:xfrm>
        </p:grpSpPr>
        <p:sp>
          <p:nvSpPr>
            <p:cNvPr id="78" name="Rounded Rectangle 77"/>
            <p:cNvSpPr/>
            <p:nvPr/>
          </p:nvSpPr>
          <p:spPr bwMode="gray">
            <a:xfrm flipH="1">
              <a:off x="200010" y="1168131"/>
              <a:ext cx="3271187" cy="1079937"/>
            </a:xfrm>
            <a:prstGeom prst="roundRect">
              <a:avLst>
                <a:gd name="adj" fmla="val 3496"/>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en-US" sz="4000" dirty="0">
                <a:solidFill>
                  <a:schemeClr val="tx1"/>
                </a:solidFill>
                <a:latin typeface="Arial "/>
                <a:ea typeface="微软雅黑" pitchFamily="34" charset="-122"/>
              </a:endParaRPr>
            </a:p>
          </p:txBody>
        </p:sp>
        <p:sp>
          <p:nvSpPr>
            <p:cNvPr id="54" name="Title 1"/>
            <p:cNvSpPr txBox="1">
              <a:spLocks/>
            </p:cNvSpPr>
            <p:nvPr/>
          </p:nvSpPr>
          <p:spPr bwMode="gray">
            <a:xfrm>
              <a:off x="-28017" y="1286310"/>
              <a:ext cx="2905109" cy="675095"/>
            </a:xfrm>
            <a:prstGeom prst="rect">
              <a:avLst/>
            </a:prstGeom>
            <a:noFill/>
          </p:spPr>
          <p:txBody>
            <a:bodyPr lIns="0" tIns="0" rIns="0" bIns="0" anchor="b" anchorCtr="0"/>
            <a:lstStyle/>
            <a:p>
              <a:pPr algn="ctr">
                <a:lnSpc>
                  <a:spcPts val="4800"/>
                </a:lnSpc>
                <a:spcBef>
                  <a:spcPct val="0"/>
                </a:spcBef>
                <a:defRPr/>
              </a:pPr>
              <a:r>
                <a:rPr lang="en-US" sz="6000" spc="-400" dirty="0">
                  <a:latin typeface="Arial "/>
                  <a:ea typeface="微软雅黑" pitchFamily="34" charset="-122"/>
                </a:rPr>
                <a:t>&gt;2,300</a:t>
              </a:r>
            </a:p>
          </p:txBody>
        </p:sp>
      </p:grpSp>
      <p:grpSp>
        <p:nvGrpSpPr>
          <p:cNvPr id="12" name="Group 7"/>
          <p:cNvGrpSpPr/>
          <p:nvPr/>
        </p:nvGrpSpPr>
        <p:grpSpPr>
          <a:xfrm>
            <a:off x="6975475" y="2747966"/>
            <a:ext cx="4670280" cy="1439916"/>
            <a:chOff x="5641290" y="1168131"/>
            <a:chExt cx="3271187" cy="1079937"/>
          </a:xfrm>
        </p:grpSpPr>
        <p:sp>
          <p:nvSpPr>
            <p:cNvPr id="75" name="Rounded Rectangle 74"/>
            <p:cNvSpPr/>
            <p:nvPr/>
          </p:nvSpPr>
          <p:spPr bwMode="gray">
            <a:xfrm>
              <a:off x="5641290" y="1168131"/>
              <a:ext cx="3271187" cy="1079937"/>
            </a:xfrm>
            <a:prstGeom prst="roundRect">
              <a:avLst>
                <a:gd name="adj" fmla="val 3496"/>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en-US" sz="4000" dirty="0">
                <a:solidFill>
                  <a:srgbClr val="2C95DD"/>
                </a:solidFill>
                <a:latin typeface="Arial "/>
                <a:ea typeface="微软雅黑" pitchFamily="34" charset="-122"/>
              </a:endParaRPr>
            </a:p>
          </p:txBody>
        </p:sp>
        <p:sp>
          <p:nvSpPr>
            <p:cNvPr id="57" name="Title 1"/>
            <p:cNvSpPr txBox="1">
              <a:spLocks/>
            </p:cNvSpPr>
            <p:nvPr/>
          </p:nvSpPr>
          <p:spPr bwMode="gray">
            <a:xfrm>
              <a:off x="6406661" y="1286310"/>
              <a:ext cx="2505816" cy="675095"/>
            </a:xfrm>
            <a:prstGeom prst="rect">
              <a:avLst/>
            </a:prstGeom>
            <a:noFill/>
          </p:spPr>
          <p:txBody>
            <a:bodyPr lIns="0" tIns="0" rIns="0" bIns="0" anchor="b" anchorCtr="0"/>
            <a:lstStyle/>
            <a:p>
              <a:pPr algn="ctr">
                <a:lnSpc>
                  <a:spcPts val="4800"/>
                </a:lnSpc>
                <a:spcBef>
                  <a:spcPct val="0"/>
                </a:spcBef>
                <a:defRPr/>
              </a:pPr>
              <a:r>
                <a:rPr lang="en-US" sz="6000" spc="-400" dirty="0">
                  <a:latin typeface="Arial "/>
                  <a:ea typeface="微软雅黑" pitchFamily="34" charset="-122"/>
                </a:rPr>
                <a:t>&gt;215K</a:t>
              </a:r>
            </a:p>
          </p:txBody>
        </p:sp>
      </p:grpSp>
      <p:grpSp>
        <p:nvGrpSpPr>
          <p:cNvPr id="47" name="Group 9"/>
          <p:cNvGrpSpPr/>
          <p:nvPr/>
        </p:nvGrpSpPr>
        <p:grpSpPr>
          <a:xfrm>
            <a:off x="7784895" y="1163196"/>
            <a:ext cx="4334039" cy="1574074"/>
            <a:chOff x="2390761" y="92715"/>
            <a:chExt cx="4362479" cy="1180556"/>
          </a:xfrm>
        </p:grpSpPr>
        <p:sp>
          <p:nvSpPr>
            <p:cNvPr id="48" name="Rounded Rectangle 47"/>
            <p:cNvSpPr/>
            <p:nvPr/>
          </p:nvSpPr>
          <p:spPr bwMode="gray">
            <a:xfrm rot="5400000" flipH="1">
              <a:off x="3981730" y="-1498239"/>
              <a:ext cx="1180541" cy="4362479"/>
            </a:xfrm>
            <a:prstGeom prst="roundRect">
              <a:avLst>
                <a:gd name="adj" fmla="val 2331"/>
              </a:avLst>
            </a:prstGeom>
            <a:gradFill flip="none" rotWithShape="1">
              <a:gsLst>
                <a:gs pos="0">
                  <a:schemeClr val="bg2">
                    <a:lumMod val="20000"/>
                    <a:lumOff val="80000"/>
                  </a:schemeClr>
                </a:gs>
                <a:gs pos="100000">
                  <a:schemeClr val="bg1">
                    <a:alpha val="0"/>
                  </a:schemeClr>
                </a:gs>
              </a:gsLst>
              <a:lin ang="10800000" scaled="1"/>
              <a:tileRect/>
            </a:gradFill>
            <a:ln w="12700">
              <a:gradFill>
                <a:gsLst>
                  <a:gs pos="0">
                    <a:schemeClr val="bg2">
                      <a:lumMod val="40000"/>
                      <a:lumOff val="60000"/>
                    </a:schemeClr>
                  </a:gs>
                  <a:gs pos="100000">
                    <a:schemeClr val="bg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defRPr/>
              </a:pPr>
              <a:endParaRPr lang="en-US" sz="4000" dirty="0">
                <a:solidFill>
                  <a:schemeClr val="tx1"/>
                </a:solidFill>
                <a:latin typeface="Arial "/>
                <a:ea typeface="微软雅黑" pitchFamily="34" charset="-122"/>
              </a:endParaRPr>
            </a:p>
          </p:txBody>
        </p:sp>
        <p:sp>
          <p:nvSpPr>
            <p:cNvPr id="53" name="TextBox 52"/>
            <p:cNvSpPr txBox="1"/>
            <p:nvPr/>
          </p:nvSpPr>
          <p:spPr>
            <a:xfrm>
              <a:off x="2408577" y="92715"/>
              <a:ext cx="4334930" cy="761748"/>
            </a:xfrm>
            <a:prstGeom prst="rect">
              <a:avLst/>
            </a:prstGeom>
            <a:noFill/>
          </p:spPr>
          <p:txBody>
            <a:bodyPr wrap="square" rtlCol="0">
              <a:spAutoFit/>
            </a:bodyPr>
            <a:lstStyle/>
            <a:p>
              <a:pPr algn="ctr"/>
              <a:r>
                <a:rPr lang="en-US" sz="6000" spc="-400" dirty="0">
                  <a:latin typeface="Arial "/>
                  <a:ea typeface="微软雅黑" pitchFamily="34" charset="-122"/>
                </a:rPr>
                <a:t>&gt;89.5M</a:t>
              </a:r>
            </a:p>
          </p:txBody>
        </p:sp>
      </p:grpSp>
      <p:sp>
        <p:nvSpPr>
          <p:cNvPr id="3" name="Title 2"/>
          <p:cNvSpPr>
            <a:spLocks noGrp="1"/>
          </p:cNvSpPr>
          <p:nvPr>
            <p:ph type="title" idx="4294967295"/>
          </p:nvPr>
        </p:nvSpPr>
        <p:spPr>
          <a:xfrm>
            <a:off x="409575" y="293688"/>
            <a:ext cx="11069638" cy="517525"/>
          </a:xfrm>
          <a:prstGeom prst="rect">
            <a:avLst/>
          </a:prstGeom>
        </p:spPr>
        <p:txBody>
          <a:bodyPr wrap="square" lIns="90000" tIns="0" rIns="0" bIns="0" anchor="t" anchorCtr="0"/>
          <a:lstStyle/>
          <a:p>
            <a:pPr algn="l"/>
            <a:r>
              <a:rPr lang="zh-CN" altLang="en-US" sz="2800" b="1" dirty="0" smtClean="0">
                <a:latin typeface="Arial "/>
                <a:ea typeface="微软雅黑" pitchFamily="34" charset="-122"/>
              </a:rPr>
              <a:t>闪存正在被客户接受</a:t>
            </a:r>
            <a:r>
              <a:rPr lang="en-US" altLang="zh-CN" sz="2800" b="1" dirty="0" smtClean="0">
                <a:latin typeface="Arial "/>
                <a:ea typeface="微软雅黑" pitchFamily="34" charset="-122"/>
              </a:rPr>
              <a:t>--</a:t>
            </a:r>
            <a:r>
              <a:rPr lang="zh-CN" altLang="en-US" sz="2800" b="1" dirty="0" smtClean="0">
                <a:latin typeface="Arial "/>
                <a:ea typeface="微软雅黑" pitchFamily="34" charset="-122"/>
              </a:rPr>
              <a:t>新 </a:t>
            </a:r>
            <a:r>
              <a:rPr lang="en-US" sz="2800" b="1" dirty="0">
                <a:latin typeface="Arial "/>
                <a:ea typeface="微软雅黑" pitchFamily="34" charset="-122"/>
              </a:rPr>
              <a:t>VNX</a:t>
            </a:r>
            <a:br>
              <a:rPr lang="en-US" sz="2800" b="1" dirty="0">
                <a:latin typeface="Arial "/>
                <a:ea typeface="微软雅黑" pitchFamily="34" charset="-122"/>
              </a:rPr>
            </a:br>
            <a:endParaRPr lang="en-US" sz="2800" b="1" dirty="0">
              <a:latin typeface="Arial "/>
              <a:ea typeface="微软雅黑" pitchFamily="34" charset="-122"/>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000098" y="3040524"/>
            <a:ext cx="741132" cy="2245851"/>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493314" y="4745420"/>
            <a:ext cx="737668" cy="540956"/>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4330472" y="4543698"/>
            <a:ext cx="735324" cy="742677"/>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5165285" y="4271628"/>
            <a:ext cx="735324" cy="1014747"/>
          </a:xfrm>
          <a:prstGeom prst="rect">
            <a:avLst/>
          </a:prstGeom>
        </p:spPr>
      </p:pic>
      <p:pic>
        <p:nvPicPr>
          <p:cNvPr id="65" name="Picture 64"/>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840720" y="3040524"/>
            <a:ext cx="741132" cy="2245851"/>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681338" y="3040524"/>
            <a:ext cx="741132" cy="2245851"/>
          </a:xfrm>
          <a:prstGeom prst="rect">
            <a:avLst/>
          </a:prstGeom>
        </p:spPr>
      </p:pic>
      <p:grpSp>
        <p:nvGrpSpPr>
          <p:cNvPr id="69" name="Group 68"/>
          <p:cNvGrpSpPr/>
          <p:nvPr/>
        </p:nvGrpSpPr>
        <p:grpSpPr>
          <a:xfrm>
            <a:off x="5356660" y="1533935"/>
            <a:ext cx="1484059" cy="1415640"/>
            <a:chOff x="1515452" y="1281217"/>
            <a:chExt cx="1729372" cy="1992840"/>
          </a:xfrm>
        </p:grpSpPr>
        <p:sp>
          <p:nvSpPr>
            <p:cNvPr id="70" name="Freeform 69"/>
            <p:cNvSpPr>
              <a:spLocks/>
            </p:cNvSpPr>
            <p:nvPr/>
          </p:nvSpPr>
          <p:spPr bwMode="auto">
            <a:xfrm>
              <a:off x="1515452" y="1281217"/>
              <a:ext cx="1729372" cy="1992840"/>
            </a:xfrm>
            <a:custGeom>
              <a:avLst/>
              <a:gdLst>
                <a:gd name="T0" fmla="*/ 0 w 617"/>
                <a:gd name="T1" fmla="*/ 177 h 711"/>
                <a:gd name="T2" fmla="*/ 310 w 617"/>
                <a:gd name="T3" fmla="*/ 0 h 711"/>
                <a:gd name="T4" fmla="*/ 617 w 617"/>
                <a:gd name="T5" fmla="*/ 177 h 711"/>
                <a:gd name="T6" fmla="*/ 617 w 617"/>
                <a:gd name="T7" fmla="*/ 534 h 711"/>
                <a:gd name="T8" fmla="*/ 310 w 617"/>
                <a:gd name="T9" fmla="*/ 711 h 711"/>
                <a:gd name="T10" fmla="*/ 0 w 617"/>
                <a:gd name="T11" fmla="*/ 534 h 711"/>
                <a:gd name="T12" fmla="*/ 0 w 617"/>
                <a:gd name="T13" fmla="*/ 177 h 711"/>
              </a:gdLst>
              <a:ahLst/>
              <a:cxnLst>
                <a:cxn ang="0">
                  <a:pos x="T0" y="T1"/>
                </a:cxn>
                <a:cxn ang="0">
                  <a:pos x="T2" y="T3"/>
                </a:cxn>
                <a:cxn ang="0">
                  <a:pos x="T4" y="T5"/>
                </a:cxn>
                <a:cxn ang="0">
                  <a:pos x="T6" y="T7"/>
                </a:cxn>
                <a:cxn ang="0">
                  <a:pos x="T8" y="T9"/>
                </a:cxn>
                <a:cxn ang="0">
                  <a:pos x="T10" y="T11"/>
                </a:cxn>
                <a:cxn ang="0">
                  <a:pos x="T12" y="T13"/>
                </a:cxn>
              </a:cxnLst>
              <a:rect l="0" t="0" r="r" b="b"/>
              <a:pathLst>
                <a:path w="617" h="711">
                  <a:moveTo>
                    <a:pt x="0" y="177"/>
                  </a:moveTo>
                  <a:lnTo>
                    <a:pt x="310" y="0"/>
                  </a:lnTo>
                  <a:lnTo>
                    <a:pt x="617" y="177"/>
                  </a:lnTo>
                  <a:lnTo>
                    <a:pt x="617" y="534"/>
                  </a:lnTo>
                  <a:lnTo>
                    <a:pt x="310" y="711"/>
                  </a:lnTo>
                  <a:lnTo>
                    <a:pt x="0" y="534"/>
                  </a:lnTo>
                  <a:lnTo>
                    <a:pt x="0" y="177"/>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p>
          </p:txBody>
        </p:sp>
        <p:sp>
          <p:nvSpPr>
            <p:cNvPr id="71" name="Freeform 70"/>
            <p:cNvSpPr>
              <a:spLocks/>
            </p:cNvSpPr>
            <p:nvPr/>
          </p:nvSpPr>
          <p:spPr bwMode="auto">
            <a:xfrm>
              <a:off x="1623934" y="1406226"/>
              <a:ext cx="1512407" cy="1742821"/>
            </a:xfrm>
            <a:custGeom>
              <a:avLst/>
              <a:gdLst>
                <a:gd name="T0" fmla="*/ 0 w 617"/>
                <a:gd name="T1" fmla="*/ 177 h 711"/>
                <a:gd name="T2" fmla="*/ 310 w 617"/>
                <a:gd name="T3" fmla="*/ 0 h 711"/>
                <a:gd name="T4" fmla="*/ 617 w 617"/>
                <a:gd name="T5" fmla="*/ 177 h 711"/>
                <a:gd name="T6" fmla="*/ 617 w 617"/>
                <a:gd name="T7" fmla="*/ 534 h 711"/>
                <a:gd name="T8" fmla="*/ 310 w 617"/>
                <a:gd name="T9" fmla="*/ 711 h 711"/>
                <a:gd name="T10" fmla="*/ 0 w 617"/>
                <a:gd name="T11" fmla="*/ 534 h 711"/>
                <a:gd name="T12" fmla="*/ 0 w 617"/>
                <a:gd name="T13" fmla="*/ 177 h 711"/>
              </a:gdLst>
              <a:ahLst/>
              <a:cxnLst>
                <a:cxn ang="0">
                  <a:pos x="T0" y="T1"/>
                </a:cxn>
                <a:cxn ang="0">
                  <a:pos x="T2" y="T3"/>
                </a:cxn>
                <a:cxn ang="0">
                  <a:pos x="T4" y="T5"/>
                </a:cxn>
                <a:cxn ang="0">
                  <a:pos x="T6" y="T7"/>
                </a:cxn>
                <a:cxn ang="0">
                  <a:pos x="T8" y="T9"/>
                </a:cxn>
                <a:cxn ang="0">
                  <a:pos x="T10" y="T11"/>
                </a:cxn>
                <a:cxn ang="0">
                  <a:pos x="T12" y="T13"/>
                </a:cxn>
              </a:cxnLst>
              <a:rect l="0" t="0" r="r" b="b"/>
              <a:pathLst>
                <a:path w="617" h="711">
                  <a:moveTo>
                    <a:pt x="0" y="177"/>
                  </a:moveTo>
                  <a:lnTo>
                    <a:pt x="310" y="0"/>
                  </a:lnTo>
                  <a:lnTo>
                    <a:pt x="617" y="177"/>
                  </a:lnTo>
                  <a:lnTo>
                    <a:pt x="617" y="534"/>
                  </a:lnTo>
                  <a:lnTo>
                    <a:pt x="310" y="711"/>
                  </a:lnTo>
                  <a:lnTo>
                    <a:pt x="0" y="534"/>
                  </a:lnTo>
                  <a:lnTo>
                    <a:pt x="0" y="177"/>
                  </a:lnTo>
                  <a:close/>
                </a:path>
              </a:pathLst>
            </a:custGeom>
            <a:solidFill>
              <a:schemeClr val="tx2">
                <a:lumMod val="75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p>
          </p:txBody>
        </p:sp>
        <p:sp>
          <p:nvSpPr>
            <p:cNvPr id="73" name="Rectangle 72"/>
            <p:cNvSpPr/>
            <p:nvPr/>
          </p:nvSpPr>
          <p:spPr>
            <a:xfrm>
              <a:off x="1599529" y="1988752"/>
              <a:ext cx="1561218" cy="439385"/>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133">
                <a:solidFill>
                  <a:schemeClr val="tx1"/>
                </a:solidFill>
              </a:endParaRPr>
            </a:p>
          </p:txBody>
        </p:sp>
        <p:grpSp>
          <p:nvGrpSpPr>
            <p:cNvPr id="74" name="Group 73"/>
            <p:cNvGrpSpPr/>
            <p:nvPr/>
          </p:nvGrpSpPr>
          <p:grpSpPr>
            <a:xfrm>
              <a:off x="1718148" y="2091201"/>
              <a:ext cx="1323979" cy="234486"/>
              <a:chOff x="2573338" y="3432175"/>
              <a:chExt cx="3522663" cy="623888"/>
            </a:xfrm>
            <a:solidFill>
              <a:schemeClr val="bg1"/>
            </a:solidFill>
          </p:grpSpPr>
          <p:sp>
            <p:nvSpPr>
              <p:cNvPr id="84" name="Freeform 83"/>
              <p:cNvSpPr>
                <a:spLocks/>
              </p:cNvSpPr>
              <p:nvPr/>
            </p:nvSpPr>
            <p:spPr bwMode="auto">
              <a:xfrm>
                <a:off x="2573338" y="3432175"/>
                <a:ext cx="1135063" cy="617538"/>
              </a:xfrm>
              <a:custGeom>
                <a:avLst/>
                <a:gdLst>
                  <a:gd name="T0" fmla="*/ 611 w 715"/>
                  <a:gd name="T1" fmla="*/ 0 h 389"/>
                  <a:gd name="T2" fmla="*/ 715 w 715"/>
                  <a:gd name="T3" fmla="*/ 0 h 389"/>
                  <a:gd name="T4" fmla="*/ 382 w 715"/>
                  <a:gd name="T5" fmla="*/ 389 h 389"/>
                  <a:gd name="T6" fmla="*/ 296 w 715"/>
                  <a:gd name="T7" fmla="*/ 389 h 389"/>
                  <a:gd name="T8" fmla="*/ 0 w 715"/>
                  <a:gd name="T9" fmla="*/ 0 h 389"/>
                  <a:gd name="T10" fmla="*/ 104 w 715"/>
                  <a:gd name="T11" fmla="*/ 0 h 389"/>
                  <a:gd name="T12" fmla="*/ 341 w 715"/>
                  <a:gd name="T13" fmla="*/ 300 h 389"/>
                  <a:gd name="T14" fmla="*/ 611 w 715"/>
                  <a:gd name="T15" fmla="*/ 0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389">
                    <a:moveTo>
                      <a:pt x="611" y="0"/>
                    </a:moveTo>
                    <a:lnTo>
                      <a:pt x="715" y="0"/>
                    </a:lnTo>
                    <a:lnTo>
                      <a:pt x="382" y="389"/>
                    </a:lnTo>
                    <a:lnTo>
                      <a:pt x="296" y="389"/>
                    </a:lnTo>
                    <a:lnTo>
                      <a:pt x="0" y="0"/>
                    </a:lnTo>
                    <a:lnTo>
                      <a:pt x="104" y="0"/>
                    </a:lnTo>
                    <a:lnTo>
                      <a:pt x="341" y="300"/>
                    </a:lnTo>
                    <a:lnTo>
                      <a:pt x="6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p>
            </p:txBody>
          </p:sp>
          <p:sp>
            <p:nvSpPr>
              <p:cNvPr id="85" name="Freeform 84"/>
              <p:cNvSpPr>
                <a:spLocks/>
              </p:cNvSpPr>
              <p:nvPr/>
            </p:nvSpPr>
            <p:spPr bwMode="auto">
              <a:xfrm>
                <a:off x="4960938" y="3432175"/>
                <a:ext cx="1135063" cy="623888"/>
              </a:xfrm>
              <a:custGeom>
                <a:avLst/>
                <a:gdLst>
                  <a:gd name="T0" fmla="*/ 704 w 715"/>
                  <a:gd name="T1" fmla="*/ 0 h 393"/>
                  <a:gd name="T2" fmla="*/ 560 w 715"/>
                  <a:gd name="T3" fmla="*/ 0 h 393"/>
                  <a:gd name="T4" fmla="*/ 360 w 715"/>
                  <a:gd name="T5" fmla="*/ 141 h 393"/>
                  <a:gd name="T6" fmla="*/ 156 w 715"/>
                  <a:gd name="T7" fmla="*/ 0 h 393"/>
                  <a:gd name="T8" fmla="*/ 15 w 715"/>
                  <a:gd name="T9" fmla="*/ 0 h 393"/>
                  <a:gd name="T10" fmla="*/ 285 w 715"/>
                  <a:gd name="T11" fmla="*/ 189 h 393"/>
                  <a:gd name="T12" fmla="*/ 0 w 715"/>
                  <a:gd name="T13" fmla="*/ 393 h 393"/>
                  <a:gd name="T14" fmla="*/ 141 w 715"/>
                  <a:gd name="T15" fmla="*/ 393 h 393"/>
                  <a:gd name="T16" fmla="*/ 360 w 715"/>
                  <a:gd name="T17" fmla="*/ 241 h 393"/>
                  <a:gd name="T18" fmla="*/ 574 w 715"/>
                  <a:gd name="T19" fmla="*/ 393 h 393"/>
                  <a:gd name="T20" fmla="*/ 715 w 715"/>
                  <a:gd name="T21" fmla="*/ 393 h 393"/>
                  <a:gd name="T22" fmla="*/ 430 w 715"/>
                  <a:gd name="T23" fmla="*/ 189 h 393"/>
                  <a:gd name="T24" fmla="*/ 704 w 715"/>
                  <a:gd name="T2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5" h="393">
                    <a:moveTo>
                      <a:pt x="704" y="0"/>
                    </a:moveTo>
                    <a:lnTo>
                      <a:pt x="560" y="0"/>
                    </a:lnTo>
                    <a:lnTo>
                      <a:pt x="360" y="141"/>
                    </a:lnTo>
                    <a:lnTo>
                      <a:pt x="156" y="0"/>
                    </a:lnTo>
                    <a:lnTo>
                      <a:pt x="15" y="0"/>
                    </a:lnTo>
                    <a:lnTo>
                      <a:pt x="285" y="189"/>
                    </a:lnTo>
                    <a:lnTo>
                      <a:pt x="0" y="393"/>
                    </a:lnTo>
                    <a:lnTo>
                      <a:pt x="141" y="393"/>
                    </a:lnTo>
                    <a:lnTo>
                      <a:pt x="360" y="241"/>
                    </a:lnTo>
                    <a:lnTo>
                      <a:pt x="574" y="393"/>
                    </a:lnTo>
                    <a:lnTo>
                      <a:pt x="715" y="393"/>
                    </a:lnTo>
                    <a:lnTo>
                      <a:pt x="430" y="189"/>
                    </a:lnTo>
                    <a:lnTo>
                      <a:pt x="70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p>
            </p:txBody>
          </p:sp>
          <p:sp>
            <p:nvSpPr>
              <p:cNvPr id="86" name="Freeform 85"/>
              <p:cNvSpPr>
                <a:spLocks/>
              </p:cNvSpPr>
              <p:nvPr/>
            </p:nvSpPr>
            <p:spPr bwMode="auto">
              <a:xfrm>
                <a:off x="3779837" y="3432175"/>
                <a:ext cx="1139826" cy="617537"/>
              </a:xfrm>
              <a:custGeom>
                <a:avLst/>
                <a:gdLst>
                  <a:gd name="T0" fmla="*/ 81 w 718"/>
                  <a:gd name="T1" fmla="*/ 81 h 389"/>
                  <a:gd name="T2" fmla="*/ 607 w 718"/>
                  <a:gd name="T3" fmla="*/ 389 h 389"/>
                  <a:gd name="T4" fmla="*/ 674 w 718"/>
                  <a:gd name="T5" fmla="*/ 389 h 389"/>
                  <a:gd name="T6" fmla="*/ 718 w 718"/>
                  <a:gd name="T7" fmla="*/ 389 h 389"/>
                  <a:gd name="T8" fmla="*/ 718 w 718"/>
                  <a:gd name="T9" fmla="*/ 0 h 389"/>
                  <a:gd name="T10" fmla="*/ 637 w 718"/>
                  <a:gd name="T11" fmla="*/ 0 h 389"/>
                  <a:gd name="T12" fmla="*/ 637 w 718"/>
                  <a:gd name="T13" fmla="*/ 307 h 389"/>
                  <a:gd name="T14" fmla="*/ 103 w 718"/>
                  <a:gd name="T15" fmla="*/ 0 h 389"/>
                  <a:gd name="T16" fmla="*/ 70 w 718"/>
                  <a:gd name="T17" fmla="*/ 0 h 389"/>
                  <a:gd name="T18" fmla="*/ 0 w 718"/>
                  <a:gd name="T19" fmla="*/ 0 h 389"/>
                  <a:gd name="T20" fmla="*/ 0 w 718"/>
                  <a:gd name="T21" fmla="*/ 389 h 389"/>
                  <a:gd name="T22" fmla="*/ 81 w 718"/>
                  <a:gd name="T23" fmla="*/ 389 h 389"/>
                  <a:gd name="T24" fmla="*/ 81 w 718"/>
                  <a:gd name="T25" fmla="*/ 8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8" h="389">
                    <a:moveTo>
                      <a:pt x="81" y="81"/>
                    </a:moveTo>
                    <a:lnTo>
                      <a:pt x="607" y="389"/>
                    </a:lnTo>
                    <a:lnTo>
                      <a:pt x="674" y="389"/>
                    </a:lnTo>
                    <a:lnTo>
                      <a:pt x="718" y="389"/>
                    </a:lnTo>
                    <a:lnTo>
                      <a:pt x="718" y="0"/>
                    </a:lnTo>
                    <a:lnTo>
                      <a:pt x="637" y="0"/>
                    </a:lnTo>
                    <a:lnTo>
                      <a:pt x="637" y="307"/>
                    </a:lnTo>
                    <a:lnTo>
                      <a:pt x="103" y="0"/>
                    </a:lnTo>
                    <a:lnTo>
                      <a:pt x="70" y="0"/>
                    </a:lnTo>
                    <a:lnTo>
                      <a:pt x="0" y="0"/>
                    </a:lnTo>
                    <a:lnTo>
                      <a:pt x="0" y="389"/>
                    </a:lnTo>
                    <a:lnTo>
                      <a:pt x="81" y="389"/>
                    </a:lnTo>
                    <a:lnTo>
                      <a:pt x="81"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p>
            </p:txBody>
          </p:sp>
        </p:grpSp>
        <p:grpSp>
          <p:nvGrpSpPr>
            <p:cNvPr id="80" name="Group 79"/>
            <p:cNvGrpSpPr/>
            <p:nvPr/>
          </p:nvGrpSpPr>
          <p:grpSpPr>
            <a:xfrm>
              <a:off x="1657766" y="2455373"/>
              <a:ext cx="1444747" cy="618493"/>
              <a:chOff x="2596066" y="2212563"/>
              <a:chExt cx="3469323" cy="1485212"/>
            </a:xfrm>
            <a:noFill/>
          </p:grpSpPr>
          <p:sp>
            <p:nvSpPr>
              <p:cNvPr id="81" name="Freeform 80"/>
              <p:cNvSpPr>
                <a:spLocks/>
              </p:cNvSpPr>
              <p:nvPr/>
            </p:nvSpPr>
            <p:spPr bwMode="auto">
              <a:xfrm>
                <a:off x="2596066" y="2212563"/>
                <a:ext cx="1661101" cy="960903"/>
              </a:xfrm>
              <a:custGeom>
                <a:avLst/>
                <a:gdLst>
                  <a:gd name="T0" fmla="*/ 1338 w 1338"/>
                  <a:gd name="T1" fmla="*/ 386 h 774"/>
                  <a:gd name="T2" fmla="*/ 668 w 1338"/>
                  <a:gd name="T3" fmla="*/ 0 h 774"/>
                  <a:gd name="T4" fmla="*/ 0 w 1338"/>
                  <a:gd name="T5" fmla="*/ 386 h 774"/>
                  <a:gd name="T6" fmla="*/ 668 w 1338"/>
                  <a:gd name="T7" fmla="*/ 774 h 774"/>
                  <a:gd name="T8" fmla="*/ 1338 w 1338"/>
                  <a:gd name="T9" fmla="*/ 386 h 774"/>
                </a:gdLst>
                <a:ahLst/>
                <a:cxnLst>
                  <a:cxn ang="0">
                    <a:pos x="T0" y="T1"/>
                  </a:cxn>
                  <a:cxn ang="0">
                    <a:pos x="T2" y="T3"/>
                  </a:cxn>
                  <a:cxn ang="0">
                    <a:pos x="T4" y="T5"/>
                  </a:cxn>
                  <a:cxn ang="0">
                    <a:pos x="T6" y="T7"/>
                  </a:cxn>
                  <a:cxn ang="0">
                    <a:pos x="T8" y="T9"/>
                  </a:cxn>
                </a:cxnLst>
                <a:rect l="0" t="0" r="r" b="b"/>
                <a:pathLst>
                  <a:path w="1338" h="774">
                    <a:moveTo>
                      <a:pt x="1338" y="386"/>
                    </a:moveTo>
                    <a:lnTo>
                      <a:pt x="668" y="0"/>
                    </a:lnTo>
                    <a:lnTo>
                      <a:pt x="0" y="386"/>
                    </a:lnTo>
                    <a:lnTo>
                      <a:pt x="668" y="774"/>
                    </a:lnTo>
                    <a:lnTo>
                      <a:pt x="1338" y="386"/>
                    </a:lnTo>
                    <a:close/>
                  </a:path>
                </a:pathLst>
              </a:custGeom>
              <a:grpFill/>
              <a:ln w="9525">
                <a:solidFill>
                  <a:schemeClr val="accent1"/>
                </a:solidFill>
                <a:round/>
                <a:headEnd/>
                <a:tailEnd/>
              </a:ln>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p>
            </p:txBody>
          </p:sp>
          <p:sp>
            <p:nvSpPr>
              <p:cNvPr id="82" name="Freeform 81"/>
              <p:cNvSpPr>
                <a:spLocks/>
              </p:cNvSpPr>
              <p:nvPr/>
            </p:nvSpPr>
            <p:spPr bwMode="auto">
              <a:xfrm>
                <a:off x="3500178" y="2736871"/>
                <a:ext cx="1661101" cy="960904"/>
              </a:xfrm>
              <a:custGeom>
                <a:avLst/>
                <a:gdLst>
                  <a:gd name="T0" fmla="*/ 1338 w 1338"/>
                  <a:gd name="T1" fmla="*/ 386 h 774"/>
                  <a:gd name="T2" fmla="*/ 668 w 1338"/>
                  <a:gd name="T3" fmla="*/ 0 h 774"/>
                  <a:gd name="T4" fmla="*/ 0 w 1338"/>
                  <a:gd name="T5" fmla="*/ 386 h 774"/>
                  <a:gd name="T6" fmla="*/ 668 w 1338"/>
                  <a:gd name="T7" fmla="*/ 774 h 774"/>
                  <a:gd name="T8" fmla="*/ 1338 w 1338"/>
                  <a:gd name="T9" fmla="*/ 386 h 774"/>
                </a:gdLst>
                <a:ahLst/>
                <a:cxnLst>
                  <a:cxn ang="0">
                    <a:pos x="T0" y="T1"/>
                  </a:cxn>
                  <a:cxn ang="0">
                    <a:pos x="T2" y="T3"/>
                  </a:cxn>
                  <a:cxn ang="0">
                    <a:pos x="T4" y="T5"/>
                  </a:cxn>
                  <a:cxn ang="0">
                    <a:pos x="T6" y="T7"/>
                  </a:cxn>
                  <a:cxn ang="0">
                    <a:pos x="T8" y="T9"/>
                  </a:cxn>
                </a:cxnLst>
                <a:rect l="0" t="0" r="r" b="b"/>
                <a:pathLst>
                  <a:path w="1338" h="774">
                    <a:moveTo>
                      <a:pt x="1338" y="386"/>
                    </a:moveTo>
                    <a:lnTo>
                      <a:pt x="668" y="0"/>
                    </a:lnTo>
                    <a:lnTo>
                      <a:pt x="0" y="386"/>
                    </a:lnTo>
                    <a:lnTo>
                      <a:pt x="668" y="774"/>
                    </a:lnTo>
                    <a:lnTo>
                      <a:pt x="1338" y="386"/>
                    </a:lnTo>
                    <a:close/>
                  </a:path>
                </a:pathLst>
              </a:custGeom>
              <a:grpFill/>
              <a:ln w="9525">
                <a:solidFill>
                  <a:schemeClr val="accent1"/>
                </a:solidFill>
                <a:round/>
                <a:headEnd/>
                <a:tailEnd/>
              </a:ln>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p>
            </p:txBody>
          </p:sp>
          <p:sp>
            <p:nvSpPr>
              <p:cNvPr id="83" name="Freeform 82"/>
              <p:cNvSpPr>
                <a:spLocks/>
              </p:cNvSpPr>
              <p:nvPr/>
            </p:nvSpPr>
            <p:spPr bwMode="auto">
              <a:xfrm>
                <a:off x="4404288" y="2212563"/>
                <a:ext cx="1661101" cy="960903"/>
              </a:xfrm>
              <a:custGeom>
                <a:avLst/>
                <a:gdLst>
                  <a:gd name="T0" fmla="*/ 1338 w 1338"/>
                  <a:gd name="T1" fmla="*/ 386 h 774"/>
                  <a:gd name="T2" fmla="*/ 668 w 1338"/>
                  <a:gd name="T3" fmla="*/ 0 h 774"/>
                  <a:gd name="T4" fmla="*/ 0 w 1338"/>
                  <a:gd name="T5" fmla="*/ 386 h 774"/>
                  <a:gd name="T6" fmla="*/ 668 w 1338"/>
                  <a:gd name="T7" fmla="*/ 774 h 774"/>
                  <a:gd name="T8" fmla="*/ 1338 w 1338"/>
                  <a:gd name="T9" fmla="*/ 386 h 774"/>
                </a:gdLst>
                <a:ahLst/>
                <a:cxnLst>
                  <a:cxn ang="0">
                    <a:pos x="T0" y="T1"/>
                  </a:cxn>
                  <a:cxn ang="0">
                    <a:pos x="T2" y="T3"/>
                  </a:cxn>
                  <a:cxn ang="0">
                    <a:pos x="T4" y="T5"/>
                  </a:cxn>
                  <a:cxn ang="0">
                    <a:pos x="T6" y="T7"/>
                  </a:cxn>
                  <a:cxn ang="0">
                    <a:pos x="T8" y="T9"/>
                  </a:cxn>
                </a:cxnLst>
                <a:rect l="0" t="0" r="r" b="b"/>
                <a:pathLst>
                  <a:path w="1338" h="774">
                    <a:moveTo>
                      <a:pt x="1338" y="386"/>
                    </a:moveTo>
                    <a:lnTo>
                      <a:pt x="668" y="0"/>
                    </a:lnTo>
                    <a:lnTo>
                      <a:pt x="0" y="386"/>
                    </a:lnTo>
                    <a:lnTo>
                      <a:pt x="668" y="774"/>
                    </a:lnTo>
                    <a:lnTo>
                      <a:pt x="1338" y="386"/>
                    </a:lnTo>
                    <a:close/>
                  </a:path>
                </a:pathLst>
              </a:custGeom>
              <a:grpFill/>
              <a:ln w="9525">
                <a:solidFill>
                  <a:schemeClr val="accent1"/>
                </a:solidFill>
                <a:round/>
                <a:headEnd/>
                <a:tailEnd/>
              </a:ln>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p>
            </p:txBody>
          </p:sp>
        </p:grpSp>
      </p:grpSp>
      <p:pic>
        <p:nvPicPr>
          <p:cNvPr id="87" name="Picture 9"/>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24033"/>
          <a:stretch/>
        </p:blipFill>
        <p:spPr bwMode="auto">
          <a:xfrm>
            <a:off x="4244976" y="3280202"/>
            <a:ext cx="949871" cy="833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8" name="Picture 2" descr="C:\unzipped\EMC-vnx-vnxe-software-boxes-pngs\Final-files-pngs\VNX-monitoring-reporting-suite.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42293" y="3539899"/>
            <a:ext cx="1472639" cy="981145"/>
          </a:xfrm>
          <a:prstGeom prst="rect">
            <a:avLst/>
          </a:prstGeom>
          <a:noFill/>
          <a:extLst>
            <a:ext uri="{909E8E84-426E-40DD-AFC4-6F175D3DCCD1}">
              <a14:hiddenFill xmlns:a14="http://schemas.microsoft.com/office/drawing/2010/main" xmlns="">
                <a:solidFill>
                  <a:srgbClr val="FFFFFF"/>
                </a:solidFill>
              </a14:hiddenFill>
            </a:ext>
          </a:extLst>
        </p:spPr>
      </p:pic>
      <p:sp>
        <p:nvSpPr>
          <p:cNvPr id="56" name="TextBox 55"/>
          <p:cNvSpPr txBox="1"/>
          <p:nvPr/>
        </p:nvSpPr>
        <p:spPr>
          <a:xfrm>
            <a:off x="696531" y="2039776"/>
            <a:ext cx="2604683" cy="348813"/>
          </a:xfrm>
          <a:prstGeom prst="rect">
            <a:avLst/>
          </a:prstGeom>
          <a:noFill/>
        </p:spPr>
        <p:txBody>
          <a:bodyPr wrap="square" rtlCol="0" anchor="ctr" anchorCtr="0">
            <a:spAutoFit/>
          </a:bodyPr>
          <a:lstStyle/>
          <a:p>
            <a:pPr algn="ctr">
              <a:lnSpc>
                <a:spcPts val="2000"/>
              </a:lnSpc>
            </a:pPr>
            <a:r>
              <a:rPr lang="zh-CN" altLang="en-US" sz="1867" dirty="0">
                <a:ea typeface="SimHei" pitchFamily="49" charset="-122"/>
              </a:rPr>
              <a:t>系统发货量</a:t>
            </a:r>
          </a:p>
        </p:txBody>
      </p:sp>
      <p:sp>
        <p:nvSpPr>
          <p:cNvPr id="59" name="TextBox 58"/>
          <p:cNvSpPr txBox="1"/>
          <p:nvPr/>
        </p:nvSpPr>
        <p:spPr>
          <a:xfrm>
            <a:off x="8588095" y="1958025"/>
            <a:ext cx="2708856" cy="348813"/>
          </a:xfrm>
          <a:prstGeom prst="rect">
            <a:avLst/>
          </a:prstGeom>
          <a:noFill/>
        </p:spPr>
        <p:txBody>
          <a:bodyPr wrap="square" rtlCol="0" anchor="ctr" anchorCtr="0">
            <a:spAutoFit/>
          </a:bodyPr>
          <a:lstStyle/>
          <a:p>
            <a:pPr algn="ctr">
              <a:lnSpc>
                <a:spcPts val="2000"/>
              </a:lnSpc>
            </a:pPr>
            <a:r>
              <a:rPr lang="zh-CN" altLang="en-US" sz="1867" dirty="0">
                <a:ea typeface="SimHei" pitchFamily="49" charset="-122"/>
              </a:rPr>
              <a:t>运行小时数</a:t>
            </a:r>
          </a:p>
        </p:txBody>
      </p:sp>
      <p:sp>
        <p:nvSpPr>
          <p:cNvPr id="61" name="TextBox 60"/>
          <p:cNvSpPr txBox="1"/>
          <p:nvPr/>
        </p:nvSpPr>
        <p:spPr>
          <a:xfrm>
            <a:off x="1212475" y="3762241"/>
            <a:ext cx="1378904" cy="333489"/>
          </a:xfrm>
          <a:prstGeom prst="rect">
            <a:avLst/>
          </a:prstGeom>
          <a:noFill/>
        </p:spPr>
        <p:txBody>
          <a:bodyPr wrap="none" tIns="0" rtlCol="0">
            <a:spAutoFit/>
          </a:bodyPr>
          <a:lstStyle/>
          <a:p>
            <a:pPr algn="ctr"/>
            <a:r>
              <a:rPr lang="zh-CN" altLang="en-US" sz="1867" dirty="0">
                <a:ea typeface="SimHei" pitchFamily="49" charset="-122"/>
              </a:rPr>
              <a:t> </a:t>
            </a:r>
            <a:r>
              <a:rPr lang="en-US" altLang="zh-CN" sz="1867" dirty="0">
                <a:ea typeface="SimHei" pitchFamily="49" charset="-122"/>
              </a:rPr>
              <a:t>PB </a:t>
            </a:r>
            <a:r>
              <a:rPr lang="zh-CN" altLang="en-US" sz="1867" dirty="0">
                <a:ea typeface="SimHei" pitchFamily="49" charset="-122"/>
              </a:rPr>
              <a:t>发货量</a:t>
            </a:r>
          </a:p>
        </p:txBody>
      </p:sp>
      <p:sp>
        <p:nvSpPr>
          <p:cNvPr id="62" name="TextBox 61"/>
          <p:cNvSpPr txBox="1"/>
          <p:nvPr/>
        </p:nvSpPr>
        <p:spPr>
          <a:xfrm>
            <a:off x="9171978" y="3719595"/>
            <a:ext cx="1579920" cy="333489"/>
          </a:xfrm>
          <a:prstGeom prst="rect">
            <a:avLst/>
          </a:prstGeom>
          <a:noFill/>
        </p:spPr>
        <p:txBody>
          <a:bodyPr wrap="none" tIns="0" rtlCol="0">
            <a:spAutoFit/>
          </a:bodyPr>
          <a:lstStyle/>
          <a:p>
            <a:pPr algn="ctr"/>
            <a:r>
              <a:rPr lang="zh-CN" altLang="en-US" sz="1867" dirty="0">
                <a:ea typeface="SimHei" pitchFamily="49" charset="-122"/>
              </a:rPr>
              <a:t> </a:t>
            </a:r>
            <a:r>
              <a:rPr lang="en-US" altLang="zh-CN" sz="1867" dirty="0">
                <a:ea typeface="SimHei" pitchFamily="49" charset="-122"/>
              </a:rPr>
              <a:t>SSD </a:t>
            </a:r>
            <a:r>
              <a:rPr lang="zh-CN" altLang="en-US" sz="1867" dirty="0">
                <a:ea typeface="SimHei" pitchFamily="49" charset="-122"/>
              </a:rPr>
              <a:t>发货量</a:t>
            </a:r>
          </a:p>
        </p:txBody>
      </p:sp>
      <p:sp>
        <p:nvSpPr>
          <p:cNvPr id="63" name="TextBox 62"/>
          <p:cNvSpPr txBox="1"/>
          <p:nvPr/>
        </p:nvSpPr>
        <p:spPr>
          <a:xfrm>
            <a:off x="1293935" y="5011181"/>
            <a:ext cx="2425664" cy="415498"/>
          </a:xfrm>
          <a:prstGeom prst="rect">
            <a:avLst/>
          </a:prstGeom>
          <a:noFill/>
        </p:spPr>
        <p:txBody>
          <a:bodyPr wrap="none" tIns="0" rtlCol="0">
            <a:spAutoFit/>
          </a:bodyPr>
          <a:lstStyle/>
          <a:p>
            <a:pPr algn="ctr"/>
            <a:r>
              <a:rPr lang="en-US" altLang="zh-CN" sz="2400" dirty="0">
                <a:ea typeface="SimHei" pitchFamily="49" charset="-122"/>
              </a:rPr>
              <a:t>PB </a:t>
            </a:r>
            <a:r>
              <a:rPr lang="zh-CN" altLang="en-US" sz="2400" dirty="0">
                <a:ea typeface="SimHei" pitchFamily="49" charset="-122"/>
              </a:rPr>
              <a:t>级以上的客户</a:t>
            </a:r>
          </a:p>
        </p:txBody>
      </p:sp>
      <p:sp>
        <p:nvSpPr>
          <p:cNvPr id="72" name="TextBox 71"/>
          <p:cNvSpPr txBox="1"/>
          <p:nvPr/>
        </p:nvSpPr>
        <p:spPr>
          <a:xfrm>
            <a:off x="9489132" y="5249306"/>
            <a:ext cx="1225015" cy="333489"/>
          </a:xfrm>
          <a:prstGeom prst="rect">
            <a:avLst/>
          </a:prstGeom>
          <a:noFill/>
        </p:spPr>
        <p:txBody>
          <a:bodyPr wrap="none" tIns="0" rtlCol="0">
            <a:spAutoFit/>
          </a:bodyPr>
          <a:lstStyle/>
          <a:p>
            <a:pPr algn="ctr"/>
            <a:r>
              <a:rPr lang="zh-CN" altLang="en-US" sz="1867" dirty="0">
                <a:ea typeface="SimHei" pitchFamily="49" charset="-122"/>
              </a:rPr>
              <a:t> 附带闪存</a:t>
            </a:r>
          </a:p>
        </p:txBody>
      </p:sp>
      <p:sp>
        <p:nvSpPr>
          <p:cNvPr id="89" name="TextBox 88"/>
          <p:cNvSpPr txBox="1"/>
          <p:nvPr/>
        </p:nvSpPr>
        <p:spPr>
          <a:xfrm>
            <a:off x="5992278" y="6001702"/>
            <a:ext cx="4585295" cy="164212"/>
          </a:xfrm>
          <a:prstGeom prst="rect">
            <a:avLst/>
          </a:prstGeom>
          <a:noFill/>
        </p:spPr>
        <p:txBody>
          <a:bodyPr wrap="square" lIns="0" tIns="0" rIns="0" bIns="0" rtlCol="0">
            <a:spAutoFit/>
          </a:bodyPr>
          <a:lstStyle/>
          <a:p>
            <a:pPr algn="ctr"/>
            <a:r>
              <a:rPr lang="en-US" altLang="zh-CN" sz="1067" dirty="0">
                <a:ea typeface="SimHei" pitchFamily="49" charset="-122"/>
              </a:rPr>
              <a:t>Next-Gen VNX: From Q32013 through Q42014</a:t>
            </a:r>
            <a:endParaRPr lang="zh-CN" altLang="en-US" sz="1067" dirty="0">
              <a:ea typeface="SimHei" pitchFamily="49" charset="-122"/>
            </a:endParaRPr>
          </a:p>
        </p:txBody>
      </p:sp>
    </p:spTree>
    <p:extLst>
      <p:ext uri="{BB962C8B-B14F-4D97-AF65-F5344CB8AC3E}">
        <p14:creationId xmlns:p14="http://schemas.microsoft.com/office/powerpoint/2010/main" xmlns="" val="1453422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1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p:tgtEl>
                                          <p:spTgt spid="4"/>
                                        </p:tgtEl>
                                        <p:attrNameLst>
                                          <p:attrName>ppt_y</p:attrName>
                                        </p:attrNameLst>
                                      </p:cBhvr>
                                      <p:tavLst>
                                        <p:tav tm="0">
                                          <p:val>
                                            <p:strVal val="#ppt_y+#ppt_h*1.125000"/>
                                          </p:val>
                                        </p:tav>
                                        <p:tav tm="100000">
                                          <p:val>
                                            <p:strVal val="#ppt_y"/>
                                          </p:val>
                                        </p:tav>
                                      </p:tavLst>
                                    </p:anim>
                                    <p:animEffect transition="in" filter="wipe(up)">
                                      <p:cBhvr>
                                        <p:cTn id="13" dur="250"/>
                                        <p:tgtEl>
                                          <p:spTgt spid="4"/>
                                        </p:tgtEl>
                                      </p:cBhvr>
                                    </p:animEffect>
                                  </p:childTnLst>
                                </p:cTn>
                              </p:par>
                            </p:childTnLst>
                          </p:cTn>
                        </p:par>
                        <p:par>
                          <p:cTn id="14" fill="hold">
                            <p:stCondLst>
                              <p:cond delay="250"/>
                            </p:stCondLst>
                            <p:childTnLst>
                              <p:par>
                                <p:cTn id="15" presetID="53" presetClass="entr" presetSubtype="16" fill="hold" nodeType="after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fltVal val="0"/>
                                          </p:val>
                                        </p:tav>
                                        <p:tav tm="100000">
                                          <p:val>
                                            <p:strVal val="#ppt_w"/>
                                          </p:val>
                                        </p:tav>
                                      </p:tavLst>
                                    </p:anim>
                                    <p:anim calcmode="lin" valueType="num">
                                      <p:cBhvr>
                                        <p:cTn id="18" dur="250" fill="hold"/>
                                        <p:tgtEl>
                                          <p:spTgt spid="10"/>
                                        </p:tgtEl>
                                        <p:attrNameLst>
                                          <p:attrName>ppt_h</p:attrName>
                                        </p:attrNameLst>
                                      </p:cBhvr>
                                      <p:tavLst>
                                        <p:tav tm="0">
                                          <p:val>
                                            <p:fltVal val="0"/>
                                          </p:val>
                                        </p:tav>
                                        <p:tav tm="100000">
                                          <p:val>
                                            <p:strVal val="#ppt_h"/>
                                          </p:val>
                                        </p:tav>
                                      </p:tavLst>
                                    </p:anim>
                                    <p:animEffect transition="in" filter="fade">
                                      <p:cBhvr>
                                        <p:cTn id="19" dur="250"/>
                                        <p:tgtEl>
                                          <p:spTgt spid="10"/>
                                        </p:tgtEl>
                                      </p:cBhvr>
                                    </p:animEffect>
                                  </p:childTnLst>
                                </p:cTn>
                              </p:par>
                              <p:par>
                                <p:cTn id="20" presetID="12" presetClass="entr" presetSubtype="2" fill="hold" nodeType="withEffect">
                                  <p:stCondLst>
                                    <p:cond delay="25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p:tgtEl>
                                          <p:spTgt spid="10"/>
                                        </p:tgtEl>
                                        <p:attrNameLst>
                                          <p:attrName>ppt_x</p:attrName>
                                        </p:attrNameLst>
                                      </p:cBhvr>
                                      <p:tavLst>
                                        <p:tav tm="0">
                                          <p:val>
                                            <p:strVal val="#ppt_x+#ppt_w*1.125000"/>
                                          </p:val>
                                        </p:tav>
                                        <p:tav tm="100000">
                                          <p:val>
                                            <p:strVal val="#ppt_x"/>
                                          </p:val>
                                        </p:tav>
                                      </p:tavLst>
                                    </p:anim>
                                    <p:animEffect transition="in" filter="wipe(left)">
                                      <p:cBhvr>
                                        <p:cTn id="23" dur="250"/>
                                        <p:tgtEl>
                                          <p:spTgt spid="10"/>
                                        </p:tgtEl>
                                      </p:cBhvr>
                                    </p:animEffect>
                                  </p:childTnLst>
                                </p:cTn>
                              </p:par>
                            </p:childTnLst>
                          </p:cTn>
                        </p:par>
                        <p:par>
                          <p:cTn id="24" fill="hold">
                            <p:stCondLst>
                              <p:cond delay="750"/>
                            </p:stCondLst>
                            <p:childTnLst>
                              <p:par>
                                <p:cTn id="25" presetID="53" presetClass="entr" presetSubtype="16" fill="hold" nodeType="afterEffect">
                                  <p:stCondLst>
                                    <p:cond delay="25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fill="hold"/>
                                        <p:tgtEl>
                                          <p:spTgt spid="8"/>
                                        </p:tgtEl>
                                        <p:attrNameLst>
                                          <p:attrName>ppt_w</p:attrName>
                                        </p:attrNameLst>
                                      </p:cBhvr>
                                      <p:tavLst>
                                        <p:tav tm="0">
                                          <p:val>
                                            <p:fltVal val="0"/>
                                          </p:val>
                                        </p:tav>
                                        <p:tav tm="100000">
                                          <p:val>
                                            <p:strVal val="#ppt_w"/>
                                          </p:val>
                                        </p:tav>
                                      </p:tavLst>
                                    </p:anim>
                                    <p:anim calcmode="lin" valueType="num">
                                      <p:cBhvr>
                                        <p:cTn id="28" dur="250" fill="hold"/>
                                        <p:tgtEl>
                                          <p:spTgt spid="8"/>
                                        </p:tgtEl>
                                        <p:attrNameLst>
                                          <p:attrName>ppt_h</p:attrName>
                                        </p:attrNameLst>
                                      </p:cBhvr>
                                      <p:tavLst>
                                        <p:tav tm="0">
                                          <p:val>
                                            <p:fltVal val="0"/>
                                          </p:val>
                                        </p:tav>
                                        <p:tav tm="100000">
                                          <p:val>
                                            <p:strVal val="#ppt_h"/>
                                          </p:val>
                                        </p:tav>
                                      </p:tavLst>
                                    </p:anim>
                                    <p:animEffect transition="in" filter="fade">
                                      <p:cBhvr>
                                        <p:cTn id="29" dur="250"/>
                                        <p:tgtEl>
                                          <p:spTgt spid="8"/>
                                        </p:tgtEl>
                                      </p:cBhvr>
                                    </p:animEffect>
                                  </p:childTnLst>
                                </p:cTn>
                              </p:par>
                              <p:par>
                                <p:cTn id="30" presetID="12" presetClass="entr" presetSubtype="2" fill="hold" nodeType="withEffect">
                                  <p:stCondLst>
                                    <p:cond delay="2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p:tgtEl>
                                          <p:spTgt spid="8"/>
                                        </p:tgtEl>
                                        <p:attrNameLst>
                                          <p:attrName>ppt_x</p:attrName>
                                        </p:attrNameLst>
                                      </p:cBhvr>
                                      <p:tavLst>
                                        <p:tav tm="0">
                                          <p:val>
                                            <p:strVal val="#ppt_x+#ppt_w*1.125000"/>
                                          </p:val>
                                        </p:tav>
                                        <p:tav tm="100000">
                                          <p:val>
                                            <p:strVal val="#ppt_x"/>
                                          </p:val>
                                        </p:tav>
                                      </p:tavLst>
                                    </p:anim>
                                    <p:animEffect transition="in" filter="wipe(left)">
                                      <p:cBhvr>
                                        <p:cTn id="33" dur="250"/>
                                        <p:tgtEl>
                                          <p:spTgt spid="8"/>
                                        </p:tgtEl>
                                      </p:cBhvr>
                                    </p:animEffect>
                                  </p:childTnLst>
                                </p:cTn>
                              </p:par>
                            </p:childTnLst>
                          </p:cTn>
                        </p:par>
                        <p:par>
                          <p:cTn id="34" fill="hold">
                            <p:stCondLst>
                              <p:cond delay="1250"/>
                            </p:stCondLst>
                            <p:childTnLst>
                              <p:par>
                                <p:cTn id="35" presetID="12" presetClass="entr" presetSubtype="8" fill="hold" nodeType="after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50"/>
                                        <p:tgtEl>
                                          <p:spTgt spid="12"/>
                                        </p:tgtEl>
                                        <p:attrNameLst>
                                          <p:attrName>ppt_x</p:attrName>
                                        </p:attrNameLst>
                                      </p:cBhvr>
                                      <p:tavLst>
                                        <p:tav tm="0">
                                          <p:val>
                                            <p:strVal val="#ppt_x-#ppt_w*1.125000"/>
                                          </p:val>
                                        </p:tav>
                                        <p:tav tm="100000">
                                          <p:val>
                                            <p:strVal val="#ppt_x"/>
                                          </p:val>
                                        </p:tav>
                                      </p:tavLst>
                                    </p:anim>
                                    <p:animEffect transition="in" filter="wipe(right)">
                                      <p:cBhvr>
                                        <p:cTn id="38" dur="250"/>
                                        <p:tgtEl>
                                          <p:spTgt spid="12"/>
                                        </p:tgtEl>
                                      </p:cBhvr>
                                    </p:animEffect>
                                  </p:childTnLst>
                                </p:cTn>
                              </p:par>
                              <p:par>
                                <p:cTn id="39" presetID="53" presetClass="entr" presetSubtype="16" fill="hold" nodeType="withEffect">
                                  <p:stCondLst>
                                    <p:cond delay="2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250" fill="hold"/>
                                        <p:tgtEl>
                                          <p:spTgt spid="12"/>
                                        </p:tgtEl>
                                        <p:attrNameLst>
                                          <p:attrName>ppt_w</p:attrName>
                                        </p:attrNameLst>
                                      </p:cBhvr>
                                      <p:tavLst>
                                        <p:tav tm="0">
                                          <p:val>
                                            <p:fltVal val="0"/>
                                          </p:val>
                                        </p:tav>
                                        <p:tav tm="100000">
                                          <p:val>
                                            <p:strVal val="#ppt_w"/>
                                          </p:val>
                                        </p:tav>
                                      </p:tavLst>
                                    </p:anim>
                                    <p:anim calcmode="lin" valueType="num">
                                      <p:cBhvr>
                                        <p:cTn id="42" dur="250" fill="hold"/>
                                        <p:tgtEl>
                                          <p:spTgt spid="12"/>
                                        </p:tgtEl>
                                        <p:attrNameLst>
                                          <p:attrName>ppt_h</p:attrName>
                                        </p:attrNameLst>
                                      </p:cBhvr>
                                      <p:tavLst>
                                        <p:tav tm="0">
                                          <p:val>
                                            <p:fltVal val="0"/>
                                          </p:val>
                                        </p:tav>
                                        <p:tav tm="100000">
                                          <p:val>
                                            <p:strVal val="#ppt_h"/>
                                          </p:val>
                                        </p:tav>
                                      </p:tavLst>
                                    </p:anim>
                                    <p:animEffect transition="in" filter="fade">
                                      <p:cBhvr>
                                        <p:cTn id="43" dur="250"/>
                                        <p:tgtEl>
                                          <p:spTgt spid="12"/>
                                        </p:tgtEl>
                                      </p:cBhvr>
                                    </p:animEffect>
                                  </p:childTnLst>
                                </p:cTn>
                              </p:par>
                            </p:childTnLst>
                          </p:cTn>
                        </p:par>
                        <p:par>
                          <p:cTn id="44" fill="hold">
                            <p:stCondLst>
                              <p:cond delay="1750"/>
                            </p:stCondLst>
                            <p:childTnLst>
                              <p:par>
                                <p:cTn id="45" presetID="53" presetClass="entr" presetSubtype="16" fill="hold" nodeType="afterEffect">
                                  <p:stCondLst>
                                    <p:cond delay="250"/>
                                  </p:stCondLst>
                                  <p:childTnLst>
                                    <p:set>
                                      <p:cBhvr>
                                        <p:cTn id="46" dur="1" fill="hold">
                                          <p:stCondLst>
                                            <p:cond delay="0"/>
                                          </p:stCondLst>
                                        </p:cTn>
                                        <p:tgtEl>
                                          <p:spTgt spid="6"/>
                                        </p:tgtEl>
                                        <p:attrNameLst>
                                          <p:attrName>style.visibility</p:attrName>
                                        </p:attrNameLst>
                                      </p:cBhvr>
                                      <p:to>
                                        <p:strVal val="visible"/>
                                      </p:to>
                                    </p:set>
                                    <p:anim calcmode="lin" valueType="num">
                                      <p:cBhvr>
                                        <p:cTn id="47" dur="250" fill="hold"/>
                                        <p:tgtEl>
                                          <p:spTgt spid="6"/>
                                        </p:tgtEl>
                                        <p:attrNameLst>
                                          <p:attrName>ppt_w</p:attrName>
                                        </p:attrNameLst>
                                      </p:cBhvr>
                                      <p:tavLst>
                                        <p:tav tm="0">
                                          <p:val>
                                            <p:fltVal val="0"/>
                                          </p:val>
                                        </p:tav>
                                        <p:tav tm="100000">
                                          <p:val>
                                            <p:strVal val="#ppt_w"/>
                                          </p:val>
                                        </p:tav>
                                      </p:tavLst>
                                    </p:anim>
                                    <p:anim calcmode="lin" valueType="num">
                                      <p:cBhvr>
                                        <p:cTn id="48" dur="250" fill="hold"/>
                                        <p:tgtEl>
                                          <p:spTgt spid="6"/>
                                        </p:tgtEl>
                                        <p:attrNameLst>
                                          <p:attrName>ppt_h</p:attrName>
                                        </p:attrNameLst>
                                      </p:cBhvr>
                                      <p:tavLst>
                                        <p:tav tm="0">
                                          <p:val>
                                            <p:fltVal val="0"/>
                                          </p:val>
                                        </p:tav>
                                        <p:tav tm="100000">
                                          <p:val>
                                            <p:strVal val="#ppt_h"/>
                                          </p:val>
                                        </p:tav>
                                      </p:tavLst>
                                    </p:anim>
                                    <p:animEffect transition="in" filter="fade">
                                      <p:cBhvr>
                                        <p:cTn id="49" dur="250"/>
                                        <p:tgtEl>
                                          <p:spTgt spid="6"/>
                                        </p:tgtEl>
                                      </p:cBhvr>
                                    </p:animEffect>
                                  </p:childTnLst>
                                </p:cTn>
                              </p:par>
                              <p:par>
                                <p:cTn id="50" presetID="12" presetClass="entr" presetSubtype="8" fill="hold" nodeType="withEffect">
                                  <p:stCondLst>
                                    <p:cond delay="25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250"/>
                                        <p:tgtEl>
                                          <p:spTgt spid="6"/>
                                        </p:tgtEl>
                                        <p:attrNameLst>
                                          <p:attrName>ppt_x</p:attrName>
                                        </p:attrNameLst>
                                      </p:cBhvr>
                                      <p:tavLst>
                                        <p:tav tm="0">
                                          <p:val>
                                            <p:strVal val="#ppt_x-#ppt_w*1.125000"/>
                                          </p:val>
                                        </p:tav>
                                        <p:tav tm="100000">
                                          <p:val>
                                            <p:strVal val="#ppt_x"/>
                                          </p:val>
                                        </p:tav>
                                      </p:tavLst>
                                    </p:anim>
                                    <p:animEffect transition="in" filter="wipe(right)">
                                      <p:cBhvr>
                                        <p:cTn id="53" dur="250"/>
                                        <p:tgtEl>
                                          <p:spTgt spid="6"/>
                                        </p:tgtEl>
                                      </p:cBhvr>
                                    </p:animEffect>
                                  </p:childTnLst>
                                </p:cTn>
                              </p:par>
                            </p:childTnLst>
                          </p:cTn>
                        </p:par>
                        <p:par>
                          <p:cTn id="54" fill="hold">
                            <p:stCondLst>
                              <p:cond delay="225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250" fill="hold"/>
                                        <p:tgtEl>
                                          <p:spTgt spid="47"/>
                                        </p:tgtEl>
                                        <p:attrNameLst>
                                          <p:attrName>ppt_w</p:attrName>
                                        </p:attrNameLst>
                                      </p:cBhvr>
                                      <p:tavLst>
                                        <p:tav tm="0">
                                          <p:val>
                                            <p:fltVal val="0"/>
                                          </p:val>
                                        </p:tav>
                                        <p:tav tm="100000">
                                          <p:val>
                                            <p:strVal val="#ppt_w"/>
                                          </p:val>
                                        </p:tav>
                                      </p:tavLst>
                                    </p:anim>
                                    <p:anim calcmode="lin" valueType="num">
                                      <p:cBhvr>
                                        <p:cTn id="58" dur="250" fill="hold"/>
                                        <p:tgtEl>
                                          <p:spTgt spid="47"/>
                                        </p:tgtEl>
                                        <p:attrNameLst>
                                          <p:attrName>ppt_h</p:attrName>
                                        </p:attrNameLst>
                                      </p:cBhvr>
                                      <p:tavLst>
                                        <p:tav tm="0">
                                          <p:val>
                                            <p:fltVal val="0"/>
                                          </p:val>
                                        </p:tav>
                                        <p:tav tm="100000">
                                          <p:val>
                                            <p:strVal val="#ppt_h"/>
                                          </p:val>
                                        </p:tav>
                                      </p:tavLst>
                                    </p:anim>
                                    <p:animEffect transition="in" filter="fade">
                                      <p:cBhvr>
                                        <p:cTn id="59" dur="250"/>
                                        <p:tgtEl>
                                          <p:spTgt spid="47"/>
                                        </p:tgtEl>
                                      </p:cBhvr>
                                    </p:animEffect>
                                  </p:childTnLst>
                                </p:cTn>
                              </p:par>
                              <p:par>
                                <p:cTn id="60" presetID="12" presetClass="entr" presetSubtype="4"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250"/>
                                        <p:tgtEl>
                                          <p:spTgt spid="47"/>
                                        </p:tgtEl>
                                        <p:attrNameLst>
                                          <p:attrName>ppt_y</p:attrName>
                                        </p:attrNameLst>
                                      </p:cBhvr>
                                      <p:tavLst>
                                        <p:tav tm="0">
                                          <p:val>
                                            <p:strVal val="#ppt_y+#ppt_h*1.125000"/>
                                          </p:val>
                                        </p:tav>
                                        <p:tav tm="100000">
                                          <p:val>
                                            <p:strVal val="#ppt_y"/>
                                          </p:val>
                                        </p:tav>
                                      </p:tavLst>
                                    </p:anim>
                                    <p:animEffect transition="in" filter="wipe(up)">
                                      <p:cBhvr>
                                        <p:cTn id="63"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400050" y="274638"/>
            <a:ext cx="11069638" cy="517525"/>
          </a:xfrm>
          <a:prstGeom prst="rect">
            <a:avLst/>
          </a:prstGeom>
        </p:spPr>
        <p:txBody>
          <a:bodyPr/>
          <a:lstStyle/>
          <a:p>
            <a:pPr algn="l"/>
            <a:r>
              <a:rPr lang="en-US" altLang="zh-CN" sz="2800" b="1" dirty="0" smtClean="0">
                <a:latin typeface="Arial" pitchFamily="34" charset="0"/>
                <a:ea typeface="微软雅黑" pitchFamily="34" charset="-122"/>
              </a:rPr>
              <a:t>LENOVO|AFA</a:t>
            </a:r>
            <a:r>
              <a:rPr lang="zh-CN" altLang="en-US" sz="2800" b="1" dirty="0" smtClean="0">
                <a:latin typeface="Arial" pitchFamily="34" charset="0"/>
                <a:ea typeface="微软雅黑" pitchFamily="34" charset="-122"/>
              </a:rPr>
              <a:t>性能和容量线性扩展</a:t>
            </a:r>
            <a:endParaRPr lang="zh-CN" altLang="en-US" sz="2800" b="1" dirty="0">
              <a:latin typeface="Arial" pitchFamily="34" charset="0"/>
              <a:ea typeface="微软雅黑" pitchFamily="34" charset="-122"/>
            </a:endParaRPr>
          </a:p>
        </p:txBody>
      </p:sp>
      <p:grpSp>
        <p:nvGrpSpPr>
          <p:cNvPr id="100" name="组合 99"/>
          <p:cNvGrpSpPr/>
          <p:nvPr/>
        </p:nvGrpSpPr>
        <p:grpSpPr>
          <a:xfrm>
            <a:off x="828675" y="805903"/>
            <a:ext cx="10399594" cy="5114330"/>
            <a:chOff x="914400" y="1005929"/>
            <a:chExt cx="9144000" cy="4541467"/>
          </a:xfrm>
        </p:grpSpPr>
        <p:grpSp>
          <p:nvGrpSpPr>
            <p:cNvPr id="67" name="Group 22"/>
            <p:cNvGrpSpPr/>
            <p:nvPr/>
          </p:nvGrpSpPr>
          <p:grpSpPr>
            <a:xfrm>
              <a:off x="8233638" y="1733504"/>
              <a:ext cx="1443762" cy="3170246"/>
              <a:chOff x="7319238" y="784725"/>
              <a:chExt cx="1443762" cy="3170246"/>
            </a:xfrm>
          </p:grpSpPr>
          <p:grpSp>
            <p:nvGrpSpPr>
              <p:cNvPr id="68" name="Group 23"/>
              <p:cNvGrpSpPr/>
              <p:nvPr/>
            </p:nvGrpSpPr>
            <p:grpSpPr>
              <a:xfrm>
                <a:off x="7319238" y="1834937"/>
                <a:ext cx="1443762" cy="2120034"/>
                <a:chOff x="6083722" y="3105150"/>
                <a:chExt cx="838200" cy="1230821"/>
              </a:xfrm>
            </p:grpSpPr>
            <p:pic>
              <p:nvPicPr>
                <p:cNvPr id="72" name="Picture 27"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083722" y="3409950"/>
                  <a:ext cx="838200" cy="316421"/>
                </a:xfrm>
                <a:prstGeom prst="rect">
                  <a:avLst/>
                </a:prstGeom>
              </p:spPr>
            </p:pic>
            <p:pic>
              <p:nvPicPr>
                <p:cNvPr id="73" name="Picture 28"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083722" y="3105150"/>
                  <a:ext cx="838200" cy="316421"/>
                </a:xfrm>
                <a:prstGeom prst="rect">
                  <a:avLst/>
                </a:prstGeom>
              </p:spPr>
            </p:pic>
            <p:pic>
              <p:nvPicPr>
                <p:cNvPr id="74" name="Picture 29"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083722" y="4019550"/>
                  <a:ext cx="838200" cy="316421"/>
                </a:xfrm>
                <a:prstGeom prst="rect">
                  <a:avLst/>
                </a:prstGeom>
              </p:spPr>
            </p:pic>
            <p:pic>
              <p:nvPicPr>
                <p:cNvPr id="75" name="Picture 30"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083722" y="3714750"/>
                  <a:ext cx="838200" cy="316421"/>
                </a:xfrm>
                <a:prstGeom prst="rect">
                  <a:avLst/>
                </a:prstGeom>
              </p:spPr>
            </p:pic>
          </p:grpSp>
          <p:grpSp>
            <p:nvGrpSpPr>
              <p:cNvPr id="69" name="Group 24"/>
              <p:cNvGrpSpPr/>
              <p:nvPr/>
            </p:nvGrpSpPr>
            <p:grpSpPr>
              <a:xfrm>
                <a:off x="7319238" y="784725"/>
                <a:ext cx="1443761" cy="1070025"/>
                <a:chOff x="2438400" y="3714750"/>
                <a:chExt cx="838200" cy="621221"/>
              </a:xfrm>
            </p:grpSpPr>
            <p:pic>
              <p:nvPicPr>
                <p:cNvPr id="70" name="Picture 25"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438400" y="4019550"/>
                  <a:ext cx="838200" cy="316421"/>
                </a:xfrm>
                <a:prstGeom prst="rect">
                  <a:avLst/>
                </a:prstGeom>
              </p:spPr>
            </p:pic>
            <p:pic>
              <p:nvPicPr>
                <p:cNvPr id="71" name="Picture 26"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438400" y="3714750"/>
                  <a:ext cx="838200" cy="316421"/>
                </a:xfrm>
                <a:prstGeom prst="rect">
                  <a:avLst/>
                </a:prstGeom>
              </p:spPr>
            </p:pic>
          </p:grpSp>
        </p:grpSp>
        <p:grpSp>
          <p:nvGrpSpPr>
            <p:cNvPr id="77" name="Group 7"/>
            <p:cNvGrpSpPr/>
            <p:nvPr/>
          </p:nvGrpSpPr>
          <p:grpSpPr>
            <a:xfrm>
              <a:off x="6477000" y="2783717"/>
              <a:ext cx="1443762" cy="2120034"/>
              <a:chOff x="6083722" y="3105150"/>
              <a:chExt cx="838200" cy="1230821"/>
            </a:xfrm>
          </p:grpSpPr>
          <p:pic>
            <p:nvPicPr>
              <p:cNvPr id="78" name="Picture 8"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083722" y="3409950"/>
                <a:ext cx="838200" cy="316421"/>
              </a:xfrm>
              <a:prstGeom prst="rect">
                <a:avLst/>
              </a:prstGeom>
            </p:spPr>
          </p:pic>
          <p:pic>
            <p:nvPicPr>
              <p:cNvPr id="79" name="Picture 9"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083722" y="3105150"/>
                <a:ext cx="838200" cy="316421"/>
              </a:xfrm>
              <a:prstGeom prst="rect">
                <a:avLst/>
              </a:prstGeom>
            </p:spPr>
          </p:pic>
          <p:pic>
            <p:nvPicPr>
              <p:cNvPr id="80" name="Picture 10"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083722" y="4019550"/>
                <a:ext cx="838200" cy="316421"/>
              </a:xfrm>
              <a:prstGeom prst="rect">
                <a:avLst/>
              </a:prstGeom>
            </p:spPr>
          </p:pic>
          <p:pic>
            <p:nvPicPr>
              <p:cNvPr id="81" name="Picture 11"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083722" y="3714750"/>
                <a:ext cx="838200" cy="316421"/>
              </a:xfrm>
              <a:prstGeom prst="rect">
                <a:avLst/>
              </a:prstGeom>
            </p:spPr>
          </p:pic>
        </p:grpSp>
        <p:grpSp>
          <p:nvGrpSpPr>
            <p:cNvPr id="82" name="Group 12"/>
            <p:cNvGrpSpPr/>
            <p:nvPr/>
          </p:nvGrpSpPr>
          <p:grpSpPr>
            <a:xfrm>
              <a:off x="4732769" y="3833725"/>
              <a:ext cx="1443761" cy="1070025"/>
              <a:chOff x="2438400" y="3714750"/>
              <a:chExt cx="838200" cy="621221"/>
            </a:xfrm>
          </p:grpSpPr>
          <p:pic>
            <p:nvPicPr>
              <p:cNvPr id="83" name="Picture 13"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438400" y="4019550"/>
                <a:ext cx="838200" cy="316421"/>
              </a:xfrm>
              <a:prstGeom prst="rect">
                <a:avLst/>
              </a:prstGeom>
            </p:spPr>
          </p:pic>
          <p:pic>
            <p:nvPicPr>
              <p:cNvPr id="84" name="Picture 14"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438400" y="3714750"/>
                <a:ext cx="838200" cy="316421"/>
              </a:xfrm>
              <a:prstGeom prst="rect">
                <a:avLst/>
              </a:prstGeom>
            </p:spPr>
          </p:pic>
        </p:grpSp>
        <p:pic>
          <p:nvPicPr>
            <p:cNvPr id="85" name="Picture 15"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219200" y="4324350"/>
              <a:ext cx="1443762" cy="545021"/>
            </a:xfrm>
            <a:prstGeom prst="rect">
              <a:avLst/>
            </a:prstGeom>
            <a:effectLst/>
          </p:spPr>
        </p:pic>
        <p:pic>
          <p:nvPicPr>
            <p:cNvPr id="86" name="Picture 16" descr="XIO drive SO.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975838" y="4358729"/>
              <a:ext cx="1443762" cy="545021"/>
            </a:xfrm>
            <a:prstGeom prst="rect">
              <a:avLst/>
            </a:prstGeom>
            <a:effectLst/>
          </p:spPr>
        </p:pic>
        <p:grpSp>
          <p:nvGrpSpPr>
            <p:cNvPr id="87" name="Group 17"/>
            <p:cNvGrpSpPr/>
            <p:nvPr/>
          </p:nvGrpSpPr>
          <p:grpSpPr>
            <a:xfrm>
              <a:off x="914400" y="4862868"/>
              <a:ext cx="9144000" cy="381000"/>
              <a:chOff x="0" y="3486150"/>
              <a:chExt cx="9144000" cy="381000"/>
            </a:xfrm>
            <a:effectLst/>
          </p:grpSpPr>
          <p:sp>
            <p:nvSpPr>
              <p:cNvPr id="88" name="Rectangle 18"/>
              <p:cNvSpPr/>
              <p:nvPr/>
            </p:nvSpPr>
            <p:spPr>
              <a:xfrm>
                <a:off x="0" y="3486150"/>
                <a:ext cx="9144000" cy="381000"/>
              </a:xfrm>
              <a:prstGeom prst="rect">
                <a:avLst/>
              </a:prstGeom>
              <a:solidFill>
                <a:srgbClr val="FF0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1" smtClean="0">
                  <a:ln>
                    <a:noFill/>
                  </a:ln>
                  <a:solidFill>
                    <a:srgbClr val="FFFFFF"/>
                  </a:solidFill>
                  <a:effectLst/>
                  <a:uLnTx/>
                  <a:uFillTx/>
                  <a:latin typeface="Arial" pitchFamily="34" charset="0"/>
                  <a:ea typeface="微软雅黑" pitchFamily="34" charset="-122"/>
                  <a:cs typeface="+mn-cs"/>
                </a:endParaRPr>
              </a:p>
            </p:txBody>
          </p:sp>
          <p:sp>
            <p:nvSpPr>
              <p:cNvPr id="89" name="Chevron 19"/>
              <p:cNvSpPr/>
              <p:nvPr/>
            </p:nvSpPr>
            <p:spPr>
              <a:xfrm>
                <a:off x="8915400" y="3562350"/>
                <a:ext cx="152400" cy="228600"/>
              </a:xfrm>
              <a:prstGeom prst="chevron">
                <a:avLst/>
              </a:prstGeom>
              <a:solidFill>
                <a:srgbClr val="FFFFFF"/>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1" smtClean="0">
                  <a:ln>
                    <a:noFill/>
                  </a:ln>
                  <a:solidFill>
                    <a:srgbClr val="000000"/>
                  </a:solidFill>
                  <a:effectLst/>
                  <a:uLnTx/>
                  <a:uFillTx/>
                  <a:latin typeface="Arial" pitchFamily="34" charset="0"/>
                  <a:ea typeface="微软雅黑" pitchFamily="34" charset="-122"/>
                  <a:cs typeface="+mn-cs"/>
                </a:endParaRPr>
              </a:p>
            </p:txBody>
          </p:sp>
          <p:sp>
            <p:nvSpPr>
              <p:cNvPr id="90" name="Chevron 20"/>
              <p:cNvSpPr/>
              <p:nvPr/>
            </p:nvSpPr>
            <p:spPr>
              <a:xfrm flipH="1">
                <a:off x="76200" y="3562350"/>
                <a:ext cx="152400" cy="228600"/>
              </a:xfrm>
              <a:prstGeom prst="chevron">
                <a:avLst/>
              </a:prstGeom>
              <a:solidFill>
                <a:srgbClr val="FFFFFF"/>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1" smtClean="0">
                  <a:ln>
                    <a:noFill/>
                  </a:ln>
                  <a:solidFill>
                    <a:srgbClr val="000000"/>
                  </a:solidFill>
                  <a:effectLst/>
                  <a:uLnTx/>
                  <a:uFillTx/>
                  <a:latin typeface="Arial" pitchFamily="34" charset="0"/>
                  <a:ea typeface="微软雅黑" pitchFamily="34" charset="-122"/>
                  <a:cs typeface="+mn-cs"/>
                </a:endParaRPr>
              </a:p>
            </p:txBody>
          </p:sp>
        </p:grpSp>
        <p:sp>
          <p:nvSpPr>
            <p:cNvPr id="91" name="TextBox 21"/>
            <p:cNvSpPr txBox="1"/>
            <p:nvPr/>
          </p:nvSpPr>
          <p:spPr>
            <a:xfrm>
              <a:off x="4741536" y="4857750"/>
              <a:ext cx="2113069" cy="409953"/>
            </a:xfrm>
            <a:prstGeom prst="rect">
              <a:avLst/>
            </a:prstGeom>
            <a:noFill/>
          </p:spPr>
          <p:txBody>
            <a:bodyPr wrap="none" rtlCol="0">
              <a:spAutoFit/>
            </a:bodyPr>
            <a:lstStyle/>
            <a:p>
              <a:pPr algn="ctr" defTabSz="457200"/>
              <a:r>
                <a:rPr lang="zh-CN" altLang="en-US" sz="2400" noProof="1" smtClean="0">
                  <a:solidFill>
                    <a:srgbClr val="FFFFFF"/>
                  </a:solidFill>
                  <a:latin typeface="Arial" pitchFamily="34" charset="0"/>
                  <a:ea typeface="微软雅黑" pitchFamily="34" charset="-122"/>
                  <a:cs typeface="SimSun"/>
                </a:rPr>
                <a:t>最大可达</a:t>
              </a:r>
              <a:r>
                <a:rPr lang="en-US" altLang="zh-CN" sz="2400" noProof="1" smtClean="0">
                  <a:solidFill>
                    <a:srgbClr val="FFFFFF"/>
                  </a:solidFill>
                  <a:latin typeface="Arial" pitchFamily="34" charset="0"/>
                  <a:ea typeface="微软雅黑" pitchFamily="34" charset="-122"/>
                  <a:cs typeface="SimSun"/>
                </a:rPr>
                <a:t>172TB</a:t>
              </a:r>
              <a:endParaRPr lang="en-US" altLang="zh-CN" sz="2400" noProof="1">
                <a:solidFill>
                  <a:srgbClr val="FFFFFF"/>
                </a:solidFill>
                <a:latin typeface="Arial" pitchFamily="34" charset="0"/>
                <a:ea typeface="微软雅黑" pitchFamily="34" charset="-122"/>
                <a:cs typeface="SimSun"/>
              </a:endParaRPr>
            </a:p>
          </p:txBody>
        </p:sp>
        <p:sp>
          <p:nvSpPr>
            <p:cNvPr id="92" name="TextBox 31"/>
            <p:cNvSpPr txBox="1"/>
            <p:nvPr/>
          </p:nvSpPr>
          <p:spPr>
            <a:xfrm>
              <a:off x="8371797" y="5205768"/>
              <a:ext cx="1177185" cy="327963"/>
            </a:xfrm>
            <a:prstGeom prst="rect">
              <a:avLst/>
            </a:prstGeom>
            <a:noFill/>
          </p:spPr>
          <p:txBody>
            <a:bodyPr wrap="none" rtlCol="0">
              <a:spAutoFit/>
            </a:bodyPr>
            <a:lstStyle>
              <a:defPPr>
                <a:defRPr lang="en-US"/>
              </a:defPPr>
              <a:lvl1pPr algn="ctr">
                <a:defRPr sz="1900">
                  <a:solidFill>
                    <a:schemeClr val="tx2"/>
                  </a:solidFill>
                </a:defRPr>
              </a:lvl1pPr>
            </a:lstStyle>
            <a:p>
              <a:pPr defTabSz="457200"/>
              <a:r>
                <a:rPr lang="zh-CN" altLang="en-US" sz="1800" noProof="1" smtClean="0">
                  <a:solidFill>
                    <a:srgbClr val="717074"/>
                  </a:solidFill>
                  <a:latin typeface="Arial" pitchFamily="34" charset="0"/>
                  <a:ea typeface="微软雅黑" pitchFamily="34" charset="-122"/>
                  <a:cs typeface="SimSun"/>
                </a:rPr>
                <a:t>无需调试。</a:t>
              </a:r>
              <a:endParaRPr lang="zh-CN" altLang="en-US" sz="1800" noProof="1">
                <a:solidFill>
                  <a:srgbClr val="717074"/>
                </a:solidFill>
                <a:latin typeface="Arial" pitchFamily="34" charset="0"/>
                <a:ea typeface="微软雅黑" pitchFamily="34" charset="-122"/>
                <a:cs typeface="SimSun"/>
              </a:endParaRPr>
            </a:p>
          </p:txBody>
        </p:sp>
        <p:sp>
          <p:nvSpPr>
            <p:cNvPr id="93" name="TextBox 32"/>
            <p:cNvSpPr txBox="1"/>
            <p:nvPr/>
          </p:nvSpPr>
          <p:spPr>
            <a:xfrm>
              <a:off x="1436237" y="5205768"/>
              <a:ext cx="974222" cy="327963"/>
            </a:xfrm>
            <a:prstGeom prst="rect">
              <a:avLst/>
            </a:prstGeom>
            <a:noFill/>
          </p:spPr>
          <p:txBody>
            <a:bodyPr wrap="none" rtlCol="0">
              <a:spAutoFit/>
            </a:bodyPr>
            <a:lstStyle/>
            <a:p>
              <a:pPr algn="ctr" defTabSz="457200"/>
              <a:r>
                <a:rPr lang="zh-CN" altLang="en-US" noProof="1" smtClean="0">
                  <a:solidFill>
                    <a:srgbClr val="717074"/>
                  </a:solidFill>
                  <a:latin typeface="Arial" pitchFamily="34" charset="0"/>
                  <a:ea typeface="微软雅黑" pitchFamily="34" charset="-122"/>
                  <a:cs typeface="SimSun"/>
                </a:rPr>
                <a:t>横向扩展</a:t>
              </a:r>
            </a:p>
          </p:txBody>
        </p:sp>
        <p:sp>
          <p:nvSpPr>
            <p:cNvPr id="94" name="TextBox 33"/>
            <p:cNvSpPr txBox="1"/>
            <p:nvPr/>
          </p:nvSpPr>
          <p:spPr>
            <a:xfrm>
              <a:off x="5839226" y="5205768"/>
              <a:ext cx="1786073" cy="327963"/>
            </a:xfrm>
            <a:prstGeom prst="rect">
              <a:avLst/>
            </a:prstGeom>
            <a:noFill/>
          </p:spPr>
          <p:txBody>
            <a:bodyPr wrap="none" rtlCol="0">
              <a:spAutoFit/>
            </a:bodyPr>
            <a:lstStyle>
              <a:defPPr>
                <a:defRPr lang="en-US"/>
              </a:defPPr>
              <a:lvl1pPr algn="ctr">
                <a:defRPr sz="1900">
                  <a:solidFill>
                    <a:schemeClr val="tx2"/>
                  </a:solidFill>
                </a:defRPr>
              </a:lvl1pPr>
            </a:lstStyle>
            <a:p>
              <a:pPr defTabSz="457200"/>
              <a:r>
                <a:rPr lang="zh-CN" altLang="en-US" sz="1800" noProof="1" smtClean="0">
                  <a:solidFill>
                    <a:srgbClr val="717074"/>
                  </a:solidFill>
                  <a:latin typeface="Arial" pitchFamily="34" charset="0"/>
                  <a:ea typeface="微软雅黑" pitchFamily="34" charset="-122"/>
                  <a:cs typeface="SimSun"/>
                </a:rPr>
                <a:t>丰富的数据服务。</a:t>
              </a:r>
              <a:endParaRPr lang="zh-CN" altLang="en-US" sz="1800" noProof="1">
                <a:solidFill>
                  <a:srgbClr val="717074"/>
                </a:solidFill>
                <a:latin typeface="Arial" pitchFamily="34" charset="0"/>
                <a:ea typeface="微软雅黑" pitchFamily="34" charset="-122"/>
              </a:endParaRPr>
            </a:p>
          </p:txBody>
        </p:sp>
        <p:sp>
          <p:nvSpPr>
            <p:cNvPr id="95" name="TextBox 34"/>
            <p:cNvSpPr txBox="1"/>
            <p:nvPr/>
          </p:nvSpPr>
          <p:spPr>
            <a:xfrm>
              <a:off x="3191252" y="5205768"/>
              <a:ext cx="1811443" cy="341628"/>
            </a:xfrm>
            <a:prstGeom prst="rect">
              <a:avLst/>
            </a:prstGeom>
            <a:noFill/>
          </p:spPr>
          <p:txBody>
            <a:bodyPr wrap="none" rtlCol="0">
              <a:spAutoFit/>
            </a:bodyPr>
            <a:lstStyle>
              <a:defPPr>
                <a:defRPr lang="en-US"/>
              </a:defPPr>
              <a:lvl1pPr algn="ctr">
                <a:defRPr sz="1900">
                  <a:solidFill>
                    <a:schemeClr val="tx2"/>
                  </a:solidFill>
                </a:defRPr>
              </a:lvl1pPr>
            </a:lstStyle>
            <a:p>
              <a:pPr defTabSz="457200"/>
              <a:r>
                <a:rPr lang="zh-CN" altLang="en-US" sz="1800" noProof="1" smtClean="0">
                  <a:solidFill>
                    <a:srgbClr val="717074"/>
                  </a:solidFill>
                  <a:latin typeface="Arial" pitchFamily="34" charset="0"/>
                  <a:ea typeface="微软雅黑" pitchFamily="34" charset="-122"/>
                  <a:cs typeface="SimSun"/>
                </a:rPr>
                <a:t>延迟低于</a:t>
              </a:r>
              <a:r>
                <a:rPr lang="zh-CN" altLang="en-US" noProof="1" smtClean="0">
                  <a:solidFill>
                    <a:srgbClr val="2C95DD"/>
                  </a:solidFill>
                  <a:latin typeface="Arial" pitchFamily="34" charset="0"/>
                  <a:ea typeface="微软雅黑" pitchFamily="34" charset="-122"/>
                  <a:cs typeface="SimSun"/>
                </a:rPr>
                <a:t> </a:t>
              </a:r>
              <a:r>
                <a:rPr lang="en-US" altLang="zh-CN" sz="1800" noProof="1" smtClean="0">
                  <a:solidFill>
                    <a:srgbClr val="717074"/>
                  </a:solidFill>
                  <a:latin typeface="Arial" pitchFamily="34" charset="0"/>
                  <a:ea typeface="微软雅黑" pitchFamily="34" charset="-122"/>
                  <a:cs typeface="SimSun"/>
                </a:rPr>
                <a:t>1 </a:t>
              </a:r>
              <a:r>
                <a:rPr lang="zh-CN" altLang="en-US" sz="1800" noProof="1" smtClean="0">
                  <a:solidFill>
                    <a:srgbClr val="717074"/>
                  </a:solidFill>
                  <a:latin typeface="Arial" pitchFamily="34" charset="0"/>
                  <a:ea typeface="微软雅黑" pitchFamily="34" charset="-122"/>
                  <a:cs typeface="SimSun"/>
                </a:rPr>
                <a:t>毫秒。</a:t>
              </a:r>
              <a:endParaRPr lang="zh-CN" altLang="en-US" sz="1800" noProof="1">
                <a:solidFill>
                  <a:srgbClr val="717074"/>
                </a:solidFill>
                <a:latin typeface="Arial" pitchFamily="34" charset="0"/>
                <a:ea typeface="微软雅黑" pitchFamily="34" charset="-122"/>
                <a:cs typeface="SimSun"/>
              </a:endParaRPr>
            </a:p>
          </p:txBody>
        </p:sp>
        <p:sp>
          <p:nvSpPr>
            <p:cNvPr id="96" name="Right Arrow 36"/>
            <p:cNvSpPr/>
            <p:nvPr/>
          </p:nvSpPr>
          <p:spPr>
            <a:xfrm rot="20542398">
              <a:off x="3443587" y="2167898"/>
              <a:ext cx="4784752" cy="838200"/>
            </a:xfrm>
            <a:prstGeom prst="rightArrow">
              <a:avLst/>
            </a:prstGeom>
            <a:solidFill>
              <a:srgbClr val="FFFFFF">
                <a:lumMod val="65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1" smtClean="0">
                <a:ln>
                  <a:noFill/>
                </a:ln>
                <a:solidFill>
                  <a:srgbClr val="FFFFFF"/>
                </a:solidFill>
                <a:effectLst/>
                <a:uLnTx/>
                <a:uFillTx/>
                <a:latin typeface="Arial" pitchFamily="34" charset="0"/>
                <a:ea typeface="微软雅黑" pitchFamily="34" charset="-122"/>
                <a:cs typeface="+mn-cs"/>
              </a:endParaRPr>
            </a:p>
          </p:txBody>
        </p:sp>
        <p:sp>
          <p:nvSpPr>
            <p:cNvPr id="97" name="Oval 38"/>
            <p:cNvSpPr/>
            <p:nvPr/>
          </p:nvSpPr>
          <p:spPr>
            <a:xfrm>
              <a:off x="8233899" y="1005929"/>
              <a:ext cx="1371600" cy="1371600"/>
            </a:xfrm>
            <a:prstGeom prst="ellipse">
              <a:avLst/>
            </a:prstGeom>
            <a:solidFill>
              <a:srgbClr val="FF0000"/>
            </a:solidFill>
            <a:ln w="12700" cap="flat" cmpd="sng" algn="ctr">
              <a:noFill/>
              <a:prstDash val="solid"/>
            </a:ln>
            <a:effectLst/>
          </p:spPr>
          <p:txBody>
            <a:bodyPr wrap="none" lIns="0" tIns="0" rIns="0" b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90 </a:t>
              </a:r>
              <a:r>
                <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万混合 </a:t>
              </a: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IOPS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150 </a:t>
              </a:r>
              <a:r>
                <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万读取 </a:t>
              </a: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IOPS</a:t>
              </a:r>
              <a:endPar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延迟低于 </a:t>
              </a: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1 </a:t>
              </a:r>
              <a:r>
                <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毫秒</a:t>
              </a:r>
            </a:p>
          </p:txBody>
        </p:sp>
        <p:sp>
          <p:nvSpPr>
            <p:cNvPr id="98" name="Oval 39"/>
            <p:cNvSpPr/>
            <p:nvPr/>
          </p:nvSpPr>
          <p:spPr>
            <a:xfrm>
              <a:off x="2133600" y="2952750"/>
              <a:ext cx="1371600" cy="1371600"/>
            </a:xfrm>
            <a:prstGeom prst="ellipse">
              <a:avLst/>
            </a:prstGeom>
            <a:solidFill>
              <a:srgbClr val="FF0000"/>
            </a:solidFill>
            <a:ln w="12700" cap="flat" cmpd="sng" algn="ctr">
              <a:noFill/>
              <a:prstDash val="solid"/>
            </a:ln>
            <a:effectLst/>
          </p:spPr>
          <p:txBody>
            <a:bodyPr wrap="none" lIns="0" tIns="0" rIns="0" b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15 </a:t>
              </a:r>
              <a:r>
                <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万混合 </a:t>
              </a: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IOPS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25 </a:t>
              </a:r>
              <a:r>
                <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万读取 </a:t>
              </a: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IOPS</a:t>
              </a:r>
              <a:endPar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延迟低于 </a:t>
              </a:r>
              <a:r>
                <a:rPr kumimoji="0" lang="en-US" altLang="zh-CN"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1 </a:t>
              </a:r>
              <a:r>
                <a:rPr kumimoji="0" lang="zh-CN" altLang="en-US" sz="1400" b="0" i="0" u="none" strike="noStrike" kern="0" cap="none" spc="0" normalizeH="0" noProof="1" smtClean="0">
                  <a:ln>
                    <a:noFill/>
                  </a:ln>
                  <a:solidFill>
                    <a:srgbClr val="FFFFFF"/>
                  </a:solidFill>
                  <a:effectLst/>
                  <a:uLnTx/>
                  <a:uFillTx/>
                  <a:latin typeface="Arial" pitchFamily="34" charset="0"/>
                  <a:ea typeface="微软雅黑" pitchFamily="34" charset="-122"/>
                  <a:cs typeface="SimSun"/>
                </a:rPr>
                <a:t>毫秒</a:t>
              </a:r>
            </a:p>
          </p:txBody>
        </p:sp>
        <p:sp>
          <p:nvSpPr>
            <p:cNvPr id="99" name="Right Triangle 1"/>
            <p:cNvSpPr/>
            <p:nvPr/>
          </p:nvSpPr>
          <p:spPr>
            <a:xfrm>
              <a:off x="1219200" y="4324350"/>
              <a:ext cx="1447800" cy="533400"/>
            </a:xfrm>
            <a:prstGeom prst="rtTriangle">
              <a:avLst/>
            </a:prstGeom>
            <a:solidFill>
              <a:srgbClr val="2C95DD">
                <a:lumMod val="40000"/>
                <a:lumOff val="60000"/>
                <a:alpha val="48000"/>
              </a:srgbClr>
            </a:solidFill>
            <a:ln w="12700" cap="flat" cmpd="sng" algn="ctr">
              <a:solidFill>
                <a:srgbClr val="71707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00" b="0" i="1" u="none" strike="noStrike" kern="0" cap="none" spc="0" normalizeH="0" noProof="1" smtClean="0">
                  <a:ln>
                    <a:noFill/>
                  </a:ln>
                  <a:solidFill>
                    <a:srgbClr val="FFFFFF"/>
                  </a:solidFill>
                  <a:effectLst/>
                  <a:uLnTx/>
                  <a:uFillTx/>
                  <a:latin typeface="Arial" pitchFamily="34" charset="0"/>
                  <a:ea typeface="微软雅黑" pitchFamily="34" charset="-122"/>
                  <a:cs typeface="SimSun"/>
                </a:rPr>
                <a:t>入门级 </a:t>
              </a:r>
              <a:r>
                <a:rPr kumimoji="0" lang="en-US" altLang="zh-CN" sz="1000" b="0" i="1" u="none" strike="noStrike" kern="0" cap="none" spc="0" normalizeH="0" noProof="1" smtClean="0">
                  <a:ln>
                    <a:noFill/>
                  </a:ln>
                  <a:solidFill>
                    <a:srgbClr val="FFFFFF"/>
                  </a:solidFill>
                  <a:effectLst/>
                  <a:uLnTx/>
                  <a:uFillTx/>
                  <a:latin typeface="Arial" pitchFamily="34" charset="0"/>
                  <a:ea typeface="微软雅黑" pitchFamily="34" charset="-122"/>
                  <a:cs typeface="SimSun"/>
                </a:rPr>
                <a:t>5 TB</a:t>
              </a:r>
              <a:endParaRPr kumimoji="0" lang="zh-CN" altLang="en-US" sz="1000" b="0" i="1" u="none" strike="noStrike" kern="0" cap="none" spc="0" normalizeH="0" noProof="1" smtClean="0">
                <a:ln>
                  <a:noFill/>
                </a:ln>
                <a:solidFill>
                  <a:srgbClr val="FFFFFF"/>
                </a:solidFill>
                <a:effectLst/>
                <a:uLnTx/>
                <a:uFillTx/>
                <a:latin typeface="Arial" pitchFamily="34" charset="0"/>
                <a:ea typeface="微软雅黑" pitchFamily="34" charset="-122"/>
                <a:cs typeface="+mn-cs"/>
              </a:endParaRPr>
            </a:p>
          </p:txBody>
        </p:sp>
      </p:grpSp>
    </p:spTree>
    <p:extLst>
      <p:ext uri="{BB962C8B-B14F-4D97-AF65-F5344CB8AC3E}">
        <p14:creationId xmlns:p14="http://schemas.microsoft.com/office/powerpoint/2010/main" xmlns="" val="198553976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9575" y="284163"/>
            <a:ext cx="11069638" cy="517525"/>
          </a:xfrm>
          <a:prstGeom prst="rect">
            <a:avLst/>
          </a:prstGeom>
        </p:spPr>
        <p:txBody>
          <a:bodyPr/>
          <a:lstStyle/>
          <a:p>
            <a:pPr algn="l"/>
            <a:r>
              <a:rPr lang="zh-CN" altLang="en-US" sz="2800" b="1" dirty="0" smtClean="0">
                <a:latin typeface="Arial "/>
                <a:ea typeface="微软雅黑" pitchFamily="34" charset="-122"/>
              </a:rPr>
              <a:t>读写比</a:t>
            </a:r>
            <a:r>
              <a:rPr lang="en-US" altLang="zh-CN" sz="2800" b="1" dirty="0" smtClean="0">
                <a:latin typeface="Arial "/>
                <a:ea typeface="微软雅黑" pitchFamily="34" charset="-122"/>
              </a:rPr>
              <a:t>1</a:t>
            </a:r>
            <a:r>
              <a:rPr lang="zh-CN" altLang="en-US" sz="2800" b="1" dirty="0" smtClean="0">
                <a:latin typeface="Arial "/>
                <a:ea typeface="微软雅黑" pitchFamily="34" charset="-122"/>
              </a:rPr>
              <a:t>：</a:t>
            </a:r>
            <a:r>
              <a:rPr lang="en-US" altLang="zh-CN" sz="2800" b="1" dirty="0" smtClean="0">
                <a:latin typeface="Arial "/>
                <a:ea typeface="微软雅黑" pitchFamily="34" charset="-122"/>
              </a:rPr>
              <a:t>1</a:t>
            </a:r>
            <a:r>
              <a:rPr lang="zh-CN" altLang="en-US" sz="2800" b="1" dirty="0" smtClean="0">
                <a:latin typeface="Arial "/>
                <a:ea typeface="微软雅黑" pitchFamily="34" charset="-122"/>
              </a:rPr>
              <a:t>场景性能</a:t>
            </a:r>
            <a:endParaRPr lang="zh-CN" altLang="en-US" sz="2800" b="1" dirty="0">
              <a:latin typeface="Arial "/>
              <a:ea typeface="微软雅黑" pitchFamily="34" charset="-122"/>
            </a:endParaRPr>
          </a:p>
        </p:txBody>
      </p:sp>
      <p:graphicFrame>
        <p:nvGraphicFramePr>
          <p:cNvPr id="4" name="Chart 3"/>
          <p:cNvGraphicFramePr>
            <a:graphicFrameLocks/>
          </p:cNvGraphicFramePr>
          <p:nvPr>
            <p:extLst/>
          </p:nvPr>
        </p:nvGraphicFramePr>
        <p:xfrm>
          <a:off x="604753" y="1194183"/>
          <a:ext cx="10985122" cy="4121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863022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9575" y="293688"/>
            <a:ext cx="11069638" cy="517525"/>
          </a:xfrm>
          <a:prstGeom prst="rect">
            <a:avLst/>
          </a:prstGeom>
        </p:spPr>
        <p:txBody>
          <a:bodyPr/>
          <a:lstStyle/>
          <a:p>
            <a:pPr algn="l"/>
            <a:r>
              <a:rPr lang="zh-CN" altLang="en-US" sz="2800" b="1" dirty="0" smtClean="0">
                <a:ea typeface="微软雅黑" pitchFamily="34" charset="-122"/>
              </a:rPr>
              <a:t>只读场景性能</a:t>
            </a:r>
            <a:endParaRPr lang="zh-CN" altLang="en-US" sz="2800" b="1" dirty="0">
              <a:ea typeface="微软雅黑" pitchFamily="34" charset="-122"/>
            </a:endParaRPr>
          </a:p>
        </p:txBody>
      </p:sp>
      <p:graphicFrame>
        <p:nvGraphicFramePr>
          <p:cNvPr id="3" name="Chart 7"/>
          <p:cNvGraphicFramePr>
            <a:graphicFrameLocks/>
          </p:cNvGraphicFramePr>
          <p:nvPr>
            <p:extLst/>
          </p:nvPr>
        </p:nvGraphicFramePr>
        <p:xfrm>
          <a:off x="572459" y="1038320"/>
          <a:ext cx="10858480" cy="4860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745973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9575" y="284163"/>
            <a:ext cx="11069638" cy="517525"/>
          </a:xfrm>
          <a:prstGeom prst="rect">
            <a:avLst/>
          </a:prstGeom>
        </p:spPr>
        <p:txBody>
          <a:bodyPr/>
          <a:lstStyle/>
          <a:p>
            <a:pPr algn="l"/>
            <a:r>
              <a:rPr lang="zh-CN" altLang="en-US" sz="2800" b="1" dirty="0" smtClean="0">
                <a:latin typeface="Arial" pitchFamily="34" charset="0"/>
                <a:ea typeface="微软雅黑" pitchFamily="34" charset="-122"/>
              </a:rPr>
              <a:t>除了性能，其他益处</a:t>
            </a:r>
            <a:endParaRPr lang="zh-CN" altLang="en-US" sz="2800" b="1" dirty="0">
              <a:latin typeface="Arial" pitchFamily="34" charset="0"/>
              <a:ea typeface="微软雅黑" pitchFamily="34" charset="-122"/>
            </a:endParaRPr>
          </a:p>
        </p:txBody>
      </p:sp>
      <p:sp>
        <p:nvSpPr>
          <p:cNvPr id="3" name="Content Placeholder 2"/>
          <p:cNvSpPr txBox="1">
            <a:spLocks/>
          </p:cNvSpPr>
          <p:nvPr/>
        </p:nvSpPr>
        <p:spPr>
          <a:xfrm>
            <a:off x="408227" y="976361"/>
            <a:ext cx="7207792" cy="3382962"/>
          </a:xfrm>
          <a:prstGeom prst="rect">
            <a:avLst/>
          </a:prstGeom>
        </p:spPr>
        <p:txBody>
          <a:bodyPr/>
          <a:lstStyle>
            <a:lvl1pPr marL="171450" indent="-17145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569913" indent="-228600" algn="l" defTabSz="914400" rtl="0" eaLnBrk="1" latinLnBrk="0" hangingPunct="1">
              <a:lnSpc>
                <a:spcPct val="90000"/>
              </a:lnSpc>
              <a:spcBef>
                <a:spcPts val="500"/>
              </a:spcBef>
              <a:buClrTx/>
              <a:buFont typeface="Arial" panose="020B0604020202020204" pitchFamily="34" charset="0"/>
              <a:buChar char="‒"/>
              <a:tabLst/>
              <a:defRPr sz="2000" kern="1200">
                <a:solidFill>
                  <a:schemeClr val="tx1"/>
                </a:solidFill>
                <a:latin typeface="+mn-lt"/>
                <a:ea typeface="+mn-ea"/>
                <a:cs typeface="+mn-cs"/>
              </a:defRPr>
            </a:lvl2pPr>
            <a:lvl3pPr marL="796925" indent="-117475"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85850" indent="-119063"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258888" indent="-112713"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1258888" indent="-112713"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6pPr>
            <a:lvl7pPr marL="1258888" indent="-112713" algn="l" defTabSz="914400" rtl="0" eaLnBrk="1" latinLnBrk="0" hangingPunct="1">
              <a:lnSpc>
                <a:spcPct val="90000"/>
              </a:lnSpc>
              <a:spcBef>
                <a:spcPts val="500"/>
              </a:spcBef>
              <a:buClrTx/>
              <a:buFont typeface="Arial" panose="020B0604020202020204" pitchFamily="34" charset="0"/>
              <a:buChar char="•"/>
              <a:defRPr sz="2000" kern="1200" baseline="0">
                <a:solidFill>
                  <a:schemeClr val="tx1"/>
                </a:solidFill>
                <a:latin typeface="+mn-lt"/>
                <a:ea typeface="+mn-ea"/>
                <a:cs typeface="+mn-cs"/>
              </a:defRPr>
            </a:lvl7pPr>
            <a:lvl8pPr marL="1258888" indent="-112713" algn="l" defTabSz="914400" rtl="0" eaLnBrk="1" latinLnBrk="0" hangingPunct="1">
              <a:lnSpc>
                <a:spcPct val="90000"/>
              </a:lnSpc>
              <a:spcBef>
                <a:spcPts val="500"/>
              </a:spcBef>
              <a:buClrTx/>
              <a:buFont typeface="Arial" panose="020B0604020202020204" pitchFamily="34" charset="0"/>
              <a:buChar char="•"/>
              <a:defRPr sz="2000" kern="1200" baseline="0">
                <a:solidFill>
                  <a:schemeClr val="tx1"/>
                </a:solidFill>
                <a:latin typeface="+mn-lt"/>
                <a:ea typeface="+mn-ea"/>
                <a:cs typeface="+mn-cs"/>
              </a:defRPr>
            </a:lvl8pPr>
            <a:lvl9pPr marL="1258888" indent="-112713" algn="l" defTabSz="914400" rtl="0" eaLnBrk="1" latinLnBrk="0" hangingPunct="1">
              <a:lnSpc>
                <a:spcPct val="90000"/>
              </a:lnSpc>
              <a:spcBef>
                <a:spcPts val="500"/>
              </a:spcBef>
              <a:buClrTx/>
              <a:buFont typeface="Arial" panose="020B0604020202020204" pitchFamily="34" charset="0"/>
              <a:buChar char="•"/>
              <a:defRPr sz="2000" kern="1200" baseline="0">
                <a:solidFill>
                  <a:schemeClr val="tx1"/>
                </a:solidFill>
                <a:latin typeface="+mn-lt"/>
                <a:ea typeface="+mn-ea"/>
                <a:cs typeface="+mn-cs"/>
              </a:defRPr>
            </a:lvl9pPr>
          </a:lstStyle>
          <a:p>
            <a:pPr>
              <a:lnSpc>
                <a:spcPct val="150000"/>
              </a:lnSpc>
            </a:pPr>
            <a:r>
              <a:rPr lang="zh-CN" altLang="en-US" sz="2000" b="1" dirty="0" smtClean="0">
                <a:latin typeface="Arial" pitchFamily="34" charset="0"/>
                <a:ea typeface="微软雅黑" pitchFamily="34" charset="-122"/>
              </a:rPr>
              <a:t>为下一代核心交易选择存储</a:t>
            </a:r>
            <a:endParaRPr lang="en-US" altLang="zh-CN" sz="2000" b="1" dirty="0" smtClean="0">
              <a:latin typeface="Arial" pitchFamily="34" charset="0"/>
              <a:ea typeface="微软雅黑" pitchFamily="34" charset="-122"/>
            </a:endParaRPr>
          </a:p>
          <a:p>
            <a:pPr lvl="1">
              <a:lnSpc>
                <a:spcPct val="150000"/>
              </a:lnSpc>
            </a:pPr>
            <a:r>
              <a:rPr lang="zh-CN" altLang="en-US" sz="1800" dirty="0" smtClean="0">
                <a:latin typeface="Arial" pitchFamily="34" charset="0"/>
                <a:ea typeface="微软雅黑" pitchFamily="34" charset="-122"/>
              </a:rPr>
              <a:t>在任何交易峰值下，稳定的性能输出</a:t>
            </a:r>
            <a:endParaRPr lang="en-US" altLang="zh-CN" sz="1800" dirty="0" smtClean="0">
              <a:latin typeface="Arial" pitchFamily="34" charset="0"/>
              <a:ea typeface="微软雅黑" pitchFamily="34" charset="-122"/>
            </a:endParaRPr>
          </a:p>
          <a:p>
            <a:pPr lvl="1">
              <a:lnSpc>
                <a:spcPct val="150000"/>
              </a:lnSpc>
            </a:pPr>
            <a:r>
              <a:rPr lang="zh-CN" altLang="en-US" sz="1800" dirty="0" smtClean="0">
                <a:latin typeface="Arial" pitchFamily="34" charset="0"/>
                <a:ea typeface="微软雅黑" pitchFamily="34" charset="-122"/>
              </a:rPr>
              <a:t>立等可取的快照复制功能，应对频繁的开发、测试、上线迭代</a:t>
            </a:r>
            <a:endParaRPr lang="en-US" altLang="zh-CN" sz="1800" dirty="0" smtClean="0">
              <a:latin typeface="Arial" pitchFamily="34" charset="0"/>
              <a:ea typeface="微软雅黑" pitchFamily="34" charset="-122"/>
            </a:endParaRPr>
          </a:p>
          <a:p>
            <a:pPr lvl="1">
              <a:lnSpc>
                <a:spcPct val="150000"/>
              </a:lnSpc>
            </a:pPr>
            <a:r>
              <a:rPr lang="zh-CN" altLang="en-US" sz="1800" dirty="0" smtClean="0">
                <a:latin typeface="Arial" pitchFamily="34" charset="0"/>
                <a:ea typeface="微软雅黑" pitchFamily="34" charset="-122"/>
              </a:rPr>
              <a:t>无需任何性能调优，大大减轻运维人员的压力</a:t>
            </a:r>
            <a:endParaRPr lang="en-US" altLang="zh-CN" sz="1800" dirty="0" smtClean="0">
              <a:latin typeface="Arial" pitchFamily="34" charset="0"/>
              <a:ea typeface="微软雅黑" pitchFamily="34" charset="-122"/>
            </a:endParaRPr>
          </a:p>
          <a:p>
            <a:pPr lvl="1">
              <a:lnSpc>
                <a:spcPct val="150000"/>
              </a:lnSpc>
            </a:pPr>
            <a:r>
              <a:rPr lang="zh-CN" altLang="en-US" sz="1800" dirty="0" smtClean="0">
                <a:latin typeface="Arial" pitchFamily="34" charset="0"/>
                <a:ea typeface="微软雅黑" pitchFamily="34" charset="-122"/>
              </a:rPr>
              <a:t>提供系统监控软件</a:t>
            </a:r>
            <a:endParaRPr lang="en-US" altLang="zh-CN" sz="1800" dirty="0" smtClean="0">
              <a:latin typeface="Arial" pitchFamily="34" charset="0"/>
              <a:ea typeface="微软雅黑" pitchFamily="34" charset="-122"/>
            </a:endParaRPr>
          </a:p>
          <a:p>
            <a:pPr lvl="1">
              <a:lnSpc>
                <a:spcPct val="150000"/>
              </a:lnSpc>
            </a:pPr>
            <a:r>
              <a:rPr lang="zh-CN" altLang="en-US" sz="1800" dirty="0" smtClean="0">
                <a:latin typeface="Arial" pitchFamily="34" charset="0"/>
                <a:ea typeface="微软雅黑" pitchFamily="34" charset="-122"/>
              </a:rPr>
              <a:t>提供数据复制技术增强保护</a:t>
            </a:r>
            <a:endParaRPr lang="en-US" altLang="zh-CN" sz="1800" dirty="0" smtClean="0">
              <a:latin typeface="Arial" pitchFamily="34" charset="0"/>
              <a:ea typeface="微软雅黑" pitchFamily="34" charset="-122"/>
            </a:endParaRPr>
          </a:p>
          <a:p>
            <a:pPr lvl="1">
              <a:lnSpc>
                <a:spcPct val="150000"/>
              </a:lnSpc>
            </a:pPr>
            <a:r>
              <a:rPr lang="zh-CN" altLang="en-US" sz="1800" dirty="0" smtClean="0">
                <a:latin typeface="Arial" pitchFamily="34" charset="0"/>
                <a:ea typeface="微软雅黑" pitchFamily="34" charset="-122"/>
              </a:rPr>
              <a:t>大大提升清算和跑批效率</a:t>
            </a:r>
            <a:endParaRPr lang="en-US" altLang="zh-CN" sz="1800" dirty="0" smtClean="0">
              <a:latin typeface="Arial" pitchFamily="34" charset="0"/>
              <a:ea typeface="微软雅黑" pitchFamily="34" charset="-122"/>
            </a:endParaRPr>
          </a:p>
          <a:p>
            <a:pPr lvl="1">
              <a:lnSpc>
                <a:spcPct val="150000"/>
              </a:lnSpc>
            </a:pPr>
            <a:r>
              <a:rPr lang="zh-CN" altLang="en-US" sz="1800" dirty="0" smtClean="0">
                <a:latin typeface="Arial" pitchFamily="34" charset="0"/>
                <a:ea typeface="微软雅黑" pitchFamily="34" charset="-122"/>
              </a:rPr>
              <a:t>去重、压缩、瘦供给功能，理想的性价比</a:t>
            </a:r>
            <a:endParaRPr lang="en-US" altLang="zh-CN" sz="1800" dirty="0" smtClean="0">
              <a:latin typeface="Arial" pitchFamily="34" charset="0"/>
              <a:ea typeface="微软雅黑" pitchFamily="34" charset="-122"/>
            </a:endParaRPr>
          </a:p>
          <a:p>
            <a:pPr lvl="1">
              <a:lnSpc>
                <a:spcPct val="150000"/>
              </a:lnSpc>
            </a:pPr>
            <a:r>
              <a:rPr lang="zh-CN" altLang="en-US" sz="1800" dirty="0" smtClean="0">
                <a:latin typeface="Arial" pitchFamily="34" charset="0"/>
                <a:ea typeface="微软雅黑" pitchFamily="34" charset="-122"/>
              </a:rPr>
              <a:t>同样性能，比传统阵列节省占地和耗电</a:t>
            </a:r>
            <a:endParaRPr lang="en-US" altLang="zh-CN" sz="1800" dirty="0" smtClean="0">
              <a:latin typeface="Arial" pitchFamily="34" charset="0"/>
              <a:ea typeface="微软雅黑" pitchFamily="34" charset="-122"/>
            </a:endParaRPr>
          </a:p>
          <a:p>
            <a:pPr marL="341313" lvl="1" indent="0">
              <a:lnSpc>
                <a:spcPct val="150000"/>
              </a:lnSpc>
              <a:buNone/>
            </a:pPr>
            <a:endParaRPr lang="en-US" sz="1800" dirty="0">
              <a:latin typeface="Arial" pitchFamily="34" charset="0"/>
              <a:ea typeface="微软雅黑" pitchFamily="34" charset="-122"/>
            </a:endParaRPr>
          </a:p>
        </p:txBody>
      </p:sp>
      <p:sp>
        <p:nvSpPr>
          <p:cNvPr id="4" name="Left Arrow 3"/>
          <p:cNvSpPr/>
          <p:nvPr/>
        </p:nvSpPr>
        <p:spPr>
          <a:xfrm rot="20236398">
            <a:off x="7259801" y="1264805"/>
            <a:ext cx="2057400" cy="652298"/>
          </a:xfrm>
          <a:prstGeom prst="leftArrow">
            <a:avLst/>
          </a:prstGeom>
          <a:solidFill>
            <a:srgbClr val="92D05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smtClean="0"/>
              <a:t>股民满意</a:t>
            </a:r>
            <a:endParaRPr lang="en-US" b="1" dirty="0"/>
          </a:p>
        </p:txBody>
      </p:sp>
      <p:sp>
        <p:nvSpPr>
          <p:cNvPr id="5" name="Left Arrow 4"/>
          <p:cNvSpPr/>
          <p:nvPr/>
        </p:nvSpPr>
        <p:spPr>
          <a:xfrm rot="505942">
            <a:off x="7592445" y="3743826"/>
            <a:ext cx="2057400" cy="652298"/>
          </a:xfrm>
          <a:prstGeom prst="leftArrow">
            <a:avLst/>
          </a:prstGeom>
          <a:solidFill>
            <a:srgbClr val="92D05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smtClean="0"/>
              <a:t>运维工程师满意</a:t>
            </a:r>
            <a:endParaRPr lang="en-US" b="1" dirty="0"/>
          </a:p>
        </p:txBody>
      </p:sp>
      <p:sp>
        <p:nvSpPr>
          <p:cNvPr id="6" name="Left Arrow 5"/>
          <p:cNvSpPr/>
          <p:nvPr/>
        </p:nvSpPr>
        <p:spPr>
          <a:xfrm>
            <a:off x="8026430" y="2448742"/>
            <a:ext cx="2334611" cy="652298"/>
          </a:xfrm>
          <a:prstGeom prst="leftArrow">
            <a:avLst/>
          </a:prstGeom>
          <a:solidFill>
            <a:srgbClr val="92D05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smtClean="0"/>
              <a:t>软件开发人员满意</a:t>
            </a:r>
            <a:endParaRPr lang="en-US" b="1" dirty="0"/>
          </a:p>
        </p:txBody>
      </p:sp>
      <p:sp>
        <p:nvSpPr>
          <p:cNvPr id="7" name="Left Arrow 6"/>
          <p:cNvSpPr/>
          <p:nvPr/>
        </p:nvSpPr>
        <p:spPr>
          <a:xfrm rot="701172">
            <a:off x="6733080" y="4764433"/>
            <a:ext cx="2057400" cy="652298"/>
          </a:xfrm>
          <a:prstGeom prst="leftArrow">
            <a:avLst/>
          </a:prstGeom>
          <a:solidFill>
            <a:srgbClr val="92D05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smtClean="0"/>
              <a:t>业务和财</a:t>
            </a:r>
            <a:r>
              <a:rPr lang="zh-CN" altLang="en-US" b="1" dirty="0"/>
              <a:t>务</a:t>
            </a:r>
            <a:r>
              <a:rPr lang="zh-CN" altLang="en-US" b="1" dirty="0" smtClean="0"/>
              <a:t>满意</a:t>
            </a:r>
            <a:endParaRPr lang="en-US" b="1" dirty="0"/>
          </a:p>
        </p:txBody>
      </p:sp>
    </p:spTree>
    <p:extLst>
      <p:ext uri="{BB962C8B-B14F-4D97-AF65-F5344CB8AC3E}">
        <p14:creationId xmlns:p14="http://schemas.microsoft.com/office/powerpoint/2010/main" xmlns="" val="42038132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0050" y="284163"/>
            <a:ext cx="11069638" cy="517525"/>
          </a:xfrm>
          <a:prstGeom prst="rect">
            <a:avLst/>
          </a:prstGeom>
        </p:spPr>
        <p:txBody>
          <a:bodyPr>
            <a:noAutofit/>
          </a:bodyPr>
          <a:lstStyle/>
          <a:p>
            <a:pPr algn="l" defTabSz="1214106">
              <a:lnSpc>
                <a:spcPct val="97000"/>
              </a:lnSpc>
              <a:buClr>
                <a:srgbClr val="FF7C23"/>
              </a:buClr>
              <a:defRPr/>
            </a:pPr>
            <a:r>
              <a:rPr lang="zh-CN" altLang="en-US" sz="2800" b="1" dirty="0" smtClean="0">
                <a:latin typeface="Arial" pitchFamily="34" charset="0"/>
                <a:ea typeface="微软雅黑" pitchFamily="34" charset="-122"/>
              </a:rPr>
              <a:t>重要业务系统</a:t>
            </a:r>
            <a:r>
              <a:rPr lang="zh-CN" altLang="en-US" sz="2800" b="1" dirty="0">
                <a:latin typeface="Arial" pitchFamily="34" charset="0"/>
                <a:ea typeface="微软雅黑" pitchFamily="34" charset="-122"/>
              </a:rPr>
              <a:t>混合</a:t>
            </a:r>
            <a:r>
              <a:rPr lang="zh-CN" altLang="en-US" sz="2800" b="1" dirty="0" smtClean="0">
                <a:latin typeface="Arial" pitchFamily="34" charset="0"/>
                <a:ea typeface="微软雅黑" pitchFamily="34" charset="-122"/>
              </a:rPr>
              <a:t>阵列方案</a:t>
            </a:r>
            <a:r>
              <a:rPr lang="en-US" altLang="zh-CN" sz="2800" b="1" dirty="0" smtClean="0">
                <a:latin typeface="Arial" pitchFamily="34" charset="0"/>
                <a:ea typeface="微软雅黑" pitchFamily="34" charset="-122"/>
              </a:rPr>
              <a:t>--LENOVO|VNX</a:t>
            </a:r>
            <a:endParaRPr lang="zh-CN" altLang="en-US" sz="2800" b="1" dirty="0">
              <a:latin typeface="Arial" pitchFamily="34" charset="0"/>
              <a:ea typeface="微软雅黑" pitchFamily="34" charset="-122"/>
            </a:endParaRPr>
          </a:p>
        </p:txBody>
      </p:sp>
      <p:sp>
        <p:nvSpPr>
          <p:cNvPr id="24" name="矩形 23"/>
          <p:cNvSpPr/>
          <p:nvPr/>
        </p:nvSpPr>
        <p:spPr>
          <a:xfrm>
            <a:off x="6265949" y="2820230"/>
            <a:ext cx="5165555" cy="5804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6" name="Round Same Side Corner Rectangle 61"/>
          <p:cNvSpPr/>
          <p:nvPr/>
        </p:nvSpPr>
        <p:spPr bwMode="gray">
          <a:xfrm>
            <a:off x="242549" y="1036738"/>
            <a:ext cx="2467521" cy="3051623"/>
          </a:xfrm>
          <a:prstGeom prst="round2SameRect">
            <a:avLst>
              <a:gd name="adj1" fmla="val 4112"/>
              <a:gd name="adj2" fmla="val 0"/>
            </a:avLst>
          </a:prstGeom>
          <a:gradFill>
            <a:gsLst>
              <a:gs pos="0">
                <a:srgbClr val="E8E8E8"/>
              </a:gs>
              <a:gs pos="50000">
                <a:schemeClr val="bg1">
                  <a:lumMod val="95000"/>
                </a:schemeClr>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72"/>
            <a:endParaRPr lang="zh-CN" altLang="en-US" sz="1600" b="1">
              <a:solidFill>
                <a:prstClr val="white"/>
              </a:solidFill>
              <a:latin typeface="微软雅黑" pitchFamily="34" charset="-122"/>
              <a:ea typeface="微软雅黑" pitchFamily="34" charset="-122"/>
            </a:endParaRPr>
          </a:p>
        </p:txBody>
      </p:sp>
      <p:grpSp>
        <p:nvGrpSpPr>
          <p:cNvPr id="28" name="组合 27"/>
          <p:cNvGrpSpPr/>
          <p:nvPr/>
        </p:nvGrpSpPr>
        <p:grpSpPr>
          <a:xfrm>
            <a:off x="152401" y="962373"/>
            <a:ext cx="3676650" cy="5264870"/>
            <a:chOff x="-108519" y="611696"/>
            <a:chExt cx="3312367" cy="4575106"/>
          </a:xfrm>
        </p:grpSpPr>
        <p:pic>
          <p:nvPicPr>
            <p:cNvPr id="3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01" y="611696"/>
              <a:ext cx="2526572" cy="2203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 name="矩形 30"/>
            <p:cNvSpPr/>
            <p:nvPr/>
          </p:nvSpPr>
          <p:spPr>
            <a:xfrm>
              <a:off x="-72007" y="1923678"/>
              <a:ext cx="792088" cy="20673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1067" b="1" dirty="0">
                  <a:latin typeface="微软雅黑" pitchFamily="34" charset="-122"/>
                  <a:ea typeface="微软雅黑" pitchFamily="34" charset="-122"/>
                </a:rPr>
                <a:t>存储系统</a:t>
              </a:r>
            </a:p>
          </p:txBody>
        </p:sp>
        <p:sp>
          <p:nvSpPr>
            <p:cNvPr id="32" name="Trapezoid 11"/>
            <p:cNvSpPr/>
            <p:nvPr/>
          </p:nvSpPr>
          <p:spPr bwMode="gray">
            <a:xfrm rot="16200000" flipV="1">
              <a:off x="1655646" y="2415064"/>
              <a:ext cx="2526680" cy="569725"/>
            </a:xfrm>
            <a:prstGeom prst="trapezoid">
              <a:avLst>
                <a:gd name="adj" fmla="val 82840"/>
              </a:avLst>
            </a:prstGeom>
            <a:gradFill>
              <a:gsLst>
                <a:gs pos="0">
                  <a:schemeClr val="tx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72"/>
              <a:endParaRPr lang="zh-CN" altLang="en-US" sz="1600" b="1">
                <a:solidFill>
                  <a:prstClr val="white"/>
                </a:solidFill>
                <a:latin typeface="微软雅黑" pitchFamily="34" charset="-122"/>
                <a:ea typeface="微软雅黑" pitchFamily="34" charset="-122"/>
              </a:endParaRPr>
            </a:p>
          </p:txBody>
        </p:sp>
        <p:pic>
          <p:nvPicPr>
            <p:cNvPr id="33"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07" y="2915952"/>
              <a:ext cx="2706130" cy="227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4" name="矩形 33"/>
            <p:cNvSpPr/>
            <p:nvPr/>
          </p:nvSpPr>
          <p:spPr>
            <a:xfrm>
              <a:off x="-108519" y="3807317"/>
              <a:ext cx="792088" cy="2060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1067" b="1" dirty="0">
                  <a:latin typeface="微软雅黑" pitchFamily="34" charset="-122"/>
                  <a:ea typeface="微软雅黑" pitchFamily="34" charset="-122"/>
                </a:rPr>
                <a:t>存储系统</a:t>
              </a:r>
            </a:p>
          </p:txBody>
        </p:sp>
      </p:grpSp>
      <p:sp>
        <p:nvSpPr>
          <p:cNvPr id="29" name="矩形 28"/>
          <p:cNvSpPr/>
          <p:nvPr/>
        </p:nvSpPr>
        <p:spPr>
          <a:xfrm>
            <a:off x="1687927" y="1118130"/>
            <a:ext cx="879199" cy="237900"/>
          </a:xfrm>
          <a:prstGeom prst="rect">
            <a:avLst/>
          </a:prstGeom>
          <a:solidFill>
            <a:srgbClr val="FF3399"/>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067" b="1" dirty="0">
                <a:latin typeface="微软雅黑" pitchFamily="34" charset="-122"/>
                <a:ea typeface="微软雅黑" pitchFamily="34" charset="-122"/>
              </a:rPr>
              <a:t>应用服务器</a:t>
            </a:r>
          </a:p>
        </p:txBody>
      </p:sp>
      <p:sp>
        <p:nvSpPr>
          <p:cNvPr id="35" name="圆角矩形 34"/>
          <p:cNvSpPr/>
          <p:nvPr/>
        </p:nvSpPr>
        <p:spPr>
          <a:xfrm>
            <a:off x="3978201" y="3583454"/>
            <a:ext cx="1652718" cy="480053"/>
          </a:xfrm>
          <a:prstGeom prst="roundRect">
            <a:avLst/>
          </a:prstGeom>
          <a:ln>
            <a:noFill/>
          </a:ln>
        </p:spPr>
        <p:style>
          <a:lnRef idx="1">
            <a:schemeClr val="dk1"/>
          </a:lnRef>
          <a:fillRef idx="2">
            <a:schemeClr val="dk1"/>
          </a:fillRef>
          <a:effectRef idx="1">
            <a:schemeClr val="dk1"/>
          </a:effectRef>
          <a:fontRef idx="minor">
            <a:schemeClr val="dk1"/>
          </a:fontRef>
        </p:style>
        <p:txBody>
          <a:bodyPr lIns="121909" tIns="60955" rIns="121909" bIns="60955" rtlCol="0" anchor="ctr"/>
          <a:lstStyle/>
          <a:p>
            <a:pPr algn="ctr"/>
            <a:r>
              <a:rPr lang="en-US" altLang="zh-CN" sz="1867" b="1" dirty="0">
                <a:solidFill>
                  <a:schemeClr val="tx1"/>
                </a:solidFill>
                <a:latin typeface="Arial" pitchFamily="34" charset="0"/>
                <a:ea typeface="微软雅黑" pitchFamily="34" charset="-122"/>
              </a:rPr>
              <a:t>FAST Suite</a:t>
            </a:r>
            <a:endParaRPr lang="zh-CN" altLang="en-US" sz="1867" b="1" dirty="0">
              <a:solidFill>
                <a:schemeClr val="tx1"/>
              </a:solidFill>
              <a:latin typeface="Arial" pitchFamily="34" charset="0"/>
              <a:ea typeface="微软雅黑" pitchFamily="34" charset="-122"/>
            </a:endParaRPr>
          </a:p>
        </p:txBody>
      </p:sp>
      <p:cxnSp>
        <p:nvCxnSpPr>
          <p:cNvPr id="36" name="直接连接符 35"/>
          <p:cNvCxnSpPr/>
          <p:nvPr/>
        </p:nvCxnSpPr>
        <p:spPr>
          <a:xfrm>
            <a:off x="5999992" y="865287"/>
            <a:ext cx="28739" cy="5354538"/>
          </a:xfrm>
          <a:prstGeom prst="line">
            <a:avLst/>
          </a:prstGeom>
          <a:noFill/>
          <a:ln w="19050" cap="flat" cmpd="sng" algn="ctr">
            <a:solidFill>
              <a:srgbClr val="FFC425"/>
            </a:solidFill>
            <a:prstDash val="dash"/>
          </a:ln>
          <a:effectLst/>
        </p:spPr>
      </p:cxnSp>
      <p:cxnSp>
        <p:nvCxnSpPr>
          <p:cNvPr id="37" name="直接连接符 36"/>
          <p:cNvCxnSpPr/>
          <p:nvPr/>
        </p:nvCxnSpPr>
        <p:spPr>
          <a:xfrm>
            <a:off x="152400" y="3585203"/>
            <a:ext cx="3521573" cy="0"/>
          </a:xfrm>
          <a:prstGeom prst="line">
            <a:avLst/>
          </a:prstGeom>
          <a:noFill/>
          <a:ln w="19050" cap="flat" cmpd="sng" algn="ctr">
            <a:solidFill>
              <a:srgbClr val="FFC425"/>
            </a:solidFill>
            <a:prstDash val="dash"/>
          </a:ln>
          <a:effectLst/>
        </p:spPr>
      </p:cxnSp>
      <p:cxnSp>
        <p:nvCxnSpPr>
          <p:cNvPr id="38" name="直接连接符 37"/>
          <p:cNvCxnSpPr/>
          <p:nvPr/>
        </p:nvCxnSpPr>
        <p:spPr>
          <a:xfrm>
            <a:off x="6041980" y="3566153"/>
            <a:ext cx="6189212" cy="0"/>
          </a:xfrm>
          <a:prstGeom prst="line">
            <a:avLst/>
          </a:prstGeom>
          <a:noFill/>
          <a:ln w="19050" cap="flat" cmpd="sng" algn="ctr">
            <a:solidFill>
              <a:srgbClr val="FFC425"/>
            </a:solidFill>
            <a:prstDash val="dash"/>
          </a:ln>
          <a:effectLst/>
        </p:spPr>
      </p:cxnSp>
      <p:sp>
        <p:nvSpPr>
          <p:cNvPr id="39" name="矩形 38"/>
          <p:cNvSpPr/>
          <p:nvPr/>
        </p:nvSpPr>
        <p:spPr>
          <a:xfrm>
            <a:off x="3611008" y="4161068"/>
            <a:ext cx="2567947" cy="492432"/>
          </a:xfrm>
          <a:prstGeom prst="rect">
            <a:avLst/>
          </a:prstGeom>
        </p:spPr>
        <p:txBody>
          <a:bodyPr wrap="square" lIns="121909" tIns="60955" rIns="121909" bIns="60955">
            <a:spAutoFit/>
          </a:bodyPr>
          <a:lstStyle/>
          <a:p>
            <a:pPr algn="ctr"/>
            <a:r>
              <a:rPr lang="zh-CN" altLang="en-US" sz="1200" b="1" dirty="0">
                <a:latin typeface="Arial" pitchFamily="34" charset="0"/>
                <a:ea typeface="微软雅黑" pitchFamily="34" charset="-122"/>
              </a:rPr>
              <a:t>两个功能也可彼此互为补充</a:t>
            </a:r>
            <a:endParaRPr lang="en-US" altLang="zh-CN" sz="1200" b="1" dirty="0">
              <a:latin typeface="Arial" pitchFamily="34" charset="0"/>
              <a:ea typeface="微软雅黑" pitchFamily="34" charset="-122"/>
            </a:endParaRPr>
          </a:p>
          <a:p>
            <a:pPr algn="ctr"/>
            <a:r>
              <a:rPr lang="zh-CN" altLang="en-US" sz="1200" b="1" dirty="0">
                <a:latin typeface="Arial" pitchFamily="34" charset="0"/>
                <a:ea typeface="微软雅黑" pitchFamily="34" charset="-122"/>
              </a:rPr>
              <a:t>有助于提高性能和降低</a:t>
            </a:r>
            <a:r>
              <a:rPr lang="en-US" altLang="zh-CN" sz="1200" b="1" dirty="0">
                <a:latin typeface="Arial" pitchFamily="34" charset="0"/>
                <a:ea typeface="微软雅黑" pitchFamily="34" charset="-122"/>
              </a:rPr>
              <a:t>TCO</a:t>
            </a:r>
            <a:endParaRPr lang="zh-CN" altLang="en-US" sz="1200" b="1" dirty="0">
              <a:latin typeface="Arial" pitchFamily="34" charset="0"/>
              <a:ea typeface="微软雅黑" pitchFamily="34" charset="-122"/>
            </a:endParaRPr>
          </a:p>
        </p:txBody>
      </p:sp>
      <p:sp>
        <p:nvSpPr>
          <p:cNvPr id="40" name="文本框 39"/>
          <p:cNvSpPr txBox="1"/>
          <p:nvPr/>
        </p:nvSpPr>
        <p:spPr>
          <a:xfrm>
            <a:off x="6265949" y="1022684"/>
            <a:ext cx="3632726" cy="1692771"/>
          </a:xfrm>
          <a:prstGeom prst="rect">
            <a:avLst/>
          </a:prstGeom>
          <a:noFill/>
        </p:spPr>
        <p:txBody>
          <a:bodyPr wrap="none" rtlCol="0">
            <a:spAutoFit/>
          </a:bodyPr>
          <a:lstStyle/>
          <a:p>
            <a:r>
              <a:rPr lang="en-US" altLang="zh-CN" sz="4000" dirty="0" smtClean="0">
                <a:solidFill>
                  <a:srgbClr val="FF0000"/>
                </a:solidFill>
                <a:latin typeface="Arial" pitchFamily="34" charset="0"/>
                <a:ea typeface="微软雅黑" pitchFamily="34" charset="-122"/>
                <a:cs typeface="Arial" pitchFamily="34" charset="0"/>
              </a:rPr>
              <a:t>SSD</a:t>
            </a:r>
            <a:r>
              <a:rPr lang="zh-CN" altLang="en-US" sz="4000" dirty="0" smtClean="0">
                <a:solidFill>
                  <a:srgbClr val="FF0000"/>
                </a:solidFill>
                <a:latin typeface="Arial" pitchFamily="34" charset="0"/>
                <a:ea typeface="微软雅黑" pitchFamily="34" charset="-122"/>
                <a:cs typeface="Arial" pitchFamily="34" charset="0"/>
              </a:rPr>
              <a:t>做</a:t>
            </a:r>
            <a:r>
              <a:rPr lang="en-US" altLang="zh-CN" sz="4000" dirty="0" smtClean="0">
                <a:solidFill>
                  <a:srgbClr val="FF0000"/>
                </a:solidFill>
                <a:latin typeface="Arial" pitchFamily="34" charset="0"/>
                <a:ea typeface="微软雅黑" pitchFamily="34" charset="-122"/>
                <a:cs typeface="Arial" pitchFamily="34" charset="0"/>
              </a:rPr>
              <a:t>cache</a:t>
            </a:r>
            <a:r>
              <a:rPr lang="zh-CN" altLang="en-US" sz="4000" dirty="0" smtClean="0">
                <a:solidFill>
                  <a:srgbClr val="FF0000"/>
                </a:solidFill>
                <a:latin typeface="Arial" pitchFamily="34" charset="0"/>
                <a:ea typeface="微软雅黑" pitchFamily="34" charset="-122"/>
                <a:cs typeface="Arial" pitchFamily="34" charset="0"/>
              </a:rPr>
              <a:t>：</a:t>
            </a:r>
            <a:endParaRPr lang="en-US" altLang="zh-CN" sz="4000" dirty="0" smtClean="0">
              <a:solidFill>
                <a:srgbClr val="FF0000"/>
              </a:solidFill>
              <a:latin typeface="Arial" pitchFamily="34" charset="0"/>
              <a:ea typeface="微软雅黑" pitchFamily="34" charset="-122"/>
              <a:cs typeface="Arial" pitchFamily="34" charset="0"/>
            </a:endParaRPr>
          </a:p>
          <a:p>
            <a:pPr marL="457200" indent="-457200">
              <a:buFont typeface="Wingdings" panose="05000000000000000000" pitchFamily="2" charset="2"/>
              <a:buChar char="u"/>
            </a:pPr>
            <a:r>
              <a:rPr lang="zh-CN" altLang="en-US" sz="3200" dirty="0" smtClean="0">
                <a:solidFill>
                  <a:schemeClr val="tx1">
                    <a:lumMod val="75000"/>
                    <a:lumOff val="25000"/>
                  </a:schemeClr>
                </a:solidFill>
                <a:latin typeface="Arial" pitchFamily="34" charset="0"/>
                <a:ea typeface="微软雅黑" pitchFamily="34" charset="-122"/>
                <a:cs typeface="Arial" pitchFamily="34" charset="0"/>
              </a:rPr>
              <a:t>扩大缓存</a:t>
            </a:r>
            <a:endParaRPr lang="en-US" altLang="zh-CN" sz="3200" dirty="0" smtClean="0">
              <a:solidFill>
                <a:schemeClr val="tx1">
                  <a:lumMod val="75000"/>
                  <a:lumOff val="25000"/>
                </a:schemeClr>
              </a:solidFill>
              <a:latin typeface="Arial" pitchFamily="34" charset="0"/>
              <a:ea typeface="微软雅黑" pitchFamily="34" charset="-122"/>
              <a:cs typeface="Arial" pitchFamily="34" charset="0"/>
            </a:endParaRPr>
          </a:p>
          <a:p>
            <a:pPr marL="457200" indent="-457200">
              <a:buFont typeface="Wingdings" panose="05000000000000000000" pitchFamily="2" charset="2"/>
              <a:buChar char="u"/>
            </a:pPr>
            <a:r>
              <a:rPr lang="zh-CN" altLang="en-US" sz="3200" dirty="0" smtClean="0">
                <a:solidFill>
                  <a:schemeClr val="tx1">
                    <a:lumMod val="75000"/>
                    <a:lumOff val="25000"/>
                  </a:schemeClr>
                </a:solidFill>
                <a:latin typeface="Arial" pitchFamily="34" charset="0"/>
                <a:ea typeface="微软雅黑" pitchFamily="34" charset="-122"/>
                <a:cs typeface="Arial" pitchFamily="34" charset="0"/>
              </a:rPr>
              <a:t>实时提速</a:t>
            </a:r>
          </a:p>
        </p:txBody>
      </p:sp>
      <p:sp>
        <p:nvSpPr>
          <p:cNvPr id="41" name="文本框 40"/>
          <p:cNvSpPr txBox="1"/>
          <p:nvPr/>
        </p:nvSpPr>
        <p:spPr>
          <a:xfrm>
            <a:off x="6241558" y="3908496"/>
            <a:ext cx="5102717" cy="2431435"/>
          </a:xfrm>
          <a:prstGeom prst="rect">
            <a:avLst/>
          </a:prstGeom>
          <a:noFill/>
        </p:spPr>
        <p:txBody>
          <a:bodyPr wrap="square" rtlCol="0">
            <a:spAutoFit/>
          </a:bodyPr>
          <a:lstStyle/>
          <a:p>
            <a:r>
              <a:rPr lang="en-US" altLang="zh-CN" sz="4000" dirty="0">
                <a:solidFill>
                  <a:srgbClr val="FF0000"/>
                </a:solidFill>
                <a:latin typeface="Arial" pitchFamily="34" charset="0"/>
                <a:ea typeface="微软雅黑" pitchFamily="34" charset="-122"/>
                <a:cs typeface="Arial" pitchFamily="34" charset="0"/>
              </a:rPr>
              <a:t>SSD</a:t>
            </a:r>
            <a:r>
              <a:rPr lang="zh-CN" altLang="en-US" sz="4000" dirty="0">
                <a:solidFill>
                  <a:srgbClr val="FF0000"/>
                </a:solidFill>
                <a:latin typeface="Arial" pitchFamily="34" charset="0"/>
                <a:ea typeface="微软雅黑" pitchFamily="34" charset="-122"/>
                <a:cs typeface="Arial" pitchFamily="34" charset="0"/>
              </a:rPr>
              <a:t>做存储分层：</a:t>
            </a:r>
            <a:endParaRPr lang="en-US" altLang="zh-CN" sz="4000" dirty="0">
              <a:solidFill>
                <a:srgbClr val="FF0000"/>
              </a:solidFill>
              <a:latin typeface="Arial" pitchFamily="34" charset="0"/>
              <a:ea typeface="微软雅黑" pitchFamily="34" charset="-122"/>
              <a:cs typeface="Arial" pitchFamily="34" charset="0"/>
            </a:endParaRPr>
          </a:p>
          <a:p>
            <a:pPr marL="457200" indent="-457200">
              <a:buFont typeface="Wingdings" panose="05000000000000000000" pitchFamily="2" charset="2"/>
              <a:buChar char="u"/>
            </a:pPr>
            <a:r>
              <a:rPr lang="zh-CN" altLang="en-US" sz="2800" dirty="0" smtClean="0">
                <a:solidFill>
                  <a:schemeClr val="tx1">
                    <a:lumMod val="75000"/>
                    <a:lumOff val="25000"/>
                  </a:schemeClr>
                </a:solidFill>
                <a:latin typeface="Arial" pitchFamily="34" charset="0"/>
                <a:ea typeface="微软雅黑" pitchFamily="34" charset="-122"/>
                <a:cs typeface="Arial" pitchFamily="34" charset="0"/>
              </a:rPr>
              <a:t>阶段性移动数据</a:t>
            </a:r>
            <a:endParaRPr lang="en-US" altLang="zh-CN" sz="2800" dirty="0" smtClean="0">
              <a:solidFill>
                <a:schemeClr val="tx1">
                  <a:lumMod val="75000"/>
                  <a:lumOff val="25000"/>
                </a:schemeClr>
              </a:solidFill>
              <a:latin typeface="Arial" pitchFamily="34" charset="0"/>
              <a:ea typeface="微软雅黑" pitchFamily="34" charset="-122"/>
              <a:cs typeface="Arial" pitchFamily="34" charset="0"/>
            </a:endParaRPr>
          </a:p>
          <a:p>
            <a:pPr marL="457200" indent="-457200">
              <a:buFont typeface="Wingdings" panose="05000000000000000000" pitchFamily="2" charset="2"/>
              <a:buChar char="u"/>
            </a:pPr>
            <a:r>
              <a:rPr lang="zh-CN" altLang="en-US" sz="2800" dirty="0" smtClean="0">
                <a:solidFill>
                  <a:schemeClr val="tx1">
                    <a:lumMod val="75000"/>
                    <a:lumOff val="25000"/>
                  </a:schemeClr>
                </a:solidFill>
                <a:latin typeface="Arial" pitchFamily="34" charset="0"/>
                <a:ea typeface="微软雅黑" pitchFamily="34" charset="-122"/>
                <a:cs typeface="Arial" pitchFamily="34" charset="0"/>
              </a:rPr>
              <a:t>数据按照性能需要放在合理的介质</a:t>
            </a:r>
            <a:endParaRPr lang="en-US" altLang="zh-CN" sz="2800" dirty="0" smtClean="0">
              <a:solidFill>
                <a:schemeClr val="tx1">
                  <a:lumMod val="75000"/>
                  <a:lumOff val="25000"/>
                </a:schemeClr>
              </a:solidFill>
              <a:latin typeface="Arial" pitchFamily="34" charset="0"/>
              <a:ea typeface="微软雅黑" pitchFamily="34" charset="-122"/>
              <a:cs typeface="Arial" pitchFamily="34" charset="0"/>
            </a:endParaRPr>
          </a:p>
          <a:p>
            <a:pPr marL="457200" indent="-457200">
              <a:buFont typeface="Wingdings" panose="05000000000000000000" pitchFamily="2" charset="2"/>
              <a:buChar char="u"/>
            </a:pPr>
            <a:r>
              <a:rPr lang="zh-CN" altLang="en-US" sz="2800" dirty="0">
                <a:solidFill>
                  <a:schemeClr val="tx1">
                    <a:lumMod val="75000"/>
                    <a:lumOff val="25000"/>
                  </a:schemeClr>
                </a:solidFill>
                <a:latin typeface="Arial" pitchFamily="34" charset="0"/>
                <a:ea typeface="微软雅黑" pitchFamily="34" charset="-122"/>
                <a:cs typeface="Arial" pitchFamily="34" charset="0"/>
              </a:rPr>
              <a:t>高性价比</a:t>
            </a:r>
            <a:endParaRPr lang="zh-CN" altLang="en-US" sz="280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2" name="矩形 41"/>
          <p:cNvSpPr/>
          <p:nvPr/>
        </p:nvSpPr>
        <p:spPr>
          <a:xfrm>
            <a:off x="6265949" y="2897301"/>
            <a:ext cx="5073825" cy="400110"/>
          </a:xfrm>
          <a:prstGeom prst="rect">
            <a:avLst/>
          </a:prstGeom>
        </p:spPr>
        <p:txBody>
          <a:bodyPr wrap="none">
            <a:spAutoFit/>
          </a:bodyPr>
          <a:lstStyle/>
          <a:p>
            <a:r>
              <a:rPr lang="zh-CN" altLang="en-US" sz="2000" b="1" dirty="0" smtClean="0">
                <a:solidFill>
                  <a:schemeClr val="bg1"/>
                </a:solidFill>
                <a:latin typeface="Arial" pitchFamily="34" charset="0"/>
                <a:ea typeface="微软雅黑" pitchFamily="34" charset="-122"/>
                <a:cs typeface="Arial" pitchFamily="34" charset="0"/>
              </a:rPr>
              <a:t>业界唯一支持</a:t>
            </a:r>
            <a:r>
              <a:rPr lang="en-US" altLang="zh-CN" sz="2000" b="1" dirty="0" smtClean="0">
                <a:solidFill>
                  <a:schemeClr val="bg1"/>
                </a:solidFill>
                <a:latin typeface="Arial" pitchFamily="34" charset="0"/>
                <a:ea typeface="微软雅黑" pitchFamily="34" charset="-122"/>
                <a:cs typeface="Arial" pitchFamily="34" charset="0"/>
              </a:rPr>
              <a:t>SSD</a:t>
            </a:r>
            <a:r>
              <a:rPr lang="zh-CN" altLang="en-US" sz="2000" b="1" dirty="0" smtClean="0">
                <a:solidFill>
                  <a:schemeClr val="bg1"/>
                </a:solidFill>
                <a:latin typeface="Arial" pitchFamily="34" charset="0"/>
                <a:ea typeface="微软雅黑" pitchFamily="34" charset="-122"/>
                <a:cs typeface="Arial" pitchFamily="34" charset="0"/>
              </a:rPr>
              <a:t>做读、写</a:t>
            </a:r>
            <a:r>
              <a:rPr lang="zh-CN" altLang="en-US" sz="2000" b="1" dirty="0">
                <a:solidFill>
                  <a:schemeClr val="bg1"/>
                </a:solidFill>
                <a:latin typeface="Arial" pitchFamily="34" charset="0"/>
                <a:ea typeface="微软雅黑" pitchFamily="34" charset="-122"/>
                <a:cs typeface="Arial" pitchFamily="34" charset="0"/>
              </a:rPr>
              <a:t>缓存</a:t>
            </a:r>
            <a:r>
              <a:rPr lang="zh-CN" altLang="en-US" sz="2000" b="1" dirty="0" smtClean="0">
                <a:solidFill>
                  <a:schemeClr val="bg1"/>
                </a:solidFill>
                <a:latin typeface="Arial" pitchFamily="34" charset="0"/>
                <a:ea typeface="微软雅黑" pitchFamily="34" charset="-122"/>
                <a:cs typeface="Arial" pitchFamily="34" charset="0"/>
              </a:rPr>
              <a:t>的中端存储</a:t>
            </a:r>
            <a:endParaRPr lang="zh-CN" altLang="en-US" sz="2000" b="1" dirty="0">
              <a:solidFill>
                <a:schemeClr val="bg1"/>
              </a:solidFill>
              <a:latin typeface="Arial" pitchFamily="34" charset="0"/>
              <a:ea typeface="微软雅黑" pitchFamily="34" charset="-122"/>
              <a:cs typeface="Arial" pitchFamily="34" charset="0"/>
            </a:endParaRPr>
          </a:p>
        </p:txBody>
      </p:sp>
      <p:sp>
        <p:nvSpPr>
          <p:cNvPr id="43" name="圆角矩形 42"/>
          <p:cNvSpPr/>
          <p:nvPr/>
        </p:nvSpPr>
        <p:spPr>
          <a:xfrm>
            <a:off x="3949382" y="3030711"/>
            <a:ext cx="1652718" cy="480053"/>
          </a:xfrm>
          <a:prstGeom prst="roundRect">
            <a:avLst/>
          </a:prstGeom>
          <a:ln>
            <a:noFill/>
          </a:ln>
        </p:spPr>
        <p:style>
          <a:lnRef idx="1">
            <a:schemeClr val="dk1"/>
          </a:lnRef>
          <a:fillRef idx="2">
            <a:schemeClr val="dk1"/>
          </a:fillRef>
          <a:effectRef idx="1">
            <a:schemeClr val="dk1"/>
          </a:effectRef>
          <a:fontRef idx="minor">
            <a:schemeClr val="dk1"/>
          </a:fontRef>
        </p:style>
        <p:txBody>
          <a:bodyPr lIns="121909" tIns="60955" rIns="121909" bIns="60955" rtlCol="0" anchor="ctr"/>
          <a:lstStyle/>
          <a:p>
            <a:pPr algn="ctr"/>
            <a:r>
              <a:rPr lang="en-US" altLang="zh-CN" sz="1867" b="1" dirty="0" smtClean="0">
                <a:solidFill>
                  <a:schemeClr val="tx1"/>
                </a:solidFill>
                <a:latin typeface="Arial" pitchFamily="34" charset="0"/>
                <a:ea typeface="微软雅黑" pitchFamily="34" charset="-122"/>
              </a:rPr>
              <a:t>SSD</a:t>
            </a:r>
            <a:r>
              <a:rPr lang="zh-CN" altLang="en-US" sz="1867" b="1" dirty="0" smtClean="0">
                <a:solidFill>
                  <a:schemeClr val="tx1"/>
                </a:solidFill>
                <a:latin typeface="Arial" pitchFamily="34" charset="0"/>
                <a:ea typeface="微软雅黑" pitchFamily="34" charset="-122"/>
              </a:rPr>
              <a:t>固态盘</a:t>
            </a:r>
            <a:endParaRPr lang="zh-CN" altLang="en-US" sz="1867" b="1" dirty="0">
              <a:solidFill>
                <a:schemeClr val="tx1"/>
              </a:solidFill>
              <a:latin typeface="Arial" pitchFamily="34" charset="0"/>
              <a:ea typeface="微软雅黑" pitchFamily="34" charset="-122"/>
            </a:endParaRPr>
          </a:p>
        </p:txBody>
      </p:sp>
      <p:sp>
        <p:nvSpPr>
          <p:cNvPr id="44" name="圆角矩形 43"/>
          <p:cNvSpPr/>
          <p:nvPr/>
        </p:nvSpPr>
        <p:spPr>
          <a:xfrm>
            <a:off x="3951168" y="2459145"/>
            <a:ext cx="1652718" cy="480053"/>
          </a:xfrm>
          <a:prstGeom prst="roundRect">
            <a:avLst/>
          </a:prstGeom>
          <a:ln>
            <a:noFill/>
          </a:ln>
        </p:spPr>
        <p:style>
          <a:lnRef idx="1">
            <a:schemeClr val="dk1"/>
          </a:lnRef>
          <a:fillRef idx="2">
            <a:schemeClr val="dk1"/>
          </a:fillRef>
          <a:effectRef idx="1">
            <a:schemeClr val="dk1"/>
          </a:effectRef>
          <a:fontRef idx="minor">
            <a:schemeClr val="dk1"/>
          </a:fontRef>
        </p:style>
        <p:txBody>
          <a:bodyPr lIns="121909" tIns="60955" rIns="121909" bIns="60955" rtlCol="0" anchor="ctr"/>
          <a:lstStyle/>
          <a:p>
            <a:pPr algn="ctr"/>
            <a:r>
              <a:rPr lang="en-US" altLang="zh-CN" sz="1867" b="1" dirty="0" smtClean="0">
                <a:solidFill>
                  <a:schemeClr val="tx1"/>
                </a:solidFill>
                <a:latin typeface="Arial" pitchFamily="34" charset="0"/>
                <a:ea typeface="微软雅黑" pitchFamily="34" charset="-122"/>
              </a:rPr>
              <a:t>VNX</a:t>
            </a:r>
            <a:r>
              <a:rPr lang="zh-CN" altLang="en-US" sz="1867" b="1" dirty="0" smtClean="0">
                <a:solidFill>
                  <a:schemeClr val="tx1"/>
                </a:solidFill>
                <a:latin typeface="Arial" pitchFamily="34" charset="0"/>
                <a:ea typeface="微软雅黑" pitchFamily="34" charset="-122"/>
              </a:rPr>
              <a:t>阵列</a:t>
            </a:r>
            <a:endParaRPr lang="zh-CN" altLang="en-US" sz="1867" b="1" dirty="0">
              <a:solidFill>
                <a:schemeClr val="tx1"/>
              </a:solidFill>
              <a:latin typeface="Arial" pitchFamily="34" charset="0"/>
              <a:ea typeface="微软雅黑" pitchFamily="34" charset="-122"/>
            </a:endParaRPr>
          </a:p>
        </p:txBody>
      </p:sp>
    </p:spTree>
    <p:extLst>
      <p:ext uri="{BB962C8B-B14F-4D97-AF65-F5344CB8AC3E}">
        <p14:creationId xmlns:p14="http://schemas.microsoft.com/office/powerpoint/2010/main" xmlns="" val="322838362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flipH="1">
            <a:off x="591286" y="949428"/>
            <a:ext cx="5376700" cy="2340931"/>
          </a:xfrm>
          <a:prstGeom prst="roundRect">
            <a:avLst>
              <a:gd name="adj" fmla="val 9389"/>
            </a:avLst>
          </a:prstGeom>
          <a:gradFill>
            <a:gsLst>
              <a:gs pos="0">
                <a:schemeClr val="bg1"/>
              </a:gs>
              <a:gs pos="50000">
                <a:schemeClr val="bg1">
                  <a:lumMod val="85000"/>
                </a:schemeClr>
              </a:gs>
              <a:gs pos="100000">
                <a:schemeClr val="bg1">
                  <a:lumMod val="75000"/>
                </a:schemeClr>
              </a:gs>
            </a:gsLst>
            <a:lin ang="108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9" tIns="60955" rIns="121909" bIns="60955" rtlCol="0" anchor="t" anchorCtr="1"/>
          <a:lstStyle/>
          <a:p>
            <a:pPr algn="ctr"/>
            <a:r>
              <a:rPr lang="zh-CN" altLang="en-US" sz="2400" dirty="0">
                <a:solidFill>
                  <a:srgbClr val="3892D0"/>
                </a:solidFill>
                <a:latin typeface="Arial" pitchFamily="34" charset="0"/>
                <a:ea typeface="微软雅黑" pitchFamily="34" charset="-122"/>
              </a:rPr>
              <a:t>聚合机械式驱动器</a:t>
            </a:r>
            <a:r>
              <a:rPr lang="en-US" altLang="zh-CN" sz="2400" dirty="0">
                <a:solidFill>
                  <a:srgbClr val="3892D0"/>
                </a:solidFill>
                <a:latin typeface="Arial" pitchFamily="34" charset="0"/>
                <a:ea typeface="微软雅黑" pitchFamily="34" charset="-122"/>
              </a:rPr>
              <a:t>  </a:t>
            </a:r>
          </a:p>
        </p:txBody>
      </p:sp>
      <p:sp>
        <p:nvSpPr>
          <p:cNvPr id="5" name="TextBox 4"/>
          <p:cNvSpPr txBox="1"/>
          <p:nvPr/>
        </p:nvSpPr>
        <p:spPr>
          <a:xfrm>
            <a:off x="591287" y="2881584"/>
            <a:ext cx="5376700" cy="451332"/>
          </a:xfrm>
          <a:prstGeom prst="rect">
            <a:avLst/>
          </a:prstGeom>
          <a:noFill/>
        </p:spPr>
        <p:txBody>
          <a:bodyPr wrap="square" lIns="121909" tIns="60955" rIns="121909" bIns="60955" rtlCol="0">
            <a:spAutoFit/>
          </a:bodyPr>
          <a:lstStyle/>
          <a:p>
            <a:pPr algn="ctr"/>
            <a:r>
              <a:rPr lang="en-US" altLang="zh-CN" sz="2133">
                <a:solidFill>
                  <a:srgbClr val="4D4D4D"/>
                </a:solidFill>
                <a:ea typeface="黑体"/>
              </a:rPr>
              <a:t>5% </a:t>
            </a:r>
            <a:r>
              <a:rPr lang="zh-CN" altLang="en-US" sz="2133">
                <a:solidFill>
                  <a:srgbClr val="4D4D4D"/>
                </a:solidFill>
                <a:ea typeface="黑体"/>
              </a:rPr>
              <a:t>的利用率，中等成本</a:t>
            </a:r>
          </a:p>
        </p:txBody>
      </p:sp>
      <p:grpSp>
        <p:nvGrpSpPr>
          <p:cNvPr id="6" name="Group 5"/>
          <p:cNvGrpSpPr/>
          <p:nvPr/>
        </p:nvGrpSpPr>
        <p:grpSpPr>
          <a:xfrm>
            <a:off x="902625" y="2008189"/>
            <a:ext cx="4754025" cy="873395"/>
            <a:chOff x="700737" y="2484066"/>
            <a:chExt cx="3565519" cy="655046"/>
          </a:xfrm>
        </p:grpSpPr>
        <p:grpSp>
          <p:nvGrpSpPr>
            <p:cNvPr id="7" name="Group 6"/>
            <p:cNvGrpSpPr/>
            <p:nvPr/>
          </p:nvGrpSpPr>
          <p:grpSpPr>
            <a:xfrm>
              <a:off x="700737" y="2484066"/>
              <a:ext cx="701455" cy="655046"/>
              <a:chOff x="951231" y="2388988"/>
              <a:chExt cx="2747619" cy="3231258"/>
            </a:xfrm>
            <a:effectLst>
              <a:outerShdw blurRad="254000" dist="127000" dir="2700000" algn="tl" rotWithShape="0">
                <a:prstClr val="black">
                  <a:alpha val="40000"/>
                </a:prstClr>
              </a:outerShdw>
            </a:effectLst>
          </p:grpSpPr>
          <p:pic>
            <p:nvPicPr>
              <p:cNvPr id="25" name="Picture 2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951231" y="2610722"/>
                <a:ext cx="2747619" cy="300952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1231" y="2388988"/>
                <a:ext cx="2747619" cy="1047619"/>
              </a:xfrm>
              <a:prstGeom prst="rect">
                <a:avLst/>
              </a:prstGeom>
            </p:spPr>
          </p:pic>
        </p:grpSp>
        <p:grpSp>
          <p:nvGrpSpPr>
            <p:cNvPr id="8" name="Group 7"/>
            <p:cNvGrpSpPr/>
            <p:nvPr/>
          </p:nvGrpSpPr>
          <p:grpSpPr>
            <a:xfrm>
              <a:off x="1416753" y="2484066"/>
              <a:ext cx="701455" cy="655046"/>
              <a:chOff x="951231" y="2388988"/>
              <a:chExt cx="2747619" cy="3231258"/>
            </a:xfrm>
            <a:effectLst>
              <a:outerShdw blurRad="254000" dist="127000" dir="2700000" algn="tl" rotWithShape="0">
                <a:prstClr val="black">
                  <a:alpha val="40000"/>
                </a:prstClr>
              </a:outerShdw>
            </a:effectLst>
          </p:grpSpPr>
          <p:pic>
            <p:nvPicPr>
              <p:cNvPr id="23" name="Picture 2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951231" y="2610722"/>
                <a:ext cx="2747619" cy="3009524"/>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1231" y="2388988"/>
                <a:ext cx="2747619" cy="1047619"/>
              </a:xfrm>
              <a:prstGeom prst="rect">
                <a:avLst/>
              </a:prstGeom>
            </p:spPr>
          </p:pic>
        </p:grpSp>
        <p:grpSp>
          <p:nvGrpSpPr>
            <p:cNvPr id="9" name="Group 8"/>
            <p:cNvGrpSpPr/>
            <p:nvPr/>
          </p:nvGrpSpPr>
          <p:grpSpPr>
            <a:xfrm>
              <a:off x="2132769" y="2484066"/>
              <a:ext cx="701455" cy="655046"/>
              <a:chOff x="951231" y="2388988"/>
              <a:chExt cx="2747619" cy="3231258"/>
            </a:xfrm>
            <a:effectLst>
              <a:outerShdw blurRad="254000" dist="127000" dir="2700000" algn="tl" rotWithShape="0">
                <a:prstClr val="black">
                  <a:alpha val="40000"/>
                </a:prstClr>
              </a:outerShdw>
            </a:effectLst>
          </p:grpSpPr>
          <p:pic>
            <p:nvPicPr>
              <p:cNvPr id="21" name="Picture 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951231" y="2610722"/>
                <a:ext cx="2747619" cy="300952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1231" y="2388988"/>
                <a:ext cx="2747619" cy="1047619"/>
              </a:xfrm>
              <a:prstGeom prst="rect">
                <a:avLst/>
              </a:prstGeom>
            </p:spPr>
          </p:pic>
        </p:grpSp>
        <p:grpSp>
          <p:nvGrpSpPr>
            <p:cNvPr id="10" name="Group 9"/>
            <p:cNvGrpSpPr/>
            <p:nvPr/>
          </p:nvGrpSpPr>
          <p:grpSpPr>
            <a:xfrm>
              <a:off x="2848785" y="2484066"/>
              <a:ext cx="701455" cy="655046"/>
              <a:chOff x="951231" y="2388988"/>
              <a:chExt cx="2747619" cy="3231258"/>
            </a:xfrm>
            <a:effectLst>
              <a:outerShdw blurRad="254000" dist="127000" dir="2700000" algn="tl" rotWithShape="0">
                <a:prstClr val="black">
                  <a:alpha val="40000"/>
                </a:prstClr>
              </a:outerShdw>
            </a:effectLst>
          </p:grpSpPr>
          <p:pic>
            <p:nvPicPr>
              <p:cNvPr id="19" name="Picture 18"/>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951231" y="2610722"/>
                <a:ext cx="2747619" cy="300952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1231" y="2388988"/>
                <a:ext cx="2747619" cy="1047619"/>
              </a:xfrm>
              <a:prstGeom prst="rect">
                <a:avLst/>
              </a:prstGeom>
            </p:spPr>
          </p:pic>
        </p:grpSp>
        <p:grpSp>
          <p:nvGrpSpPr>
            <p:cNvPr id="11" name="Group 10"/>
            <p:cNvGrpSpPr/>
            <p:nvPr/>
          </p:nvGrpSpPr>
          <p:grpSpPr>
            <a:xfrm>
              <a:off x="3564801" y="2484066"/>
              <a:ext cx="701455" cy="655046"/>
              <a:chOff x="951231" y="2388988"/>
              <a:chExt cx="2747619" cy="3231258"/>
            </a:xfrm>
            <a:effectLst>
              <a:outerShdw blurRad="254000" dist="127000" dir="2700000" algn="tl" rotWithShape="0">
                <a:prstClr val="black">
                  <a:alpha val="40000"/>
                </a:prstClr>
              </a:outerShdw>
            </a:effectLst>
          </p:grpSpPr>
          <p:pic>
            <p:nvPicPr>
              <p:cNvPr id="17" name="Picture 1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951231" y="2610722"/>
                <a:ext cx="2747619" cy="300952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1231" y="2388988"/>
                <a:ext cx="2747619" cy="1047619"/>
              </a:xfrm>
              <a:prstGeom prst="rect">
                <a:avLst/>
              </a:prstGeom>
            </p:spPr>
          </p:pic>
        </p:grpSp>
        <p:sp>
          <p:nvSpPr>
            <p:cNvPr id="12" name="TextBox 11"/>
            <p:cNvSpPr txBox="1"/>
            <p:nvPr/>
          </p:nvSpPr>
          <p:spPr>
            <a:xfrm>
              <a:off x="714797" y="2739075"/>
              <a:ext cx="661863" cy="284742"/>
            </a:xfrm>
            <a:prstGeom prst="rect">
              <a:avLst/>
            </a:prstGeom>
            <a:noFill/>
          </p:spPr>
          <p:txBody>
            <a:bodyPr wrap="square" rtlCol="0">
              <a:spAutoFit/>
            </a:bodyPr>
            <a:lstStyle/>
            <a:p>
              <a:pPr algn="ctr"/>
              <a:r>
                <a:rPr lang="zh-CN" altLang="en-US" sz="1867">
                  <a:solidFill>
                    <a:srgbClr val="FFFFFF"/>
                  </a:solidFill>
                  <a:ea typeface="黑体"/>
                </a:rPr>
                <a:t>磁盘</a:t>
              </a:r>
              <a:r>
                <a:rPr lang="en-US" altLang="zh-CN" sz="1867">
                  <a:solidFill>
                    <a:srgbClr val="FFFFFF"/>
                  </a:solidFill>
                  <a:ea typeface="黑体"/>
                </a:rPr>
                <a:t> </a:t>
              </a:r>
              <a:endParaRPr lang="en-US" altLang="zh-CN" sz="1867" dirty="0">
                <a:solidFill>
                  <a:srgbClr val="FFFFFF"/>
                </a:solidFill>
                <a:ea typeface="黑体"/>
              </a:endParaRPr>
            </a:p>
          </p:txBody>
        </p:sp>
        <p:sp>
          <p:nvSpPr>
            <p:cNvPr id="13" name="TextBox 12"/>
            <p:cNvSpPr txBox="1"/>
            <p:nvPr/>
          </p:nvSpPr>
          <p:spPr>
            <a:xfrm>
              <a:off x="1435514" y="2739075"/>
              <a:ext cx="661863" cy="284742"/>
            </a:xfrm>
            <a:prstGeom prst="rect">
              <a:avLst/>
            </a:prstGeom>
            <a:noFill/>
          </p:spPr>
          <p:txBody>
            <a:bodyPr wrap="square" rtlCol="0">
              <a:spAutoFit/>
            </a:bodyPr>
            <a:lstStyle/>
            <a:p>
              <a:pPr algn="ctr"/>
              <a:r>
                <a:rPr lang="zh-CN" altLang="en-US" sz="1867">
                  <a:solidFill>
                    <a:srgbClr val="FFFFFF"/>
                  </a:solidFill>
                  <a:ea typeface="黑体"/>
                </a:rPr>
                <a:t>磁盘</a:t>
              </a:r>
              <a:endParaRPr lang="zh-CN" altLang="en-US" sz="1867" dirty="0">
                <a:solidFill>
                  <a:srgbClr val="FFFFFF"/>
                </a:solidFill>
                <a:ea typeface="黑体"/>
              </a:endParaRPr>
            </a:p>
          </p:txBody>
        </p:sp>
        <p:sp>
          <p:nvSpPr>
            <p:cNvPr id="14" name="TextBox 13"/>
            <p:cNvSpPr txBox="1"/>
            <p:nvPr/>
          </p:nvSpPr>
          <p:spPr>
            <a:xfrm>
              <a:off x="2135782" y="2739075"/>
              <a:ext cx="661863" cy="284742"/>
            </a:xfrm>
            <a:prstGeom prst="rect">
              <a:avLst/>
            </a:prstGeom>
            <a:noFill/>
          </p:spPr>
          <p:txBody>
            <a:bodyPr wrap="square" rtlCol="0">
              <a:spAutoFit/>
            </a:bodyPr>
            <a:lstStyle/>
            <a:p>
              <a:pPr algn="ctr"/>
              <a:r>
                <a:rPr lang="zh-CN" altLang="en-US" sz="1867">
                  <a:solidFill>
                    <a:srgbClr val="FFFFFF"/>
                  </a:solidFill>
                  <a:ea typeface="黑体"/>
                </a:rPr>
                <a:t>磁盘</a:t>
              </a:r>
              <a:endParaRPr lang="zh-CN" altLang="en-US" sz="1867" dirty="0">
                <a:solidFill>
                  <a:srgbClr val="FFFFFF"/>
                </a:solidFill>
                <a:ea typeface="黑体"/>
              </a:endParaRPr>
            </a:p>
          </p:txBody>
        </p:sp>
        <p:sp>
          <p:nvSpPr>
            <p:cNvPr id="15" name="TextBox 14"/>
            <p:cNvSpPr txBox="1"/>
            <p:nvPr/>
          </p:nvSpPr>
          <p:spPr>
            <a:xfrm>
              <a:off x="2865477" y="2739075"/>
              <a:ext cx="661863" cy="284742"/>
            </a:xfrm>
            <a:prstGeom prst="rect">
              <a:avLst/>
            </a:prstGeom>
            <a:noFill/>
          </p:spPr>
          <p:txBody>
            <a:bodyPr wrap="square" rtlCol="0">
              <a:spAutoFit/>
            </a:bodyPr>
            <a:lstStyle/>
            <a:p>
              <a:pPr algn="ctr"/>
              <a:r>
                <a:rPr lang="zh-CN" altLang="en-US" sz="1867">
                  <a:solidFill>
                    <a:srgbClr val="FFFFFF"/>
                  </a:solidFill>
                  <a:ea typeface="黑体"/>
                </a:rPr>
                <a:t>磁盘</a:t>
              </a:r>
              <a:endParaRPr lang="zh-CN" altLang="en-US" sz="1867" dirty="0">
                <a:solidFill>
                  <a:srgbClr val="FFFFFF"/>
                </a:solidFill>
                <a:ea typeface="黑体"/>
              </a:endParaRPr>
            </a:p>
          </p:txBody>
        </p:sp>
        <p:sp>
          <p:nvSpPr>
            <p:cNvPr id="16" name="TextBox 15"/>
            <p:cNvSpPr txBox="1"/>
            <p:nvPr/>
          </p:nvSpPr>
          <p:spPr>
            <a:xfrm>
              <a:off x="3595172" y="2739075"/>
              <a:ext cx="661863" cy="284742"/>
            </a:xfrm>
            <a:prstGeom prst="rect">
              <a:avLst/>
            </a:prstGeom>
            <a:noFill/>
          </p:spPr>
          <p:txBody>
            <a:bodyPr wrap="square" rtlCol="0">
              <a:spAutoFit/>
            </a:bodyPr>
            <a:lstStyle/>
            <a:p>
              <a:pPr algn="ctr"/>
              <a:r>
                <a:rPr lang="zh-CN" altLang="en-US" sz="1867">
                  <a:solidFill>
                    <a:srgbClr val="FFFFFF"/>
                  </a:solidFill>
                  <a:ea typeface="黑体"/>
                </a:rPr>
                <a:t>磁盘</a:t>
              </a:r>
              <a:endParaRPr lang="zh-CN" altLang="en-US" sz="1867" dirty="0">
                <a:solidFill>
                  <a:srgbClr val="FFFFFF"/>
                </a:solidFill>
                <a:ea typeface="黑体"/>
              </a:endParaRPr>
            </a:p>
          </p:txBody>
        </p:sp>
      </p:grpSp>
      <p:grpSp>
        <p:nvGrpSpPr>
          <p:cNvPr id="28" name="Group 27"/>
          <p:cNvGrpSpPr/>
          <p:nvPr/>
        </p:nvGrpSpPr>
        <p:grpSpPr>
          <a:xfrm>
            <a:off x="553271" y="3603021"/>
            <a:ext cx="5431243" cy="2467733"/>
            <a:chOff x="424258" y="3979370"/>
            <a:chExt cx="4073432" cy="1850800"/>
          </a:xfrm>
        </p:grpSpPr>
        <p:sp>
          <p:nvSpPr>
            <p:cNvPr id="29" name="Rounded Rectangle 28"/>
            <p:cNvSpPr/>
            <p:nvPr/>
          </p:nvSpPr>
          <p:spPr>
            <a:xfrm flipH="1">
              <a:off x="424258" y="3979370"/>
              <a:ext cx="4073432" cy="1850800"/>
            </a:xfrm>
            <a:prstGeom prst="roundRect">
              <a:avLst>
                <a:gd name="adj" fmla="val 9389"/>
              </a:avLst>
            </a:prstGeom>
            <a:gradFill>
              <a:gsLst>
                <a:gs pos="0">
                  <a:schemeClr val="bg1"/>
                </a:gs>
                <a:gs pos="50000">
                  <a:schemeClr val="bg1">
                    <a:lumMod val="85000"/>
                  </a:schemeClr>
                </a:gs>
                <a:gs pos="100000">
                  <a:schemeClr val="bg1">
                    <a:lumMod val="75000"/>
                  </a:schemeClr>
                </a:gs>
              </a:gsLst>
              <a:lin ang="108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zh-CN" altLang="en-US" sz="2400">
                  <a:solidFill>
                    <a:srgbClr val="3892D0"/>
                  </a:solidFill>
                  <a:latin typeface="Arial" pitchFamily="34" charset="0"/>
                  <a:ea typeface="微软雅黑" pitchFamily="34" charset="-122"/>
                </a:rPr>
                <a:t>闪存锁定</a:t>
              </a:r>
              <a:endParaRPr lang="zh-CN" altLang="en-US" sz="2400" dirty="0">
                <a:solidFill>
                  <a:srgbClr val="3892D0"/>
                </a:solidFill>
                <a:latin typeface="Arial" pitchFamily="34" charset="0"/>
                <a:ea typeface="微软雅黑" pitchFamily="34" charset="-122"/>
              </a:endParaRPr>
            </a:p>
          </p:txBody>
        </p:sp>
        <p:grpSp>
          <p:nvGrpSpPr>
            <p:cNvPr id="30" name="Group 29"/>
            <p:cNvGrpSpPr/>
            <p:nvPr/>
          </p:nvGrpSpPr>
          <p:grpSpPr>
            <a:xfrm>
              <a:off x="1421983" y="4759729"/>
              <a:ext cx="2118889" cy="655046"/>
              <a:chOff x="1262556" y="4759729"/>
              <a:chExt cx="2118889" cy="655046"/>
            </a:xfrm>
          </p:grpSpPr>
          <p:pic>
            <p:nvPicPr>
              <p:cNvPr id="36" name="Picture 3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82094" y="4759729"/>
                <a:ext cx="692234" cy="655046"/>
              </a:xfrm>
              <a:prstGeom prst="rect">
                <a:avLst/>
              </a:prstGeom>
              <a:effectLst>
                <a:outerShdw blurRad="254000" dist="127000" dir="2700000" algn="tl" rotWithShape="0">
                  <a:prstClr val="black">
                    <a:alpha val="40000"/>
                  </a:prstClr>
                </a:outerShdw>
              </a:effectLst>
            </p:spPr>
          </p:pic>
          <p:pic>
            <p:nvPicPr>
              <p:cNvPr id="37" name="Picture 3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89211" y="4759729"/>
                <a:ext cx="692234" cy="655046"/>
              </a:xfrm>
              <a:prstGeom prst="rect">
                <a:avLst/>
              </a:prstGeom>
              <a:effectLst>
                <a:outerShdw blurRad="254000" dist="127000" dir="2700000" algn="tl" rotWithShape="0">
                  <a:prstClr val="black">
                    <a:alpha val="40000"/>
                  </a:prstClr>
                </a:outerShdw>
              </a:effectLst>
            </p:spPr>
          </p:pic>
          <p:pic>
            <p:nvPicPr>
              <p:cNvPr id="38" name="Picture 3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71499" y="4759729"/>
                <a:ext cx="692234" cy="655046"/>
              </a:xfrm>
              <a:prstGeom prst="rect">
                <a:avLst/>
              </a:prstGeom>
              <a:effectLst>
                <a:outerShdw blurRad="254000" dist="127000" dir="2700000" algn="tl" rotWithShape="0">
                  <a:prstClr val="black">
                    <a:alpha val="40000"/>
                  </a:prstClr>
                </a:outerShdw>
              </a:effectLst>
            </p:spPr>
          </p:pic>
          <p:sp>
            <p:nvSpPr>
              <p:cNvPr id="39" name="TextBox 38"/>
              <p:cNvSpPr txBox="1"/>
              <p:nvPr/>
            </p:nvSpPr>
            <p:spPr>
              <a:xfrm>
                <a:off x="1262556" y="5004129"/>
                <a:ext cx="698155" cy="253915"/>
              </a:xfrm>
              <a:prstGeom prst="rect">
                <a:avLst/>
              </a:prstGeom>
              <a:noFill/>
            </p:spPr>
            <p:txBody>
              <a:bodyPr wrap="square" lIns="12192" rIns="12192" rtlCol="0">
                <a:spAutoFit/>
              </a:bodyPr>
              <a:lstStyle/>
              <a:p>
                <a:pPr algn="ctr"/>
                <a:r>
                  <a:rPr lang="zh-CN" altLang="en-US" sz="1600">
                    <a:solidFill>
                      <a:srgbClr val="FFFFFF"/>
                    </a:solidFill>
                    <a:latin typeface="Arial" pitchFamily="34" charset="0"/>
                    <a:ea typeface="微软雅黑" pitchFamily="34" charset="-122"/>
                  </a:rPr>
                  <a:t>闪存</a:t>
                </a:r>
                <a:endParaRPr lang="zh-CN" altLang="en-US" sz="1600" dirty="0">
                  <a:solidFill>
                    <a:srgbClr val="FFFFFF"/>
                  </a:solidFill>
                  <a:latin typeface="Arial" pitchFamily="34" charset="0"/>
                  <a:ea typeface="微软雅黑" pitchFamily="34" charset="-122"/>
                </a:endParaRPr>
              </a:p>
            </p:txBody>
          </p:sp>
          <p:sp>
            <p:nvSpPr>
              <p:cNvPr id="40" name="TextBox 39"/>
              <p:cNvSpPr txBox="1"/>
              <p:nvPr/>
            </p:nvSpPr>
            <p:spPr>
              <a:xfrm>
                <a:off x="1999560" y="5004128"/>
                <a:ext cx="698155" cy="253915"/>
              </a:xfrm>
              <a:prstGeom prst="rect">
                <a:avLst/>
              </a:prstGeom>
              <a:noFill/>
            </p:spPr>
            <p:txBody>
              <a:bodyPr wrap="square" lIns="12192" rIns="12192" rtlCol="0">
                <a:spAutoFit/>
              </a:bodyPr>
              <a:lstStyle/>
              <a:p>
                <a:pPr algn="ctr"/>
                <a:r>
                  <a:rPr lang="zh-CN" altLang="en-US" sz="1600">
                    <a:solidFill>
                      <a:srgbClr val="FFFFFF"/>
                    </a:solidFill>
                    <a:latin typeface="Arial" pitchFamily="34" charset="0"/>
                    <a:ea typeface="微软雅黑" pitchFamily="34" charset="-122"/>
                  </a:rPr>
                  <a:t>闪存</a:t>
                </a:r>
                <a:endParaRPr lang="zh-CN" altLang="en-US" sz="1600" dirty="0">
                  <a:solidFill>
                    <a:srgbClr val="FFFFFF"/>
                  </a:solidFill>
                  <a:latin typeface="Arial" pitchFamily="34" charset="0"/>
                  <a:ea typeface="微软雅黑" pitchFamily="34" charset="-122"/>
                </a:endParaRPr>
              </a:p>
            </p:txBody>
          </p:sp>
          <p:sp>
            <p:nvSpPr>
              <p:cNvPr id="41" name="TextBox 40"/>
              <p:cNvSpPr txBox="1"/>
              <p:nvPr/>
            </p:nvSpPr>
            <p:spPr>
              <a:xfrm>
                <a:off x="2683290" y="5004127"/>
                <a:ext cx="698155" cy="253915"/>
              </a:xfrm>
              <a:prstGeom prst="rect">
                <a:avLst/>
              </a:prstGeom>
              <a:noFill/>
            </p:spPr>
            <p:txBody>
              <a:bodyPr wrap="square" lIns="12192" rIns="12192" rtlCol="0">
                <a:spAutoFit/>
              </a:bodyPr>
              <a:lstStyle/>
              <a:p>
                <a:pPr algn="ctr"/>
                <a:r>
                  <a:rPr lang="zh-CN" altLang="en-US" sz="1600">
                    <a:solidFill>
                      <a:srgbClr val="FFFFFF"/>
                    </a:solidFill>
                    <a:latin typeface="Arial" pitchFamily="34" charset="0"/>
                    <a:ea typeface="微软雅黑" pitchFamily="34" charset="-122"/>
                  </a:rPr>
                  <a:t>闪存</a:t>
                </a:r>
                <a:endParaRPr lang="zh-CN" altLang="en-US" sz="1600" dirty="0">
                  <a:solidFill>
                    <a:srgbClr val="FFFFFF"/>
                  </a:solidFill>
                  <a:latin typeface="Arial" pitchFamily="34" charset="0"/>
                  <a:ea typeface="微软雅黑" pitchFamily="34" charset="-122"/>
                </a:endParaRPr>
              </a:p>
            </p:txBody>
          </p:sp>
        </p:grpSp>
        <p:sp>
          <p:nvSpPr>
            <p:cNvPr id="31" name="TextBox 30"/>
            <p:cNvSpPr txBox="1"/>
            <p:nvPr/>
          </p:nvSpPr>
          <p:spPr>
            <a:xfrm>
              <a:off x="465165" y="5450714"/>
              <a:ext cx="4032525" cy="315423"/>
            </a:xfrm>
            <a:prstGeom prst="rect">
              <a:avLst/>
            </a:prstGeom>
            <a:noFill/>
          </p:spPr>
          <p:txBody>
            <a:bodyPr wrap="square" rtlCol="0">
              <a:spAutoFit/>
            </a:bodyPr>
            <a:lstStyle/>
            <a:p>
              <a:pPr algn="ctr"/>
              <a:r>
                <a:rPr lang="en-US" altLang="zh-CN" sz="2133">
                  <a:solidFill>
                    <a:srgbClr val="4D4D4D"/>
                  </a:solidFill>
                  <a:latin typeface="Arial" pitchFamily="34" charset="0"/>
                  <a:ea typeface="微软雅黑" pitchFamily="34" charset="-122"/>
                </a:rPr>
                <a:t>90% </a:t>
              </a:r>
              <a:r>
                <a:rPr lang="zh-CN" altLang="en-US" sz="2133">
                  <a:solidFill>
                    <a:srgbClr val="4D4D4D"/>
                  </a:solidFill>
                  <a:latin typeface="Arial" pitchFamily="34" charset="0"/>
                  <a:ea typeface="微软雅黑" pitchFamily="34" charset="-122"/>
                </a:rPr>
                <a:t>的利用率，但比较昂贵</a:t>
              </a:r>
            </a:p>
          </p:txBody>
        </p:sp>
        <p:sp>
          <p:nvSpPr>
            <p:cNvPr id="35" name="Left-Right Arrow 34"/>
            <p:cNvSpPr/>
            <p:nvPr/>
          </p:nvSpPr>
          <p:spPr>
            <a:xfrm>
              <a:off x="1680727" y="4375679"/>
              <a:ext cx="1601400" cy="436013"/>
            </a:xfrm>
            <a:prstGeom prst="leftRightArrow">
              <a:avLst/>
            </a:prstGeom>
            <a:solidFill>
              <a:schemeClr val="accent5"/>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FFFFFF"/>
                  </a:solidFill>
                  <a:latin typeface="Arial" pitchFamily="34" charset="0"/>
                  <a:ea typeface="微软雅黑" pitchFamily="34" charset="-122"/>
                </a:rPr>
                <a:t>条带化</a:t>
              </a:r>
              <a:endParaRPr lang="zh-CN" altLang="en-US" sz="1600" dirty="0">
                <a:solidFill>
                  <a:srgbClr val="FFFFFF"/>
                </a:solidFill>
                <a:latin typeface="Arial" pitchFamily="34" charset="0"/>
                <a:ea typeface="微软雅黑" pitchFamily="34" charset="-122"/>
              </a:endParaRPr>
            </a:p>
          </p:txBody>
        </p:sp>
      </p:grpSp>
      <p:sp>
        <p:nvSpPr>
          <p:cNvPr id="42" name="Left-Right Arrow 41"/>
          <p:cNvSpPr/>
          <p:nvPr/>
        </p:nvSpPr>
        <p:spPr>
          <a:xfrm>
            <a:off x="1154561" y="1478047"/>
            <a:ext cx="4250153" cy="581351"/>
          </a:xfrm>
          <a:prstGeom prst="leftRightArrow">
            <a:avLst/>
          </a:prstGeom>
          <a:solidFill>
            <a:schemeClr val="tx2"/>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9" tIns="60955" rIns="121909" bIns="60955" rtlCol="0" anchor="ctr"/>
          <a:lstStyle/>
          <a:p>
            <a:pPr algn="ctr"/>
            <a:r>
              <a:rPr lang="zh-CN" altLang="en-US" sz="1600">
                <a:solidFill>
                  <a:srgbClr val="FFFFFF"/>
                </a:solidFill>
                <a:ea typeface="黑体"/>
              </a:rPr>
              <a:t>短行程和条带化</a:t>
            </a:r>
            <a:endParaRPr lang="zh-CN" altLang="en-US" sz="1600" dirty="0">
              <a:solidFill>
                <a:srgbClr val="FFFFFF"/>
              </a:solidFill>
              <a:ea typeface="黑体"/>
            </a:endParaRPr>
          </a:p>
        </p:txBody>
      </p:sp>
      <p:grpSp>
        <p:nvGrpSpPr>
          <p:cNvPr id="43" name="Group 42"/>
          <p:cNvGrpSpPr/>
          <p:nvPr/>
        </p:nvGrpSpPr>
        <p:grpSpPr>
          <a:xfrm>
            <a:off x="6047751" y="1520775"/>
            <a:ext cx="5778589" cy="4020615"/>
            <a:chOff x="398620" y="1331755"/>
            <a:chExt cx="4333942" cy="3015461"/>
          </a:xfrm>
        </p:grpSpPr>
        <p:pic>
          <p:nvPicPr>
            <p:cNvPr id="44" name="Picture 4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70362" y="1543651"/>
              <a:ext cx="3417610" cy="2803565"/>
            </a:xfrm>
            <a:prstGeom prst="rect">
              <a:avLst/>
            </a:prstGeom>
            <a:effectLst>
              <a:outerShdw blurRad="254000" dist="127000" dir="2700000" algn="tl" rotWithShape="0">
                <a:prstClr val="black">
                  <a:alpha val="40000"/>
                </a:prstClr>
              </a:outerShdw>
            </a:effectLst>
          </p:spPr>
        </p:pic>
        <p:sp>
          <p:nvSpPr>
            <p:cNvPr id="45" name="Text Box 5"/>
            <p:cNvSpPr txBox="1">
              <a:spLocks noChangeArrowheads="1"/>
            </p:cNvSpPr>
            <p:nvPr/>
          </p:nvSpPr>
          <p:spPr bwMode="gray">
            <a:xfrm>
              <a:off x="2431165" y="4020105"/>
              <a:ext cx="673262" cy="246173"/>
            </a:xfrm>
            <a:prstGeom prst="rect">
              <a:avLst/>
            </a:prstGeom>
            <a:noFill/>
            <a:ln w="12700" algn="ctr">
              <a:noFill/>
              <a:miter lim="800000"/>
              <a:headEnd/>
              <a:tailEnd/>
            </a:ln>
            <a:effectLst/>
          </p:spPr>
          <p:txBody>
            <a:bodyPr wrap="none" lIns="0" tIns="0" rIns="0" bIns="0">
              <a:spAutoFit/>
            </a:bodyPr>
            <a:lstStyle/>
            <a:p>
              <a:pPr algn="ctr"/>
              <a:r>
                <a:rPr lang="zh-CN" altLang="en-US" sz="2133">
                  <a:solidFill>
                    <a:srgbClr val="FFFFFF"/>
                  </a:solidFill>
                  <a:latin typeface="Arial" pitchFamily="34" charset="0"/>
                  <a:ea typeface="微软雅黑" pitchFamily="34" charset="-122"/>
                </a:rPr>
                <a:t>存储池</a:t>
              </a:r>
              <a:r>
                <a:rPr lang="en-US" altLang="zh-CN" sz="2133">
                  <a:solidFill>
                    <a:srgbClr val="FFFFFF"/>
                  </a:solidFill>
                  <a:latin typeface="Arial" pitchFamily="34" charset="0"/>
                  <a:ea typeface="微软雅黑" pitchFamily="34" charset="-122"/>
                </a:rPr>
                <a:t> </a:t>
              </a:r>
              <a:endParaRPr lang="en-US" altLang="zh-CN" sz="2133" dirty="0">
                <a:solidFill>
                  <a:srgbClr val="FFFFFF"/>
                </a:solidFill>
                <a:latin typeface="Arial" pitchFamily="34" charset="0"/>
                <a:ea typeface="微软雅黑" pitchFamily="34" charset="-122"/>
              </a:endParaRPr>
            </a:p>
          </p:txBody>
        </p:sp>
        <p:pic>
          <p:nvPicPr>
            <p:cNvPr id="46"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636992" y="1383040"/>
              <a:ext cx="742398" cy="637686"/>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47" name="Picture 4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739199" y="1383040"/>
              <a:ext cx="731289" cy="644678"/>
            </a:xfrm>
            <a:prstGeom prst="rect">
              <a:avLst/>
            </a:prstGeom>
            <a:effectLst>
              <a:outerShdw blurRad="254000" dist="127000" dir="2700000" algn="tl" rotWithShape="0">
                <a:prstClr val="black">
                  <a:alpha val="40000"/>
                </a:prstClr>
              </a:outerShdw>
            </a:effectLst>
          </p:spPr>
        </p:pic>
        <p:sp>
          <p:nvSpPr>
            <p:cNvPr id="48" name="TextBox 47"/>
            <p:cNvSpPr txBox="1"/>
            <p:nvPr/>
          </p:nvSpPr>
          <p:spPr>
            <a:xfrm>
              <a:off x="1830085" y="1530906"/>
              <a:ext cx="549515" cy="454066"/>
            </a:xfrm>
            <a:prstGeom prst="rect">
              <a:avLst/>
            </a:prstGeom>
            <a:noFill/>
          </p:spPr>
          <p:txBody>
            <a:bodyPr wrap="square" lIns="12192" rIns="12192" rtlCol="0">
              <a:spAutoFit/>
            </a:bodyPr>
            <a:lstStyle/>
            <a:p>
              <a:pPr algn="ctr"/>
              <a:r>
                <a:rPr lang="en-US" altLang="zh-CN" sz="1867">
                  <a:solidFill>
                    <a:srgbClr val="FFFFFF"/>
                  </a:solidFill>
                  <a:latin typeface="Arial" pitchFamily="34" charset="0"/>
                  <a:ea typeface="微软雅黑" pitchFamily="34" charset="-122"/>
                </a:rPr>
                <a:t>5%</a:t>
              </a:r>
            </a:p>
            <a:p>
              <a:pPr algn="ctr"/>
              <a:r>
                <a:rPr lang="zh-CN" altLang="en-US" sz="1467">
                  <a:solidFill>
                    <a:srgbClr val="FFFFFF"/>
                  </a:solidFill>
                  <a:latin typeface="Arial" pitchFamily="34" charset="0"/>
                  <a:ea typeface="微软雅黑" pitchFamily="34" charset="-122"/>
                </a:rPr>
                <a:t>闪存</a:t>
              </a:r>
              <a:endParaRPr lang="zh-CN" altLang="en-US" sz="1467" dirty="0">
                <a:solidFill>
                  <a:srgbClr val="FFFFFF"/>
                </a:solidFill>
                <a:latin typeface="Arial" pitchFamily="34" charset="0"/>
                <a:ea typeface="微软雅黑" pitchFamily="34" charset="-122"/>
              </a:endParaRPr>
            </a:p>
          </p:txBody>
        </p:sp>
        <p:sp>
          <p:nvSpPr>
            <p:cNvPr id="49" name="TextBox 48"/>
            <p:cNvSpPr txBox="1"/>
            <p:nvPr/>
          </p:nvSpPr>
          <p:spPr>
            <a:xfrm>
              <a:off x="2735569" y="1530907"/>
              <a:ext cx="549515" cy="454066"/>
            </a:xfrm>
            <a:prstGeom prst="rect">
              <a:avLst/>
            </a:prstGeom>
            <a:noFill/>
          </p:spPr>
          <p:txBody>
            <a:bodyPr wrap="square" lIns="12192" rIns="12192" rtlCol="0">
              <a:spAutoFit/>
            </a:bodyPr>
            <a:lstStyle/>
            <a:p>
              <a:pPr algn="ctr"/>
              <a:r>
                <a:rPr lang="en-US" altLang="zh-CN" sz="1867">
                  <a:solidFill>
                    <a:srgbClr val="FFFFFF"/>
                  </a:solidFill>
                  <a:latin typeface="Arial" pitchFamily="34" charset="0"/>
                  <a:ea typeface="微软雅黑" pitchFamily="34" charset="-122"/>
                </a:rPr>
                <a:t>95%</a:t>
              </a:r>
            </a:p>
            <a:p>
              <a:pPr algn="ctr"/>
              <a:r>
                <a:rPr lang="zh-CN" altLang="en-US" sz="1467">
                  <a:solidFill>
                    <a:srgbClr val="FFFFFF"/>
                  </a:solidFill>
                  <a:latin typeface="Arial" pitchFamily="34" charset="0"/>
                  <a:ea typeface="微软雅黑" pitchFamily="34" charset="-122"/>
                </a:rPr>
                <a:t>磁盘</a:t>
              </a:r>
              <a:endParaRPr lang="zh-CN" altLang="en-US" sz="1467" dirty="0">
                <a:solidFill>
                  <a:srgbClr val="FFFFFF"/>
                </a:solidFill>
                <a:latin typeface="Arial" pitchFamily="34" charset="0"/>
                <a:ea typeface="微软雅黑" pitchFamily="34" charset="-122"/>
              </a:endParaRPr>
            </a:p>
          </p:txBody>
        </p:sp>
        <p:sp>
          <p:nvSpPr>
            <p:cNvPr id="50" name="AutoShape 113"/>
            <p:cNvSpPr>
              <a:spLocks noChangeArrowheads="1"/>
            </p:cNvSpPr>
            <p:nvPr/>
          </p:nvSpPr>
          <p:spPr bwMode="gray">
            <a:xfrm flipH="1">
              <a:off x="3327636" y="1335252"/>
              <a:ext cx="576721" cy="740254"/>
            </a:xfrm>
            <a:prstGeom prst="rightArrow">
              <a:avLst>
                <a:gd name="adj1" fmla="val 50000"/>
                <a:gd name="adj2" fmla="val 26745"/>
              </a:avLst>
            </a:prstGeom>
            <a:gradFill rotWithShape="1">
              <a:gsLst>
                <a:gs pos="0">
                  <a:schemeClr val="bg1"/>
                </a:gs>
                <a:gs pos="100000">
                  <a:schemeClr val="tx2"/>
                </a:gs>
              </a:gsLst>
              <a:lin ang="0" scaled="1"/>
            </a:gradFill>
            <a:ln w="12700" algn="ctr">
              <a:noFill/>
              <a:miter lim="800000"/>
              <a:headEnd/>
              <a:tailEnd/>
            </a:ln>
            <a:effectLst>
              <a:outerShdw blurRad="50800" dist="38100" dir="2700000" algn="tl" rotWithShape="0">
                <a:prstClr val="black">
                  <a:alpha val="40000"/>
                </a:prstClr>
              </a:outerShdw>
            </a:effectLst>
          </p:spPr>
          <p:txBody>
            <a:bodyPr wrap="none" lIns="0" tIns="0" rIns="0" bIns="0" anchor="ctr"/>
            <a:lstStyle/>
            <a:p>
              <a:endParaRPr lang="en-US" sz="1867" dirty="0">
                <a:solidFill>
                  <a:srgbClr val="000000"/>
                </a:solidFill>
                <a:latin typeface="Arial" pitchFamily="34" charset="0"/>
                <a:ea typeface="微软雅黑" pitchFamily="34" charset="-122"/>
              </a:endParaRPr>
            </a:p>
          </p:txBody>
        </p:sp>
        <p:sp>
          <p:nvSpPr>
            <p:cNvPr id="51" name="Rectangle 50"/>
            <p:cNvSpPr/>
            <p:nvPr/>
          </p:nvSpPr>
          <p:spPr>
            <a:xfrm>
              <a:off x="3826453" y="1437458"/>
              <a:ext cx="496771" cy="500233"/>
            </a:xfrm>
            <a:prstGeom prst="rect">
              <a:avLst/>
            </a:prstGeom>
          </p:spPr>
          <p:txBody>
            <a:bodyPr wrap="none">
              <a:spAutoFit/>
            </a:bodyPr>
            <a:lstStyle/>
            <a:p>
              <a:pPr algn="ctr"/>
              <a:r>
                <a:rPr lang="en-US" altLang="zh-CN" sz="1867">
                  <a:solidFill>
                    <a:srgbClr val="FFFFFF"/>
                  </a:solidFill>
                  <a:latin typeface="Arial" pitchFamily="34" charset="0"/>
                  <a:ea typeface="微软雅黑" pitchFamily="34" charset="-122"/>
                </a:rPr>
                <a:t/>
              </a:r>
              <a:br>
                <a:rPr lang="en-US" altLang="zh-CN" sz="1867">
                  <a:solidFill>
                    <a:srgbClr val="FFFFFF"/>
                  </a:solidFill>
                  <a:latin typeface="Arial" pitchFamily="34" charset="0"/>
                  <a:ea typeface="微软雅黑" pitchFamily="34" charset="-122"/>
                </a:rPr>
              </a:br>
              <a:r>
                <a:rPr lang="zh-CN" altLang="en-US" sz="1867">
                  <a:solidFill>
                    <a:srgbClr val="FFFFFF"/>
                  </a:solidFill>
                  <a:latin typeface="Arial" pitchFamily="34" charset="0"/>
                  <a:ea typeface="微软雅黑" pitchFamily="34" charset="-122"/>
                </a:rPr>
                <a:t>数据</a:t>
              </a:r>
              <a:endParaRPr lang="zh-CN" altLang="en-US" sz="1867" dirty="0">
                <a:solidFill>
                  <a:srgbClr val="FFFFFF"/>
                </a:solidFill>
                <a:latin typeface="Arial" pitchFamily="34" charset="0"/>
                <a:ea typeface="微软雅黑" pitchFamily="34" charset="-122"/>
              </a:endParaRPr>
            </a:p>
          </p:txBody>
        </p:sp>
        <p:sp>
          <p:nvSpPr>
            <p:cNvPr id="52" name="AutoShape 113"/>
            <p:cNvSpPr>
              <a:spLocks noChangeArrowheads="1"/>
            </p:cNvSpPr>
            <p:nvPr/>
          </p:nvSpPr>
          <p:spPr bwMode="gray">
            <a:xfrm>
              <a:off x="1254412" y="1331755"/>
              <a:ext cx="528186" cy="740254"/>
            </a:xfrm>
            <a:prstGeom prst="rightArrow">
              <a:avLst>
                <a:gd name="adj1" fmla="val 50000"/>
                <a:gd name="adj2" fmla="val 31696"/>
              </a:avLst>
            </a:prstGeom>
            <a:gradFill rotWithShape="1">
              <a:gsLst>
                <a:gs pos="0">
                  <a:schemeClr val="bg1"/>
                </a:gs>
                <a:gs pos="100000">
                  <a:schemeClr val="accent5"/>
                </a:gs>
              </a:gsLst>
              <a:lin ang="0" scaled="1"/>
            </a:gradFill>
            <a:ln w="12700" algn="ctr">
              <a:noFill/>
              <a:miter lim="800000"/>
              <a:headEnd/>
              <a:tailEnd/>
            </a:ln>
            <a:effectLst>
              <a:outerShdw blurRad="50800" dist="38100" dir="2700000" algn="tl" rotWithShape="0">
                <a:prstClr val="black">
                  <a:alpha val="40000"/>
                </a:prstClr>
              </a:outerShdw>
            </a:effectLst>
          </p:spPr>
          <p:txBody>
            <a:bodyPr wrap="none" lIns="0" tIns="0" rIns="0" bIns="0" anchor="ctr"/>
            <a:lstStyle/>
            <a:p>
              <a:endParaRPr lang="en-US" sz="1867" dirty="0">
                <a:solidFill>
                  <a:srgbClr val="000000"/>
                </a:solidFill>
                <a:latin typeface="Arial" pitchFamily="34" charset="0"/>
                <a:ea typeface="微软雅黑" pitchFamily="34" charset="-122"/>
              </a:endParaRPr>
            </a:p>
          </p:txBody>
        </p:sp>
        <p:grpSp>
          <p:nvGrpSpPr>
            <p:cNvPr id="53" name="Group 52"/>
            <p:cNvGrpSpPr/>
            <p:nvPr/>
          </p:nvGrpSpPr>
          <p:grpSpPr>
            <a:xfrm>
              <a:off x="1042235" y="3702812"/>
              <a:ext cx="3092552" cy="317293"/>
              <a:chOff x="885120" y="3610972"/>
              <a:chExt cx="3092552" cy="317293"/>
            </a:xfrm>
          </p:grpSpPr>
          <p:pic>
            <p:nvPicPr>
              <p:cNvPr id="143" name="Picture 6" descr="disc orange"/>
              <p:cNvPicPr>
                <a:picLocks noChangeAspect="1" noChangeArrowheads="1"/>
              </p:cNvPicPr>
              <p:nvPr/>
            </p:nvPicPr>
            <p:blipFill>
              <a:blip r:embed="rId9" cstate="screen">
                <a:lum bright="-6000"/>
                <a:extLst>
                  <a:ext uri="{28A0092B-C50C-407E-A947-70E740481C1C}">
                    <a14:useLocalDpi xmlns:a14="http://schemas.microsoft.com/office/drawing/2010/main" xmlns="" val="0"/>
                  </a:ext>
                </a:extLst>
              </a:blip>
              <a:srcRect/>
              <a:stretch>
                <a:fillRect/>
              </a:stretch>
            </p:blipFill>
            <p:spPr bwMode="gray">
              <a:xfrm>
                <a:off x="88512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44"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27550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45"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665888"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46"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056272"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47"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446656"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48"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83704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49"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22742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50"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617811"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grpSp>
        <p:grpSp>
          <p:nvGrpSpPr>
            <p:cNvPr id="54" name="Group 53"/>
            <p:cNvGrpSpPr/>
            <p:nvPr/>
          </p:nvGrpSpPr>
          <p:grpSpPr>
            <a:xfrm>
              <a:off x="1042235" y="3398086"/>
              <a:ext cx="3092552" cy="317293"/>
              <a:chOff x="885120" y="3610972"/>
              <a:chExt cx="3092552" cy="317293"/>
            </a:xfrm>
          </p:grpSpPr>
          <p:pic>
            <p:nvPicPr>
              <p:cNvPr id="135" name="Picture 6" descr="disc orange"/>
              <p:cNvPicPr>
                <a:picLocks noChangeAspect="1" noChangeArrowheads="1"/>
              </p:cNvPicPr>
              <p:nvPr/>
            </p:nvPicPr>
            <p:blipFill>
              <a:blip r:embed="rId9" cstate="screen">
                <a:lum bright="-6000"/>
                <a:extLst>
                  <a:ext uri="{28A0092B-C50C-407E-A947-70E740481C1C}">
                    <a14:useLocalDpi xmlns:a14="http://schemas.microsoft.com/office/drawing/2010/main" xmlns="" val="0"/>
                  </a:ext>
                </a:extLst>
              </a:blip>
              <a:srcRect/>
              <a:stretch>
                <a:fillRect/>
              </a:stretch>
            </p:blipFill>
            <p:spPr bwMode="gray">
              <a:xfrm>
                <a:off x="88512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36"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27550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37"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665888"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38"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056272"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39"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446656"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40"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83704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41"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22742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42"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617811"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grpSp>
        <p:grpSp>
          <p:nvGrpSpPr>
            <p:cNvPr id="55" name="Group 54"/>
            <p:cNvGrpSpPr/>
            <p:nvPr/>
          </p:nvGrpSpPr>
          <p:grpSpPr>
            <a:xfrm>
              <a:off x="1042235" y="3093359"/>
              <a:ext cx="3092552" cy="317293"/>
              <a:chOff x="885120" y="3610972"/>
              <a:chExt cx="3092552" cy="317293"/>
            </a:xfrm>
          </p:grpSpPr>
          <p:pic>
            <p:nvPicPr>
              <p:cNvPr id="127" name="Picture 6" descr="disc orange"/>
              <p:cNvPicPr>
                <a:picLocks noChangeAspect="1" noChangeArrowheads="1"/>
              </p:cNvPicPr>
              <p:nvPr/>
            </p:nvPicPr>
            <p:blipFill>
              <a:blip r:embed="rId9" cstate="screen">
                <a:lum bright="-6000"/>
                <a:extLst>
                  <a:ext uri="{28A0092B-C50C-407E-A947-70E740481C1C}">
                    <a14:useLocalDpi xmlns:a14="http://schemas.microsoft.com/office/drawing/2010/main" xmlns="" val="0"/>
                  </a:ext>
                </a:extLst>
              </a:blip>
              <a:srcRect/>
              <a:stretch>
                <a:fillRect/>
              </a:stretch>
            </p:blipFill>
            <p:spPr bwMode="gray">
              <a:xfrm>
                <a:off x="88512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28"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27550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29"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665888"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30"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056272"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31"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446656"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32"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83704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33"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22742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34"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617811"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grpSp>
        <p:grpSp>
          <p:nvGrpSpPr>
            <p:cNvPr id="56" name="Group 55"/>
            <p:cNvGrpSpPr/>
            <p:nvPr/>
          </p:nvGrpSpPr>
          <p:grpSpPr>
            <a:xfrm>
              <a:off x="1042235" y="2788632"/>
              <a:ext cx="3092552" cy="317293"/>
              <a:chOff x="885120" y="3610972"/>
              <a:chExt cx="3092552" cy="317293"/>
            </a:xfrm>
          </p:grpSpPr>
          <p:pic>
            <p:nvPicPr>
              <p:cNvPr id="119" name="Picture 6" descr="disc orange"/>
              <p:cNvPicPr>
                <a:picLocks noChangeAspect="1" noChangeArrowheads="1"/>
              </p:cNvPicPr>
              <p:nvPr/>
            </p:nvPicPr>
            <p:blipFill>
              <a:blip r:embed="rId9" cstate="screen">
                <a:lum bright="-6000"/>
                <a:extLst>
                  <a:ext uri="{28A0092B-C50C-407E-A947-70E740481C1C}">
                    <a14:useLocalDpi xmlns:a14="http://schemas.microsoft.com/office/drawing/2010/main" xmlns="" val="0"/>
                  </a:ext>
                </a:extLst>
              </a:blip>
              <a:srcRect/>
              <a:stretch>
                <a:fillRect/>
              </a:stretch>
            </p:blipFill>
            <p:spPr bwMode="gray">
              <a:xfrm>
                <a:off x="88512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20"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27550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21"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665888"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22"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056272"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23"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446656"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24"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83704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25"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22742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26"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617811"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grpSp>
        <p:grpSp>
          <p:nvGrpSpPr>
            <p:cNvPr id="57" name="Group 56"/>
            <p:cNvGrpSpPr/>
            <p:nvPr/>
          </p:nvGrpSpPr>
          <p:grpSpPr>
            <a:xfrm>
              <a:off x="1042235" y="2483905"/>
              <a:ext cx="3092552" cy="317293"/>
              <a:chOff x="885120" y="3610972"/>
              <a:chExt cx="3092552" cy="317293"/>
            </a:xfrm>
          </p:grpSpPr>
          <p:pic>
            <p:nvPicPr>
              <p:cNvPr id="111" name="Picture 6" descr="disc orange"/>
              <p:cNvPicPr>
                <a:picLocks noChangeAspect="1" noChangeArrowheads="1"/>
              </p:cNvPicPr>
              <p:nvPr/>
            </p:nvPicPr>
            <p:blipFill>
              <a:blip r:embed="rId9" cstate="screen">
                <a:lum bright="-6000"/>
                <a:extLst>
                  <a:ext uri="{28A0092B-C50C-407E-A947-70E740481C1C}">
                    <a14:useLocalDpi xmlns:a14="http://schemas.microsoft.com/office/drawing/2010/main" xmlns="" val="0"/>
                  </a:ext>
                </a:extLst>
              </a:blip>
              <a:srcRect/>
              <a:stretch>
                <a:fillRect/>
              </a:stretch>
            </p:blipFill>
            <p:spPr bwMode="gray">
              <a:xfrm>
                <a:off x="88512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12"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27550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13"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1665888"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14"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056272"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15"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446656"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16"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2837040"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17"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227424"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pic>
            <p:nvPicPr>
              <p:cNvPr id="118" name="Picture 4" descr="disc blue"/>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gray">
              <a:xfrm>
                <a:off x="3617811" y="3610972"/>
                <a:ext cx="359861" cy="317293"/>
              </a:xfrm>
              <a:prstGeom prst="rect">
                <a:avLst/>
              </a:prstGeom>
              <a:noFill/>
              <a:ln w="9525">
                <a:noFill/>
                <a:miter lim="800000"/>
                <a:headEnd/>
                <a:tailEnd/>
              </a:ln>
              <a:effectLst>
                <a:outerShdw blurRad="254000" dist="127000" dir="2700000" algn="tl" rotWithShape="0">
                  <a:prstClr val="black">
                    <a:alpha val="40000"/>
                  </a:prstClr>
                </a:outerShdw>
              </a:effectLst>
            </p:spPr>
          </p:pic>
        </p:grpSp>
        <p:pic>
          <p:nvPicPr>
            <p:cNvPr id="58" name="Picture 5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044188" y="2906360"/>
              <a:ext cx="266311" cy="165795"/>
            </a:xfrm>
            <a:prstGeom prst="rect">
              <a:avLst/>
            </a:prstGeom>
            <a:effectLst>
              <a:outerShdw blurRad="254000" dist="127000" dir="2700000" algn="tl" rotWithShape="0">
                <a:prstClr val="black">
                  <a:alpha val="40000"/>
                </a:prstClr>
              </a:outerShdw>
            </a:effectLst>
          </p:spPr>
        </p:pic>
        <p:pic>
          <p:nvPicPr>
            <p:cNvPr id="59" name="Picture 5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263171" y="3213600"/>
              <a:ext cx="266311" cy="165795"/>
            </a:xfrm>
            <a:prstGeom prst="rect">
              <a:avLst/>
            </a:prstGeom>
            <a:effectLst>
              <a:outerShdw blurRad="254000" dist="127000" dir="2700000" algn="tl" rotWithShape="0">
                <a:prstClr val="black">
                  <a:alpha val="40000"/>
                </a:prstClr>
              </a:outerShdw>
            </a:effectLst>
          </p:spPr>
        </p:pic>
        <p:pic>
          <p:nvPicPr>
            <p:cNvPr id="60" name="Picture 5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77344" y="3213601"/>
              <a:ext cx="279884" cy="165794"/>
            </a:xfrm>
            <a:prstGeom prst="rect">
              <a:avLst/>
            </a:prstGeom>
            <a:effectLst>
              <a:outerShdw blurRad="254000" dist="127000" dir="2700000" algn="tl" rotWithShape="0">
                <a:prstClr val="black">
                  <a:alpha val="40000"/>
                </a:prstClr>
              </a:outerShdw>
            </a:effectLst>
          </p:spPr>
        </p:pic>
        <p:pic>
          <p:nvPicPr>
            <p:cNvPr id="61" name="Picture 6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263171" y="3529508"/>
              <a:ext cx="266311" cy="165795"/>
            </a:xfrm>
            <a:prstGeom prst="rect">
              <a:avLst/>
            </a:prstGeom>
            <a:effectLst>
              <a:outerShdw blurRad="254000" dist="127000" dir="2700000" algn="tl" rotWithShape="0">
                <a:prstClr val="black">
                  <a:alpha val="40000"/>
                </a:prstClr>
              </a:outerShdw>
            </a:effectLst>
          </p:spPr>
        </p:pic>
        <p:pic>
          <p:nvPicPr>
            <p:cNvPr id="62" name="Picture 6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440403" y="3529508"/>
              <a:ext cx="266311" cy="165795"/>
            </a:xfrm>
            <a:prstGeom prst="rect">
              <a:avLst/>
            </a:prstGeom>
            <a:effectLst>
              <a:outerShdw blurRad="254000" dist="127000" dir="2700000" algn="tl" rotWithShape="0">
                <a:prstClr val="black">
                  <a:alpha val="40000"/>
                </a:prstClr>
              </a:outerShdw>
            </a:effectLst>
          </p:spPr>
        </p:pic>
        <p:pic>
          <p:nvPicPr>
            <p:cNvPr id="63" name="Picture 6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263171" y="3832414"/>
              <a:ext cx="266311" cy="165795"/>
            </a:xfrm>
            <a:prstGeom prst="rect">
              <a:avLst/>
            </a:prstGeom>
            <a:effectLst>
              <a:outerShdw blurRad="254000" dist="127000" dir="2700000" algn="tl" rotWithShape="0">
                <a:prstClr val="black">
                  <a:alpha val="40000"/>
                </a:prstClr>
              </a:outerShdw>
            </a:effectLst>
          </p:spPr>
        </p:pic>
        <p:pic>
          <p:nvPicPr>
            <p:cNvPr id="64" name="Picture 6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659668" y="3832414"/>
              <a:ext cx="266311" cy="165795"/>
            </a:xfrm>
            <a:prstGeom prst="rect">
              <a:avLst/>
            </a:prstGeom>
            <a:effectLst>
              <a:outerShdw blurRad="254000" dist="127000" dir="2700000" algn="tl" rotWithShape="0">
                <a:prstClr val="black">
                  <a:alpha val="40000"/>
                </a:prstClr>
              </a:outerShdw>
            </a:effectLst>
          </p:spPr>
        </p:pic>
        <p:pic>
          <p:nvPicPr>
            <p:cNvPr id="65" name="Picture 6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037987" y="2906360"/>
              <a:ext cx="279884" cy="165794"/>
            </a:xfrm>
            <a:prstGeom prst="rect">
              <a:avLst/>
            </a:prstGeom>
            <a:effectLst>
              <a:outerShdw blurRad="254000" dist="127000" dir="2700000" algn="tl" rotWithShape="0">
                <a:prstClr val="black">
                  <a:alpha val="40000"/>
                </a:prstClr>
              </a:outerShdw>
            </a:effectLst>
          </p:spPr>
        </p:pic>
        <p:pic>
          <p:nvPicPr>
            <p:cNvPr id="66" name="Picture 6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649352" y="3832415"/>
              <a:ext cx="279884" cy="165794"/>
            </a:xfrm>
            <a:prstGeom prst="rect">
              <a:avLst/>
            </a:prstGeom>
            <a:effectLst>
              <a:outerShdw blurRad="254000" dist="127000" dir="2700000" algn="tl" rotWithShape="0">
                <a:prstClr val="black">
                  <a:alpha val="40000"/>
                </a:prstClr>
              </a:outerShdw>
            </a:effectLst>
          </p:spPr>
        </p:pic>
        <p:pic>
          <p:nvPicPr>
            <p:cNvPr id="67" name="Picture 6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465426" y="2609515"/>
              <a:ext cx="279884" cy="165794"/>
            </a:xfrm>
            <a:prstGeom prst="rect">
              <a:avLst/>
            </a:prstGeom>
            <a:effectLst>
              <a:outerShdw blurRad="254000" dist="127000" dir="2700000" algn="tl" rotWithShape="0">
                <a:prstClr val="black">
                  <a:alpha val="40000"/>
                </a:prstClr>
              </a:outerShdw>
            </a:effectLst>
          </p:spPr>
        </p:pic>
        <p:pic>
          <p:nvPicPr>
            <p:cNvPr id="68" name="Picture 6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468436" y="2906359"/>
              <a:ext cx="279884" cy="165794"/>
            </a:xfrm>
            <a:prstGeom prst="rect">
              <a:avLst/>
            </a:prstGeom>
            <a:effectLst>
              <a:outerShdw blurRad="254000" dist="127000" dir="2700000" algn="tl" rotWithShape="0">
                <a:prstClr val="black">
                  <a:alpha val="40000"/>
                </a:prstClr>
              </a:outerShdw>
            </a:effectLst>
          </p:spPr>
        </p:pic>
        <p:pic>
          <p:nvPicPr>
            <p:cNvPr id="69" name="Picture 6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468436" y="3213599"/>
              <a:ext cx="279884" cy="165794"/>
            </a:xfrm>
            <a:prstGeom prst="rect">
              <a:avLst/>
            </a:prstGeom>
            <a:effectLst>
              <a:outerShdw blurRad="254000" dist="127000" dir="2700000" algn="tl" rotWithShape="0">
                <a:prstClr val="black">
                  <a:alpha val="40000"/>
                </a:prstClr>
              </a:outerShdw>
            </a:effectLst>
          </p:spPr>
        </p:pic>
        <p:pic>
          <p:nvPicPr>
            <p:cNvPr id="70" name="Picture 6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468436" y="3832413"/>
              <a:ext cx="279884" cy="165794"/>
            </a:xfrm>
            <a:prstGeom prst="rect">
              <a:avLst/>
            </a:prstGeom>
            <a:effectLst>
              <a:outerShdw blurRad="254000" dist="127000" dir="2700000" algn="tl" rotWithShape="0">
                <a:prstClr val="black">
                  <a:alpha val="40000"/>
                </a:prstClr>
              </a:outerShdw>
            </a:effectLst>
          </p:spPr>
        </p:pic>
        <p:pic>
          <p:nvPicPr>
            <p:cNvPr id="71" name="Picture 70"/>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862991" y="2609515"/>
              <a:ext cx="279884" cy="165794"/>
            </a:xfrm>
            <a:prstGeom prst="rect">
              <a:avLst/>
            </a:prstGeom>
            <a:effectLst>
              <a:outerShdw blurRad="254000" dist="127000" dir="2700000" algn="tl" rotWithShape="0">
                <a:prstClr val="black">
                  <a:alpha val="40000"/>
                </a:prstClr>
              </a:outerShdw>
            </a:effectLst>
          </p:spPr>
        </p:pic>
        <p:pic>
          <p:nvPicPr>
            <p:cNvPr id="72" name="Picture 7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866001" y="2906359"/>
              <a:ext cx="279884" cy="165794"/>
            </a:xfrm>
            <a:prstGeom prst="rect">
              <a:avLst/>
            </a:prstGeom>
            <a:effectLst>
              <a:outerShdw blurRad="254000" dist="127000" dir="2700000" algn="tl" rotWithShape="0">
                <a:prstClr val="black">
                  <a:alpha val="40000"/>
                </a:prstClr>
              </a:outerShdw>
            </a:effectLst>
          </p:spPr>
        </p:pic>
        <p:pic>
          <p:nvPicPr>
            <p:cNvPr id="73" name="Picture 7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866001" y="3213599"/>
              <a:ext cx="279884" cy="165794"/>
            </a:xfrm>
            <a:prstGeom prst="rect">
              <a:avLst/>
            </a:prstGeom>
            <a:effectLst>
              <a:outerShdw blurRad="254000" dist="127000" dir="2700000" algn="tl" rotWithShape="0">
                <a:prstClr val="black">
                  <a:alpha val="40000"/>
                </a:prstClr>
              </a:outerShdw>
            </a:effectLst>
          </p:spPr>
        </p:pic>
        <p:pic>
          <p:nvPicPr>
            <p:cNvPr id="74" name="Picture 7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866001" y="3832413"/>
              <a:ext cx="279884" cy="165794"/>
            </a:xfrm>
            <a:prstGeom prst="rect">
              <a:avLst/>
            </a:prstGeom>
            <a:effectLst>
              <a:outerShdw blurRad="254000" dist="127000" dir="2700000" algn="tl" rotWithShape="0">
                <a:prstClr val="black">
                  <a:alpha val="40000"/>
                </a:prstClr>
              </a:outerShdw>
            </a:effectLst>
          </p:spPr>
        </p:pic>
        <p:pic>
          <p:nvPicPr>
            <p:cNvPr id="75" name="Picture 7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472607" y="3521336"/>
              <a:ext cx="279884" cy="165794"/>
            </a:xfrm>
            <a:prstGeom prst="rect">
              <a:avLst/>
            </a:prstGeom>
            <a:effectLst>
              <a:outerShdw blurRad="254000" dist="127000" dir="2700000" algn="tl" rotWithShape="0">
                <a:prstClr val="black">
                  <a:alpha val="40000"/>
                </a:prstClr>
              </a:outerShdw>
            </a:effectLst>
          </p:spPr>
        </p:pic>
        <p:pic>
          <p:nvPicPr>
            <p:cNvPr id="76" name="Picture 7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84130" y="2906359"/>
              <a:ext cx="266311" cy="165795"/>
            </a:xfrm>
            <a:prstGeom prst="rect">
              <a:avLst/>
            </a:prstGeom>
            <a:effectLst>
              <a:outerShdw blurRad="254000" dist="127000" dir="2700000" algn="tl" rotWithShape="0">
                <a:prstClr val="black">
                  <a:alpha val="40000"/>
                </a:prstClr>
              </a:outerShdw>
            </a:effectLst>
          </p:spPr>
        </p:pic>
        <p:pic>
          <p:nvPicPr>
            <p:cNvPr id="77" name="Picture 7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84130" y="3529507"/>
              <a:ext cx="266311" cy="165795"/>
            </a:xfrm>
            <a:prstGeom prst="rect">
              <a:avLst/>
            </a:prstGeom>
            <a:effectLst>
              <a:outerShdw blurRad="254000" dist="127000" dir="2700000" algn="tl" rotWithShape="0">
                <a:prstClr val="black">
                  <a:alpha val="40000"/>
                </a:prstClr>
              </a:outerShdw>
            </a:effectLst>
          </p:spPr>
        </p:pic>
        <p:pic>
          <p:nvPicPr>
            <p:cNvPr id="78" name="Picture 7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84130" y="3832413"/>
              <a:ext cx="266311" cy="165795"/>
            </a:xfrm>
            <a:prstGeom prst="rect">
              <a:avLst/>
            </a:prstGeom>
            <a:effectLst>
              <a:outerShdw blurRad="254000" dist="127000" dir="2700000" algn="tl" rotWithShape="0">
                <a:prstClr val="black">
                  <a:alpha val="40000"/>
                </a:prstClr>
              </a:outerShdw>
            </a:effectLst>
          </p:spPr>
        </p:pic>
        <p:pic>
          <p:nvPicPr>
            <p:cNvPr id="79" name="Picture 7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84130" y="2609516"/>
              <a:ext cx="266311" cy="165795"/>
            </a:xfrm>
            <a:prstGeom prst="rect">
              <a:avLst/>
            </a:prstGeom>
            <a:effectLst>
              <a:outerShdw blurRad="254000" dist="127000" dir="2700000" algn="tl" rotWithShape="0">
                <a:prstClr val="black">
                  <a:alpha val="40000"/>
                </a:prstClr>
              </a:outerShdw>
            </a:effectLst>
          </p:spPr>
        </p:pic>
        <p:pic>
          <p:nvPicPr>
            <p:cNvPr id="80" name="Picture 7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869777" y="3521335"/>
              <a:ext cx="266311" cy="165795"/>
            </a:xfrm>
            <a:prstGeom prst="rect">
              <a:avLst/>
            </a:prstGeom>
            <a:effectLst>
              <a:outerShdw blurRad="254000" dist="127000" dir="2700000" algn="tl" rotWithShape="0">
                <a:prstClr val="black">
                  <a:alpha val="40000"/>
                </a:prstClr>
              </a:outerShdw>
            </a:effectLst>
          </p:spPr>
        </p:pic>
        <p:pic>
          <p:nvPicPr>
            <p:cNvPr id="81" name="Picture 8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258726" y="2907233"/>
              <a:ext cx="266311" cy="165795"/>
            </a:xfrm>
            <a:prstGeom prst="rect">
              <a:avLst/>
            </a:prstGeom>
            <a:effectLst>
              <a:outerShdw blurRad="254000" dist="127000" dir="2700000" algn="tl" rotWithShape="0">
                <a:prstClr val="black">
                  <a:alpha val="40000"/>
                </a:prstClr>
              </a:outerShdw>
            </a:effectLst>
          </p:spPr>
        </p:pic>
        <p:pic>
          <p:nvPicPr>
            <p:cNvPr id="82" name="Picture 81"/>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454316" y="1435112"/>
              <a:ext cx="1278246" cy="810630"/>
            </a:xfrm>
            <a:prstGeom prst="rect">
              <a:avLst/>
            </a:prstGeom>
            <a:effectLst>
              <a:outerShdw blurRad="254000" dist="127000" dir="2700000" algn="tl" rotWithShape="0">
                <a:prstClr val="black">
                  <a:alpha val="40000"/>
                </a:prstClr>
              </a:outerShdw>
            </a:effectLst>
          </p:spPr>
        </p:pic>
        <p:sp>
          <p:nvSpPr>
            <p:cNvPr id="83" name="TextBox 82"/>
            <p:cNvSpPr txBox="1"/>
            <p:nvPr/>
          </p:nvSpPr>
          <p:spPr>
            <a:xfrm>
              <a:off x="3712332" y="1481291"/>
              <a:ext cx="798081" cy="469408"/>
            </a:xfrm>
            <a:prstGeom prst="rect">
              <a:avLst/>
            </a:prstGeom>
            <a:noFill/>
          </p:spPr>
          <p:txBody>
            <a:bodyPr wrap="square" rtlCol="0">
              <a:spAutoFit/>
            </a:bodyPr>
            <a:lstStyle/>
            <a:p>
              <a:pPr algn="ctr"/>
              <a:r>
                <a:rPr lang="zh-CN" altLang="en-US" sz="1600">
                  <a:solidFill>
                    <a:srgbClr val="4D4D4D"/>
                  </a:solidFill>
                  <a:latin typeface="Arial" pitchFamily="34" charset="0"/>
                  <a:ea typeface="微软雅黑" pitchFamily="34" charset="-122"/>
                </a:rPr>
                <a:t>非活动</a:t>
              </a:r>
              <a:endParaRPr lang="en-US" altLang="zh-CN" sz="1600">
                <a:solidFill>
                  <a:srgbClr val="4D4D4D"/>
                </a:solidFill>
                <a:latin typeface="Arial" pitchFamily="34" charset="0"/>
                <a:ea typeface="微软雅黑" pitchFamily="34" charset="-122"/>
              </a:endParaRPr>
            </a:p>
            <a:p>
              <a:pPr algn="ctr"/>
              <a:r>
                <a:rPr lang="zh-CN" altLang="en-US" sz="1867">
                  <a:solidFill>
                    <a:srgbClr val="4D4D4D"/>
                  </a:solidFill>
                  <a:latin typeface="Arial" pitchFamily="34" charset="0"/>
                  <a:ea typeface="微软雅黑" pitchFamily="34" charset="-122"/>
                </a:rPr>
                <a:t>数据</a:t>
              </a:r>
              <a:endParaRPr lang="zh-CN" altLang="en-US" sz="1867" dirty="0">
                <a:solidFill>
                  <a:srgbClr val="4D4D4D"/>
                </a:solidFill>
                <a:latin typeface="Arial" pitchFamily="34" charset="0"/>
                <a:ea typeface="微软雅黑" pitchFamily="34" charset="-122"/>
              </a:endParaRPr>
            </a:p>
          </p:txBody>
        </p:sp>
        <p:pic>
          <p:nvPicPr>
            <p:cNvPr id="84" name="Picture 8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98620" y="1428436"/>
              <a:ext cx="1278247" cy="795788"/>
            </a:xfrm>
            <a:prstGeom prst="rect">
              <a:avLst/>
            </a:prstGeom>
            <a:effectLst>
              <a:outerShdw blurRad="254000" dist="127000" dir="2700000" algn="tl" rotWithShape="0">
                <a:prstClr val="black">
                  <a:alpha val="40000"/>
                </a:prstClr>
              </a:outerShdw>
            </a:effectLst>
          </p:spPr>
        </p:pic>
        <p:sp>
          <p:nvSpPr>
            <p:cNvPr id="85" name="TextBox 84"/>
            <p:cNvSpPr txBox="1"/>
            <p:nvPr/>
          </p:nvSpPr>
          <p:spPr>
            <a:xfrm>
              <a:off x="658236" y="1439915"/>
              <a:ext cx="798081" cy="500233"/>
            </a:xfrm>
            <a:prstGeom prst="rect">
              <a:avLst/>
            </a:prstGeom>
            <a:noFill/>
          </p:spPr>
          <p:txBody>
            <a:bodyPr wrap="square" rtlCol="0">
              <a:spAutoFit/>
            </a:bodyPr>
            <a:lstStyle/>
            <a:p>
              <a:pPr algn="ctr"/>
              <a:r>
                <a:rPr lang="zh-CN" altLang="en-US" sz="1867" dirty="0">
                  <a:solidFill>
                    <a:srgbClr val="FFFFFF"/>
                  </a:solidFill>
                  <a:latin typeface="Arial" pitchFamily="34" charset="0"/>
                  <a:ea typeface="微软雅黑" pitchFamily="34" charset="-122"/>
                </a:rPr>
                <a:t>活动</a:t>
              </a:r>
              <a:r>
                <a:rPr lang="en-US" altLang="zh-CN" sz="1867" dirty="0">
                  <a:solidFill>
                    <a:srgbClr val="FFFFFF"/>
                  </a:solidFill>
                  <a:latin typeface="Arial" pitchFamily="34" charset="0"/>
                  <a:ea typeface="微软雅黑" pitchFamily="34" charset="-122"/>
                </a:rPr>
                <a:t/>
              </a:r>
              <a:br>
                <a:rPr lang="en-US" altLang="zh-CN" sz="1867" dirty="0">
                  <a:solidFill>
                    <a:srgbClr val="FFFFFF"/>
                  </a:solidFill>
                  <a:latin typeface="Arial" pitchFamily="34" charset="0"/>
                  <a:ea typeface="微软雅黑" pitchFamily="34" charset="-122"/>
                </a:rPr>
              </a:br>
              <a:r>
                <a:rPr lang="zh-CN" altLang="en-US" sz="1867" dirty="0">
                  <a:solidFill>
                    <a:srgbClr val="FFFFFF"/>
                  </a:solidFill>
                  <a:latin typeface="Arial" pitchFamily="34" charset="0"/>
                  <a:ea typeface="微软雅黑" pitchFamily="34" charset="-122"/>
                </a:rPr>
                <a:t>数据</a:t>
              </a:r>
            </a:p>
          </p:txBody>
        </p:sp>
        <p:pic>
          <p:nvPicPr>
            <p:cNvPr id="86" name="Picture 8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813555" y="2609515"/>
              <a:ext cx="279884" cy="165794"/>
            </a:xfrm>
            <a:prstGeom prst="rect">
              <a:avLst/>
            </a:prstGeom>
            <a:effectLst>
              <a:outerShdw blurRad="254000" dist="127000" dir="2700000" algn="tl" rotWithShape="0">
                <a:prstClr val="black">
                  <a:alpha val="40000"/>
                </a:prstClr>
              </a:outerShdw>
            </a:effectLst>
          </p:spPr>
        </p:pic>
        <p:pic>
          <p:nvPicPr>
            <p:cNvPr id="87" name="Picture 8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816565" y="2906359"/>
              <a:ext cx="279884" cy="165794"/>
            </a:xfrm>
            <a:prstGeom prst="rect">
              <a:avLst/>
            </a:prstGeom>
            <a:effectLst>
              <a:outerShdw blurRad="254000" dist="127000" dir="2700000" algn="tl" rotWithShape="0">
                <a:prstClr val="black">
                  <a:alpha val="40000"/>
                </a:prstClr>
              </a:outerShdw>
            </a:effectLst>
          </p:spPr>
        </p:pic>
        <p:pic>
          <p:nvPicPr>
            <p:cNvPr id="88" name="Picture 8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816565" y="3213599"/>
              <a:ext cx="279884" cy="165794"/>
            </a:xfrm>
            <a:prstGeom prst="rect">
              <a:avLst/>
            </a:prstGeom>
            <a:effectLst>
              <a:outerShdw blurRad="254000" dist="127000" dir="2700000" algn="tl" rotWithShape="0">
                <a:prstClr val="black">
                  <a:alpha val="40000"/>
                </a:prstClr>
              </a:outerShdw>
            </a:effectLst>
          </p:spPr>
        </p:pic>
        <p:pic>
          <p:nvPicPr>
            <p:cNvPr id="89" name="Picture 8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816565" y="3832413"/>
              <a:ext cx="279884" cy="165794"/>
            </a:xfrm>
            <a:prstGeom prst="rect">
              <a:avLst/>
            </a:prstGeom>
            <a:effectLst>
              <a:outerShdw blurRad="254000" dist="127000" dir="2700000" algn="tl" rotWithShape="0">
                <a:prstClr val="black">
                  <a:alpha val="40000"/>
                </a:prstClr>
              </a:outerShdw>
            </a:effectLst>
          </p:spPr>
        </p:pic>
        <p:pic>
          <p:nvPicPr>
            <p:cNvPr id="90" name="Picture 8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820736" y="3521336"/>
              <a:ext cx="279884" cy="165794"/>
            </a:xfrm>
            <a:prstGeom prst="rect">
              <a:avLst/>
            </a:prstGeom>
            <a:effectLst>
              <a:outerShdw blurRad="254000" dist="127000" dir="2700000" algn="tl" rotWithShape="0">
                <a:prstClr val="black">
                  <a:alpha val="40000"/>
                </a:prstClr>
              </a:outerShdw>
            </a:effectLst>
          </p:spPr>
        </p:pic>
        <p:pic>
          <p:nvPicPr>
            <p:cNvPr id="91" name="Picture 90"/>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426830" y="2613712"/>
              <a:ext cx="279884" cy="165794"/>
            </a:xfrm>
            <a:prstGeom prst="rect">
              <a:avLst/>
            </a:prstGeom>
            <a:effectLst>
              <a:outerShdw blurRad="254000" dist="127000" dir="2700000" algn="tl" rotWithShape="0">
                <a:prstClr val="black">
                  <a:alpha val="40000"/>
                </a:prstClr>
              </a:outerShdw>
            </a:effectLst>
          </p:spPr>
        </p:pic>
        <p:pic>
          <p:nvPicPr>
            <p:cNvPr id="92" name="Picture 9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429840" y="2910556"/>
              <a:ext cx="279884" cy="165794"/>
            </a:xfrm>
            <a:prstGeom prst="rect">
              <a:avLst/>
            </a:prstGeom>
            <a:effectLst>
              <a:outerShdw blurRad="254000" dist="127000" dir="2700000" algn="tl" rotWithShape="0">
                <a:prstClr val="black">
                  <a:alpha val="40000"/>
                </a:prstClr>
              </a:outerShdw>
            </a:effectLst>
          </p:spPr>
        </p:pic>
        <p:pic>
          <p:nvPicPr>
            <p:cNvPr id="93" name="Picture 9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429840" y="3217796"/>
              <a:ext cx="279884" cy="165794"/>
            </a:xfrm>
            <a:prstGeom prst="rect">
              <a:avLst/>
            </a:prstGeom>
            <a:effectLst>
              <a:outerShdw blurRad="254000" dist="127000" dir="2700000" algn="tl" rotWithShape="0">
                <a:prstClr val="black">
                  <a:alpha val="40000"/>
                </a:prstClr>
              </a:outerShdw>
            </a:effectLst>
          </p:spPr>
        </p:pic>
        <p:pic>
          <p:nvPicPr>
            <p:cNvPr id="94" name="Picture 9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429840" y="3836610"/>
              <a:ext cx="279884" cy="165794"/>
            </a:xfrm>
            <a:prstGeom prst="rect">
              <a:avLst/>
            </a:prstGeom>
            <a:effectLst>
              <a:outerShdw blurRad="254000" dist="127000" dir="2700000" algn="tl" rotWithShape="0">
                <a:prstClr val="black">
                  <a:alpha val="40000"/>
                </a:prstClr>
              </a:outerShdw>
            </a:effectLst>
          </p:spPr>
        </p:pic>
        <p:pic>
          <p:nvPicPr>
            <p:cNvPr id="95" name="Picture 9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434011" y="3525533"/>
              <a:ext cx="279884" cy="165794"/>
            </a:xfrm>
            <a:prstGeom prst="rect">
              <a:avLst/>
            </a:prstGeom>
            <a:effectLst>
              <a:outerShdw blurRad="254000" dist="127000" dir="2700000" algn="tl" rotWithShape="0">
                <a:prstClr val="black">
                  <a:alpha val="40000"/>
                </a:prstClr>
              </a:outerShdw>
            </a:effectLst>
          </p:spPr>
        </p:pic>
        <p:pic>
          <p:nvPicPr>
            <p:cNvPr id="96" name="Picture 9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036454" y="2614280"/>
              <a:ext cx="279884" cy="165794"/>
            </a:xfrm>
            <a:prstGeom prst="rect">
              <a:avLst/>
            </a:prstGeom>
            <a:effectLst>
              <a:outerShdw blurRad="254000" dist="127000" dir="2700000" algn="tl" rotWithShape="0">
                <a:prstClr val="black">
                  <a:alpha val="40000"/>
                </a:prstClr>
              </a:outerShdw>
            </a:effectLst>
          </p:spPr>
        </p:pic>
        <p:pic>
          <p:nvPicPr>
            <p:cNvPr id="97" name="Picture 9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039464" y="2911124"/>
              <a:ext cx="279884" cy="165794"/>
            </a:xfrm>
            <a:prstGeom prst="rect">
              <a:avLst/>
            </a:prstGeom>
            <a:effectLst>
              <a:outerShdw blurRad="254000" dist="127000" dir="2700000" algn="tl" rotWithShape="0">
                <a:prstClr val="black">
                  <a:alpha val="40000"/>
                </a:prstClr>
              </a:outerShdw>
            </a:effectLst>
          </p:spPr>
        </p:pic>
        <p:pic>
          <p:nvPicPr>
            <p:cNvPr id="98" name="Picture 9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039464" y="3218364"/>
              <a:ext cx="279884" cy="165794"/>
            </a:xfrm>
            <a:prstGeom prst="rect">
              <a:avLst/>
            </a:prstGeom>
            <a:effectLst>
              <a:outerShdw blurRad="254000" dist="127000" dir="2700000" algn="tl" rotWithShape="0">
                <a:prstClr val="black">
                  <a:alpha val="40000"/>
                </a:prstClr>
              </a:outerShdw>
            </a:effectLst>
          </p:spPr>
        </p:pic>
        <p:pic>
          <p:nvPicPr>
            <p:cNvPr id="99" name="Picture 9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039464" y="3837178"/>
              <a:ext cx="279884" cy="165794"/>
            </a:xfrm>
            <a:prstGeom prst="rect">
              <a:avLst/>
            </a:prstGeom>
            <a:effectLst>
              <a:outerShdw blurRad="254000" dist="127000" dir="2700000" algn="tl" rotWithShape="0">
                <a:prstClr val="black">
                  <a:alpha val="40000"/>
                </a:prstClr>
              </a:outerShdw>
            </a:effectLst>
          </p:spPr>
        </p:pic>
        <p:pic>
          <p:nvPicPr>
            <p:cNvPr id="100" name="Picture 9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043635" y="3526101"/>
              <a:ext cx="279884" cy="165794"/>
            </a:xfrm>
            <a:prstGeom prst="rect">
              <a:avLst/>
            </a:prstGeom>
            <a:effectLst>
              <a:outerShdw blurRad="254000" dist="127000" dir="2700000" algn="tl" rotWithShape="0">
                <a:prstClr val="black">
                  <a:alpha val="40000"/>
                </a:prstClr>
              </a:outerShdw>
            </a:effectLst>
          </p:spPr>
        </p:pic>
        <p:pic>
          <p:nvPicPr>
            <p:cNvPr id="101" name="Picture 100"/>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652404" y="2614228"/>
              <a:ext cx="279884" cy="165794"/>
            </a:xfrm>
            <a:prstGeom prst="rect">
              <a:avLst/>
            </a:prstGeom>
            <a:effectLst>
              <a:outerShdw blurRad="254000" dist="127000" dir="2700000" algn="tl" rotWithShape="0">
                <a:prstClr val="black">
                  <a:alpha val="40000"/>
                </a:prstClr>
              </a:outerShdw>
            </a:effectLst>
          </p:spPr>
        </p:pic>
        <p:pic>
          <p:nvPicPr>
            <p:cNvPr id="102" name="Picture 10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655414" y="2911072"/>
              <a:ext cx="279884" cy="165794"/>
            </a:xfrm>
            <a:prstGeom prst="rect">
              <a:avLst/>
            </a:prstGeom>
            <a:effectLst>
              <a:outerShdw blurRad="254000" dist="127000" dir="2700000" algn="tl" rotWithShape="0">
                <a:prstClr val="black">
                  <a:alpha val="40000"/>
                </a:prstClr>
              </a:outerShdw>
            </a:effectLst>
          </p:spPr>
        </p:pic>
        <p:pic>
          <p:nvPicPr>
            <p:cNvPr id="103" name="Picture 10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655414" y="3218312"/>
              <a:ext cx="279884" cy="165794"/>
            </a:xfrm>
            <a:prstGeom prst="rect">
              <a:avLst/>
            </a:prstGeom>
            <a:effectLst>
              <a:outerShdw blurRad="254000" dist="127000" dir="2700000" algn="tl" rotWithShape="0">
                <a:prstClr val="black">
                  <a:alpha val="40000"/>
                </a:prstClr>
              </a:outerShdw>
            </a:effectLst>
          </p:spPr>
        </p:pic>
        <p:pic>
          <p:nvPicPr>
            <p:cNvPr id="104" name="Picture 10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655414" y="3837126"/>
              <a:ext cx="279884" cy="165794"/>
            </a:xfrm>
            <a:prstGeom prst="rect">
              <a:avLst/>
            </a:prstGeom>
            <a:effectLst>
              <a:outerShdw blurRad="254000" dist="127000" dir="2700000" algn="tl" rotWithShape="0">
                <a:prstClr val="black">
                  <a:alpha val="40000"/>
                </a:prstClr>
              </a:outerShdw>
            </a:effectLst>
          </p:spPr>
        </p:pic>
        <p:pic>
          <p:nvPicPr>
            <p:cNvPr id="105" name="Picture 10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659585" y="3526049"/>
              <a:ext cx="279884" cy="165794"/>
            </a:xfrm>
            <a:prstGeom prst="rect">
              <a:avLst/>
            </a:prstGeom>
            <a:effectLst>
              <a:outerShdw blurRad="254000" dist="127000" dir="2700000" algn="tl" rotWithShape="0">
                <a:prstClr val="black">
                  <a:alpha val="40000"/>
                </a:prstClr>
              </a:outerShdw>
            </a:effectLst>
          </p:spPr>
        </p:pic>
        <p:pic>
          <p:nvPicPr>
            <p:cNvPr id="106" name="Picture 10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248179" y="2614228"/>
              <a:ext cx="279884" cy="165794"/>
            </a:xfrm>
            <a:prstGeom prst="rect">
              <a:avLst/>
            </a:prstGeom>
            <a:effectLst>
              <a:outerShdw blurRad="254000" dist="127000" dir="2700000" algn="tl" rotWithShape="0">
                <a:prstClr val="black">
                  <a:alpha val="40000"/>
                </a:prstClr>
              </a:outerShdw>
            </a:effectLst>
          </p:spPr>
        </p:pic>
        <p:pic>
          <p:nvPicPr>
            <p:cNvPr id="107" name="Picture 10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251189" y="2911072"/>
              <a:ext cx="279884" cy="165794"/>
            </a:xfrm>
            <a:prstGeom prst="rect">
              <a:avLst/>
            </a:prstGeom>
            <a:effectLst>
              <a:outerShdw blurRad="254000" dist="127000" dir="2700000" algn="tl" rotWithShape="0">
                <a:prstClr val="black">
                  <a:alpha val="40000"/>
                </a:prstClr>
              </a:outerShdw>
            </a:effectLst>
          </p:spPr>
        </p:pic>
        <p:pic>
          <p:nvPicPr>
            <p:cNvPr id="108" name="Picture 10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251189" y="3218312"/>
              <a:ext cx="279884" cy="165794"/>
            </a:xfrm>
            <a:prstGeom prst="rect">
              <a:avLst/>
            </a:prstGeom>
            <a:effectLst>
              <a:outerShdw blurRad="254000" dist="127000" dir="2700000" algn="tl" rotWithShape="0">
                <a:prstClr val="black">
                  <a:alpha val="40000"/>
                </a:prstClr>
              </a:outerShdw>
            </a:effectLst>
          </p:spPr>
        </p:pic>
        <p:pic>
          <p:nvPicPr>
            <p:cNvPr id="109" name="Picture 10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251189" y="3837126"/>
              <a:ext cx="279884" cy="165794"/>
            </a:xfrm>
            <a:prstGeom prst="rect">
              <a:avLst/>
            </a:prstGeom>
            <a:effectLst>
              <a:outerShdw blurRad="254000" dist="127000" dir="2700000" algn="tl" rotWithShape="0">
                <a:prstClr val="black">
                  <a:alpha val="40000"/>
                </a:prstClr>
              </a:outerShdw>
            </a:effectLst>
          </p:spPr>
        </p:pic>
        <p:pic>
          <p:nvPicPr>
            <p:cNvPr id="110" name="Picture 10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255360" y="3526049"/>
              <a:ext cx="279884" cy="165794"/>
            </a:xfrm>
            <a:prstGeom prst="rect">
              <a:avLst/>
            </a:prstGeom>
            <a:effectLst>
              <a:outerShdw blurRad="254000" dist="127000" dir="2700000" algn="tl" rotWithShape="0">
                <a:prstClr val="black">
                  <a:alpha val="40000"/>
                </a:prstClr>
              </a:outerShdw>
            </a:effectLst>
          </p:spPr>
        </p:pic>
      </p:grpSp>
      <p:sp>
        <p:nvSpPr>
          <p:cNvPr id="151" name="Rectangle 150"/>
          <p:cNvSpPr/>
          <p:nvPr/>
        </p:nvSpPr>
        <p:spPr>
          <a:xfrm>
            <a:off x="7586903" y="959493"/>
            <a:ext cx="2926420" cy="492432"/>
          </a:xfrm>
          <a:prstGeom prst="rect">
            <a:avLst/>
          </a:prstGeom>
        </p:spPr>
        <p:txBody>
          <a:bodyPr wrap="none" lIns="121909" tIns="60955" rIns="121909" bIns="60955">
            <a:spAutoFit/>
          </a:bodyPr>
          <a:lstStyle/>
          <a:p>
            <a:pPr algn="ctr"/>
            <a:r>
              <a:rPr lang="zh-CN" altLang="en-US" sz="2400" dirty="0">
                <a:solidFill>
                  <a:srgbClr val="3892D0"/>
                </a:solidFill>
                <a:latin typeface="Arial" pitchFamily="34" charset="0"/>
                <a:ea typeface="微软雅黑" pitchFamily="34" charset="-122"/>
              </a:rPr>
              <a:t>闪存优化的存储池</a:t>
            </a:r>
            <a:r>
              <a:rPr lang="en-US" altLang="zh-CN" sz="2400" dirty="0">
                <a:solidFill>
                  <a:srgbClr val="3892D0"/>
                </a:solidFill>
                <a:latin typeface="Arial" pitchFamily="34" charset="0"/>
                <a:ea typeface="微软雅黑" pitchFamily="34" charset="-122"/>
              </a:rPr>
              <a:t>  </a:t>
            </a:r>
          </a:p>
        </p:txBody>
      </p:sp>
      <p:sp>
        <p:nvSpPr>
          <p:cNvPr id="152" name="TextBox 151"/>
          <p:cNvSpPr txBox="1"/>
          <p:nvPr/>
        </p:nvSpPr>
        <p:spPr>
          <a:xfrm>
            <a:off x="6057901" y="5583951"/>
            <a:ext cx="5943599" cy="451332"/>
          </a:xfrm>
          <a:prstGeom prst="rect">
            <a:avLst/>
          </a:prstGeom>
          <a:noFill/>
        </p:spPr>
        <p:txBody>
          <a:bodyPr wrap="square" lIns="121909" tIns="60955" rIns="121909" bIns="60955" rtlCol="0">
            <a:spAutoFit/>
          </a:bodyPr>
          <a:lstStyle/>
          <a:p>
            <a:pPr algn="ctr"/>
            <a:r>
              <a:rPr lang="en-US" altLang="zh-CN" sz="2133" dirty="0">
                <a:solidFill>
                  <a:srgbClr val="4D4D4D"/>
                </a:solidFill>
                <a:latin typeface="Arial" pitchFamily="34" charset="0"/>
                <a:ea typeface="微软雅黑" pitchFamily="34" charset="-122"/>
              </a:rPr>
              <a:t>90% </a:t>
            </a:r>
            <a:r>
              <a:rPr lang="zh-CN" altLang="en-US" sz="2133" dirty="0">
                <a:solidFill>
                  <a:srgbClr val="4D4D4D"/>
                </a:solidFill>
                <a:latin typeface="Arial" pitchFamily="34" charset="0"/>
                <a:ea typeface="微软雅黑" pitchFamily="34" charset="-122"/>
              </a:rPr>
              <a:t>的利用率、最低成本、较少调整</a:t>
            </a:r>
          </a:p>
        </p:txBody>
      </p:sp>
      <p:sp>
        <p:nvSpPr>
          <p:cNvPr id="2" name="标题 1"/>
          <p:cNvSpPr>
            <a:spLocks noGrp="1"/>
          </p:cNvSpPr>
          <p:nvPr>
            <p:ph type="title" idx="4294967295"/>
          </p:nvPr>
        </p:nvSpPr>
        <p:spPr>
          <a:xfrm>
            <a:off x="409575" y="284163"/>
            <a:ext cx="11069638" cy="517525"/>
          </a:xfrm>
          <a:prstGeom prst="rect">
            <a:avLst/>
          </a:prstGeom>
        </p:spPr>
        <p:txBody>
          <a:bodyPr/>
          <a:lstStyle/>
          <a:p>
            <a:pPr algn="l"/>
            <a:r>
              <a:rPr lang="zh-CN" altLang="en-US" sz="2800" b="1" dirty="0" smtClean="0">
                <a:latin typeface="Arial" pitchFamily="34" charset="0"/>
                <a:ea typeface="微软雅黑" pitchFamily="34" charset="-122"/>
              </a:rPr>
              <a:t>高性价比</a:t>
            </a:r>
            <a:endParaRPr lang="zh-CN" altLang="en-US" sz="2800" b="1" dirty="0">
              <a:latin typeface="Arial" pitchFamily="34" charset="0"/>
              <a:ea typeface="微软雅黑" pitchFamily="34" charset="-122"/>
            </a:endParaRPr>
          </a:p>
        </p:txBody>
      </p:sp>
    </p:spTree>
    <p:extLst>
      <p:ext uri="{BB962C8B-B14F-4D97-AF65-F5344CB8AC3E}">
        <p14:creationId xmlns:p14="http://schemas.microsoft.com/office/powerpoint/2010/main" xmlns="" val="2463356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1"/>
                                        </p:tgtEl>
                                        <p:attrNameLst>
                                          <p:attrName>style.visibility</p:attrName>
                                        </p:attrNameLst>
                                      </p:cBhvr>
                                      <p:to>
                                        <p:strVal val="visible"/>
                                      </p:to>
                                    </p:set>
                                    <p:anim calcmode="lin" valueType="num">
                                      <p:cBhvr additive="base">
                                        <p:cTn id="17" dur="500" fill="hold"/>
                                        <p:tgtEl>
                                          <p:spTgt spid="151"/>
                                        </p:tgtEl>
                                        <p:attrNameLst>
                                          <p:attrName>ppt_x</p:attrName>
                                        </p:attrNameLst>
                                      </p:cBhvr>
                                      <p:tavLst>
                                        <p:tav tm="0">
                                          <p:val>
                                            <p:strVal val="#ppt_x"/>
                                          </p:val>
                                        </p:tav>
                                        <p:tav tm="100000">
                                          <p:val>
                                            <p:strVal val="#ppt_x"/>
                                          </p:val>
                                        </p:tav>
                                      </p:tavLst>
                                    </p:anim>
                                    <p:anim calcmode="lin" valueType="num">
                                      <p:cBhvr additive="base">
                                        <p:cTn id="18" dur="500" fill="hold"/>
                                        <p:tgtEl>
                                          <p:spTgt spid="15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2"/>
                                        </p:tgtEl>
                                        <p:attrNameLst>
                                          <p:attrName>style.visibility</p:attrName>
                                        </p:attrNameLst>
                                      </p:cBhvr>
                                      <p:to>
                                        <p:strVal val="visible"/>
                                      </p:to>
                                    </p:set>
                                    <p:anim calcmode="lin" valueType="num">
                                      <p:cBhvr additive="base">
                                        <p:cTn id="21" dur="500" fill="hold"/>
                                        <p:tgtEl>
                                          <p:spTgt spid="152"/>
                                        </p:tgtEl>
                                        <p:attrNameLst>
                                          <p:attrName>ppt_x</p:attrName>
                                        </p:attrNameLst>
                                      </p:cBhvr>
                                      <p:tavLst>
                                        <p:tav tm="0">
                                          <p:val>
                                            <p:strVal val="#ppt_x"/>
                                          </p:val>
                                        </p:tav>
                                        <p:tav tm="100000">
                                          <p:val>
                                            <p:strVal val="#ppt_x"/>
                                          </p:val>
                                        </p:tav>
                                      </p:tavLst>
                                    </p:anim>
                                    <p:anim calcmode="lin" valueType="num">
                                      <p:cBhvr additive="base">
                                        <p:cTn id="22"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2"/>
          <p:cNvSpPr>
            <a:spLocks noGrp="1" noChangeArrowheads="1"/>
          </p:cNvSpPr>
          <p:nvPr>
            <p:ph type="title" idx="4294967295"/>
          </p:nvPr>
        </p:nvSpPr>
        <p:spPr>
          <a:xfrm>
            <a:off x="390525" y="274638"/>
            <a:ext cx="11069638" cy="517525"/>
          </a:xfrm>
          <a:prstGeom prst="rect">
            <a:avLst/>
          </a:prstGeom>
        </p:spPr>
        <p:txBody>
          <a:bodyPr/>
          <a:lstStyle/>
          <a:p>
            <a:pPr algn="l"/>
            <a:r>
              <a:rPr lang="en-US" altLang="zh-CN" sz="2800" b="1" dirty="0">
                <a:latin typeface="Arial" pitchFamily="34" charset="0"/>
                <a:ea typeface="微软雅黑" pitchFamily="34" charset="-122"/>
                <a:cs typeface="Arial" pitchFamily="34" charset="0"/>
              </a:rPr>
              <a:t>CPU</a:t>
            </a:r>
            <a:r>
              <a:rPr lang="zh-CN" altLang="en-US" sz="2800" b="1" dirty="0">
                <a:ea typeface="微软雅黑" pitchFamily="34" charset="-122"/>
              </a:rPr>
              <a:t>处理时间 </a:t>
            </a:r>
            <a:r>
              <a:rPr lang="en-US" altLang="zh-CN" sz="2800" b="1" dirty="0" smtClean="0">
                <a:latin typeface="Arial "/>
                <a:ea typeface="微软雅黑" pitchFamily="34" charset="-122"/>
              </a:rPr>
              <a:t>VS IO</a:t>
            </a:r>
            <a:r>
              <a:rPr lang="zh-CN" altLang="en-US" sz="2800" b="1" dirty="0">
                <a:ea typeface="微软雅黑" pitchFamily="34" charset="-122"/>
              </a:rPr>
              <a:t>等待</a:t>
            </a:r>
            <a:endParaRPr lang="en-US" altLang="zh-CN" sz="2800" b="1" dirty="0">
              <a:ea typeface="微软雅黑" pitchFamily="34" charset="-122"/>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747" y="1346689"/>
            <a:ext cx="11014903" cy="4026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127158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400050" y="284163"/>
            <a:ext cx="11069638" cy="517525"/>
          </a:xfrm>
          <a:prstGeom prst="rect">
            <a:avLst/>
          </a:prstGeom>
        </p:spPr>
        <p:txBody>
          <a:bodyPr/>
          <a:lstStyle/>
          <a:p>
            <a:pPr algn="l"/>
            <a:r>
              <a:rPr lang="zh-CN" altLang="en-US" sz="2800" b="1" dirty="0">
                <a:latin typeface="Arial "/>
                <a:ea typeface="微软雅黑" pitchFamily="34" charset="-122"/>
              </a:rPr>
              <a:t>举例：针对</a:t>
            </a:r>
            <a:r>
              <a:rPr lang="en-US" altLang="zh-CN" sz="2800" b="1" dirty="0">
                <a:latin typeface="Arial "/>
                <a:ea typeface="微软雅黑" pitchFamily="34" charset="-122"/>
              </a:rPr>
              <a:t>SQL Server</a:t>
            </a:r>
            <a:r>
              <a:rPr lang="zh-CN" altLang="en-US" sz="2800" b="1" dirty="0">
                <a:latin typeface="Arial "/>
                <a:ea typeface="微软雅黑" pitchFamily="34" charset="-122"/>
              </a:rPr>
              <a:t>的</a:t>
            </a:r>
            <a:r>
              <a:rPr lang="zh-CN" altLang="en-US" sz="2800" b="1" dirty="0" smtClean="0">
                <a:latin typeface="Arial "/>
                <a:ea typeface="微软雅黑" pitchFamily="34" charset="-122"/>
              </a:rPr>
              <a:t>加速</a:t>
            </a:r>
            <a:endParaRPr lang="zh-CN" altLang="en-US" sz="2800" b="1" dirty="0">
              <a:latin typeface="Arial "/>
              <a:ea typeface="微软雅黑" pitchFamily="34" charset="-122"/>
            </a:endParaRPr>
          </a:p>
        </p:txBody>
      </p:sp>
      <p:grpSp>
        <p:nvGrpSpPr>
          <p:cNvPr id="30" name="Group 12"/>
          <p:cNvGrpSpPr/>
          <p:nvPr/>
        </p:nvGrpSpPr>
        <p:grpSpPr>
          <a:xfrm>
            <a:off x="7531625" y="1338881"/>
            <a:ext cx="3251437" cy="3925111"/>
            <a:chOff x="5320106" y="854356"/>
            <a:chExt cx="2438578" cy="2943833"/>
          </a:xfrm>
        </p:grpSpPr>
        <p:sp>
          <p:nvSpPr>
            <p:cNvPr id="31" name="Rectangle 20"/>
            <p:cNvSpPr/>
            <p:nvPr/>
          </p:nvSpPr>
          <p:spPr>
            <a:xfrm>
              <a:off x="5320106" y="878473"/>
              <a:ext cx="2438578" cy="2919716"/>
            </a:xfrm>
            <a:prstGeom prst="rect">
              <a:avLst/>
            </a:prstGeom>
            <a:gradFill flip="none" rotWithShape="1">
              <a:gsLst>
                <a:gs pos="0">
                  <a:srgbClr val="3892D0"/>
                </a:gs>
                <a:gs pos="100000">
                  <a:schemeClr val="bg1">
                    <a:alpha val="0"/>
                  </a:schemeClr>
                </a:gs>
              </a:gsLst>
              <a:lin ang="5400000" scaled="1"/>
              <a:tileRect/>
            </a:gradFill>
            <a:ln w="9525">
              <a:gradFill flip="none" rotWithShape="1">
                <a:gsLst>
                  <a:gs pos="0">
                    <a:srgbClr val="002060"/>
                  </a:gs>
                  <a:gs pos="100000">
                    <a:schemeClr val="bg1">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Ins="487680" rtlCol="0" anchor="ctr"/>
            <a:lstStyle/>
            <a:p>
              <a:pPr algn="r"/>
              <a:endParaRPr lang="en-US" sz="2133" dirty="0">
                <a:solidFill>
                  <a:srgbClr val="4D4D4D"/>
                </a:solidFill>
                <a:latin typeface="Arial "/>
                <a:ea typeface="微软雅黑" pitchFamily="34" charset="-122"/>
                <a:cs typeface="Verdana" pitchFamily="34" charset="0"/>
              </a:endParaRPr>
            </a:p>
          </p:txBody>
        </p:sp>
        <p:sp>
          <p:nvSpPr>
            <p:cNvPr id="32" name="TextBox 31"/>
            <p:cNvSpPr txBox="1"/>
            <p:nvPr/>
          </p:nvSpPr>
          <p:spPr>
            <a:xfrm>
              <a:off x="5641938" y="854356"/>
              <a:ext cx="1794914" cy="315423"/>
            </a:xfrm>
            <a:prstGeom prst="rect">
              <a:avLst/>
            </a:prstGeom>
            <a:noFill/>
          </p:spPr>
          <p:txBody>
            <a:bodyPr wrap="none" rtlCol="0">
              <a:spAutoFit/>
            </a:bodyPr>
            <a:lstStyle/>
            <a:p>
              <a:pPr algn="ctr"/>
              <a:r>
                <a:rPr lang="zh-CN" altLang="en-US" sz="2133" b="1">
                  <a:solidFill>
                    <a:srgbClr val="FFFFFF"/>
                  </a:solidFill>
                  <a:latin typeface="Arial "/>
                  <a:ea typeface="微软雅黑" pitchFamily="34" charset="-122"/>
                </a:rPr>
                <a:t>启用</a:t>
              </a:r>
              <a:r>
                <a:rPr lang="en-US" altLang="zh-CN" sz="2133" b="1">
                  <a:solidFill>
                    <a:srgbClr val="FFFFFF"/>
                  </a:solidFill>
                  <a:latin typeface="Arial "/>
                  <a:ea typeface="微软雅黑" pitchFamily="34" charset="-122"/>
                </a:rPr>
                <a:t> FAST Cache</a:t>
              </a:r>
            </a:p>
          </p:txBody>
        </p:sp>
      </p:grpSp>
      <p:grpSp>
        <p:nvGrpSpPr>
          <p:cNvPr id="33" name="Group 11"/>
          <p:cNvGrpSpPr/>
          <p:nvPr/>
        </p:nvGrpSpPr>
        <p:grpSpPr>
          <a:xfrm>
            <a:off x="4615137" y="1337386"/>
            <a:ext cx="2904535" cy="3926605"/>
            <a:chOff x="3132739" y="853235"/>
            <a:chExt cx="2178401" cy="2944954"/>
          </a:xfrm>
        </p:grpSpPr>
        <p:sp>
          <p:nvSpPr>
            <p:cNvPr id="34" name="Rectangle 19"/>
            <p:cNvSpPr/>
            <p:nvPr/>
          </p:nvSpPr>
          <p:spPr>
            <a:xfrm>
              <a:off x="3132739" y="878473"/>
              <a:ext cx="2178401" cy="2919716"/>
            </a:xfrm>
            <a:prstGeom prst="rect">
              <a:avLst/>
            </a:prstGeom>
            <a:gradFill flip="none" rotWithShape="1">
              <a:gsLst>
                <a:gs pos="0">
                  <a:srgbClr val="FF66CC"/>
                </a:gs>
                <a:gs pos="100000">
                  <a:schemeClr val="bg1">
                    <a:alpha val="0"/>
                  </a:schemeClr>
                </a:gs>
              </a:gsLst>
              <a:lin ang="5400000" scaled="1"/>
              <a:tileRect/>
            </a:gradFill>
            <a:ln w="9525">
              <a:gradFill flip="none" rotWithShape="1">
                <a:gsLst>
                  <a:gs pos="0">
                    <a:schemeClr val="accent1"/>
                  </a:gs>
                  <a:gs pos="100000">
                    <a:schemeClr val="bg1">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Ins="487680" rtlCol="0" anchor="ctr"/>
            <a:lstStyle/>
            <a:p>
              <a:pPr algn="r"/>
              <a:endParaRPr lang="en-US" sz="2133" dirty="0">
                <a:solidFill>
                  <a:srgbClr val="4D4D4D"/>
                </a:solidFill>
                <a:latin typeface="Arial "/>
                <a:ea typeface="微软雅黑" pitchFamily="34" charset="-122"/>
                <a:cs typeface="Verdana" pitchFamily="34" charset="0"/>
              </a:endParaRPr>
            </a:p>
          </p:txBody>
        </p:sp>
        <p:sp>
          <p:nvSpPr>
            <p:cNvPr id="35" name="TextBox 34"/>
            <p:cNvSpPr txBox="1"/>
            <p:nvPr/>
          </p:nvSpPr>
          <p:spPr>
            <a:xfrm>
              <a:off x="3490994" y="853235"/>
              <a:ext cx="1461890" cy="315423"/>
            </a:xfrm>
            <a:prstGeom prst="rect">
              <a:avLst/>
            </a:prstGeom>
            <a:noFill/>
          </p:spPr>
          <p:txBody>
            <a:bodyPr wrap="none" rtlCol="0">
              <a:spAutoFit/>
            </a:bodyPr>
            <a:lstStyle/>
            <a:p>
              <a:pPr algn="ctr"/>
              <a:r>
                <a:rPr lang="zh-CN" altLang="en-US" sz="2133" b="1">
                  <a:solidFill>
                    <a:srgbClr val="3892D0"/>
                  </a:solidFill>
                  <a:latin typeface="Arial "/>
                  <a:ea typeface="微软雅黑" pitchFamily="34" charset="-122"/>
                </a:rPr>
                <a:t>启用</a:t>
              </a:r>
              <a:r>
                <a:rPr lang="en-US" altLang="zh-CN" sz="2133" b="1">
                  <a:solidFill>
                    <a:srgbClr val="3892D0"/>
                  </a:solidFill>
                  <a:latin typeface="Arial "/>
                  <a:ea typeface="微软雅黑" pitchFamily="34" charset="-122"/>
                </a:rPr>
                <a:t> FAST VP</a:t>
              </a:r>
            </a:p>
          </p:txBody>
        </p:sp>
      </p:grpSp>
      <p:grpSp>
        <p:nvGrpSpPr>
          <p:cNvPr id="36" name="Group 9"/>
          <p:cNvGrpSpPr/>
          <p:nvPr/>
        </p:nvGrpSpPr>
        <p:grpSpPr>
          <a:xfrm>
            <a:off x="2063752" y="1371035"/>
            <a:ext cx="2539999" cy="3892955"/>
            <a:chOff x="1219200" y="878473"/>
            <a:chExt cx="1904999" cy="2919716"/>
          </a:xfrm>
        </p:grpSpPr>
        <p:sp>
          <p:nvSpPr>
            <p:cNvPr id="37" name="Rectangle 1"/>
            <p:cNvSpPr/>
            <p:nvPr/>
          </p:nvSpPr>
          <p:spPr>
            <a:xfrm>
              <a:off x="1219200" y="878473"/>
              <a:ext cx="1904999" cy="2919716"/>
            </a:xfrm>
            <a:prstGeom prst="rect">
              <a:avLst/>
            </a:prstGeom>
            <a:gradFill flip="none" rotWithShape="1">
              <a:gsLst>
                <a:gs pos="0">
                  <a:schemeClr val="bg1">
                    <a:lumMod val="85000"/>
                  </a:schemeClr>
                </a:gs>
                <a:gs pos="100000">
                  <a:schemeClr val="bg1"/>
                </a:gs>
              </a:gsLst>
              <a:lin ang="5400000" scaled="1"/>
              <a:tileRect/>
            </a:gradFill>
            <a:ln w="9525">
              <a:gradFill flip="none" rotWithShape="1">
                <a:gsLst>
                  <a:gs pos="0">
                    <a:schemeClr val="accent3"/>
                  </a:gs>
                  <a:gs pos="100000">
                    <a:srgbClr val="FFFFFF">
                      <a:alpha val="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endParaRPr lang="en-US" sz="1467" dirty="0">
                <a:solidFill>
                  <a:srgbClr val="4D4D4D"/>
                </a:solidFill>
                <a:latin typeface="Arial "/>
                <a:ea typeface="微软雅黑" pitchFamily="34" charset="-122"/>
              </a:endParaRPr>
            </a:p>
          </p:txBody>
        </p:sp>
        <p:sp>
          <p:nvSpPr>
            <p:cNvPr id="38" name="TextBox 37"/>
            <p:cNvSpPr txBox="1"/>
            <p:nvPr/>
          </p:nvSpPr>
          <p:spPr>
            <a:xfrm>
              <a:off x="1803205" y="878473"/>
              <a:ext cx="549670" cy="315423"/>
            </a:xfrm>
            <a:prstGeom prst="rect">
              <a:avLst/>
            </a:prstGeom>
            <a:noFill/>
          </p:spPr>
          <p:txBody>
            <a:bodyPr wrap="none" rtlCol="0">
              <a:spAutoFit/>
            </a:bodyPr>
            <a:lstStyle/>
            <a:p>
              <a:pPr algn="ctr"/>
              <a:r>
                <a:rPr lang="zh-CN" altLang="en-US" sz="2133" b="1">
                  <a:solidFill>
                    <a:srgbClr val="3892D0"/>
                  </a:solidFill>
                  <a:latin typeface="Arial "/>
                  <a:ea typeface="微软雅黑" pitchFamily="34" charset="-122"/>
                </a:rPr>
                <a:t>基准</a:t>
              </a:r>
            </a:p>
          </p:txBody>
        </p:sp>
      </p:grpSp>
      <p:sp>
        <p:nvSpPr>
          <p:cNvPr id="39" name="Straight Connector 14"/>
          <p:cNvSpPr/>
          <p:nvPr/>
        </p:nvSpPr>
        <p:spPr>
          <a:xfrm rot="5400000" flipH="1">
            <a:off x="2871725" y="3531963"/>
            <a:ext cx="3464052" cy="0"/>
          </a:xfrm>
          <a:prstGeom prst="line">
            <a:avLst/>
          </a:prstGeom>
          <a:noFill/>
          <a:ln w="38100" cap="flat" cmpd="sng" algn="ctr">
            <a:solidFill>
              <a:srgbClr val="000000">
                <a:lumMod val="50000"/>
                <a:lumOff val="50000"/>
              </a:srgbClr>
            </a:solidFill>
            <a:prstDash val="dash"/>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909" tIns="60955" rIns="121909" bIns="60955"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467" dirty="0">
              <a:solidFill>
                <a:srgbClr val="000000"/>
              </a:solidFill>
            </a:endParaRPr>
          </a:p>
        </p:txBody>
      </p:sp>
      <p:sp>
        <p:nvSpPr>
          <p:cNvPr id="40" name="Straight Connector 21"/>
          <p:cNvSpPr/>
          <p:nvPr/>
        </p:nvSpPr>
        <p:spPr>
          <a:xfrm rot="5400000" flipH="1">
            <a:off x="5787645" y="3522311"/>
            <a:ext cx="3464052" cy="0"/>
          </a:xfrm>
          <a:prstGeom prst="line">
            <a:avLst/>
          </a:prstGeom>
          <a:noFill/>
          <a:ln w="38100" cap="flat" cmpd="sng" algn="ctr">
            <a:solidFill>
              <a:srgbClr val="000000">
                <a:lumMod val="50000"/>
                <a:lumOff val="50000"/>
              </a:srgbClr>
            </a:solidFill>
            <a:prstDash val="dash"/>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909" tIns="60955" rIns="121909" bIns="60955"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467" dirty="0">
              <a:solidFill>
                <a:srgbClr val="000000"/>
              </a:solidFill>
            </a:endParaRPr>
          </a:p>
        </p:txBody>
      </p:sp>
      <p:cxnSp>
        <p:nvCxnSpPr>
          <p:cNvPr id="41" name="Straight Connector 3"/>
          <p:cNvCxnSpPr/>
          <p:nvPr/>
        </p:nvCxnSpPr>
        <p:spPr>
          <a:xfrm>
            <a:off x="2653030" y="4487258"/>
            <a:ext cx="824992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0"/>
          <p:cNvCxnSpPr/>
          <p:nvPr/>
        </p:nvCxnSpPr>
        <p:spPr>
          <a:xfrm>
            <a:off x="2063751" y="4746338"/>
            <a:ext cx="8396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6"/>
          <p:cNvCxnSpPr/>
          <p:nvPr/>
        </p:nvCxnSpPr>
        <p:spPr>
          <a:xfrm>
            <a:off x="1880870" y="2307938"/>
            <a:ext cx="69088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8"/>
          <p:cNvCxnSpPr/>
          <p:nvPr/>
        </p:nvCxnSpPr>
        <p:spPr>
          <a:xfrm>
            <a:off x="10402063" y="2201258"/>
            <a:ext cx="381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5" name="Content Placeholder 5"/>
          <p:cNvGraphicFramePr>
            <a:graphicFrameLocks/>
          </p:cNvGraphicFramePr>
          <p:nvPr>
            <p:extLst/>
          </p:nvPr>
        </p:nvGraphicFramePr>
        <p:xfrm>
          <a:off x="438150" y="1633538"/>
          <a:ext cx="11214100" cy="4510087"/>
        </p:xfrm>
        <a:graphic>
          <a:graphicData uri="http://schemas.openxmlformats.org/drawingml/2006/chart">
            <c:chart xmlns:c="http://schemas.openxmlformats.org/drawingml/2006/chart" xmlns:r="http://schemas.openxmlformats.org/officeDocument/2006/relationships" r:id="rId3"/>
          </a:graphicData>
        </a:graphic>
      </p:graphicFrame>
      <p:sp>
        <p:nvSpPr>
          <p:cNvPr id="46" name="Down Arrow 8"/>
          <p:cNvSpPr/>
          <p:nvPr/>
        </p:nvSpPr>
        <p:spPr>
          <a:xfrm rot="10800000">
            <a:off x="10459974" y="2206338"/>
            <a:ext cx="646176" cy="2280920"/>
          </a:xfrm>
          <a:prstGeom prst="downArrow">
            <a:avLst/>
          </a:prstGeom>
          <a:solidFill>
            <a:schemeClr val="bg1"/>
          </a:solidFill>
          <a:ln w="12700">
            <a:solidFill>
              <a:srgbClr val="12639A"/>
            </a:solidFill>
          </a:ln>
        </p:spPr>
        <p:style>
          <a:lnRef idx="2">
            <a:schemeClr val="accent1">
              <a:shade val="50000"/>
            </a:schemeClr>
          </a:lnRef>
          <a:fillRef idx="1">
            <a:schemeClr val="accent1"/>
          </a:fillRef>
          <a:effectRef idx="0">
            <a:schemeClr val="accent1"/>
          </a:effectRef>
          <a:fontRef idx="minor">
            <a:schemeClr val="lt1"/>
          </a:fontRef>
        </p:style>
        <p:txBody>
          <a:bodyPr vert="vert270" lIns="121909" tIns="60955" rIns="121909" bIns="60955" rtlCol="0" anchor="ctr"/>
          <a:lstStyle/>
          <a:p>
            <a:pPr algn="ctr"/>
            <a:r>
              <a:rPr lang="en-US" altLang="zh-CN" sz="2400" b="1">
                <a:solidFill>
                  <a:srgbClr val="3892D0"/>
                </a:solidFill>
                <a:ea typeface="黑体"/>
              </a:rPr>
              <a:t>4 </a:t>
            </a:r>
            <a:r>
              <a:rPr lang="zh-CN" altLang="en-US" sz="2400" b="1">
                <a:solidFill>
                  <a:srgbClr val="3892D0"/>
                </a:solidFill>
                <a:ea typeface="黑体"/>
              </a:rPr>
              <a:t>倍</a:t>
            </a:r>
            <a:endParaRPr lang="zh-CN" altLang="en-US" sz="2400" b="1" dirty="0">
              <a:solidFill>
                <a:srgbClr val="3892D0"/>
              </a:solidFill>
              <a:ea typeface="黑体"/>
            </a:endParaRPr>
          </a:p>
        </p:txBody>
      </p:sp>
      <p:sp>
        <p:nvSpPr>
          <p:cNvPr id="47" name="Down Arrow 13"/>
          <p:cNvSpPr/>
          <p:nvPr/>
        </p:nvSpPr>
        <p:spPr>
          <a:xfrm>
            <a:off x="1738630" y="2307938"/>
            <a:ext cx="646176" cy="2438400"/>
          </a:xfrm>
          <a:prstGeom prst="downArrow">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lIns="121909" tIns="60955" rIns="121909" bIns="60955" rtlCol="0" anchor="ctr"/>
          <a:lstStyle/>
          <a:p>
            <a:pPr algn="ctr"/>
            <a:r>
              <a:rPr lang="en-US" sz="2400" b="1">
                <a:solidFill>
                  <a:srgbClr val="49A942"/>
                </a:solidFill>
                <a:latin typeface="Arial "/>
                <a:ea typeface="微软雅黑" pitchFamily="34" charset="-122"/>
              </a:rPr>
              <a:t>81%</a:t>
            </a:r>
            <a:endParaRPr lang="en-US" sz="2400" b="1" dirty="0">
              <a:solidFill>
                <a:srgbClr val="49A942"/>
              </a:solidFill>
              <a:latin typeface="Arial "/>
              <a:ea typeface="微软雅黑" pitchFamily="34" charset="-122"/>
            </a:endParaRPr>
          </a:p>
        </p:txBody>
      </p:sp>
      <p:sp>
        <p:nvSpPr>
          <p:cNvPr id="48" name="Rectangle 24"/>
          <p:cNvSpPr/>
          <p:nvPr/>
        </p:nvSpPr>
        <p:spPr>
          <a:xfrm>
            <a:off x="8300512" y="5660183"/>
            <a:ext cx="2636277" cy="451332"/>
          </a:xfrm>
          <a:prstGeom prst="rect">
            <a:avLst/>
          </a:prstGeom>
        </p:spPr>
        <p:txBody>
          <a:bodyPr wrap="none" lIns="121909" tIns="60955" rIns="121909" bIns="60955">
            <a:spAutoFit/>
          </a:bodyPr>
          <a:lstStyle/>
          <a:p>
            <a:pPr lvl="1"/>
            <a:r>
              <a:rPr lang="zh-CN" altLang="en-US" sz="2133" b="1" dirty="0">
                <a:solidFill>
                  <a:srgbClr val="3892D0"/>
                </a:solidFill>
                <a:latin typeface="Arial "/>
                <a:ea typeface="微软雅黑" pitchFamily="34" charset="-122"/>
              </a:rPr>
              <a:t>延迟不到 </a:t>
            </a:r>
            <a:r>
              <a:rPr lang="en-US" altLang="zh-CN" sz="2133" b="1" dirty="0">
                <a:solidFill>
                  <a:srgbClr val="3892D0"/>
                </a:solidFill>
                <a:latin typeface="Arial "/>
                <a:ea typeface="微软雅黑" pitchFamily="34" charset="-122"/>
              </a:rPr>
              <a:t>3 </a:t>
            </a:r>
            <a:r>
              <a:rPr lang="es-ES" altLang="zh-CN" sz="2133" b="1" dirty="0" err="1">
                <a:solidFill>
                  <a:srgbClr val="3892D0"/>
                </a:solidFill>
                <a:latin typeface="Arial "/>
                <a:ea typeface="微软雅黑" pitchFamily="34" charset="-122"/>
              </a:rPr>
              <a:t>ms</a:t>
            </a:r>
            <a:endParaRPr lang="en-US" altLang="zh-CN" sz="2133" b="1" dirty="0">
              <a:solidFill>
                <a:srgbClr val="3892D0"/>
              </a:solidFill>
              <a:latin typeface="Arial "/>
              <a:ea typeface="微软雅黑" pitchFamily="34" charset="-122"/>
            </a:endParaRPr>
          </a:p>
        </p:txBody>
      </p:sp>
      <p:sp>
        <p:nvSpPr>
          <p:cNvPr id="49" name="TextBox 48"/>
          <p:cNvSpPr txBox="1"/>
          <p:nvPr/>
        </p:nvSpPr>
        <p:spPr>
          <a:xfrm rot="16200000">
            <a:off x="463154" y="3357527"/>
            <a:ext cx="600462" cy="348868"/>
          </a:xfrm>
          <a:prstGeom prst="rect">
            <a:avLst/>
          </a:prstGeom>
          <a:noFill/>
        </p:spPr>
        <p:txBody>
          <a:bodyPr wrap="none" lIns="121909" tIns="60955" rIns="121909" bIns="60955" rtlCol="0">
            <a:spAutoFit/>
          </a:bodyPr>
          <a:lstStyle/>
          <a:p>
            <a:pPr algn="ctr"/>
            <a:r>
              <a:rPr lang="en-US" sz="1467" b="1">
                <a:solidFill>
                  <a:srgbClr val="3892D0"/>
                </a:solidFill>
                <a:latin typeface="Arial "/>
                <a:ea typeface="微软雅黑" pitchFamily="34" charset="-122"/>
              </a:rPr>
              <a:t>TPS</a:t>
            </a:r>
          </a:p>
        </p:txBody>
      </p:sp>
      <p:sp>
        <p:nvSpPr>
          <p:cNvPr id="50" name="TextBox 49"/>
          <p:cNvSpPr txBox="1"/>
          <p:nvPr/>
        </p:nvSpPr>
        <p:spPr>
          <a:xfrm rot="5400000">
            <a:off x="11434760" y="3162190"/>
            <a:ext cx="923500" cy="310651"/>
          </a:xfrm>
          <a:prstGeom prst="rect">
            <a:avLst/>
          </a:prstGeom>
          <a:noFill/>
        </p:spPr>
        <p:txBody>
          <a:bodyPr vert="vert270" wrap="none" lIns="121909" tIns="60955" rIns="121909" bIns="60955" rtlCol="0">
            <a:spAutoFit/>
          </a:bodyPr>
          <a:lstStyle/>
          <a:p>
            <a:pPr algn="ctr"/>
            <a:r>
              <a:rPr lang="zh-CN" altLang="en-US" sz="1467" b="1" dirty="0">
                <a:solidFill>
                  <a:srgbClr val="49A942"/>
                </a:solidFill>
                <a:latin typeface="Arial "/>
                <a:ea typeface="微软雅黑" pitchFamily="34" charset="-122"/>
              </a:rPr>
              <a:t>利</a:t>
            </a:r>
            <a:r>
              <a:rPr lang="en-US" altLang="zh-CN" sz="1467" b="1" dirty="0">
                <a:solidFill>
                  <a:srgbClr val="49A942"/>
                </a:solidFill>
                <a:latin typeface="Arial "/>
                <a:ea typeface="微软雅黑" pitchFamily="34" charset="-122"/>
              </a:rPr>
              <a:t/>
            </a:r>
            <a:br>
              <a:rPr lang="en-US" altLang="zh-CN" sz="1467" b="1" dirty="0">
                <a:solidFill>
                  <a:srgbClr val="49A942"/>
                </a:solidFill>
                <a:latin typeface="Arial "/>
                <a:ea typeface="微软雅黑" pitchFamily="34" charset="-122"/>
              </a:rPr>
            </a:br>
            <a:r>
              <a:rPr lang="zh-CN" altLang="en-US" sz="1467" b="1" dirty="0">
                <a:solidFill>
                  <a:srgbClr val="49A942"/>
                </a:solidFill>
                <a:latin typeface="Arial "/>
                <a:ea typeface="微软雅黑" pitchFamily="34" charset="-122"/>
              </a:rPr>
              <a:t>用</a:t>
            </a:r>
            <a:r>
              <a:rPr lang="en-US" altLang="zh-CN" sz="1467" b="1" dirty="0">
                <a:solidFill>
                  <a:srgbClr val="49A942"/>
                </a:solidFill>
                <a:latin typeface="Arial "/>
                <a:ea typeface="微软雅黑" pitchFamily="34" charset="-122"/>
              </a:rPr>
              <a:t/>
            </a:r>
            <a:br>
              <a:rPr lang="en-US" altLang="zh-CN" sz="1467" b="1" dirty="0">
                <a:solidFill>
                  <a:srgbClr val="49A942"/>
                </a:solidFill>
                <a:latin typeface="Arial "/>
                <a:ea typeface="微软雅黑" pitchFamily="34" charset="-122"/>
              </a:rPr>
            </a:br>
            <a:r>
              <a:rPr lang="zh-CN" altLang="en-US" sz="1467" b="1" dirty="0">
                <a:solidFill>
                  <a:srgbClr val="49A942"/>
                </a:solidFill>
                <a:latin typeface="Arial "/>
                <a:ea typeface="微软雅黑" pitchFamily="34" charset="-122"/>
              </a:rPr>
              <a:t>率</a:t>
            </a:r>
          </a:p>
        </p:txBody>
      </p:sp>
      <p:pic>
        <p:nvPicPr>
          <p:cNvPr id="51" name="Picture 8" descr="http://leejghardydotcom.files.wordpress.com/2013/01/ms_sql_logo.jpg?w=470"/>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9790"/>
          <a:stretch/>
        </p:blipFill>
        <p:spPr bwMode="auto">
          <a:xfrm>
            <a:off x="7267413" y="414227"/>
            <a:ext cx="2780160" cy="923155"/>
          </a:xfrm>
          <a:prstGeom prst="rect">
            <a:avLst/>
          </a:prstGeom>
          <a:noFill/>
          <a:extLst>
            <a:ext uri="{909E8E84-426E-40DD-AFC4-6F175D3DCCD1}">
              <a14:hiddenFill xmlns:a14="http://schemas.microsoft.com/office/drawing/2010/main" xmlns="">
                <a:solidFill>
                  <a:srgbClr val="FFFFFF"/>
                </a:solidFill>
              </a14:hiddenFill>
            </a:ext>
          </a:extLst>
        </p:spPr>
      </p:pic>
      <p:sp>
        <p:nvSpPr>
          <p:cNvPr id="52" name="TextBox 51"/>
          <p:cNvSpPr txBox="1"/>
          <p:nvPr/>
        </p:nvSpPr>
        <p:spPr>
          <a:xfrm>
            <a:off x="6213474" y="5698839"/>
            <a:ext cx="2273301" cy="348868"/>
          </a:xfrm>
          <a:prstGeom prst="rect">
            <a:avLst/>
          </a:prstGeom>
          <a:solidFill>
            <a:schemeClr val="bg1"/>
          </a:solidFill>
        </p:spPr>
        <p:txBody>
          <a:bodyPr wrap="square" lIns="121909" tIns="60955" rIns="121909" bIns="60955" rtlCol="0">
            <a:spAutoFit/>
          </a:bodyPr>
          <a:lstStyle/>
          <a:p>
            <a:r>
              <a:rPr lang="zh-CN" altLang="en-US" sz="1467" b="1" dirty="0">
                <a:solidFill>
                  <a:srgbClr val="000000"/>
                </a:solidFill>
                <a:latin typeface="Arial "/>
                <a:ea typeface="微软雅黑" pitchFamily="34" charset="-122"/>
              </a:rPr>
              <a:t>磁盘利用率 </a:t>
            </a:r>
            <a:r>
              <a:rPr lang="en-US" altLang="zh-CN" sz="1467" dirty="0">
                <a:solidFill>
                  <a:srgbClr val="000000"/>
                </a:solidFill>
                <a:latin typeface="Arial "/>
                <a:ea typeface="微软雅黑" pitchFamily="34" charset="-122"/>
              </a:rPr>
              <a:t>- </a:t>
            </a:r>
            <a:r>
              <a:rPr lang="en-US" altLang="zh-CN" sz="1467" b="1" dirty="0">
                <a:solidFill>
                  <a:srgbClr val="000000"/>
                </a:solidFill>
                <a:latin typeface="Arial "/>
                <a:ea typeface="微软雅黑" pitchFamily="34" charset="-122"/>
              </a:rPr>
              <a:t>SAS</a:t>
            </a:r>
            <a:endParaRPr lang="zh-CN" altLang="en-US" sz="1467" b="1" dirty="0">
              <a:solidFill>
                <a:srgbClr val="000000"/>
              </a:solidFill>
              <a:latin typeface="Arial "/>
              <a:ea typeface="微软雅黑" pitchFamily="34" charset="-122"/>
            </a:endParaRPr>
          </a:p>
        </p:txBody>
      </p:sp>
    </p:spTree>
    <p:extLst>
      <p:ext uri="{BB962C8B-B14F-4D97-AF65-F5344CB8AC3E}">
        <p14:creationId xmlns:p14="http://schemas.microsoft.com/office/powerpoint/2010/main" xmlns="" val="11116562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275295" y="1130251"/>
            <a:ext cx="5313515" cy="4421767"/>
          </a:xfrm>
          <a:prstGeom prst="roundRect">
            <a:avLst>
              <a:gd name="adj" fmla="val 3411"/>
            </a:avLst>
          </a:prstGeom>
          <a:gradFill flip="none" rotWithShape="1">
            <a:gsLst>
              <a:gs pos="0">
                <a:schemeClr val="bg1">
                  <a:lumMod val="85000"/>
                </a:schemeClr>
              </a:gs>
              <a:gs pos="100000">
                <a:schemeClr val="bg1"/>
              </a:gs>
            </a:gsLst>
            <a:lin ang="5400000" scaled="1"/>
            <a:tileRect/>
          </a:gradFill>
          <a:ln w="9525">
            <a:solidFill>
              <a:srgbClr val="FF3399"/>
            </a:solidFill>
          </a:ln>
          <a:effectLst/>
        </p:spPr>
        <p:style>
          <a:lnRef idx="2">
            <a:schemeClr val="accent1">
              <a:shade val="50000"/>
            </a:schemeClr>
          </a:lnRef>
          <a:fillRef idx="1">
            <a:schemeClr val="accent1"/>
          </a:fillRef>
          <a:effectRef idx="0">
            <a:schemeClr val="accent1"/>
          </a:effectRef>
          <a:fontRef idx="minor">
            <a:schemeClr val="lt1"/>
          </a:fontRef>
        </p:style>
        <p:txBody>
          <a:bodyPr lIns="365731" tIns="60955" rIns="365731" bIns="60955" rtlCol="0" anchor="ctr"/>
          <a:lstStyle/>
          <a:p>
            <a:endParaRPr lang="en-US" sz="1467" dirty="0">
              <a:solidFill>
                <a:srgbClr val="4D4D4D"/>
              </a:solidFill>
            </a:endParaRPr>
          </a:p>
        </p:txBody>
      </p:sp>
      <p:graphicFrame>
        <p:nvGraphicFramePr>
          <p:cNvPr id="18" name="Chart 17"/>
          <p:cNvGraphicFramePr/>
          <p:nvPr>
            <p:extLst/>
          </p:nvPr>
        </p:nvGraphicFramePr>
        <p:xfrm>
          <a:off x="6724846" y="1964994"/>
          <a:ext cx="4707965" cy="373168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8472296" y="3109901"/>
            <a:ext cx="14105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923168" y="3634953"/>
            <a:ext cx="570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06011" y="3256082"/>
            <a:ext cx="585277" cy="328221"/>
          </a:xfrm>
          <a:prstGeom prst="rect">
            <a:avLst/>
          </a:prstGeom>
          <a:noFill/>
        </p:spPr>
        <p:txBody>
          <a:bodyPr wrap="square" lIns="0" tIns="60955" rIns="0" bIns="60955" rtlCol="0">
            <a:spAutoFit/>
          </a:bodyPr>
          <a:lstStyle/>
          <a:p>
            <a:pPr algn="ctr"/>
            <a:r>
              <a:rPr lang="en-US" sz="1333" b="1">
                <a:solidFill>
                  <a:srgbClr val="C00000"/>
                </a:solidFill>
                <a:latin typeface="Arial "/>
                <a:ea typeface="微软雅黑" pitchFamily="34" charset="-122"/>
              </a:rPr>
              <a:t>38%</a:t>
            </a:r>
          </a:p>
        </p:txBody>
      </p:sp>
      <p:cxnSp>
        <p:nvCxnSpPr>
          <p:cNvPr id="23" name="Straight Arrow Connector 22"/>
          <p:cNvCxnSpPr/>
          <p:nvPr/>
        </p:nvCxnSpPr>
        <p:spPr>
          <a:xfrm>
            <a:off x="8511212" y="3109902"/>
            <a:ext cx="0" cy="52505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04503" y="2409409"/>
            <a:ext cx="3361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9894439" y="2142711"/>
            <a:ext cx="10063" cy="96719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53674" y="2544371"/>
            <a:ext cx="585277" cy="328221"/>
          </a:xfrm>
          <a:prstGeom prst="rect">
            <a:avLst/>
          </a:prstGeom>
          <a:noFill/>
        </p:spPr>
        <p:txBody>
          <a:bodyPr wrap="square" lIns="0" tIns="60955" rIns="0" bIns="60955" rtlCol="0">
            <a:spAutoFit/>
          </a:bodyPr>
          <a:lstStyle/>
          <a:p>
            <a:pPr algn="ctr"/>
            <a:r>
              <a:rPr lang="en-US" sz="1333" b="1">
                <a:solidFill>
                  <a:srgbClr val="C00000"/>
                </a:solidFill>
                <a:latin typeface="Arial "/>
                <a:ea typeface="微软雅黑" pitchFamily="34" charset="-122"/>
              </a:rPr>
              <a:t>63%</a:t>
            </a:r>
          </a:p>
        </p:txBody>
      </p:sp>
      <p:sp>
        <p:nvSpPr>
          <p:cNvPr id="34" name="TextBox 33"/>
          <p:cNvSpPr txBox="1"/>
          <p:nvPr/>
        </p:nvSpPr>
        <p:spPr>
          <a:xfrm>
            <a:off x="7373258" y="1163611"/>
            <a:ext cx="4005943" cy="820856"/>
          </a:xfrm>
          <a:prstGeom prst="rect">
            <a:avLst/>
          </a:prstGeom>
          <a:noFill/>
        </p:spPr>
        <p:txBody>
          <a:bodyPr wrap="square" lIns="121909" tIns="60955" rIns="121909" bIns="60955" rtlCol="0">
            <a:spAutoFit/>
          </a:bodyPr>
          <a:lstStyle/>
          <a:p>
            <a:pPr algn="ctr"/>
            <a:r>
              <a:rPr lang="zh-CN" altLang="en-US" sz="1867" dirty="0">
                <a:solidFill>
                  <a:srgbClr val="3892D0"/>
                </a:solidFill>
                <a:latin typeface="Arial" pitchFamily="34" charset="0"/>
                <a:ea typeface="微软雅黑" pitchFamily="34" charset="-122"/>
              </a:rPr>
              <a:t>利用</a:t>
            </a:r>
            <a:r>
              <a:rPr lang="en-US" altLang="zh-CN" sz="1867" dirty="0">
                <a:solidFill>
                  <a:srgbClr val="3892D0"/>
                </a:solidFill>
                <a:latin typeface="Arial" pitchFamily="34" charset="0"/>
                <a:ea typeface="微软雅黑" pitchFamily="34" charset="-122"/>
              </a:rPr>
              <a:t> FAST SUITE</a:t>
            </a:r>
            <a:r>
              <a:rPr lang="zh-CN" altLang="en-US" sz="1867" dirty="0">
                <a:solidFill>
                  <a:srgbClr val="3892D0"/>
                </a:solidFill>
                <a:latin typeface="Arial" pitchFamily="34" charset="0"/>
                <a:ea typeface="微软雅黑" pitchFamily="34" charset="-122"/>
              </a:rPr>
              <a:t>，</a:t>
            </a:r>
            <a:endParaRPr lang="en-US" altLang="zh-CN" sz="1867" dirty="0">
              <a:solidFill>
                <a:srgbClr val="3892D0"/>
              </a:solidFill>
              <a:latin typeface="Arial" pitchFamily="34" charset="0"/>
              <a:ea typeface="微软雅黑" pitchFamily="34" charset="-122"/>
            </a:endParaRPr>
          </a:p>
          <a:p>
            <a:pPr algn="ctr"/>
            <a:r>
              <a:rPr lang="en-US" altLang="zh-CN" sz="1867" dirty="0">
                <a:solidFill>
                  <a:srgbClr val="3892D0"/>
                </a:solidFill>
                <a:latin typeface="Arial" pitchFamily="34" charset="0"/>
                <a:ea typeface="微软雅黑" pitchFamily="34" charset="-122"/>
              </a:rPr>
              <a:t>TPS </a:t>
            </a:r>
            <a:r>
              <a:rPr lang="zh-CN" altLang="en-US" sz="2667" dirty="0">
                <a:solidFill>
                  <a:srgbClr val="3892D0"/>
                </a:solidFill>
                <a:latin typeface="Arial" pitchFamily="34" charset="0"/>
                <a:ea typeface="微软雅黑" pitchFamily="34" charset="-122"/>
              </a:rPr>
              <a:t>改进</a:t>
            </a:r>
            <a:r>
              <a:rPr lang="en-US" altLang="zh-CN" sz="2667" dirty="0">
                <a:solidFill>
                  <a:srgbClr val="3892D0"/>
                </a:solidFill>
                <a:latin typeface="Arial" pitchFamily="34" charset="0"/>
                <a:ea typeface="微软雅黑" pitchFamily="34" charset="-122"/>
              </a:rPr>
              <a:t> 2.2 </a:t>
            </a:r>
            <a:r>
              <a:rPr lang="zh-CN" altLang="en-US" sz="2667" dirty="0">
                <a:solidFill>
                  <a:srgbClr val="3892D0"/>
                </a:solidFill>
                <a:latin typeface="Arial" pitchFamily="34" charset="0"/>
                <a:ea typeface="微软雅黑" pitchFamily="34" charset="-122"/>
              </a:rPr>
              <a:t>倍</a:t>
            </a:r>
          </a:p>
        </p:txBody>
      </p:sp>
      <p:sp>
        <p:nvSpPr>
          <p:cNvPr id="57" name="Rounded Rectangle 56"/>
          <p:cNvSpPr/>
          <p:nvPr/>
        </p:nvSpPr>
        <p:spPr>
          <a:xfrm>
            <a:off x="586664" y="1149301"/>
            <a:ext cx="4993851" cy="4421767"/>
          </a:xfrm>
          <a:prstGeom prst="roundRect">
            <a:avLst>
              <a:gd name="adj" fmla="val 3411"/>
            </a:avLst>
          </a:prstGeom>
          <a:gradFill flip="none" rotWithShape="1">
            <a:gsLst>
              <a:gs pos="0">
                <a:schemeClr val="bg1">
                  <a:lumMod val="85000"/>
                </a:schemeClr>
              </a:gs>
              <a:gs pos="100000">
                <a:schemeClr val="bg1"/>
              </a:gs>
            </a:gsLst>
            <a:lin ang="5400000" scaled="1"/>
            <a:tileRect/>
          </a:gradFill>
          <a:ln w="9525">
            <a:solidFill>
              <a:srgbClr val="FF3399"/>
            </a:solidFill>
          </a:ln>
          <a:effectLst/>
        </p:spPr>
        <p:style>
          <a:lnRef idx="2">
            <a:schemeClr val="accent1">
              <a:shade val="50000"/>
            </a:schemeClr>
          </a:lnRef>
          <a:fillRef idx="1">
            <a:schemeClr val="accent1"/>
          </a:fillRef>
          <a:effectRef idx="0">
            <a:schemeClr val="accent1"/>
          </a:effectRef>
          <a:fontRef idx="minor">
            <a:schemeClr val="lt1"/>
          </a:fontRef>
        </p:style>
        <p:txBody>
          <a:bodyPr lIns="365731" tIns="60955" rIns="365731" bIns="60955" rtlCol="0" anchor="ctr"/>
          <a:lstStyle/>
          <a:p>
            <a:endParaRPr lang="en-US" sz="1467" dirty="0">
              <a:solidFill>
                <a:srgbClr val="4D4D4D"/>
              </a:solidFill>
            </a:endParaRPr>
          </a:p>
        </p:txBody>
      </p:sp>
      <p:graphicFrame>
        <p:nvGraphicFramePr>
          <p:cNvPr id="38" name="Chart 37"/>
          <p:cNvGraphicFramePr/>
          <p:nvPr>
            <p:extLst/>
          </p:nvPr>
        </p:nvGraphicFramePr>
        <p:xfrm>
          <a:off x="729372" y="1952458"/>
          <a:ext cx="4707965" cy="3731684"/>
        </p:xfrm>
        <a:graphic>
          <a:graphicData uri="http://schemas.openxmlformats.org/drawingml/2006/chart">
            <c:chart xmlns:c="http://schemas.openxmlformats.org/drawingml/2006/chart" xmlns:r="http://schemas.openxmlformats.org/officeDocument/2006/relationships" r:id="rId4"/>
          </a:graphicData>
        </a:graphic>
      </p:graphicFrame>
      <p:cxnSp>
        <p:nvCxnSpPr>
          <p:cNvPr id="41" name="Straight Connector 40"/>
          <p:cNvCxnSpPr/>
          <p:nvPr/>
        </p:nvCxnSpPr>
        <p:spPr>
          <a:xfrm flipH="1">
            <a:off x="1931291" y="2202368"/>
            <a:ext cx="5524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03392" y="2589597"/>
            <a:ext cx="585277" cy="328221"/>
          </a:xfrm>
          <a:prstGeom prst="rect">
            <a:avLst/>
          </a:prstGeom>
          <a:noFill/>
        </p:spPr>
        <p:txBody>
          <a:bodyPr wrap="square" lIns="0" tIns="60955" rIns="0" bIns="60955" rtlCol="0">
            <a:spAutoFit/>
          </a:bodyPr>
          <a:lstStyle/>
          <a:p>
            <a:pPr algn="ctr"/>
            <a:r>
              <a:rPr lang="en-US" sz="1333" b="1">
                <a:solidFill>
                  <a:srgbClr val="C00000"/>
                </a:solidFill>
                <a:latin typeface="Arial "/>
                <a:ea typeface="微软雅黑" pitchFamily="34" charset="-122"/>
              </a:rPr>
              <a:t>42%</a:t>
            </a:r>
          </a:p>
        </p:txBody>
      </p:sp>
      <p:cxnSp>
        <p:nvCxnSpPr>
          <p:cNvPr id="43" name="Straight Arrow Connector 42"/>
          <p:cNvCxnSpPr/>
          <p:nvPr/>
        </p:nvCxnSpPr>
        <p:spPr>
          <a:xfrm>
            <a:off x="2493881" y="2199620"/>
            <a:ext cx="0" cy="105646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12112" y="4218417"/>
            <a:ext cx="3076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912113" y="3256081"/>
            <a:ext cx="1" cy="96233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27099" y="3674169"/>
            <a:ext cx="585277" cy="328221"/>
          </a:xfrm>
          <a:prstGeom prst="rect">
            <a:avLst/>
          </a:prstGeom>
          <a:noFill/>
        </p:spPr>
        <p:txBody>
          <a:bodyPr wrap="square" lIns="0" tIns="60955" rIns="0" bIns="60955" rtlCol="0">
            <a:spAutoFit/>
          </a:bodyPr>
          <a:lstStyle/>
          <a:p>
            <a:pPr algn="ctr"/>
            <a:r>
              <a:rPr lang="en-US" sz="1333" b="1">
                <a:solidFill>
                  <a:srgbClr val="C00000"/>
                </a:solidFill>
                <a:latin typeface="Arial "/>
                <a:ea typeface="微软雅黑" pitchFamily="34" charset="-122"/>
              </a:rPr>
              <a:t>67%</a:t>
            </a:r>
          </a:p>
        </p:txBody>
      </p:sp>
      <p:sp>
        <p:nvSpPr>
          <p:cNvPr id="55" name="TextBox 54"/>
          <p:cNvSpPr txBox="1"/>
          <p:nvPr/>
        </p:nvSpPr>
        <p:spPr>
          <a:xfrm>
            <a:off x="861117" y="1156495"/>
            <a:ext cx="4373035" cy="820856"/>
          </a:xfrm>
          <a:prstGeom prst="rect">
            <a:avLst/>
          </a:prstGeom>
          <a:noFill/>
        </p:spPr>
        <p:txBody>
          <a:bodyPr wrap="square" lIns="121909" tIns="60955" rIns="121909" bIns="60955" rtlCol="0">
            <a:spAutoFit/>
          </a:bodyPr>
          <a:lstStyle/>
          <a:p>
            <a:pPr algn="ctr"/>
            <a:r>
              <a:rPr lang="zh-CN" altLang="en-US" sz="1867" dirty="0">
                <a:solidFill>
                  <a:srgbClr val="3892D0"/>
                </a:solidFill>
                <a:latin typeface="Arial" pitchFamily="34" charset="0"/>
                <a:ea typeface="微软雅黑" pitchFamily="34" charset="-122"/>
              </a:rPr>
              <a:t>利用</a:t>
            </a:r>
            <a:r>
              <a:rPr lang="en-US" altLang="zh-CN" sz="1867" dirty="0">
                <a:solidFill>
                  <a:srgbClr val="3892D0"/>
                </a:solidFill>
                <a:latin typeface="Arial" pitchFamily="34" charset="0"/>
                <a:ea typeface="微软雅黑" pitchFamily="34" charset="-122"/>
              </a:rPr>
              <a:t> FAST SUITE</a:t>
            </a:r>
            <a:r>
              <a:rPr lang="zh-CN" altLang="en-US" sz="1867" dirty="0">
                <a:solidFill>
                  <a:srgbClr val="3892D0"/>
                </a:solidFill>
                <a:latin typeface="Arial" pitchFamily="34" charset="0"/>
                <a:ea typeface="微软雅黑" pitchFamily="34" charset="-122"/>
              </a:rPr>
              <a:t>，</a:t>
            </a:r>
            <a:endParaRPr lang="en-US" altLang="zh-CN" sz="1867" dirty="0">
              <a:solidFill>
                <a:srgbClr val="3892D0"/>
              </a:solidFill>
              <a:latin typeface="Arial" pitchFamily="34" charset="0"/>
              <a:ea typeface="微软雅黑" pitchFamily="34" charset="-122"/>
            </a:endParaRPr>
          </a:p>
          <a:p>
            <a:pPr algn="ctr"/>
            <a:r>
              <a:rPr lang="zh-CN" altLang="en-US" sz="1867" dirty="0">
                <a:solidFill>
                  <a:srgbClr val="3892D0"/>
                </a:solidFill>
                <a:latin typeface="Arial" pitchFamily="34" charset="0"/>
                <a:ea typeface="微软雅黑" pitchFamily="34" charset="-122"/>
              </a:rPr>
              <a:t>读延迟</a:t>
            </a:r>
            <a:r>
              <a:rPr lang="zh-CN" altLang="en-US" sz="2667" dirty="0">
                <a:solidFill>
                  <a:srgbClr val="3892D0"/>
                </a:solidFill>
                <a:latin typeface="Arial" pitchFamily="34" charset="0"/>
                <a:ea typeface="微软雅黑" pitchFamily="34" charset="-122"/>
              </a:rPr>
              <a:t>改进</a:t>
            </a:r>
            <a:r>
              <a:rPr lang="en-US" altLang="zh-CN" sz="2667" dirty="0">
                <a:solidFill>
                  <a:srgbClr val="3892D0"/>
                </a:solidFill>
                <a:latin typeface="Arial" pitchFamily="34" charset="0"/>
                <a:ea typeface="微软雅黑" pitchFamily="34" charset="-122"/>
              </a:rPr>
              <a:t> 5.2 </a:t>
            </a:r>
            <a:r>
              <a:rPr lang="zh-CN" altLang="en-US" sz="2667" dirty="0">
                <a:solidFill>
                  <a:srgbClr val="3892D0"/>
                </a:solidFill>
                <a:latin typeface="Arial" pitchFamily="34" charset="0"/>
                <a:ea typeface="微软雅黑" pitchFamily="34" charset="-122"/>
              </a:rPr>
              <a:t>倍</a:t>
            </a:r>
          </a:p>
        </p:txBody>
      </p:sp>
      <p:sp>
        <p:nvSpPr>
          <p:cNvPr id="11" name="TextBox 10"/>
          <p:cNvSpPr txBox="1"/>
          <p:nvPr/>
        </p:nvSpPr>
        <p:spPr>
          <a:xfrm rot="16200000">
            <a:off x="399369" y="3384792"/>
            <a:ext cx="923500" cy="310652"/>
          </a:xfrm>
          <a:prstGeom prst="rect">
            <a:avLst/>
          </a:prstGeom>
          <a:noFill/>
        </p:spPr>
        <p:txBody>
          <a:bodyPr vert="eaVert" wrap="none" lIns="121909" tIns="60955" rIns="121909" bIns="60955" rtlCol="0">
            <a:spAutoFit/>
          </a:bodyPr>
          <a:lstStyle/>
          <a:p>
            <a:pPr algn="ctr"/>
            <a:r>
              <a:rPr lang="zh-CN" altLang="en-US" sz="1467" dirty="0">
                <a:solidFill>
                  <a:srgbClr val="4D4D4D"/>
                </a:solidFill>
                <a:latin typeface="Arial "/>
                <a:ea typeface="微软雅黑" pitchFamily="34" charset="-122"/>
              </a:rPr>
              <a:t>读</a:t>
            </a:r>
            <a:r>
              <a:rPr lang="en-US" altLang="zh-CN" sz="1467" dirty="0">
                <a:solidFill>
                  <a:srgbClr val="4D4D4D"/>
                </a:solidFill>
                <a:latin typeface="Arial "/>
                <a:ea typeface="微软雅黑" pitchFamily="34" charset="-122"/>
              </a:rPr>
              <a:t/>
            </a:r>
            <a:br>
              <a:rPr lang="en-US" altLang="zh-CN" sz="1467" dirty="0">
                <a:solidFill>
                  <a:srgbClr val="4D4D4D"/>
                </a:solidFill>
                <a:latin typeface="Arial "/>
                <a:ea typeface="微软雅黑" pitchFamily="34" charset="-122"/>
              </a:rPr>
            </a:br>
            <a:r>
              <a:rPr lang="zh-CN" altLang="en-US" sz="1467" dirty="0">
                <a:solidFill>
                  <a:srgbClr val="4D4D4D"/>
                </a:solidFill>
                <a:latin typeface="Arial "/>
                <a:ea typeface="微软雅黑" pitchFamily="34" charset="-122"/>
              </a:rPr>
              <a:t>延</a:t>
            </a:r>
            <a:r>
              <a:rPr lang="en-US" altLang="zh-CN" sz="1467" dirty="0">
                <a:solidFill>
                  <a:srgbClr val="4D4D4D"/>
                </a:solidFill>
                <a:latin typeface="Arial "/>
                <a:ea typeface="微软雅黑" pitchFamily="34" charset="-122"/>
              </a:rPr>
              <a:t/>
            </a:r>
            <a:br>
              <a:rPr lang="en-US" altLang="zh-CN" sz="1467" dirty="0">
                <a:solidFill>
                  <a:srgbClr val="4D4D4D"/>
                </a:solidFill>
                <a:latin typeface="Arial "/>
                <a:ea typeface="微软雅黑" pitchFamily="34" charset="-122"/>
              </a:rPr>
            </a:br>
            <a:r>
              <a:rPr lang="zh-CN" altLang="en-US" sz="1467" dirty="0">
                <a:solidFill>
                  <a:srgbClr val="4D4D4D"/>
                </a:solidFill>
                <a:latin typeface="Arial "/>
                <a:ea typeface="微软雅黑" pitchFamily="34" charset="-122"/>
              </a:rPr>
              <a:t>迟</a:t>
            </a:r>
          </a:p>
        </p:txBody>
      </p:sp>
      <p:sp>
        <p:nvSpPr>
          <p:cNvPr id="31" name="TextBox 30"/>
          <p:cNvSpPr txBox="1"/>
          <p:nvPr/>
        </p:nvSpPr>
        <p:spPr>
          <a:xfrm rot="16200000">
            <a:off x="5685244" y="3072518"/>
            <a:ext cx="1826568" cy="310652"/>
          </a:xfrm>
          <a:prstGeom prst="rect">
            <a:avLst/>
          </a:prstGeom>
          <a:noFill/>
        </p:spPr>
        <p:txBody>
          <a:bodyPr vert="eaVert" wrap="none" lIns="121909" tIns="60955" rIns="121909" bIns="60955" rtlCol="0">
            <a:spAutoFit/>
          </a:bodyPr>
          <a:lstStyle/>
          <a:p>
            <a:pPr algn="ctr"/>
            <a:r>
              <a:rPr lang="zh-CN" altLang="en-US" sz="1467" dirty="0">
                <a:solidFill>
                  <a:srgbClr val="4D4D4D"/>
                </a:solidFill>
                <a:latin typeface="Arial "/>
                <a:ea typeface="微软雅黑" pitchFamily="34" charset="-122"/>
              </a:rPr>
              <a:t>每</a:t>
            </a:r>
            <a:r>
              <a:rPr lang="en-US" altLang="zh-CN" sz="1467" dirty="0">
                <a:solidFill>
                  <a:srgbClr val="4D4D4D"/>
                </a:solidFill>
                <a:latin typeface="Arial "/>
                <a:ea typeface="微软雅黑" pitchFamily="34" charset="-122"/>
              </a:rPr>
              <a:t/>
            </a:r>
            <a:br>
              <a:rPr lang="en-US" altLang="zh-CN" sz="1467" dirty="0">
                <a:solidFill>
                  <a:srgbClr val="4D4D4D"/>
                </a:solidFill>
                <a:latin typeface="Arial "/>
                <a:ea typeface="微软雅黑" pitchFamily="34" charset="-122"/>
              </a:rPr>
            </a:br>
            <a:r>
              <a:rPr lang="zh-CN" altLang="en-US" sz="1467" dirty="0">
                <a:solidFill>
                  <a:srgbClr val="4D4D4D"/>
                </a:solidFill>
                <a:latin typeface="Arial "/>
                <a:ea typeface="微软雅黑" pitchFamily="34" charset="-122"/>
              </a:rPr>
              <a:t>秒</a:t>
            </a:r>
            <a:r>
              <a:rPr lang="en-US" altLang="zh-CN" sz="1467" dirty="0">
                <a:solidFill>
                  <a:srgbClr val="4D4D4D"/>
                </a:solidFill>
                <a:latin typeface="Arial "/>
                <a:ea typeface="微软雅黑" pitchFamily="34" charset="-122"/>
              </a:rPr>
              <a:t/>
            </a:r>
            <a:br>
              <a:rPr lang="en-US" altLang="zh-CN" sz="1467" dirty="0">
                <a:solidFill>
                  <a:srgbClr val="4D4D4D"/>
                </a:solidFill>
                <a:latin typeface="Arial "/>
                <a:ea typeface="微软雅黑" pitchFamily="34" charset="-122"/>
              </a:rPr>
            </a:br>
            <a:r>
              <a:rPr lang="zh-CN" altLang="en-US" sz="1467" dirty="0">
                <a:solidFill>
                  <a:srgbClr val="4D4D4D"/>
                </a:solidFill>
                <a:latin typeface="Arial "/>
                <a:ea typeface="微软雅黑" pitchFamily="34" charset="-122"/>
              </a:rPr>
              <a:t>事</a:t>
            </a:r>
            <a:r>
              <a:rPr lang="en-US" altLang="zh-CN" sz="1467" dirty="0">
                <a:solidFill>
                  <a:srgbClr val="4D4D4D"/>
                </a:solidFill>
                <a:latin typeface="Arial "/>
                <a:ea typeface="微软雅黑" pitchFamily="34" charset="-122"/>
              </a:rPr>
              <a:t/>
            </a:r>
            <a:br>
              <a:rPr lang="en-US" altLang="zh-CN" sz="1467" dirty="0">
                <a:solidFill>
                  <a:srgbClr val="4D4D4D"/>
                </a:solidFill>
                <a:latin typeface="Arial "/>
                <a:ea typeface="微软雅黑" pitchFamily="34" charset="-122"/>
              </a:rPr>
            </a:br>
            <a:r>
              <a:rPr lang="zh-CN" altLang="en-US" sz="1467" dirty="0">
                <a:solidFill>
                  <a:srgbClr val="4D4D4D"/>
                </a:solidFill>
                <a:latin typeface="Arial "/>
                <a:ea typeface="微软雅黑" pitchFamily="34" charset="-122"/>
              </a:rPr>
              <a:t>务</a:t>
            </a:r>
            <a:r>
              <a:rPr lang="en-US" altLang="zh-CN" sz="1467" dirty="0">
                <a:solidFill>
                  <a:srgbClr val="4D4D4D"/>
                </a:solidFill>
                <a:latin typeface="Arial "/>
                <a:ea typeface="微软雅黑" pitchFamily="34" charset="-122"/>
              </a:rPr>
              <a:t/>
            </a:r>
            <a:br>
              <a:rPr lang="en-US" altLang="zh-CN" sz="1467" dirty="0">
                <a:solidFill>
                  <a:srgbClr val="4D4D4D"/>
                </a:solidFill>
                <a:latin typeface="Arial "/>
                <a:ea typeface="微软雅黑" pitchFamily="34" charset="-122"/>
              </a:rPr>
            </a:br>
            <a:r>
              <a:rPr lang="zh-CN" altLang="en-US" sz="1467" dirty="0">
                <a:solidFill>
                  <a:srgbClr val="4D4D4D"/>
                </a:solidFill>
                <a:latin typeface="Arial "/>
                <a:ea typeface="微软雅黑" pitchFamily="34" charset="-122"/>
              </a:rPr>
              <a:t>处</a:t>
            </a:r>
            <a:r>
              <a:rPr lang="en-US" altLang="zh-CN" sz="1467" dirty="0">
                <a:solidFill>
                  <a:srgbClr val="4D4D4D"/>
                </a:solidFill>
                <a:latin typeface="Arial "/>
                <a:ea typeface="微软雅黑" pitchFamily="34" charset="-122"/>
              </a:rPr>
              <a:t/>
            </a:r>
            <a:br>
              <a:rPr lang="en-US" altLang="zh-CN" sz="1467" dirty="0">
                <a:solidFill>
                  <a:srgbClr val="4D4D4D"/>
                </a:solidFill>
                <a:latin typeface="Arial "/>
                <a:ea typeface="微软雅黑" pitchFamily="34" charset="-122"/>
              </a:rPr>
            </a:br>
            <a:r>
              <a:rPr lang="zh-CN" altLang="en-US" sz="1467" dirty="0">
                <a:solidFill>
                  <a:srgbClr val="4D4D4D"/>
                </a:solidFill>
                <a:latin typeface="Arial "/>
                <a:ea typeface="微软雅黑" pitchFamily="34" charset="-122"/>
              </a:rPr>
              <a:t>理</a:t>
            </a:r>
            <a:r>
              <a:rPr lang="en-US" altLang="zh-CN" sz="1467" dirty="0">
                <a:solidFill>
                  <a:srgbClr val="4D4D4D"/>
                </a:solidFill>
                <a:latin typeface="Arial "/>
                <a:ea typeface="微软雅黑" pitchFamily="34" charset="-122"/>
              </a:rPr>
              <a:t/>
            </a:r>
            <a:br>
              <a:rPr lang="en-US" altLang="zh-CN" sz="1467" dirty="0">
                <a:solidFill>
                  <a:srgbClr val="4D4D4D"/>
                </a:solidFill>
                <a:latin typeface="Arial "/>
                <a:ea typeface="微软雅黑" pitchFamily="34" charset="-122"/>
              </a:rPr>
            </a:br>
            <a:r>
              <a:rPr lang="zh-CN" altLang="en-US" sz="1467" dirty="0">
                <a:solidFill>
                  <a:srgbClr val="4D4D4D"/>
                </a:solidFill>
                <a:latin typeface="Arial "/>
                <a:ea typeface="微软雅黑" pitchFamily="34" charset="-122"/>
              </a:rPr>
              <a:t>数</a:t>
            </a:r>
          </a:p>
        </p:txBody>
      </p:sp>
      <p:cxnSp>
        <p:nvCxnSpPr>
          <p:cNvPr id="47" name="Straight Connector 46"/>
          <p:cNvCxnSpPr/>
          <p:nvPr/>
        </p:nvCxnSpPr>
        <p:spPr>
          <a:xfrm>
            <a:off x="2483696" y="3215696"/>
            <a:ext cx="14284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idx="4294967295"/>
          </p:nvPr>
        </p:nvSpPr>
        <p:spPr>
          <a:xfrm>
            <a:off x="409575" y="284163"/>
            <a:ext cx="11069638" cy="517525"/>
          </a:xfrm>
          <a:prstGeom prst="rect">
            <a:avLst/>
          </a:prstGeom>
        </p:spPr>
        <p:txBody>
          <a:bodyPr/>
          <a:lstStyle/>
          <a:p>
            <a:pPr algn="l"/>
            <a:r>
              <a:rPr lang="zh-CN" altLang="en-US" sz="2800" b="1" dirty="0">
                <a:latin typeface="Arial" pitchFamily="34" charset="0"/>
                <a:ea typeface="微软雅黑" pitchFamily="34" charset="-122"/>
              </a:rPr>
              <a:t>举例：提高</a:t>
            </a:r>
            <a:r>
              <a:rPr lang="en-US" altLang="zh-CN" sz="2800" b="1" dirty="0">
                <a:latin typeface="Arial" pitchFamily="34" charset="0"/>
                <a:ea typeface="微软雅黑" pitchFamily="34" charset="-122"/>
              </a:rPr>
              <a:t> Oracle </a:t>
            </a:r>
            <a:r>
              <a:rPr lang="zh-CN" altLang="en-US" sz="2800" b="1" dirty="0">
                <a:latin typeface="Arial" pitchFamily="34" charset="0"/>
                <a:ea typeface="微软雅黑" pitchFamily="34" charset="-122"/>
              </a:rPr>
              <a:t>性能</a:t>
            </a:r>
            <a:r>
              <a:rPr lang="en-US" altLang="zh-CN" sz="2800" b="1" dirty="0">
                <a:latin typeface="Arial" pitchFamily="34" charset="0"/>
                <a:ea typeface="微软雅黑" pitchFamily="34" charset="-122"/>
              </a:rPr>
              <a:t> </a:t>
            </a:r>
            <a:endParaRPr lang="zh-CN" altLang="en-US" sz="2800" b="1" dirty="0">
              <a:latin typeface="Arial" pitchFamily="34" charset="0"/>
              <a:ea typeface="微软雅黑" pitchFamily="34" charset="-122"/>
            </a:endParaRPr>
          </a:p>
        </p:txBody>
      </p:sp>
    </p:spTree>
    <p:extLst>
      <p:ext uri="{BB962C8B-B14F-4D97-AF65-F5344CB8AC3E}">
        <p14:creationId xmlns:p14="http://schemas.microsoft.com/office/powerpoint/2010/main" xmlns="" val="153215199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409575" y="284163"/>
            <a:ext cx="11069638" cy="517525"/>
          </a:xfrm>
          <a:prstGeom prst="rect">
            <a:avLst/>
          </a:prstGeom>
        </p:spPr>
        <p:txBody>
          <a:bodyPr/>
          <a:lstStyle/>
          <a:p>
            <a:pPr algn="l"/>
            <a:r>
              <a:rPr lang="zh-CN" altLang="en-US" sz="2800" b="1" dirty="0" smtClean="0">
                <a:latin typeface="Arial" pitchFamily="34" charset="0"/>
                <a:ea typeface="微软雅黑" pitchFamily="34" charset="-122"/>
              </a:rPr>
              <a:t>联想闪存解决方案的优势</a:t>
            </a:r>
            <a:endParaRPr lang="zh-CN" altLang="en-US" sz="2800" b="1" dirty="0">
              <a:latin typeface="Arial" pitchFamily="34" charset="0"/>
              <a:ea typeface="微软雅黑" pitchFamily="34" charset="-122"/>
            </a:endParaRPr>
          </a:p>
        </p:txBody>
      </p:sp>
      <p:sp>
        <p:nvSpPr>
          <p:cNvPr id="5" name="矩形 4"/>
          <p:cNvSpPr/>
          <p:nvPr/>
        </p:nvSpPr>
        <p:spPr>
          <a:xfrm>
            <a:off x="486623" y="1215746"/>
            <a:ext cx="6853158" cy="707886"/>
          </a:xfrm>
          <a:prstGeom prst="rect">
            <a:avLst/>
          </a:prstGeom>
          <a:noFill/>
        </p:spPr>
        <p:txBody>
          <a:bodyPr wrap="none" lIns="91440" tIns="45720" rIns="91440" bIns="45720">
            <a:spAutoFit/>
          </a:bodyPr>
          <a:lstStyle/>
          <a:p>
            <a:pPr algn="ctr"/>
            <a:r>
              <a:rPr lang="zh-CN" altLang="en-US" sz="4000" dirty="0">
                <a:ln w="0"/>
                <a:solidFill>
                  <a:srgbClr val="FF0000"/>
                </a:solidFill>
                <a:effectLst>
                  <a:outerShdw blurRad="38100" dist="25400" dir="5400000" algn="ctr" rotWithShape="0">
                    <a:srgbClr val="6E747A">
                      <a:alpha val="43000"/>
                    </a:srgbClr>
                  </a:outerShdw>
                </a:effectLst>
                <a:latin typeface="Arial" pitchFamily="34" charset="0"/>
                <a:ea typeface="微软雅黑" pitchFamily="34" charset="-122"/>
              </a:rPr>
              <a:t>联想能够提供所有的加速方案</a:t>
            </a:r>
          </a:p>
        </p:txBody>
      </p:sp>
      <p:sp>
        <p:nvSpPr>
          <p:cNvPr id="6" name="矩形 5"/>
          <p:cNvSpPr/>
          <p:nvPr/>
        </p:nvSpPr>
        <p:spPr>
          <a:xfrm>
            <a:off x="1383787" y="3525922"/>
            <a:ext cx="1313180" cy="769441"/>
          </a:xfrm>
          <a:prstGeom prst="rect">
            <a:avLst/>
          </a:prstGeom>
          <a:noFill/>
        </p:spPr>
        <p:txBody>
          <a:bodyPr wrap="none" lIns="91440" tIns="45720" rIns="91440" bIns="45720">
            <a:spAutoFit/>
          </a:bodyPr>
          <a:lstStyle/>
          <a:p>
            <a:pPr algn="ctr"/>
            <a:r>
              <a:rPr lang="zh-CN" altLang="en-US" sz="4400" dirty="0">
                <a:ln w="0"/>
                <a:solidFill>
                  <a:srgbClr val="FF0000"/>
                </a:solidFill>
                <a:effectLst>
                  <a:outerShdw blurRad="38100" dist="25400" dir="5400000" algn="ctr" rotWithShape="0">
                    <a:srgbClr val="6E747A">
                      <a:alpha val="43000"/>
                    </a:srgbClr>
                  </a:outerShdw>
                </a:effectLst>
                <a:latin typeface="Arial" pitchFamily="34" charset="0"/>
                <a:ea typeface="微软雅黑" pitchFamily="34" charset="-122"/>
              </a:rPr>
              <a:t>而且</a:t>
            </a:r>
          </a:p>
        </p:txBody>
      </p:sp>
      <p:sp>
        <p:nvSpPr>
          <p:cNvPr id="8" name="矩形 7"/>
          <p:cNvSpPr/>
          <p:nvPr/>
        </p:nvSpPr>
        <p:spPr>
          <a:xfrm>
            <a:off x="2818633" y="4309257"/>
            <a:ext cx="7802136" cy="923330"/>
          </a:xfrm>
          <a:prstGeom prst="rect">
            <a:avLst/>
          </a:prstGeom>
          <a:noFill/>
        </p:spPr>
        <p:txBody>
          <a:bodyPr wrap="none" lIns="91440" tIns="45720" rIns="91440" bIns="45720">
            <a:spAutoFit/>
          </a:bodyPr>
          <a:lstStyle/>
          <a:p>
            <a:pPr algn="ctr"/>
            <a:r>
              <a:rPr lang="zh-CN" altLang="en-US" sz="5400" dirty="0">
                <a:ln w="0"/>
                <a:solidFill>
                  <a:srgbClr val="FF0000"/>
                </a:solidFill>
                <a:effectLst>
                  <a:outerShdw blurRad="38100" dist="25400" dir="5400000" algn="ctr" rotWithShape="0">
                    <a:srgbClr val="6E747A">
                      <a:alpha val="43000"/>
                    </a:srgbClr>
                  </a:outerShdw>
                </a:effectLst>
                <a:latin typeface="Arial" pitchFamily="34" charset="0"/>
                <a:ea typeface="微软雅黑" pitchFamily="34" charset="-122"/>
              </a:rPr>
              <a:t>这些产品是世界上最好的</a:t>
            </a:r>
          </a:p>
        </p:txBody>
      </p:sp>
      <p:grpSp>
        <p:nvGrpSpPr>
          <p:cNvPr id="24" name="组合 23"/>
          <p:cNvGrpSpPr/>
          <p:nvPr/>
        </p:nvGrpSpPr>
        <p:grpSpPr>
          <a:xfrm>
            <a:off x="1891852" y="1519803"/>
            <a:ext cx="8241052" cy="1635641"/>
            <a:chOff x="3724551" y="1631775"/>
            <a:chExt cx="8241052" cy="1635641"/>
          </a:xfrm>
        </p:grpSpPr>
        <p:pic>
          <p:nvPicPr>
            <p:cNvPr id="16" name="Picture 24" descr="lenovoemc-nas-px12-450r-front.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0082017" y="1631775"/>
              <a:ext cx="1883586" cy="1138000"/>
            </a:xfrm>
            <a:prstGeom prst="rect">
              <a:avLst/>
            </a:prstGeom>
          </p:spPr>
        </p:pic>
        <p:grpSp>
          <p:nvGrpSpPr>
            <p:cNvPr id="23" name="组合 22"/>
            <p:cNvGrpSpPr/>
            <p:nvPr/>
          </p:nvGrpSpPr>
          <p:grpSpPr>
            <a:xfrm>
              <a:off x="3724551" y="2092065"/>
              <a:ext cx="8104126" cy="1175351"/>
              <a:chOff x="3724551" y="2125932"/>
              <a:chExt cx="8104126" cy="1175351"/>
            </a:xfrm>
          </p:grpSpPr>
          <p:pic>
            <p:nvPicPr>
              <p:cNvPr id="9" name="图片 8"/>
              <p:cNvPicPr>
                <a:picLocks noChangeAspect="1"/>
              </p:cNvPicPr>
              <p:nvPr/>
            </p:nvPicPr>
            <p:blipFill>
              <a:blip r:embed="rId3" cstate="print"/>
              <a:stretch>
                <a:fillRect/>
              </a:stretch>
            </p:blipFill>
            <p:spPr>
              <a:xfrm>
                <a:off x="3724551" y="2382807"/>
                <a:ext cx="1452063" cy="515601"/>
              </a:xfrm>
              <a:prstGeom prst="rect">
                <a:avLst/>
              </a:prstGeom>
            </p:spPr>
          </p:pic>
          <p:pic>
            <p:nvPicPr>
              <p:cNvPr id="12" name="图片 11"/>
              <p:cNvPicPr>
                <a:picLocks noChangeAspect="1"/>
              </p:cNvPicPr>
              <p:nvPr/>
            </p:nvPicPr>
            <p:blipFill>
              <a:blip r:embed="rId4" cstate="print">
                <a:clrChange>
                  <a:clrFrom>
                    <a:srgbClr val="3F47CC"/>
                  </a:clrFrom>
                  <a:clrTo>
                    <a:srgbClr val="3F47CC">
                      <a:alpha val="0"/>
                    </a:srgbClr>
                  </a:clrTo>
                </a:clrChange>
                <a:extLst>
                  <a:ext uri="{28A0092B-C50C-407E-A947-70E740481C1C}">
                    <a14:useLocalDpi xmlns:a14="http://schemas.microsoft.com/office/drawing/2010/main" xmlns="" val="0"/>
                  </a:ext>
                </a:extLst>
              </a:blip>
              <a:stretch>
                <a:fillRect/>
              </a:stretch>
            </p:blipFill>
            <p:spPr>
              <a:xfrm>
                <a:off x="5302358" y="2258905"/>
                <a:ext cx="1111673" cy="732397"/>
              </a:xfrm>
              <a:prstGeom prst="rect">
                <a:avLst/>
              </a:prstGeom>
            </p:spPr>
          </p:pic>
          <p:pic>
            <p:nvPicPr>
              <p:cNvPr id="13" name="图片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539774" y="2283254"/>
                <a:ext cx="1164594" cy="742428"/>
              </a:xfrm>
              <a:prstGeom prst="rect">
                <a:avLst/>
              </a:prstGeom>
            </p:spPr>
          </p:pic>
          <p:sp>
            <p:nvSpPr>
              <p:cNvPr id="14" name="矩形 13"/>
              <p:cNvSpPr/>
              <p:nvPr/>
            </p:nvSpPr>
            <p:spPr>
              <a:xfrm>
                <a:off x="7955855" y="2125932"/>
                <a:ext cx="1923796" cy="461665"/>
              </a:xfrm>
              <a:prstGeom prst="rect">
                <a:avLst/>
              </a:prstGeom>
              <a:noFill/>
            </p:spPr>
            <p:txBody>
              <a:bodyPr wrap="none" lIns="91440" tIns="45720" rIns="91440" bIns="45720">
                <a:spAutoFit/>
              </a:bodyPr>
              <a:lstStyle/>
              <a:p>
                <a:r>
                  <a:rPr lang="en-US" altLang="zh-CN"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微软雅黑" pitchFamily="34" charset="-122"/>
                  </a:rPr>
                  <a:t>FAST Cache</a:t>
                </a:r>
                <a:endParaRPr lang="zh-CN" alt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微软雅黑" pitchFamily="34" charset="-122"/>
                </a:endParaRPr>
              </a:p>
            </p:txBody>
          </p:sp>
          <p:sp>
            <p:nvSpPr>
              <p:cNvPr id="15" name="矩形 14"/>
              <p:cNvSpPr/>
              <p:nvPr/>
            </p:nvSpPr>
            <p:spPr>
              <a:xfrm>
                <a:off x="7955855" y="2497300"/>
                <a:ext cx="1442896" cy="461665"/>
              </a:xfrm>
              <a:prstGeom prst="rect">
                <a:avLst/>
              </a:prstGeom>
              <a:noFill/>
            </p:spPr>
            <p:txBody>
              <a:bodyPr wrap="none" lIns="91440" tIns="45720" rIns="91440" bIns="45720">
                <a:spAutoFit/>
              </a:bodyPr>
              <a:lstStyle/>
              <a:p>
                <a:r>
                  <a:rPr lang="en-US" altLang="zh-CN"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微软雅黑" pitchFamily="34" charset="-122"/>
                  </a:rPr>
                  <a:t>FAST VP</a:t>
                </a:r>
                <a:endParaRPr lang="zh-CN" alt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微软雅黑" pitchFamily="34" charset="-122"/>
                </a:endParaRPr>
              </a:p>
            </p:txBody>
          </p:sp>
          <p:sp>
            <p:nvSpPr>
              <p:cNvPr id="17" name="矩形 16"/>
              <p:cNvSpPr/>
              <p:nvPr/>
            </p:nvSpPr>
            <p:spPr>
              <a:xfrm>
                <a:off x="10218942" y="2514768"/>
                <a:ext cx="1609735" cy="523220"/>
              </a:xfrm>
              <a:prstGeom prst="rect">
                <a:avLst/>
              </a:prstGeom>
              <a:noFill/>
            </p:spPr>
            <p:txBody>
              <a:bodyPr wrap="none" lIns="91440" tIns="45720" rIns="91440" bIns="45720">
                <a:spAutoFit/>
              </a:bodyPr>
              <a:lstStyle/>
              <a:p>
                <a:pPr algn="ctr"/>
                <a:r>
                  <a:rPr lang="en-US" altLang="zh-CN" sz="2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微软雅黑" pitchFamily="34" charset="-122"/>
                  </a:rPr>
                  <a:t>All Flash</a:t>
                </a:r>
                <a:endParaRPr lang="zh-CN" alt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微软雅黑" pitchFamily="34" charset="-122"/>
                </a:endParaRPr>
              </a:p>
            </p:txBody>
          </p:sp>
          <p:sp>
            <p:nvSpPr>
              <p:cNvPr id="18" name="文本框 17"/>
              <p:cNvSpPr txBox="1"/>
              <p:nvPr/>
            </p:nvSpPr>
            <p:spPr>
              <a:xfrm>
                <a:off x="8095893" y="2981291"/>
                <a:ext cx="1441420" cy="307777"/>
              </a:xfrm>
              <a:prstGeom prst="rect">
                <a:avLst/>
              </a:prstGeom>
              <a:noFill/>
            </p:spPr>
            <p:txBody>
              <a:bodyPr wrap="none" rtlCol="0">
                <a:spAutoFit/>
              </a:bodyPr>
              <a:lstStyle/>
              <a:p>
                <a:r>
                  <a:rPr lang="zh-CN" altLang="en-US" sz="1400" dirty="0" smtClean="0">
                    <a:solidFill>
                      <a:schemeClr val="accent6"/>
                    </a:solidFill>
                    <a:latin typeface="Arial" pitchFamily="34" charset="0"/>
                    <a:ea typeface="微软雅黑" pitchFamily="34" charset="-122"/>
                    <a:cs typeface="Arial" pitchFamily="34" charset="0"/>
                  </a:rPr>
                  <a:t>阵列缓存及分层</a:t>
                </a:r>
              </a:p>
            </p:txBody>
          </p:sp>
          <p:sp>
            <p:nvSpPr>
              <p:cNvPr id="19" name="文本框 18"/>
              <p:cNvSpPr txBox="1"/>
              <p:nvPr/>
            </p:nvSpPr>
            <p:spPr>
              <a:xfrm>
                <a:off x="5423122" y="2981291"/>
                <a:ext cx="1003801" cy="307777"/>
              </a:xfrm>
              <a:prstGeom prst="rect">
                <a:avLst/>
              </a:prstGeom>
              <a:noFill/>
            </p:spPr>
            <p:txBody>
              <a:bodyPr wrap="none" rtlCol="0">
                <a:spAutoFit/>
              </a:bodyPr>
              <a:lstStyle/>
              <a:p>
                <a:r>
                  <a:rPr lang="en-US" altLang="zh-CN" sz="1400" dirty="0" err="1" smtClean="0">
                    <a:solidFill>
                      <a:schemeClr val="accent6"/>
                    </a:solidFill>
                    <a:latin typeface="Arial" pitchFamily="34" charset="0"/>
                    <a:ea typeface="微软雅黑" pitchFamily="34" charset="-122"/>
                    <a:cs typeface="Arial" pitchFamily="34" charset="0"/>
                  </a:rPr>
                  <a:t>PCIe</a:t>
                </a:r>
                <a:r>
                  <a:rPr lang="en-US" altLang="zh-CN" sz="1400" dirty="0" smtClean="0">
                    <a:solidFill>
                      <a:schemeClr val="accent6"/>
                    </a:solidFill>
                    <a:latin typeface="Arial" pitchFamily="34" charset="0"/>
                    <a:ea typeface="微软雅黑" pitchFamily="34" charset="-122"/>
                    <a:cs typeface="Arial" pitchFamily="34" charset="0"/>
                  </a:rPr>
                  <a:t> SSD</a:t>
                </a:r>
                <a:endParaRPr lang="zh-CN" altLang="en-US" sz="1400" dirty="0" err="1" smtClean="0">
                  <a:solidFill>
                    <a:schemeClr val="accent6"/>
                  </a:solidFill>
                  <a:latin typeface="Arial" pitchFamily="34" charset="0"/>
                  <a:ea typeface="微软雅黑" pitchFamily="34" charset="-122"/>
                  <a:cs typeface="Arial" pitchFamily="34" charset="0"/>
                </a:endParaRPr>
              </a:p>
            </p:txBody>
          </p:sp>
          <p:sp>
            <p:nvSpPr>
              <p:cNvPr id="20" name="文本框 19"/>
              <p:cNvSpPr txBox="1"/>
              <p:nvPr/>
            </p:nvSpPr>
            <p:spPr>
              <a:xfrm>
                <a:off x="6699087" y="2961743"/>
                <a:ext cx="923651" cy="307777"/>
              </a:xfrm>
              <a:prstGeom prst="rect">
                <a:avLst/>
              </a:prstGeom>
              <a:noFill/>
            </p:spPr>
            <p:txBody>
              <a:bodyPr wrap="none" rtlCol="0">
                <a:spAutoFit/>
              </a:bodyPr>
              <a:lstStyle/>
              <a:p>
                <a:r>
                  <a:rPr lang="en-US" altLang="zh-CN" sz="1400" dirty="0" smtClean="0">
                    <a:solidFill>
                      <a:schemeClr val="accent6"/>
                    </a:solidFill>
                    <a:latin typeface="Arial" pitchFamily="34" charset="0"/>
                    <a:ea typeface="微软雅黑" pitchFamily="34" charset="-122"/>
                    <a:cs typeface="Arial" pitchFamily="34" charset="0"/>
                  </a:rPr>
                  <a:t>SDD</a:t>
                </a:r>
                <a:r>
                  <a:rPr lang="zh-CN" altLang="en-US" sz="1400" dirty="0" smtClean="0">
                    <a:solidFill>
                      <a:schemeClr val="accent6"/>
                    </a:solidFill>
                    <a:latin typeface="Arial" pitchFamily="34" charset="0"/>
                    <a:ea typeface="微软雅黑" pitchFamily="34" charset="-122"/>
                    <a:cs typeface="Arial" pitchFamily="34" charset="0"/>
                  </a:rPr>
                  <a:t>硬盘</a:t>
                </a:r>
              </a:p>
            </p:txBody>
          </p:sp>
          <p:sp>
            <p:nvSpPr>
              <p:cNvPr id="21" name="文本框 20"/>
              <p:cNvSpPr txBox="1"/>
              <p:nvPr/>
            </p:nvSpPr>
            <p:spPr>
              <a:xfrm>
                <a:off x="3875745" y="2993506"/>
                <a:ext cx="1149674" cy="307777"/>
              </a:xfrm>
              <a:prstGeom prst="rect">
                <a:avLst/>
              </a:prstGeom>
              <a:noFill/>
            </p:spPr>
            <p:txBody>
              <a:bodyPr wrap="none" rtlCol="0">
                <a:spAutoFit/>
              </a:bodyPr>
              <a:lstStyle/>
              <a:p>
                <a:r>
                  <a:rPr lang="en-US" altLang="zh-CN" sz="1400" dirty="0" smtClean="0">
                    <a:solidFill>
                      <a:schemeClr val="accent6"/>
                    </a:solidFill>
                    <a:latin typeface="Arial" pitchFamily="34" charset="0"/>
                    <a:ea typeface="微软雅黑" pitchFamily="34" charset="-122"/>
                    <a:cs typeface="Arial" pitchFamily="34" charset="0"/>
                  </a:rPr>
                  <a:t>Flash DIMM</a:t>
                </a:r>
                <a:endParaRPr lang="zh-CN" altLang="en-US" sz="1400" dirty="0" err="1" smtClean="0">
                  <a:solidFill>
                    <a:schemeClr val="accent6"/>
                  </a:solidFill>
                  <a:latin typeface="Arial" pitchFamily="34" charset="0"/>
                  <a:ea typeface="微软雅黑" pitchFamily="34" charset="-122"/>
                  <a:cs typeface="Arial" pitchFamily="34" charset="0"/>
                </a:endParaRPr>
              </a:p>
            </p:txBody>
          </p:sp>
          <p:sp>
            <p:nvSpPr>
              <p:cNvPr id="22" name="文本框 21"/>
              <p:cNvSpPr txBox="1"/>
              <p:nvPr/>
            </p:nvSpPr>
            <p:spPr>
              <a:xfrm>
                <a:off x="10434545" y="2959086"/>
                <a:ext cx="1082348" cy="307777"/>
              </a:xfrm>
              <a:prstGeom prst="rect">
                <a:avLst/>
              </a:prstGeom>
              <a:noFill/>
            </p:spPr>
            <p:txBody>
              <a:bodyPr wrap="none" rtlCol="0">
                <a:spAutoFit/>
              </a:bodyPr>
              <a:lstStyle/>
              <a:p>
                <a:r>
                  <a:rPr lang="zh-CN" altLang="en-US" sz="1400" dirty="0" smtClean="0">
                    <a:solidFill>
                      <a:schemeClr val="accent6"/>
                    </a:solidFill>
                    <a:latin typeface="Arial" pitchFamily="34" charset="0"/>
                    <a:ea typeface="微软雅黑" pitchFamily="34" charset="-122"/>
                    <a:cs typeface="Arial" pitchFamily="34" charset="0"/>
                  </a:rPr>
                  <a:t>全闪存阵列</a:t>
                </a:r>
              </a:p>
            </p:txBody>
          </p:sp>
        </p:grpSp>
      </p:grpSp>
      <p:grpSp>
        <p:nvGrpSpPr>
          <p:cNvPr id="29" name="组合 28"/>
          <p:cNvGrpSpPr/>
          <p:nvPr/>
        </p:nvGrpSpPr>
        <p:grpSpPr>
          <a:xfrm>
            <a:off x="3342702" y="5341044"/>
            <a:ext cx="6693396" cy="808004"/>
            <a:chOff x="4080367" y="5553512"/>
            <a:chExt cx="6693396" cy="808004"/>
          </a:xfrm>
        </p:grpSpPr>
        <p:sp>
          <p:nvSpPr>
            <p:cNvPr id="25" name="文本框 24"/>
            <p:cNvSpPr txBox="1"/>
            <p:nvPr/>
          </p:nvSpPr>
          <p:spPr>
            <a:xfrm>
              <a:off x="4080367" y="5830389"/>
              <a:ext cx="646331" cy="369332"/>
            </a:xfrm>
            <a:prstGeom prst="rect">
              <a:avLst/>
            </a:prstGeom>
            <a:noFill/>
          </p:spPr>
          <p:txBody>
            <a:bodyPr wrap="none" rtlCol="0">
              <a:spAutoFit/>
            </a:bodyPr>
            <a:lstStyle/>
            <a:p>
              <a:r>
                <a:rPr lang="zh-CN" altLang="en-US" dirty="0">
                  <a:solidFill>
                    <a:srgbClr val="FF0000"/>
                  </a:solidFill>
                  <a:latin typeface="微软雅黑" pitchFamily="34" charset="-122"/>
                  <a:ea typeface="微软雅黑" pitchFamily="34" charset="-122"/>
                  <a:cs typeface="Arial" pitchFamily="34" charset="0"/>
                </a:rPr>
                <a:t>基于</a:t>
              </a:r>
              <a:endParaRPr lang="zh-CN" altLang="en-US" dirty="0" smtClean="0">
                <a:solidFill>
                  <a:srgbClr val="FF0000"/>
                </a:solidFill>
                <a:latin typeface="微软雅黑" pitchFamily="34" charset="-122"/>
                <a:ea typeface="微软雅黑" pitchFamily="34" charset="-122"/>
                <a:cs typeface="Arial" pitchFamily="34" charset="0"/>
              </a:endParaRPr>
            </a:p>
          </p:txBody>
        </p:sp>
        <p:pic>
          <p:nvPicPr>
            <p:cNvPr id="26" name="Picture 2"/>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xmlns="" val="0"/>
                </a:ext>
              </a:extLst>
            </a:blip>
            <a:stretch>
              <a:fillRect/>
            </a:stretch>
          </p:blipFill>
          <p:spPr bwMode="auto">
            <a:xfrm>
              <a:off x="4655407" y="5553512"/>
              <a:ext cx="1042414" cy="775750"/>
            </a:xfrm>
            <a:prstGeom prst="rect">
              <a:avLst/>
            </a:prstGeom>
            <a:noFill/>
            <a:ln>
              <a:noFill/>
            </a:ln>
            <a:effectLst>
              <a:glow rad="63500">
                <a:schemeClr val="bg1">
                  <a:alpha val="69000"/>
                </a:schemeClr>
              </a:glow>
              <a:reflection endPos="0" dist="508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图片 26"/>
            <p:cNvPicPr>
              <a:picLocks noChangeAspect="1"/>
            </p:cNvPicPr>
            <p:nvPr/>
          </p:nvPicPr>
          <p:blipFill>
            <a:blip r:embed="rId7" cstate="print">
              <a:clrChange>
                <a:clrFrom>
                  <a:srgbClr val="FEFEFE"/>
                </a:clrFrom>
                <a:clrTo>
                  <a:srgbClr val="FEFEFE">
                    <a:alpha val="0"/>
                  </a:srgbClr>
                </a:clrTo>
              </a:clrChange>
            </a:blip>
            <a:stretch>
              <a:fillRect/>
            </a:stretch>
          </p:blipFill>
          <p:spPr>
            <a:xfrm>
              <a:off x="6003624" y="5713816"/>
              <a:ext cx="2314575" cy="647700"/>
            </a:xfrm>
            <a:prstGeom prst="rect">
              <a:avLst/>
            </a:prstGeom>
          </p:spPr>
        </p:pic>
        <p:pic>
          <p:nvPicPr>
            <p:cNvPr id="28" name="图片 27"/>
            <p:cNvPicPr>
              <a:picLocks noChangeAspect="1"/>
            </p:cNvPicPr>
            <p:nvPr/>
          </p:nvPicPr>
          <p:blipFill>
            <a:blip r:embed="rId8" cstate="print">
              <a:clrChange>
                <a:clrFrom>
                  <a:srgbClr val="FFFFFF"/>
                </a:clrFrom>
                <a:clrTo>
                  <a:srgbClr val="FFFFFF">
                    <a:alpha val="0"/>
                  </a:srgbClr>
                </a:clrTo>
              </a:clrChange>
            </a:blip>
            <a:stretch>
              <a:fillRect/>
            </a:stretch>
          </p:blipFill>
          <p:spPr>
            <a:xfrm>
              <a:off x="8535388" y="5693737"/>
              <a:ext cx="2238375" cy="495300"/>
            </a:xfrm>
            <a:prstGeom prst="rect">
              <a:avLst/>
            </a:prstGeom>
          </p:spPr>
        </p:pic>
      </p:grpSp>
    </p:spTree>
    <p:extLst>
      <p:ext uri="{BB962C8B-B14F-4D97-AF65-F5344CB8AC3E}">
        <p14:creationId xmlns:p14="http://schemas.microsoft.com/office/powerpoint/2010/main" xmlns="" val="3806976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750"/>
                                  </p:stCondLst>
                                  <p:childTnLst>
                                    <p:set>
                                      <p:cBhvr>
                                        <p:cTn id="8" dur="1" fill="hold">
                                          <p:stCondLst>
                                            <p:cond delay="0"/>
                                          </p:stCondLst>
                                        </p:cTn>
                                        <p:tgtEl>
                                          <p:spTgt spid="24"/>
                                        </p:tgtEl>
                                        <p:attrNameLst>
                                          <p:attrName>style.visibility</p:attrName>
                                        </p:attrNameLst>
                                      </p:cBhvr>
                                      <p:to>
                                        <p:strVal val="visible"/>
                                      </p:to>
                                    </p:set>
                                    <p:animEffect transition="in" filter="wipe(left)">
                                      <p:cBhvr>
                                        <p:cTn id="9" dur="2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anim calcmode="lin" valueType="num">
                                      <p:cBhvr>
                                        <p:cTn id="18" dur="1500" fill="hold"/>
                                        <p:tgtEl>
                                          <p:spTgt spid="8"/>
                                        </p:tgtEl>
                                        <p:attrNameLst>
                                          <p:attrName>ppt_x</p:attrName>
                                        </p:attrNameLst>
                                      </p:cBhvr>
                                      <p:tavLst>
                                        <p:tav tm="0">
                                          <p:val>
                                            <p:strVal val="#ppt_x"/>
                                          </p:val>
                                        </p:tav>
                                        <p:tav tm="100000">
                                          <p:val>
                                            <p:strVal val="#ppt_x"/>
                                          </p:val>
                                        </p:tav>
                                      </p:tavLst>
                                    </p:anim>
                                    <p:anim calcmode="lin" valueType="num">
                                      <p:cBhvr>
                                        <p:cTn id="19" dur="1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646116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ounded Rectangle 735"/>
          <p:cNvSpPr>
            <a:spLocks noChangeArrowheads="1"/>
          </p:cNvSpPr>
          <p:nvPr/>
        </p:nvSpPr>
        <p:spPr bwMode="auto">
          <a:xfrm rot="-5400000">
            <a:off x="6060577" y="-3657007"/>
            <a:ext cx="527885" cy="11560338"/>
          </a:xfrm>
          <a:prstGeom prst="roundRect">
            <a:avLst>
              <a:gd name="adj" fmla="val 2102"/>
            </a:avLst>
          </a:prstGeom>
          <a:gradFill rotWithShape="1">
            <a:gsLst>
              <a:gs pos="0">
                <a:srgbClr val="C8D4DA">
                  <a:alpha val="89000"/>
                </a:srgbClr>
              </a:gs>
              <a:gs pos="100000">
                <a:srgbClr val="F2F2F2">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lIns="221259" tIns="110629" rIns="221259" bIns="110629" anchorCtr="1"/>
          <a:lstStyle>
            <a:lvl1pPr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algn="ctr" defTabSz="1244773" eaLnBrk="1" hangingPunct="1"/>
            <a:endParaRPr lang="en-US" altLang="zh-CN">
              <a:latin typeface="微软雅黑" pitchFamily="34" charset="-122"/>
              <a:ea typeface="微软雅黑" pitchFamily="34" charset="-122"/>
            </a:endParaRPr>
          </a:p>
        </p:txBody>
      </p:sp>
      <p:sp>
        <p:nvSpPr>
          <p:cNvPr id="93188" name="Rounded Rectangle 735"/>
          <p:cNvSpPr>
            <a:spLocks noChangeArrowheads="1"/>
          </p:cNvSpPr>
          <p:nvPr/>
        </p:nvSpPr>
        <p:spPr bwMode="auto">
          <a:xfrm rot="-5400000">
            <a:off x="6060578" y="-2917970"/>
            <a:ext cx="527883" cy="11560338"/>
          </a:xfrm>
          <a:prstGeom prst="roundRect">
            <a:avLst>
              <a:gd name="adj" fmla="val 2102"/>
            </a:avLst>
          </a:prstGeom>
          <a:gradFill rotWithShape="1">
            <a:gsLst>
              <a:gs pos="0">
                <a:srgbClr val="C8D4DA">
                  <a:alpha val="89000"/>
                </a:srgbClr>
              </a:gs>
              <a:gs pos="100000">
                <a:srgbClr val="F2F2F2">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lIns="221259" tIns="110629" rIns="221259" bIns="110629" anchorCtr="1"/>
          <a:lstStyle>
            <a:lvl1pPr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algn="ctr" defTabSz="1244773" eaLnBrk="1" hangingPunct="1"/>
            <a:endParaRPr lang="en-US" altLang="zh-CN">
              <a:latin typeface="微软雅黑" pitchFamily="34" charset="-122"/>
              <a:ea typeface="微软雅黑" pitchFamily="34" charset="-122"/>
            </a:endParaRPr>
          </a:p>
        </p:txBody>
      </p:sp>
      <p:sp>
        <p:nvSpPr>
          <p:cNvPr id="93189" name="Rounded Rectangle 735"/>
          <p:cNvSpPr>
            <a:spLocks noChangeArrowheads="1"/>
          </p:cNvSpPr>
          <p:nvPr/>
        </p:nvSpPr>
        <p:spPr bwMode="auto">
          <a:xfrm rot="-5400000">
            <a:off x="6060577" y="-2201395"/>
            <a:ext cx="527885" cy="11560338"/>
          </a:xfrm>
          <a:prstGeom prst="roundRect">
            <a:avLst>
              <a:gd name="adj" fmla="val 2102"/>
            </a:avLst>
          </a:prstGeom>
          <a:gradFill rotWithShape="1">
            <a:gsLst>
              <a:gs pos="0">
                <a:srgbClr val="C8D4DA">
                  <a:alpha val="89000"/>
                </a:srgbClr>
              </a:gs>
              <a:gs pos="100000">
                <a:srgbClr val="F2F2F2">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lIns="221259" tIns="110629" rIns="221259" bIns="110629" anchorCtr="1"/>
          <a:lstStyle>
            <a:lvl1pPr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algn="ctr" defTabSz="1244773" eaLnBrk="1" hangingPunct="1"/>
            <a:endParaRPr lang="en-US" altLang="zh-CN">
              <a:latin typeface="微软雅黑" pitchFamily="34" charset="-122"/>
              <a:ea typeface="微软雅黑" pitchFamily="34" charset="-122"/>
            </a:endParaRPr>
          </a:p>
        </p:txBody>
      </p:sp>
      <p:sp>
        <p:nvSpPr>
          <p:cNvPr id="93190" name="Rounded Rectangle 735"/>
          <p:cNvSpPr>
            <a:spLocks noChangeArrowheads="1"/>
          </p:cNvSpPr>
          <p:nvPr/>
        </p:nvSpPr>
        <p:spPr bwMode="auto">
          <a:xfrm rot="-5400000">
            <a:off x="6061700" y="-1463480"/>
            <a:ext cx="525638" cy="11560338"/>
          </a:xfrm>
          <a:prstGeom prst="roundRect">
            <a:avLst>
              <a:gd name="adj" fmla="val 2102"/>
            </a:avLst>
          </a:prstGeom>
          <a:gradFill rotWithShape="1">
            <a:gsLst>
              <a:gs pos="0">
                <a:srgbClr val="C8D4DA">
                  <a:alpha val="89000"/>
                </a:srgbClr>
              </a:gs>
              <a:gs pos="100000">
                <a:srgbClr val="F2F2F2">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lIns="221259" tIns="110629" rIns="221259" bIns="110629" anchorCtr="1"/>
          <a:lstStyle>
            <a:lvl1pPr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algn="ctr" defTabSz="1244773" eaLnBrk="1" hangingPunct="1"/>
            <a:endParaRPr lang="en-US" altLang="zh-CN">
              <a:latin typeface="微软雅黑" pitchFamily="34" charset="-122"/>
              <a:ea typeface="微软雅黑" pitchFamily="34" charset="-122"/>
            </a:endParaRPr>
          </a:p>
        </p:txBody>
      </p:sp>
      <p:grpSp>
        <p:nvGrpSpPr>
          <p:cNvPr id="93191" name="Rounded Rectangle 735"/>
          <p:cNvGrpSpPr>
            <a:grpSpLocks/>
          </p:cNvGrpSpPr>
          <p:nvPr/>
        </p:nvGrpSpPr>
        <p:grpSpPr bwMode="auto">
          <a:xfrm>
            <a:off x="533769" y="4882760"/>
            <a:ext cx="11579384" cy="545855"/>
            <a:chOff x="292" y="2388"/>
            <a:chExt cx="5472" cy="258"/>
          </a:xfrm>
        </p:grpSpPr>
        <p:pic>
          <p:nvPicPr>
            <p:cNvPr id="93201" name="Rounded Rectangle 73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2" y="2388"/>
              <a:ext cx="5472" cy="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02" name="Text Box 21"/>
            <p:cNvSpPr txBox="1">
              <a:spLocks noChangeArrowheads="1"/>
            </p:cNvSpPr>
            <p:nvPr/>
          </p:nvSpPr>
          <p:spPr bwMode="auto">
            <a:xfrm rot="-5400000">
              <a:off x="2906" y="-211"/>
              <a:ext cx="246" cy="5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lIns="162535" tIns="81267" rIns="162535" bIns="81267" anchorCtr="1"/>
            <a:lstStyle>
              <a:lvl1pPr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algn="ctr" defTabSz="1244773" eaLnBrk="1" hangingPunct="1"/>
              <a:endParaRPr lang="en-US" altLang="zh-CN" sz="2200" b="1">
                <a:latin typeface="微软雅黑" pitchFamily="34" charset="-122"/>
                <a:ea typeface="微软雅黑" pitchFamily="34" charset="-122"/>
              </a:endParaRPr>
            </a:p>
          </p:txBody>
        </p:sp>
      </p:grpSp>
      <p:sp>
        <p:nvSpPr>
          <p:cNvPr id="93192" name="Content Placeholder 2"/>
          <p:cNvSpPr txBox="1">
            <a:spLocks/>
          </p:cNvSpPr>
          <p:nvPr/>
        </p:nvSpPr>
        <p:spPr bwMode="auto">
          <a:xfrm>
            <a:off x="393825" y="975409"/>
            <a:ext cx="6767337" cy="622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477" tIns="62239" rIns="124477" bIns="62239"/>
          <a:lstStyle>
            <a:lvl1pPr marL="169863" indent="-169863"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defTabSz="1244773" eaLnBrk="1" hangingPunct="1">
              <a:lnSpc>
                <a:spcPts val="3812"/>
              </a:lnSpc>
              <a:spcBef>
                <a:spcPct val="70000"/>
              </a:spcBef>
              <a:buClr>
                <a:srgbClr val="000000"/>
              </a:buClr>
            </a:pPr>
            <a:r>
              <a:rPr lang="zh-CN" altLang="en-US" sz="2700" b="1" dirty="0" smtClean="0">
                <a:solidFill>
                  <a:srgbClr val="4D2364"/>
                </a:solidFill>
                <a:ea typeface="微软雅黑" pitchFamily="34" charset="-122"/>
              </a:rPr>
              <a:t>过去的十年里</a:t>
            </a:r>
            <a:endParaRPr lang="en-US" altLang="ja-JP" sz="300" b="1" dirty="0">
              <a:solidFill>
                <a:srgbClr val="4D2364"/>
              </a:solidFill>
              <a:ea typeface="微软雅黑" pitchFamily="34" charset="-122"/>
            </a:endParaRPr>
          </a:p>
        </p:txBody>
      </p:sp>
      <p:sp>
        <p:nvSpPr>
          <p:cNvPr id="93193" name="TextBox 4"/>
          <p:cNvSpPr txBox="1">
            <a:spLocks noChangeArrowheads="1"/>
          </p:cNvSpPr>
          <p:nvPr/>
        </p:nvSpPr>
        <p:spPr bwMode="auto">
          <a:xfrm>
            <a:off x="4160489" y="4858137"/>
            <a:ext cx="4799350" cy="521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477" tIns="62239" rIns="124477" bIns="62239">
            <a:spAutoFit/>
          </a:bodyPr>
          <a:lstStyle>
            <a:lvl1pPr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defTabSz="1244773" eaLnBrk="1" hangingPunct="1"/>
            <a:r>
              <a:rPr lang="zh-CN" altLang="en-US" sz="2500" b="1" dirty="0" smtClean="0">
                <a:solidFill>
                  <a:srgbClr val="FF0000"/>
                </a:solidFill>
                <a:ea typeface="微软雅黑" pitchFamily="34" charset="-122"/>
              </a:rPr>
              <a:t>差距悬殊，太</a:t>
            </a:r>
            <a:r>
              <a:rPr lang="zh-CN" altLang="en-US" sz="2500" b="1" dirty="0">
                <a:solidFill>
                  <a:srgbClr val="FF0000"/>
                </a:solidFill>
                <a:ea typeface="微软雅黑" pitchFamily="34" charset="-122"/>
              </a:rPr>
              <a:t>慢</a:t>
            </a:r>
            <a:r>
              <a:rPr lang="zh-CN" altLang="en-US" sz="2500" b="1" dirty="0" smtClean="0">
                <a:solidFill>
                  <a:srgbClr val="FF0000"/>
                </a:solidFill>
                <a:ea typeface="微软雅黑" pitchFamily="34" charset="-122"/>
              </a:rPr>
              <a:t>了</a:t>
            </a:r>
            <a:r>
              <a:rPr lang="en-US" altLang="zh-CN" sz="2500" b="1" dirty="0" smtClean="0">
                <a:solidFill>
                  <a:srgbClr val="FF0000"/>
                </a:solidFill>
                <a:ea typeface="微软雅黑" pitchFamily="34" charset="-122"/>
              </a:rPr>
              <a:t>……</a:t>
            </a:r>
            <a:endParaRPr lang="en-US" altLang="zh-CN" sz="2500" b="1" dirty="0">
              <a:solidFill>
                <a:srgbClr val="FF0000"/>
              </a:solidFill>
              <a:ea typeface="微软雅黑" pitchFamily="34" charset="-122"/>
            </a:endParaRPr>
          </a:p>
        </p:txBody>
      </p:sp>
      <p:sp>
        <p:nvSpPr>
          <p:cNvPr id="93194" name="Text Box 3"/>
          <p:cNvSpPr txBox="1">
            <a:spLocks noChangeArrowheads="1"/>
          </p:cNvSpPr>
          <p:nvPr/>
        </p:nvSpPr>
        <p:spPr bwMode="auto">
          <a:xfrm>
            <a:off x="5880436" y="5777138"/>
            <a:ext cx="5599241" cy="3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895" tIns="24895" rIns="0" bIns="0" anchor="ctr"/>
          <a:lstStyle>
            <a:lvl1pPr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algn="r" defTabSz="1244773" eaLnBrk="1" hangingPunct="1"/>
            <a:r>
              <a:rPr lang="en-US" altLang="zh-CN" sz="1100" dirty="0">
                <a:latin typeface="微软雅黑" pitchFamily="34" charset="-122"/>
                <a:ea typeface="微软雅黑" pitchFamily="34" charset="-122"/>
              </a:rPr>
              <a:t>Source:  IBM and Industry Estimates </a:t>
            </a:r>
          </a:p>
        </p:txBody>
      </p:sp>
      <p:sp>
        <p:nvSpPr>
          <p:cNvPr id="93196" name="Content Placeholder 2"/>
          <p:cNvSpPr txBox="1">
            <a:spLocks/>
          </p:cNvSpPr>
          <p:nvPr/>
        </p:nvSpPr>
        <p:spPr bwMode="auto">
          <a:xfrm>
            <a:off x="492215" y="1816540"/>
            <a:ext cx="6181174" cy="563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477" tIns="62239" rIns="124477" bIns="62239"/>
          <a:lstStyle>
            <a:lvl1pPr marL="169863" indent="-169863"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defTabSz="1244773" eaLnBrk="1" hangingPunct="1">
              <a:lnSpc>
                <a:spcPts val="3812"/>
              </a:lnSpc>
              <a:spcBef>
                <a:spcPct val="70000"/>
              </a:spcBef>
              <a:buClr>
                <a:srgbClr val="000000"/>
              </a:buClr>
            </a:pPr>
            <a:r>
              <a:rPr lang="en-US" altLang="zh-CN" sz="2500" dirty="0">
                <a:ea typeface="微软雅黑" pitchFamily="34" charset="-122"/>
              </a:rPr>
              <a:t>CPU Performance  </a:t>
            </a:r>
            <a:r>
              <a:rPr lang="en-US" altLang="zh-CN" b="1" dirty="0">
                <a:solidFill>
                  <a:srgbClr val="4D2364"/>
                </a:solidFill>
                <a:ea typeface="微软雅黑" pitchFamily="34" charset="-122"/>
              </a:rPr>
              <a:t>8 - 10x</a:t>
            </a:r>
            <a:r>
              <a:rPr lang="en-US" altLang="zh-CN" dirty="0">
                <a:ea typeface="微软雅黑" pitchFamily="34" charset="-122"/>
              </a:rPr>
              <a:t> </a:t>
            </a:r>
            <a:r>
              <a:rPr lang="en-US" altLang="zh-CN" sz="2500" dirty="0">
                <a:ea typeface="微软雅黑" pitchFamily="34" charset="-122"/>
              </a:rPr>
              <a:t>increase </a:t>
            </a:r>
            <a:endParaRPr lang="en-US" altLang="ja-JP" dirty="0">
              <a:ea typeface="微软雅黑" pitchFamily="34" charset="-122"/>
            </a:endParaRPr>
          </a:p>
        </p:txBody>
      </p:sp>
      <p:sp>
        <p:nvSpPr>
          <p:cNvPr id="93197" name="Content Placeholder 2"/>
          <p:cNvSpPr txBox="1">
            <a:spLocks/>
          </p:cNvSpPr>
          <p:nvPr/>
        </p:nvSpPr>
        <p:spPr bwMode="auto">
          <a:xfrm>
            <a:off x="492215" y="2566810"/>
            <a:ext cx="6181174" cy="566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477" tIns="62239" rIns="124477" bIns="62239"/>
          <a:lstStyle>
            <a:lvl1pPr marL="169863" indent="-169863"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defTabSz="1244773" eaLnBrk="1" hangingPunct="1">
              <a:lnSpc>
                <a:spcPts val="3812"/>
              </a:lnSpc>
              <a:spcBef>
                <a:spcPct val="70000"/>
              </a:spcBef>
              <a:buClr>
                <a:srgbClr val="000000"/>
              </a:buClr>
            </a:pPr>
            <a:r>
              <a:rPr lang="en-US" altLang="ja-JP" sz="2500" dirty="0">
                <a:ea typeface="微软雅黑" pitchFamily="34" charset="-122"/>
              </a:rPr>
              <a:t>DRAM Speed  </a:t>
            </a:r>
            <a:r>
              <a:rPr lang="en-US" altLang="ja-JP" b="1" dirty="0">
                <a:solidFill>
                  <a:srgbClr val="4D2364"/>
                </a:solidFill>
                <a:ea typeface="微软雅黑" pitchFamily="34" charset="-122"/>
              </a:rPr>
              <a:t>7- 9x</a:t>
            </a:r>
          </a:p>
        </p:txBody>
      </p:sp>
      <p:sp>
        <p:nvSpPr>
          <p:cNvPr id="93198" name="Content Placeholder 2"/>
          <p:cNvSpPr txBox="1">
            <a:spLocks/>
          </p:cNvSpPr>
          <p:nvPr/>
        </p:nvSpPr>
        <p:spPr bwMode="auto">
          <a:xfrm>
            <a:off x="492215" y="3301354"/>
            <a:ext cx="6181174" cy="566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477" tIns="62239" rIns="124477" bIns="62239"/>
          <a:lstStyle>
            <a:lvl1pPr marL="169863" indent="-169863"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defTabSz="1244773" eaLnBrk="1" hangingPunct="1">
              <a:lnSpc>
                <a:spcPts val="3812"/>
              </a:lnSpc>
              <a:spcBef>
                <a:spcPct val="70000"/>
              </a:spcBef>
              <a:buClr>
                <a:srgbClr val="000000"/>
              </a:buClr>
            </a:pPr>
            <a:r>
              <a:rPr lang="en-US" altLang="ja-JP" sz="2500">
                <a:ea typeface="微软雅黑" pitchFamily="34" charset="-122"/>
              </a:rPr>
              <a:t>Network Speed  </a:t>
            </a:r>
            <a:r>
              <a:rPr lang="en-US" altLang="ja-JP" b="1">
                <a:solidFill>
                  <a:srgbClr val="4D2364"/>
                </a:solidFill>
                <a:ea typeface="微软雅黑" pitchFamily="34" charset="-122"/>
              </a:rPr>
              <a:t>100x</a:t>
            </a:r>
          </a:p>
        </p:txBody>
      </p:sp>
      <p:sp>
        <p:nvSpPr>
          <p:cNvPr id="93199" name="Content Placeholder 2"/>
          <p:cNvSpPr txBox="1">
            <a:spLocks/>
          </p:cNvSpPr>
          <p:nvPr/>
        </p:nvSpPr>
        <p:spPr bwMode="auto">
          <a:xfrm>
            <a:off x="492215" y="4049378"/>
            <a:ext cx="6181174" cy="566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477" tIns="62239" rIns="124477" bIns="62239"/>
          <a:lstStyle>
            <a:lvl1pPr marL="169863" indent="-169863"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defTabSz="1244773" eaLnBrk="1" hangingPunct="1">
              <a:lnSpc>
                <a:spcPts val="3812"/>
              </a:lnSpc>
              <a:spcBef>
                <a:spcPct val="70000"/>
              </a:spcBef>
              <a:buClr>
                <a:srgbClr val="000000"/>
              </a:buClr>
            </a:pPr>
            <a:r>
              <a:rPr lang="en-US" altLang="ja-JP" sz="2500" dirty="0">
                <a:ea typeface="微软雅黑" pitchFamily="34" charset="-122"/>
              </a:rPr>
              <a:t>Bus Speed  </a:t>
            </a:r>
            <a:r>
              <a:rPr lang="en-US" altLang="ja-JP" b="1" dirty="0">
                <a:solidFill>
                  <a:srgbClr val="4D2364"/>
                </a:solidFill>
                <a:ea typeface="微软雅黑" pitchFamily="34" charset="-122"/>
              </a:rPr>
              <a:t>20x</a:t>
            </a:r>
          </a:p>
        </p:txBody>
      </p:sp>
      <p:sp>
        <p:nvSpPr>
          <p:cNvPr id="93200" name="Content Placeholder 2"/>
          <p:cNvSpPr txBox="1">
            <a:spLocks/>
          </p:cNvSpPr>
          <p:nvPr/>
        </p:nvSpPr>
        <p:spPr bwMode="auto">
          <a:xfrm>
            <a:off x="577940" y="4844660"/>
            <a:ext cx="6181174" cy="566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477" tIns="62239" rIns="124477" bIns="62239"/>
          <a:lstStyle>
            <a:lvl1pPr marL="169863" indent="-169863" eaLnBrk="0" hangingPunct="0">
              <a:defRPr sz="2400">
                <a:solidFill>
                  <a:srgbClr val="000000"/>
                </a:solidFill>
                <a:latin typeface="Arial" pitchFamily="34" charset="0"/>
                <a:ea typeface="MS PGothic" pitchFamily="34" charset="-128"/>
              </a:defRPr>
            </a:lvl1pPr>
            <a:lvl2pPr marL="37931725" indent="-37474525" eaLnBrk="0" hangingPunct="0">
              <a:defRPr sz="2400">
                <a:solidFill>
                  <a:srgbClr val="000000"/>
                </a:solidFill>
                <a:latin typeface="Arial" pitchFamily="34" charset="0"/>
                <a:ea typeface="MS PGothic" pitchFamily="34" charset="-128"/>
              </a:defRPr>
            </a:lvl2pPr>
            <a:lvl3pPr eaLnBrk="0" hangingPunct="0">
              <a:defRPr sz="2400">
                <a:solidFill>
                  <a:srgbClr val="000000"/>
                </a:solidFill>
                <a:latin typeface="Arial" pitchFamily="34" charset="0"/>
                <a:ea typeface="MS PGothic" pitchFamily="34" charset="-128"/>
              </a:defRPr>
            </a:lvl3pPr>
            <a:lvl4pPr eaLnBrk="0" hangingPunct="0">
              <a:defRPr sz="2400">
                <a:solidFill>
                  <a:srgbClr val="000000"/>
                </a:solidFill>
                <a:latin typeface="Arial" pitchFamily="34" charset="0"/>
                <a:ea typeface="MS PGothic" pitchFamily="34" charset="-128"/>
              </a:defRPr>
            </a:lvl4pPr>
            <a:lvl5pPr eaLnBrk="0" hangingPunct="0">
              <a:defRPr sz="2400">
                <a:solidFill>
                  <a:srgbClr val="000000"/>
                </a:solidFill>
                <a:latin typeface="Arial" pitchFamily="34" charset="0"/>
                <a:ea typeface="MS PGothic" pitchFamily="34" charset="-128"/>
              </a:defRPr>
            </a:lvl5pPr>
            <a:lvl6pPr marL="457200" eaLnBrk="0" fontAlgn="base" hangingPunct="0">
              <a:spcBef>
                <a:spcPct val="0"/>
              </a:spcBef>
              <a:spcAft>
                <a:spcPct val="0"/>
              </a:spcAft>
              <a:defRPr sz="2400">
                <a:solidFill>
                  <a:srgbClr val="000000"/>
                </a:solidFill>
                <a:latin typeface="Arial" pitchFamily="34" charset="0"/>
                <a:ea typeface="MS PGothic" pitchFamily="34" charset="-128"/>
              </a:defRPr>
            </a:lvl6pPr>
            <a:lvl7pPr marL="914400" eaLnBrk="0" fontAlgn="base" hangingPunct="0">
              <a:spcBef>
                <a:spcPct val="0"/>
              </a:spcBef>
              <a:spcAft>
                <a:spcPct val="0"/>
              </a:spcAft>
              <a:defRPr sz="2400">
                <a:solidFill>
                  <a:srgbClr val="000000"/>
                </a:solidFill>
                <a:latin typeface="Arial" pitchFamily="34" charset="0"/>
                <a:ea typeface="MS PGothic" pitchFamily="34" charset="-128"/>
              </a:defRPr>
            </a:lvl7pPr>
            <a:lvl8pPr marL="1371600" eaLnBrk="0" fontAlgn="base" hangingPunct="0">
              <a:spcBef>
                <a:spcPct val="0"/>
              </a:spcBef>
              <a:spcAft>
                <a:spcPct val="0"/>
              </a:spcAft>
              <a:defRPr sz="2400">
                <a:solidFill>
                  <a:srgbClr val="000000"/>
                </a:solidFill>
                <a:latin typeface="Arial" pitchFamily="34" charset="0"/>
                <a:ea typeface="MS PGothic" pitchFamily="34" charset="-128"/>
              </a:defRPr>
            </a:lvl8pPr>
            <a:lvl9pPr marL="1828800" eaLnBrk="0" fontAlgn="base" hangingPunct="0">
              <a:spcBef>
                <a:spcPct val="0"/>
              </a:spcBef>
              <a:spcAft>
                <a:spcPct val="0"/>
              </a:spcAft>
              <a:defRPr sz="2400">
                <a:solidFill>
                  <a:srgbClr val="000000"/>
                </a:solidFill>
                <a:latin typeface="Arial" pitchFamily="34" charset="0"/>
                <a:ea typeface="MS PGothic" pitchFamily="34" charset="-128"/>
              </a:defRPr>
            </a:lvl9pPr>
          </a:lstStyle>
          <a:p>
            <a:pPr defTabSz="1244773" eaLnBrk="1" hangingPunct="1">
              <a:lnSpc>
                <a:spcPts val="3812"/>
              </a:lnSpc>
              <a:spcBef>
                <a:spcPct val="70000"/>
              </a:spcBef>
              <a:buClr>
                <a:srgbClr val="000000"/>
              </a:buClr>
            </a:pPr>
            <a:r>
              <a:rPr lang="en-US" altLang="ja-JP" sz="2500" dirty="0">
                <a:solidFill>
                  <a:srgbClr val="FFFFFF"/>
                </a:solidFill>
                <a:ea typeface="微软雅黑" pitchFamily="34" charset="-122"/>
              </a:rPr>
              <a:t>Disk Speed  </a:t>
            </a:r>
            <a:r>
              <a:rPr lang="en-US" altLang="ja-JP" b="1" dirty="0">
                <a:solidFill>
                  <a:srgbClr val="FFFFFF"/>
                </a:solidFill>
                <a:ea typeface="微软雅黑" pitchFamily="34" charset="-122"/>
              </a:rPr>
              <a:t>1.2x</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5246" y="1863464"/>
            <a:ext cx="6316268" cy="2856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标题 1"/>
          <p:cNvSpPr>
            <a:spLocks noGrp="1"/>
          </p:cNvSpPr>
          <p:nvPr>
            <p:ph type="title" idx="4294967295"/>
          </p:nvPr>
        </p:nvSpPr>
        <p:spPr>
          <a:xfrm>
            <a:off x="390525" y="265113"/>
            <a:ext cx="11069638" cy="517525"/>
          </a:xfrm>
          <a:prstGeom prst="rect">
            <a:avLst/>
          </a:prstGeom>
        </p:spPr>
        <p:txBody>
          <a:bodyPr/>
          <a:lstStyle/>
          <a:p>
            <a:pPr algn="l"/>
            <a:r>
              <a:rPr lang="zh-CN" altLang="en-US" sz="2800" b="1" dirty="0">
                <a:latin typeface="Arial" pitchFamily="34" charset="0"/>
                <a:ea typeface="微软雅黑" pitchFamily="34" charset="-122"/>
              </a:rPr>
              <a:t>谁在拖慢系统速度？</a:t>
            </a:r>
          </a:p>
        </p:txBody>
      </p:sp>
    </p:spTree>
    <p:extLst>
      <p:ext uri="{BB962C8B-B14F-4D97-AF65-F5344CB8AC3E}">
        <p14:creationId xmlns:p14="http://schemas.microsoft.com/office/powerpoint/2010/main" xmlns="" val="26191982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390525" y="284163"/>
            <a:ext cx="11069638" cy="517525"/>
          </a:xfrm>
          <a:prstGeom prst="rect">
            <a:avLst/>
          </a:prstGeom>
        </p:spPr>
        <p:txBody>
          <a:bodyPr/>
          <a:lstStyle/>
          <a:p>
            <a:pPr algn="l"/>
            <a:r>
              <a:rPr lang="zh-CN" altLang="en-US" sz="2800" b="1" dirty="0" smtClean="0">
                <a:latin typeface="Arial "/>
                <a:ea typeface="微软雅黑" pitchFamily="34" charset="-122"/>
              </a:rPr>
              <a:t>从</a:t>
            </a:r>
            <a:r>
              <a:rPr lang="zh-CN" altLang="en-US" sz="2800" b="1" dirty="0">
                <a:latin typeface="Arial "/>
                <a:ea typeface="微软雅黑" pitchFamily="34" charset="-122"/>
              </a:rPr>
              <a:t>延时上看出根源</a:t>
            </a:r>
            <a:endParaRPr lang="en-US" altLang="zh-CN" sz="2800" b="1" dirty="0">
              <a:latin typeface="Arial "/>
              <a:ea typeface="微软雅黑" pitchFamily="34" charset="-122"/>
            </a:endParaRPr>
          </a:p>
        </p:txBody>
      </p:sp>
      <p:sp>
        <p:nvSpPr>
          <p:cNvPr id="2" name="TextBox 1"/>
          <p:cNvSpPr txBox="1"/>
          <p:nvPr/>
        </p:nvSpPr>
        <p:spPr>
          <a:xfrm>
            <a:off x="909405" y="5017761"/>
            <a:ext cx="654346" cy="369332"/>
          </a:xfrm>
          <a:prstGeom prst="rect">
            <a:avLst/>
          </a:prstGeom>
          <a:noFill/>
        </p:spPr>
        <p:txBody>
          <a:bodyPr wrap="none" rtlCol="0">
            <a:spAutoFit/>
          </a:bodyPr>
          <a:lstStyle/>
          <a:p>
            <a:r>
              <a:rPr lang="en-US" altLang="zh-CN" dirty="0">
                <a:solidFill>
                  <a:srgbClr val="000000"/>
                </a:solidFill>
                <a:latin typeface="Arial "/>
                <a:ea typeface="微软雅黑" pitchFamily="34" charset="-122"/>
              </a:rPr>
              <a:t>CPU</a:t>
            </a:r>
            <a:endParaRPr lang="zh-CN" altLang="en-US" dirty="0">
              <a:solidFill>
                <a:srgbClr val="000000"/>
              </a:solidFill>
              <a:latin typeface="Arial "/>
              <a:ea typeface="微软雅黑" pitchFamily="34" charset="-122"/>
            </a:endParaRPr>
          </a:p>
        </p:txBody>
      </p:sp>
      <p:sp>
        <p:nvSpPr>
          <p:cNvPr id="12" name="矩形 11"/>
          <p:cNvSpPr/>
          <p:nvPr/>
        </p:nvSpPr>
        <p:spPr>
          <a:xfrm>
            <a:off x="260375" y="5361127"/>
            <a:ext cx="2095445" cy="646331"/>
          </a:xfrm>
          <a:prstGeom prst="rect">
            <a:avLst/>
          </a:prstGeom>
        </p:spPr>
        <p:txBody>
          <a:bodyPr wrap="none">
            <a:spAutoFit/>
          </a:bodyPr>
          <a:lstStyle/>
          <a:p>
            <a:r>
              <a:rPr lang="zh-CN" altLang="en-US" dirty="0">
                <a:solidFill>
                  <a:srgbClr val="000000"/>
                </a:solidFill>
                <a:latin typeface="Arial "/>
                <a:ea typeface="微软雅黑" pitchFamily="34" charset="-122"/>
              </a:rPr>
              <a:t>时钟频率</a:t>
            </a:r>
            <a:r>
              <a:rPr lang="en-US" altLang="zh-CN" dirty="0">
                <a:solidFill>
                  <a:srgbClr val="000000"/>
                </a:solidFill>
                <a:latin typeface="Arial "/>
                <a:ea typeface="微软雅黑" pitchFamily="34" charset="-122"/>
              </a:rPr>
              <a:t> </a:t>
            </a:r>
            <a:r>
              <a:rPr lang="zh-CN" altLang="en-US" dirty="0">
                <a:solidFill>
                  <a:srgbClr val="000000"/>
                </a:solidFill>
                <a:latin typeface="Arial "/>
                <a:ea typeface="微软雅黑" pitchFamily="34" charset="-122"/>
              </a:rPr>
              <a:t>时钟周期</a:t>
            </a:r>
            <a:endParaRPr lang="en-US" altLang="zh-CN" dirty="0">
              <a:solidFill>
                <a:srgbClr val="000000"/>
              </a:solidFill>
              <a:latin typeface="Arial "/>
              <a:ea typeface="微软雅黑" pitchFamily="34" charset="-122"/>
            </a:endParaRPr>
          </a:p>
          <a:p>
            <a:r>
              <a:rPr lang="en-US" altLang="zh-CN" dirty="0">
                <a:solidFill>
                  <a:srgbClr val="000000"/>
                </a:solidFill>
                <a:latin typeface="Arial "/>
                <a:ea typeface="微软雅黑" pitchFamily="34" charset="-122"/>
              </a:rPr>
              <a:t>1GHz	 </a:t>
            </a:r>
            <a:r>
              <a:rPr lang="en-US" altLang="zh-CN" dirty="0" smtClean="0">
                <a:solidFill>
                  <a:srgbClr val="000000"/>
                </a:solidFill>
                <a:latin typeface="Arial "/>
                <a:ea typeface="微软雅黑" pitchFamily="34" charset="-122"/>
              </a:rPr>
              <a:t>    </a:t>
            </a:r>
            <a:r>
              <a:rPr lang="en-US" altLang="zh-CN" b="1" dirty="0" smtClean="0">
                <a:solidFill>
                  <a:srgbClr val="FF0000"/>
                </a:solidFill>
                <a:latin typeface="Arial "/>
                <a:ea typeface="微软雅黑" pitchFamily="34" charset="-122"/>
              </a:rPr>
              <a:t>1.0ns</a:t>
            </a:r>
            <a:endParaRPr lang="zh-CN" altLang="en-US" b="1" dirty="0">
              <a:solidFill>
                <a:srgbClr val="FF0000"/>
              </a:solidFill>
              <a:latin typeface="Arial "/>
              <a:ea typeface="微软雅黑" pitchFamily="34" charset="-122"/>
            </a:endParaRPr>
          </a:p>
        </p:txBody>
      </p:sp>
      <p:sp>
        <p:nvSpPr>
          <p:cNvPr id="13" name="TextBox 12"/>
          <p:cNvSpPr txBox="1"/>
          <p:nvPr/>
        </p:nvSpPr>
        <p:spPr>
          <a:xfrm>
            <a:off x="3543161" y="5017761"/>
            <a:ext cx="646331" cy="369332"/>
          </a:xfrm>
          <a:prstGeom prst="rect">
            <a:avLst/>
          </a:prstGeom>
          <a:noFill/>
        </p:spPr>
        <p:txBody>
          <a:bodyPr wrap="none" rtlCol="0">
            <a:spAutoFit/>
          </a:bodyPr>
          <a:lstStyle/>
          <a:p>
            <a:r>
              <a:rPr lang="zh-CN" altLang="en-US" dirty="0">
                <a:solidFill>
                  <a:srgbClr val="000000"/>
                </a:solidFill>
                <a:latin typeface="Arial "/>
                <a:ea typeface="微软雅黑" pitchFamily="34" charset="-122"/>
              </a:rPr>
              <a:t>内存</a:t>
            </a:r>
          </a:p>
        </p:txBody>
      </p:sp>
      <p:sp>
        <p:nvSpPr>
          <p:cNvPr id="14" name="矩形 13"/>
          <p:cNvSpPr/>
          <p:nvPr/>
        </p:nvSpPr>
        <p:spPr>
          <a:xfrm>
            <a:off x="2644863" y="5424886"/>
            <a:ext cx="2558714" cy="646331"/>
          </a:xfrm>
          <a:prstGeom prst="rect">
            <a:avLst/>
          </a:prstGeom>
        </p:spPr>
        <p:txBody>
          <a:bodyPr wrap="none">
            <a:spAutoFit/>
          </a:bodyPr>
          <a:lstStyle/>
          <a:p>
            <a:pPr algn="ctr"/>
            <a:r>
              <a:rPr lang="en-US" altLang="zh-CN" dirty="0">
                <a:solidFill>
                  <a:srgbClr val="000000"/>
                </a:solidFill>
                <a:latin typeface="Arial "/>
                <a:ea typeface="微软雅黑" pitchFamily="34" charset="-122"/>
              </a:rPr>
              <a:t>DDR III 1600 </a:t>
            </a:r>
            <a:r>
              <a:rPr lang="zh-CN" altLang="en-US" dirty="0">
                <a:solidFill>
                  <a:srgbClr val="000000"/>
                </a:solidFill>
                <a:latin typeface="Arial "/>
                <a:ea typeface="微软雅黑" pitchFamily="34" charset="-122"/>
              </a:rPr>
              <a:t>核心频率</a:t>
            </a:r>
            <a:endParaRPr lang="en-US" altLang="zh-CN" dirty="0">
              <a:solidFill>
                <a:srgbClr val="000000"/>
              </a:solidFill>
              <a:latin typeface="Arial "/>
              <a:ea typeface="微软雅黑" pitchFamily="34" charset="-122"/>
            </a:endParaRPr>
          </a:p>
          <a:p>
            <a:pPr algn="ctr"/>
            <a:r>
              <a:rPr lang="en-US" altLang="zh-CN" dirty="0">
                <a:solidFill>
                  <a:srgbClr val="000000"/>
                </a:solidFill>
                <a:latin typeface="Arial "/>
                <a:ea typeface="微软雅黑" pitchFamily="34" charset="-122"/>
              </a:rPr>
              <a:t>200 MHz  -  </a:t>
            </a:r>
            <a:r>
              <a:rPr lang="en-US" altLang="zh-CN" dirty="0" smtClean="0">
                <a:solidFill>
                  <a:srgbClr val="000000"/>
                </a:solidFill>
                <a:latin typeface="Arial "/>
                <a:ea typeface="微软雅黑" pitchFamily="34" charset="-122"/>
              </a:rPr>
              <a:t>    </a:t>
            </a:r>
            <a:r>
              <a:rPr lang="en-US" altLang="zh-CN" b="1" dirty="0" smtClean="0">
                <a:solidFill>
                  <a:srgbClr val="FF0000"/>
                </a:solidFill>
                <a:latin typeface="Arial "/>
                <a:ea typeface="微软雅黑" pitchFamily="34" charset="-122"/>
              </a:rPr>
              <a:t>ns</a:t>
            </a:r>
            <a:r>
              <a:rPr lang="zh-CN" altLang="en-US" b="1" dirty="0">
                <a:solidFill>
                  <a:srgbClr val="FF0000"/>
                </a:solidFill>
                <a:latin typeface="Arial "/>
                <a:ea typeface="微软雅黑" pitchFamily="34" charset="-122"/>
              </a:rPr>
              <a:t>级别</a:t>
            </a:r>
          </a:p>
        </p:txBody>
      </p:sp>
      <p:sp>
        <p:nvSpPr>
          <p:cNvPr id="15" name="TextBox 14"/>
          <p:cNvSpPr txBox="1"/>
          <p:nvPr/>
        </p:nvSpPr>
        <p:spPr>
          <a:xfrm>
            <a:off x="9677647" y="5147886"/>
            <a:ext cx="1569660" cy="646331"/>
          </a:xfrm>
          <a:prstGeom prst="rect">
            <a:avLst/>
          </a:prstGeom>
          <a:noFill/>
        </p:spPr>
        <p:txBody>
          <a:bodyPr wrap="none" rtlCol="0">
            <a:spAutoFit/>
          </a:bodyPr>
          <a:lstStyle/>
          <a:p>
            <a:pPr algn="ctr"/>
            <a:r>
              <a:rPr lang="zh-CN" altLang="en-US" dirty="0">
                <a:solidFill>
                  <a:srgbClr val="000000"/>
                </a:solidFill>
                <a:latin typeface="Arial "/>
                <a:ea typeface="微软雅黑" pitchFamily="34" charset="-122"/>
              </a:rPr>
              <a:t>传统机械硬盘</a:t>
            </a:r>
            <a:endParaRPr lang="en-US" altLang="zh-CN" dirty="0">
              <a:solidFill>
                <a:srgbClr val="000000"/>
              </a:solidFill>
              <a:latin typeface="Arial "/>
              <a:ea typeface="微软雅黑" pitchFamily="34" charset="-122"/>
            </a:endParaRPr>
          </a:p>
          <a:p>
            <a:pPr algn="ctr"/>
            <a:r>
              <a:rPr lang="en-US" altLang="zh-CN" dirty="0">
                <a:solidFill>
                  <a:srgbClr val="000000"/>
                </a:solidFill>
                <a:latin typeface="Arial "/>
                <a:ea typeface="微软雅黑" pitchFamily="34" charset="-122"/>
              </a:rPr>
              <a:t>Latency </a:t>
            </a:r>
            <a:r>
              <a:rPr lang="en-US" altLang="zh-CN" b="1" dirty="0">
                <a:solidFill>
                  <a:srgbClr val="FF0000"/>
                </a:solidFill>
                <a:latin typeface="Arial "/>
                <a:ea typeface="微软雅黑" pitchFamily="34" charset="-122"/>
              </a:rPr>
              <a:t>2ms</a:t>
            </a:r>
            <a:endParaRPr lang="zh-CN" altLang="en-US" b="1" dirty="0">
              <a:solidFill>
                <a:srgbClr val="FF0000"/>
              </a:solidFill>
              <a:latin typeface="Arial "/>
              <a:ea typeface="微软雅黑" pitchFamily="34" charset="-122"/>
            </a:endParaRPr>
          </a:p>
        </p:txBody>
      </p:sp>
      <p:sp>
        <p:nvSpPr>
          <p:cNvPr id="16" name="右箭头 15"/>
          <p:cNvSpPr/>
          <p:nvPr/>
        </p:nvSpPr>
        <p:spPr>
          <a:xfrm rot="10800000">
            <a:off x="5177127" y="4366155"/>
            <a:ext cx="3958816" cy="566449"/>
          </a:xfrm>
          <a:prstGeom prst="rightArrow">
            <a:avLst/>
          </a:prstGeom>
          <a:solidFill>
            <a:srgbClr val="FF000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微软雅黑 Light" panose="020B0502040204020203" pitchFamily="34" charset="-122"/>
              <a:ea typeface="微软雅黑 Light" panose="020B0502040204020203" pitchFamily="34" charset="-122"/>
            </a:endParaRPr>
          </a:p>
        </p:txBody>
      </p:sp>
      <p:sp>
        <p:nvSpPr>
          <p:cNvPr id="17" name="TextBox 16"/>
          <p:cNvSpPr txBox="1"/>
          <p:nvPr/>
        </p:nvSpPr>
        <p:spPr>
          <a:xfrm>
            <a:off x="5980682" y="4947394"/>
            <a:ext cx="2492990" cy="923330"/>
          </a:xfrm>
          <a:prstGeom prst="rect">
            <a:avLst/>
          </a:prstGeom>
          <a:noFill/>
        </p:spPr>
        <p:txBody>
          <a:bodyPr wrap="none" rtlCol="0">
            <a:spAutoFit/>
          </a:bodyPr>
          <a:lstStyle/>
          <a:p>
            <a:pPr algn="ctr"/>
            <a:r>
              <a:rPr lang="zh-CN" altLang="en-US" dirty="0">
                <a:solidFill>
                  <a:srgbClr val="000000"/>
                </a:solidFill>
                <a:latin typeface="Arial "/>
                <a:ea typeface="微软雅黑" pitchFamily="34" charset="-122"/>
              </a:rPr>
              <a:t>仅延时消耗的时间</a:t>
            </a:r>
            <a:endParaRPr lang="en-US" altLang="zh-CN" dirty="0">
              <a:solidFill>
                <a:srgbClr val="000000"/>
              </a:solidFill>
              <a:latin typeface="Arial "/>
              <a:ea typeface="微软雅黑" pitchFamily="34" charset="-122"/>
            </a:endParaRPr>
          </a:p>
          <a:p>
            <a:pPr algn="ctr"/>
            <a:r>
              <a:rPr lang="zh-CN" altLang="en-US" dirty="0">
                <a:solidFill>
                  <a:srgbClr val="000000"/>
                </a:solidFill>
                <a:latin typeface="Arial "/>
                <a:ea typeface="微软雅黑" pitchFamily="34" charset="-122"/>
              </a:rPr>
              <a:t>达到内存处理数据时间</a:t>
            </a:r>
            <a:endParaRPr lang="en-US" altLang="zh-CN" dirty="0">
              <a:solidFill>
                <a:srgbClr val="000000"/>
              </a:solidFill>
              <a:latin typeface="Arial "/>
              <a:ea typeface="微软雅黑" pitchFamily="34" charset="-122"/>
            </a:endParaRPr>
          </a:p>
          <a:p>
            <a:pPr algn="ctr"/>
            <a:r>
              <a:rPr lang="zh-CN" altLang="en-US" dirty="0">
                <a:solidFill>
                  <a:srgbClr val="000000"/>
                </a:solidFill>
                <a:latin typeface="Arial "/>
                <a:ea typeface="微软雅黑" pitchFamily="34" charset="-122"/>
              </a:rPr>
              <a:t>的</a:t>
            </a:r>
            <a:r>
              <a:rPr lang="en-US" altLang="zh-CN" b="1" dirty="0">
                <a:solidFill>
                  <a:srgbClr val="FF0000"/>
                </a:solidFill>
                <a:latin typeface="Arial "/>
                <a:ea typeface="微软雅黑" pitchFamily="34" charset="-122"/>
              </a:rPr>
              <a:t>10</a:t>
            </a:r>
            <a:r>
              <a:rPr lang="en-US" altLang="zh-CN" b="1" baseline="30000" dirty="0">
                <a:solidFill>
                  <a:srgbClr val="FF0000"/>
                </a:solidFill>
                <a:latin typeface="Arial "/>
                <a:ea typeface="微软雅黑" pitchFamily="34" charset="-122"/>
              </a:rPr>
              <a:t>6</a:t>
            </a:r>
            <a:r>
              <a:rPr lang="zh-CN" altLang="en-US" dirty="0">
                <a:solidFill>
                  <a:srgbClr val="000000"/>
                </a:solidFill>
                <a:latin typeface="Arial "/>
                <a:ea typeface="微软雅黑" pitchFamily="34" charset="-122"/>
              </a:rPr>
              <a:t>倍</a:t>
            </a:r>
            <a:endParaRPr lang="zh-CN" altLang="zh-CN" dirty="0">
              <a:solidFill>
                <a:srgbClr val="000000"/>
              </a:solidFill>
              <a:latin typeface="Arial "/>
              <a:ea typeface="微软雅黑" pitchFamily="34" charset="-122"/>
            </a:endParaRPr>
          </a:p>
        </p:txBody>
      </p:sp>
      <p:sp>
        <p:nvSpPr>
          <p:cNvPr id="18" name="TextBox 17"/>
          <p:cNvSpPr txBox="1"/>
          <p:nvPr/>
        </p:nvSpPr>
        <p:spPr>
          <a:xfrm>
            <a:off x="6619889" y="1895884"/>
            <a:ext cx="2204130" cy="646331"/>
          </a:xfrm>
          <a:prstGeom prst="rect">
            <a:avLst/>
          </a:prstGeom>
          <a:noFill/>
        </p:spPr>
        <p:txBody>
          <a:bodyPr wrap="none" rtlCol="0">
            <a:spAutoFit/>
          </a:bodyPr>
          <a:lstStyle/>
          <a:p>
            <a:r>
              <a:rPr lang="en-US" altLang="zh-CN" dirty="0">
                <a:solidFill>
                  <a:srgbClr val="000000"/>
                </a:solidFill>
                <a:latin typeface="Arial "/>
                <a:ea typeface="微软雅黑" pitchFamily="34" charset="-122"/>
              </a:rPr>
              <a:t>Flash </a:t>
            </a:r>
            <a:r>
              <a:rPr lang="zh-CN" altLang="en-US" dirty="0">
                <a:solidFill>
                  <a:srgbClr val="000000"/>
                </a:solidFill>
                <a:latin typeface="Arial "/>
                <a:ea typeface="微软雅黑" pitchFamily="34" charset="-122"/>
              </a:rPr>
              <a:t>存储</a:t>
            </a:r>
            <a:endParaRPr lang="en-US" altLang="zh-CN" dirty="0">
              <a:solidFill>
                <a:srgbClr val="000000"/>
              </a:solidFill>
              <a:latin typeface="Arial "/>
              <a:ea typeface="微软雅黑" pitchFamily="34" charset="-122"/>
            </a:endParaRPr>
          </a:p>
          <a:p>
            <a:r>
              <a:rPr lang="en-US" altLang="zh-CN" dirty="0">
                <a:solidFill>
                  <a:srgbClr val="000000"/>
                </a:solidFill>
                <a:latin typeface="Arial "/>
                <a:ea typeface="微软雅黑" pitchFamily="34" charset="-122"/>
              </a:rPr>
              <a:t>Latency : 10</a:t>
            </a:r>
            <a:r>
              <a:rPr lang="el-GR" altLang="zh-CN" dirty="0">
                <a:solidFill>
                  <a:srgbClr val="000000"/>
                </a:solidFill>
                <a:latin typeface="Arial "/>
                <a:ea typeface="微软雅黑" pitchFamily="34" charset="-122"/>
              </a:rPr>
              <a:t>μ</a:t>
            </a:r>
            <a:r>
              <a:rPr lang="en-US" altLang="zh-CN" dirty="0">
                <a:solidFill>
                  <a:srgbClr val="000000"/>
                </a:solidFill>
                <a:latin typeface="Arial "/>
                <a:ea typeface="微软雅黑" pitchFamily="34" charset="-122"/>
              </a:rPr>
              <a:t>s</a:t>
            </a:r>
            <a:r>
              <a:rPr lang="zh-CN" altLang="en-US" dirty="0">
                <a:solidFill>
                  <a:srgbClr val="000000"/>
                </a:solidFill>
                <a:latin typeface="Arial "/>
                <a:ea typeface="微软雅黑" pitchFamily="34" charset="-122"/>
              </a:rPr>
              <a:t>级别</a:t>
            </a:r>
          </a:p>
        </p:txBody>
      </p:sp>
      <p:sp>
        <p:nvSpPr>
          <p:cNvPr id="23" name="下箭头 22"/>
          <p:cNvSpPr/>
          <p:nvPr/>
        </p:nvSpPr>
        <p:spPr>
          <a:xfrm rot="10800000">
            <a:off x="8623432" y="1199409"/>
            <a:ext cx="1420218" cy="1598493"/>
          </a:xfrm>
          <a:prstGeom prst="downArrow">
            <a:avLst/>
          </a:prstGeom>
          <a:solidFill>
            <a:srgbClr val="FF000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微软雅黑 Light" panose="020B0502040204020203" pitchFamily="34" charset="-122"/>
              <a:ea typeface="微软雅黑 Light" panose="020B0502040204020203" pitchFamily="34" charset="-122"/>
            </a:endParaRPr>
          </a:p>
        </p:txBody>
      </p:sp>
      <p:sp>
        <p:nvSpPr>
          <p:cNvPr id="24" name="TextBox 23"/>
          <p:cNvSpPr txBox="1"/>
          <p:nvPr/>
        </p:nvSpPr>
        <p:spPr>
          <a:xfrm>
            <a:off x="9867799" y="1923064"/>
            <a:ext cx="1443023" cy="646331"/>
          </a:xfrm>
          <a:prstGeom prst="rect">
            <a:avLst/>
          </a:prstGeom>
          <a:noFill/>
        </p:spPr>
        <p:txBody>
          <a:bodyPr wrap="none" rtlCol="0">
            <a:spAutoFit/>
          </a:bodyPr>
          <a:lstStyle/>
          <a:p>
            <a:pPr algn="ctr"/>
            <a:r>
              <a:rPr lang="zh-CN" altLang="en-US" dirty="0">
                <a:solidFill>
                  <a:srgbClr val="000000"/>
                </a:solidFill>
                <a:latin typeface="Arial "/>
                <a:ea typeface="微软雅黑" pitchFamily="34" charset="-122"/>
              </a:rPr>
              <a:t>数十倍</a:t>
            </a:r>
            <a:r>
              <a:rPr lang="en-US" altLang="zh-CN" dirty="0">
                <a:solidFill>
                  <a:srgbClr val="000000"/>
                </a:solidFill>
                <a:latin typeface="Arial "/>
                <a:ea typeface="微软雅黑" pitchFamily="34" charset="-122"/>
              </a:rPr>
              <a:t>/</a:t>
            </a:r>
            <a:r>
              <a:rPr lang="zh-CN" altLang="en-US" dirty="0">
                <a:solidFill>
                  <a:srgbClr val="000000"/>
                </a:solidFill>
                <a:latin typeface="Arial "/>
                <a:ea typeface="微软雅黑" pitchFamily="34" charset="-122"/>
              </a:rPr>
              <a:t>百倍</a:t>
            </a:r>
            <a:endParaRPr lang="en-US" altLang="zh-CN" dirty="0">
              <a:solidFill>
                <a:srgbClr val="000000"/>
              </a:solidFill>
              <a:latin typeface="Arial "/>
              <a:ea typeface="微软雅黑" pitchFamily="34" charset="-122"/>
            </a:endParaRPr>
          </a:p>
          <a:p>
            <a:pPr algn="ctr"/>
            <a:r>
              <a:rPr lang="zh-CN" altLang="en-US" dirty="0">
                <a:solidFill>
                  <a:srgbClr val="000000"/>
                </a:solidFill>
                <a:latin typeface="Arial "/>
                <a:ea typeface="微软雅黑" pitchFamily="34" charset="-122"/>
              </a:rPr>
              <a:t>性能提升</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233" y="3321012"/>
            <a:ext cx="1661730" cy="16655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28081" y="3240598"/>
            <a:ext cx="1792278" cy="1826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66338" y="3358746"/>
            <a:ext cx="1792278" cy="1708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descr="http://cdn.macrumors.com/article-new/2013/06/flash_storage_icon.jpg?retin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86662" y="1199408"/>
            <a:ext cx="1626089" cy="190037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右箭头 19"/>
          <p:cNvSpPr/>
          <p:nvPr/>
        </p:nvSpPr>
        <p:spPr>
          <a:xfrm rot="9061827">
            <a:off x="4813720" y="3128592"/>
            <a:ext cx="2339440" cy="562703"/>
          </a:xfrm>
          <a:prstGeom prst="rightArrow">
            <a:avLst/>
          </a:prstGeom>
          <a:solidFill>
            <a:srgbClr val="FF000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微软雅黑 Light" panose="020B0502040204020203" pitchFamily="34" charset="-122"/>
              <a:ea typeface="微软雅黑 Light" panose="020B0502040204020203" pitchFamily="34" charset="-122"/>
            </a:endParaRPr>
          </a:p>
        </p:txBody>
      </p:sp>
      <p:sp>
        <p:nvSpPr>
          <p:cNvPr id="22" name="TextBox 21"/>
          <p:cNvSpPr txBox="1"/>
          <p:nvPr/>
        </p:nvSpPr>
        <p:spPr>
          <a:xfrm>
            <a:off x="4794702" y="2876741"/>
            <a:ext cx="1236236" cy="369332"/>
          </a:xfrm>
          <a:prstGeom prst="rect">
            <a:avLst/>
          </a:prstGeom>
          <a:noFill/>
        </p:spPr>
        <p:txBody>
          <a:bodyPr wrap="none" rtlCol="0">
            <a:spAutoFit/>
          </a:bodyPr>
          <a:lstStyle/>
          <a:p>
            <a:r>
              <a:rPr lang="zh-CN" altLang="en-US" dirty="0">
                <a:solidFill>
                  <a:srgbClr val="000000"/>
                </a:solidFill>
                <a:latin typeface="Arial "/>
                <a:ea typeface="微软雅黑" pitchFamily="34" charset="-122"/>
              </a:rPr>
              <a:t>速度快</a:t>
            </a:r>
            <a:r>
              <a:rPr lang="en-US" altLang="zh-CN" dirty="0">
                <a:solidFill>
                  <a:srgbClr val="000000"/>
                </a:solidFill>
                <a:latin typeface="Arial "/>
                <a:ea typeface="微软雅黑" pitchFamily="34" charset="-122"/>
              </a:rPr>
              <a:t>10</a:t>
            </a:r>
            <a:r>
              <a:rPr lang="en-US" altLang="zh-CN" baseline="30000" dirty="0">
                <a:solidFill>
                  <a:srgbClr val="000000"/>
                </a:solidFill>
                <a:latin typeface="Arial "/>
                <a:ea typeface="微软雅黑" pitchFamily="34" charset="-122"/>
              </a:rPr>
              <a:t>4</a:t>
            </a:r>
            <a:endParaRPr lang="zh-CN" altLang="zh-CN" dirty="0">
              <a:solidFill>
                <a:srgbClr val="000000"/>
              </a:solidFill>
              <a:latin typeface="Arial "/>
              <a:ea typeface="微软雅黑" pitchFamily="34" charset="-122"/>
            </a:endParaRPr>
          </a:p>
        </p:txBody>
      </p:sp>
      <p:sp>
        <p:nvSpPr>
          <p:cNvPr id="19" name="右箭头 18"/>
          <p:cNvSpPr/>
          <p:nvPr/>
        </p:nvSpPr>
        <p:spPr>
          <a:xfrm rot="12244698">
            <a:off x="7423337" y="3102573"/>
            <a:ext cx="2339440" cy="562703"/>
          </a:xfrm>
          <a:prstGeom prst="rightArrow">
            <a:avLst/>
          </a:prstGeom>
          <a:solidFill>
            <a:srgbClr val="FF000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微软雅黑 Light" panose="020B0502040204020203" pitchFamily="34" charset="-122"/>
              <a:ea typeface="微软雅黑 Light" panose="020B0502040204020203" pitchFamily="34" charset="-122"/>
            </a:endParaRPr>
          </a:p>
        </p:txBody>
      </p:sp>
      <p:sp>
        <p:nvSpPr>
          <p:cNvPr id="21" name="TextBox 20"/>
          <p:cNvSpPr txBox="1"/>
          <p:nvPr/>
        </p:nvSpPr>
        <p:spPr>
          <a:xfrm>
            <a:off x="8579032" y="2876741"/>
            <a:ext cx="1236236" cy="369332"/>
          </a:xfrm>
          <a:prstGeom prst="rect">
            <a:avLst/>
          </a:prstGeom>
          <a:noFill/>
        </p:spPr>
        <p:txBody>
          <a:bodyPr wrap="none" rtlCol="0">
            <a:spAutoFit/>
          </a:bodyPr>
          <a:lstStyle/>
          <a:p>
            <a:r>
              <a:rPr lang="zh-CN" altLang="en-US" dirty="0">
                <a:solidFill>
                  <a:srgbClr val="000000"/>
                </a:solidFill>
                <a:latin typeface="Arial "/>
                <a:ea typeface="微软雅黑" pitchFamily="34" charset="-122"/>
              </a:rPr>
              <a:t>速度快</a:t>
            </a:r>
            <a:r>
              <a:rPr lang="en-US" altLang="zh-CN" dirty="0">
                <a:solidFill>
                  <a:srgbClr val="000000"/>
                </a:solidFill>
                <a:latin typeface="Arial "/>
                <a:ea typeface="微软雅黑" pitchFamily="34" charset="-122"/>
              </a:rPr>
              <a:t>10</a:t>
            </a:r>
            <a:r>
              <a:rPr lang="en-US" altLang="zh-CN" baseline="30000" dirty="0">
                <a:solidFill>
                  <a:srgbClr val="000000"/>
                </a:solidFill>
                <a:latin typeface="Arial "/>
                <a:ea typeface="微软雅黑" pitchFamily="34" charset="-122"/>
              </a:rPr>
              <a:t>2</a:t>
            </a:r>
            <a:endParaRPr lang="zh-CN" altLang="zh-CN" dirty="0">
              <a:solidFill>
                <a:srgbClr val="000000"/>
              </a:solidFill>
              <a:latin typeface="Arial "/>
              <a:ea typeface="微软雅黑" pitchFamily="34" charset="-122"/>
            </a:endParaRPr>
          </a:p>
        </p:txBody>
      </p:sp>
      <p:sp>
        <p:nvSpPr>
          <p:cNvPr id="29" name="TextBox 28"/>
          <p:cNvSpPr txBox="1"/>
          <p:nvPr/>
        </p:nvSpPr>
        <p:spPr>
          <a:xfrm>
            <a:off x="1122155" y="1582651"/>
            <a:ext cx="3313728" cy="1015663"/>
          </a:xfrm>
          <a:prstGeom prst="rect">
            <a:avLst/>
          </a:prstGeom>
          <a:noFill/>
        </p:spPr>
        <p:txBody>
          <a:bodyPr wrap="none" rtlCol="0">
            <a:spAutoFit/>
          </a:bodyPr>
          <a:lstStyle/>
          <a:p>
            <a:r>
              <a:rPr lang="en-US" altLang="zh-CN" sz="2000" dirty="0">
                <a:solidFill>
                  <a:srgbClr val="000000"/>
                </a:solidFill>
                <a:latin typeface="Arial "/>
                <a:ea typeface="微软雅黑" pitchFamily="34" charset="-122"/>
              </a:rPr>
              <a:t>Flash </a:t>
            </a:r>
            <a:r>
              <a:rPr lang="zh-CN" altLang="en-US" sz="2000" dirty="0">
                <a:solidFill>
                  <a:srgbClr val="000000"/>
                </a:solidFill>
                <a:latin typeface="Arial "/>
                <a:ea typeface="微软雅黑" pitchFamily="34" charset="-122"/>
              </a:rPr>
              <a:t>特性：非易失性存储</a:t>
            </a:r>
            <a:endParaRPr lang="en-US" altLang="zh-CN" sz="2000" dirty="0">
              <a:solidFill>
                <a:srgbClr val="000000"/>
              </a:solidFill>
              <a:latin typeface="Arial "/>
              <a:ea typeface="微软雅黑" pitchFamily="34" charset="-122"/>
            </a:endParaRPr>
          </a:p>
          <a:p>
            <a:r>
              <a:rPr lang="zh-CN" altLang="en-US" sz="2000" dirty="0">
                <a:solidFill>
                  <a:srgbClr val="000000"/>
                </a:solidFill>
                <a:latin typeface="Arial "/>
                <a:ea typeface="微软雅黑" pitchFamily="34" charset="-122"/>
              </a:rPr>
              <a:t> </a:t>
            </a:r>
            <a:r>
              <a:rPr lang="en-US" altLang="zh-CN" sz="2000" dirty="0">
                <a:solidFill>
                  <a:srgbClr val="000000"/>
                </a:solidFill>
                <a:latin typeface="Arial "/>
                <a:ea typeface="微软雅黑" pitchFamily="34" charset="-122"/>
              </a:rPr>
              <a:t>- </a:t>
            </a:r>
            <a:r>
              <a:rPr lang="zh-CN" altLang="en-US" sz="2000" dirty="0">
                <a:solidFill>
                  <a:srgbClr val="000000"/>
                </a:solidFill>
                <a:latin typeface="Arial "/>
                <a:ea typeface="微软雅黑" pitchFamily="34" charset="-122"/>
              </a:rPr>
              <a:t>可以作为缓存（</a:t>
            </a:r>
            <a:r>
              <a:rPr lang="en-US" altLang="zh-CN" sz="2000" dirty="0">
                <a:solidFill>
                  <a:srgbClr val="000000"/>
                </a:solidFill>
                <a:latin typeface="Arial "/>
                <a:ea typeface="微软雅黑" pitchFamily="34" charset="-122"/>
              </a:rPr>
              <a:t>Cache</a:t>
            </a:r>
            <a:r>
              <a:rPr lang="zh-CN" altLang="en-US" sz="2000" dirty="0">
                <a:solidFill>
                  <a:srgbClr val="000000"/>
                </a:solidFill>
                <a:latin typeface="Arial "/>
                <a:ea typeface="微软雅黑" pitchFamily="34" charset="-122"/>
              </a:rPr>
              <a:t>）</a:t>
            </a:r>
            <a:endParaRPr lang="en-US" altLang="zh-CN" sz="2000" dirty="0">
              <a:solidFill>
                <a:srgbClr val="000000"/>
              </a:solidFill>
              <a:latin typeface="Arial "/>
              <a:ea typeface="微软雅黑" pitchFamily="34" charset="-122"/>
            </a:endParaRPr>
          </a:p>
          <a:p>
            <a:r>
              <a:rPr lang="zh-CN" altLang="en-US" sz="2000" dirty="0">
                <a:solidFill>
                  <a:srgbClr val="000000"/>
                </a:solidFill>
                <a:latin typeface="Arial "/>
                <a:ea typeface="微软雅黑" pitchFamily="34" charset="-122"/>
              </a:rPr>
              <a:t> </a:t>
            </a:r>
            <a:r>
              <a:rPr lang="en-US" altLang="zh-CN" sz="2000" dirty="0">
                <a:solidFill>
                  <a:srgbClr val="000000"/>
                </a:solidFill>
                <a:latin typeface="Arial "/>
                <a:ea typeface="微软雅黑" pitchFamily="34" charset="-122"/>
              </a:rPr>
              <a:t>- </a:t>
            </a:r>
            <a:r>
              <a:rPr lang="zh-CN" altLang="en-US" sz="2000" dirty="0">
                <a:solidFill>
                  <a:srgbClr val="000000"/>
                </a:solidFill>
                <a:latin typeface="Arial "/>
                <a:ea typeface="微软雅黑" pitchFamily="34" charset="-122"/>
              </a:rPr>
              <a:t>可以作为数据存储</a:t>
            </a:r>
          </a:p>
        </p:txBody>
      </p:sp>
      <p:sp>
        <p:nvSpPr>
          <p:cNvPr id="25" name="圆角矩形 24"/>
          <p:cNvSpPr/>
          <p:nvPr/>
        </p:nvSpPr>
        <p:spPr>
          <a:xfrm>
            <a:off x="477234" y="1199409"/>
            <a:ext cx="11312701" cy="1677333"/>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xmlns="" val="4161019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23" grpId="0" animBg="1"/>
      <p:bldP spid="24" grpId="0"/>
      <p:bldP spid="20" grpId="0" animBg="1"/>
      <p:bldP spid="22" grpId="0"/>
      <p:bldP spid="19" grpId="0" animBg="1"/>
      <p:bldP spid="21" grpId="0"/>
      <p:bldP spid="29"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idx="4294967295"/>
          </p:nvPr>
        </p:nvSpPr>
        <p:spPr>
          <a:xfrm>
            <a:off x="400050" y="284163"/>
            <a:ext cx="11069638" cy="517525"/>
          </a:xfrm>
          <a:prstGeom prst="rect">
            <a:avLst/>
          </a:prstGeom>
        </p:spPr>
        <p:txBody>
          <a:bodyPr/>
          <a:lstStyle/>
          <a:p>
            <a:pPr algn="l"/>
            <a:r>
              <a:rPr lang="zh-CN" altLang="en-US" sz="2800" b="1" dirty="0" smtClean="0">
                <a:ea typeface="微软雅黑" pitchFamily="34" charset="-122"/>
              </a:rPr>
              <a:t>理想的核心交易系统</a:t>
            </a:r>
            <a:r>
              <a:rPr lang="zh-CN" altLang="en-US" dirty="0" smtClean="0"/>
              <a:t/>
            </a:r>
            <a:br>
              <a:rPr lang="zh-CN" altLang="en-US" dirty="0" smtClean="0"/>
            </a:br>
            <a:endParaRPr lang="zh-CN" altLang="en-US" dirty="0"/>
          </a:p>
        </p:txBody>
      </p:sp>
      <p:sp>
        <p:nvSpPr>
          <p:cNvPr id="3" name="Title 1"/>
          <p:cNvSpPr txBox="1">
            <a:spLocks/>
          </p:cNvSpPr>
          <p:nvPr/>
        </p:nvSpPr>
        <p:spPr bwMode="gray">
          <a:xfrm>
            <a:off x="-970383" y="325438"/>
            <a:ext cx="9747672" cy="460375"/>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endParaRPr lang="zh-CN" altLang="en-US" dirty="0">
              <a:latin typeface=""/>
              <a:ea typeface="微软雅黑" pitchFamily="34" charset="-122"/>
            </a:endParaRPr>
          </a:p>
        </p:txBody>
      </p:sp>
      <p:sp>
        <p:nvSpPr>
          <p:cNvPr id="4" name="TextBox 3"/>
          <p:cNvSpPr txBox="1"/>
          <p:nvPr/>
        </p:nvSpPr>
        <p:spPr>
          <a:xfrm>
            <a:off x="395288" y="821539"/>
            <a:ext cx="6134100" cy="96128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b="1" dirty="0" smtClean="0">
                <a:solidFill>
                  <a:schemeClr val="tx1">
                    <a:lumMod val="75000"/>
                    <a:lumOff val="25000"/>
                  </a:schemeClr>
                </a:solidFill>
                <a:latin typeface=""/>
                <a:ea typeface="微软雅黑" pitchFamily="34" charset="-122"/>
              </a:rPr>
              <a:t>极致性能（满足万亿量级交易额需求）</a:t>
            </a:r>
            <a:endParaRPr lang="en-US" altLang="zh-CN" sz="2000" b="1" dirty="0" smtClean="0">
              <a:solidFill>
                <a:schemeClr val="tx1">
                  <a:lumMod val="75000"/>
                  <a:lumOff val="25000"/>
                </a:schemeClr>
              </a:solidFill>
              <a:latin typeface=""/>
              <a:ea typeface="微软雅黑" pitchFamily="34" charset="-122"/>
            </a:endParaRPr>
          </a:p>
          <a:p>
            <a:pPr marL="285750" indent="-285750">
              <a:lnSpc>
                <a:spcPct val="150000"/>
              </a:lnSpc>
              <a:buFont typeface="Wingdings" panose="05000000000000000000" pitchFamily="2" charset="2"/>
              <a:buChar char="Ø"/>
            </a:pPr>
            <a:r>
              <a:rPr lang="zh-CN" altLang="en-US" sz="2000" b="1" dirty="0">
                <a:solidFill>
                  <a:schemeClr val="tx1">
                    <a:lumMod val="75000"/>
                    <a:lumOff val="25000"/>
                  </a:schemeClr>
                </a:solidFill>
                <a:latin typeface=""/>
                <a:ea typeface="微软雅黑" pitchFamily="34" charset="-122"/>
              </a:rPr>
              <a:t>稳健</a:t>
            </a:r>
            <a:r>
              <a:rPr lang="zh-CN" altLang="en-US" sz="2000" b="1" dirty="0" smtClean="0">
                <a:solidFill>
                  <a:schemeClr val="tx1">
                    <a:lumMod val="75000"/>
                    <a:lumOff val="25000"/>
                  </a:schemeClr>
                </a:solidFill>
                <a:latin typeface=""/>
                <a:ea typeface="微软雅黑" pitchFamily="34" charset="-122"/>
              </a:rPr>
              <a:t>可靠（持续运行，持续稳定的性能表现）</a:t>
            </a:r>
            <a:endParaRPr lang="en-US" altLang="zh-CN" sz="2000" b="1" dirty="0">
              <a:solidFill>
                <a:schemeClr val="tx1">
                  <a:lumMod val="75000"/>
                  <a:lumOff val="25000"/>
                </a:schemeClr>
              </a:solidFill>
              <a:latin typeface=""/>
              <a:ea typeface="微软雅黑" pitchFamily="34" charset="-122"/>
            </a:endParaRPr>
          </a:p>
        </p:txBody>
      </p:sp>
      <p:pic>
        <p:nvPicPr>
          <p:cNvPr id="3074" name="Picture 2" descr="D:\工作\金融行业\行业工作\银行行业\tupian\002564bab2f70de17b8c0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3937" y="998537"/>
            <a:ext cx="3626986" cy="228052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wangyc4\Desktop\2009090317002247769.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09917" y="3443734"/>
            <a:ext cx="3594595" cy="250288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wangyc4\Desktop\62.thumb_hea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3632" y="3329520"/>
            <a:ext cx="4567820" cy="269108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89165" y="1735137"/>
            <a:ext cx="6134100" cy="14773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b="1" dirty="0" smtClean="0">
                <a:solidFill>
                  <a:schemeClr val="tx1">
                    <a:lumMod val="75000"/>
                    <a:lumOff val="25000"/>
                  </a:schemeClr>
                </a:solidFill>
                <a:latin typeface="微软雅黑" pitchFamily="34" charset="-122"/>
                <a:ea typeface="微软雅黑" pitchFamily="34" charset="-122"/>
              </a:rPr>
              <a:t>灵活弹性（交易所又测试了？新版本上线？）</a:t>
            </a:r>
            <a:endParaRPr lang="en-US" altLang="zh-CN" sz="2000" b="1" dirty="0" smtClean="0">
              <a:solidFill>
                <a:schemeClr val="tx1">
                  <a:lumMod val="75000"/>
                  <a:lumOff val="25000"/>
                </a:schemeClr>
              </a:solidFill>
              <a:latin typeface="微软雅黑" pitchFamily="34" charset="-122"/>
              <a:ea typeface="微软雅黑" pitchFamily="34" charset="-122"/>
            </a:endParaRPr>
          </a:p>
          <a:p>
            <a:pPr marL="285750" indent="-28575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itchFamily="34" charset="-122"/>
                <a:ea typeface="微软雅黑" pitchFamily="34" charset="-122"/>
              </a:rPr>
              <a:t>价</a:t>
            </a:r>
            <a:r>
              <a:rPr lang="zh-CN" altLang="en-US" sz="2000" b="1" dirty="0" smtClean="0">
                <a:solidFill>
                  <a:schemeClr val="tx1">
                    <a:lumMod val="75000"/>
                    <a:lumOff val="25000"/>
                  </a:schemeClr>
                </a:solidFill>
                <a:latin typeface="微软雅黑" pitchFamily="34" charset="-122"/>
                <a:ea typeface="微软雅黑" pitchFamily="34" charset="-122"/>
              </a:rPr>
              <a:t>值投资（当新业务上线的时候你打算花多少人天优化性能？是否可以临时增加运维人员？）</a:t>
            </a:r>
            <a:endParaRPr lang="en-US" altLang="zh-CN"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29335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1"/>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8"/>
          <p:cNvSpPr/>
          <p:nvPr/>
        </p:nvSpPr>
        <p:spPr>
          <a:xfrm>
            <a:off x="2236534" y="1206606"/>
            <a:ext cx="9009222" cy="4290520"/>
          </a:xfrm>
          <a:prstGeom prst="rect">
            <a:avLst/>
          </a:prstGeom>
          <a:gradFill flip="none" rotWithShape="1">
            <a:gsLst>
              <a:gs pos="0">
                <a:schemeClr val="bg1">
                  <a:lumMod val="85000"/>
                </a:schemeClr>
              </a:gs>
              <a:gs pos="100000">
                <a:srgbClr val="FFFFFF">
                  <a:alpha val="0"/>
                </a:srgbClr>
              </a:gs>
              <a:gs pos="44000">
                <a:srgbClr val="FFFFFF"/>
              </a:gs>
            </a:gsLst>
            <a:lin ang="17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微软雅黑" pitchFamily="34" charset="-122"/>
              <a:ea typeface="微软雅黑" pitchFamily="34" charset="-122"/>
            </a:endParaRPr>
          </a:p>
        </p:txBody>
      </p:sp>
      <p:grpSp>
        <p:nvGrpSpPr>
          <p:cNvPr id="6" name="Group 1"/>
          <p:cNvGrpSpPr/>
          <p:nvPr/>
        </p:nvGrpSpPr>
        <p:grpSpPr>
          <a:xfrm>
            <a:off x="1086276" y="941696"/>
            <a:ext cx="9823669" cy="4921433"/>
            <a:chOff x="133491" y="341629"/>
            <a:chExt cx="8392992" cy="4233682"/>
          </a:xfrm>
        </p:grpSpPr>
        <p:sp>
          <p:nvSpPr>
            <p:cNvPr id="24" name="TextBox 105"/>
            <p:cNvSpPr txBox="1"/>
            <p:nvPr/>
          </p:nvSpPr>
          <p:spPr>
            <a:xfrm>
              <a:off x="4107147" y="4257592"/>
              <a:ext cx="946632" cy="31771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49A942"/>
                </a:buClr>
                <a:buFont typeface="Wingdings" pitchFamily="2" charset="2"/>
                <a:buNone/>
              </a:pPr>
              <a:r>
                <a:rPr lang="zh-CN" altLang="en-US" dirty="0" smtClean="0">
                  <a:solidFill>
                    <a:srgbClr val="000000"/>
                  </a:solidFill>
                  <a:latin typeface="Arial" pitchFamily="34" charset="0"/>
                  <a:ea typeface="微软雅黑" pitchFamily="34" charset="-122"/>
                  <a:cs typeface="SimSun"/>
                </a:rPr>
                <a:t>数据服务</a:t>
              </a:r>
              <a:endParaRPr lang="zh-CN" altLang="en-US" dirty="0">
                <a:solidFill>
                  <a:srgbClr val="000000"/>
                </a:solidFill>
                <a:latin typeface="Arial" pitchFamily="34" charset="0"/>
                <a:ea typeface="微软雅黑" pitchFamily="34" charset="-122"/>
                <a:cs typeface="SimSun"/>
              </a:endParaRPr>
            </a:p>
          </p:txBody>
        </p:sp>
        <p:cxnSp>
          <p:nvCxnSpPr>
            <p:cNvPr id="25" name="Straight Arrow Connector 106"/>
            <p:cNvCxnSpPr/>
            <p:nvPr/>
          </p:nvCxnSpPr>
          <p:spPr bwMode="auto">
            <a:xfrm>
              <a:off x="1108075" y="341629"/>
              <a:ext cx="0" cy="3930850"/>
            </a:xfrm>
            <a:prstGeom prst="straightConnector1">
              <a:avLst/>
            </a:prstGeom>
            <a:solidFill>
              <a:schemeClr val="accent1"/>
            </a:solidFill>
            <a:ln w="25400" cap="flat" cmpd="sng" algn="ctr">
              <a:solidFill>
                <a:schemeClr val="bg2"/>
              </a:solidFill>
              <a:prstDash val="solid"/>
              <a:round/>
              <a:headEnd type="triangle" w="lg" len="lg"/>
              <a:tailEnd type="none"/>
            </a:ln>
            <a:effectLst/>
          </p:spPr>
        </p:cxnSp>
        <p:cxnSp>
          <p:nvCxnSpPr>
            <p:cNvPr id="26" name="Straight Arrow Connector 107"/>
            <p:cNvCxnSpPr/>
            <p:nvPr/>
          </p:nvCxnSpPr>
          <p:spPr bwMode="auto">
            <a:xfrm flipV="1">
              <a:off x="1096837" y="4252912"/>
              <a:ext cx="7429646" cy="15083"/>
            </a:xfrm>
            <a:prstGeom prst="straightConnector1">
              <a:avLst/>
            </a:prstGeom>
            <a:solidFill>
              <a:schemeClr val="accent1"/>
            </a:solidFill>
            <a:ln w="25400" cap="flat" cmpd="sng" algn="ctr">
              <a:solidFill>
                <a:schemeClr val="bg2"/>
              </a:solidFill>
              <a:prstDash val="solid"/>
              <a:round/>
              <a:headEnd type="none"/>
              <a:tailEnd type="triangle" w="lg" len="lg"/>
            </a:ln>
            <a:effectLst/>
          </p:spPr>
        </p:cxnSp>
        <p:sp>
          <p:nvSpPr>
            <p:cNvPr id="27" name="TextBox 108"/>
            <p:cNvSpPr txBox="1"/>
            <p:nvPr/>
          </p:nvSpPr>
          <p:spPr>
            <a:xfrm rot="16200000">
              <a:off x="556166" y="2141722"/>
              <a:ext cx="556009" cy="315544"/>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49A942"/>
                </a:buClr>
                <a:buFont typeface="Wingdings" pitchFamily="2" charset="2"/>
                <a:buNone/>
              </a:pPr>
              <a:r>
                <a:rPr lang="zh-CN" altLang="en-US" smtClean="0">
                  <a:solidFill>
                    <a:srgbClr val="000000"/>
                  </a:solidFill>
                  <a:latin typeface="Arial" pitchFamily="34" charset="0"/>
                  <a:ea typeface="微软雅黑" pitchFamily="34" charset="-122"/>
                  <a:cs typeface="SimSun"/>
                </a:rPr>
                <a:t>性能</a:t>
              </a:r>
              <a:endParaRPr lang="zh-CN" altLang="en-US">
                <a:solidFill>
                  <a:srgbClr val="000000"/>
                </a:solidFill>
                <a:latin typeface="Arial" pitchFamily="34" charset="0"/>
                <a:ea typeface="微软雅黑" pitchFamily="34" charset="-122"/>
                <a:cs typeface="SimSun"/>
              </a:endParaRPr>
            </a:p>
          </p:txBody>
        </p:sp>
        <p:sp>
          <p:nvSpPr>
            <p:cNvPr id="28" name="TextBox 109"/>
            <p:cNvSpPr txBox="1"/>
            <p:nvPr/>
          </p:nvSpPr>
          <p:spPr>
            <a:xfrm>
              <a:off x="1195899" y="4270963"/>
              <a:ext cx="464551" cy="2647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smtClean="0">
                  <a:solidFill>
                    <a:srgbClr val="000000"/>
                  </a:solidFill>
                  <a:latin typeface="Arial" pitchFamily="34" charset="0"/>
                  <a:ea typeface="微软雅黑" pitchFamily="34" charset="-122"/>
                  <a:cs typeface="SimSun"/>
                </a:rPr>
                <a:t>基本</a:t>
              </a:r>
              <a:endParaRPr lang="zh-CN" altLang="en-US" sz="1400">
                <a:solidFill>
                  <a:srgbClr val="000000"/>
                </a:solidFill>
                <a:latin typeface="Arial" pitchFamily="34" charset="0"/>
                <a:ea typeface="微软雅黑" pitchFamily="34" charset="-122"/>
                <a:cs typeface="SimSun"/>
              </a:endParaRPr>
            </a:p>
          </p:txBody>
        </p:sp>
        <p:sp>
          <p:nvSpPr>
            <p:cNvPr id="29" name="TextBox 110"/>
            <p:cNvSpPr txBox="1"/>
            <p:nvPr/>
          </p:nvSpPr>
          <p:spPr>
            <a:xfrm>
              <a:off x="7662931" y="4257670"/>
              <a:ext cx="771330" cy="2647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smtClean="0">
                  <a:solidFill>
                    <a:srgbClr val="000000"/>
                  </a:solidFill>
                  <a:latin typeface="Arial" pitchFamily="34" charset="0"/>
                  <a:ea typeface="微软雅黑" pitchFamily="34" charset="-122"/>
                  <a:cs typeface="SimSun"/>
                </a:rPr>
                <a:t>功能强大</a:t>
              </a:r>
              <a:endParaRPr lang="zh-CN" altLang="en-US" sz="1400" dirty="0">
                <a:solidFill>
                  <a:srgbClr val="000000"/>
                </a:solidFill>
                <a:latin typeface="Arial" pitchFamily="34" charset="0"/>
                <a:ea typeface="微软雅黑" pitchFamily="34" charset="-122"/>
                <a:cs typeface="SimSun"/>
              </a:endParaRPr>
            </a:p>
          </p:txBody>
        </p:sp>
        <p:sp>
          <p:nvSpPr>
            <p:cNvPr id="30" name="TextBox 47"/>
            <p:cNvSpPr txBox="1"/>
            <p:nvPr/>
          </p:nvSpPr>
          <p:spPr>
            <a:xfrm>
              <a:off x="240715" y="3736632"/>
              <a:ext cx="726134" cy="45010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smtClean="0">
                  <a:solidFill>
                    <a:srgbClr val="000000"/>
                  </a:solidFill>
                  <a:latin typeface="Arial" pitchFamily="34" charset="0"/>
                  <a:ea typeface="微软雅黑" pitchFamily="34" charset="-122"/>
                  <a:cs typeface="SimSun"/>
                </a:rPr>
                <a:t>高</a:t>
              </a:r>
            </a:p>
            <a:p>
              <a:pPr algn="ctr"/>
              <a:r>
                <a:rPr lang="en-US" altLang="zh-CN" sz="1400" dirty="0" smtClean="0">
                  <a:solidFill>
                    <a:srgbClr val="000000"/>
                  </a:solidFill>
                  <a:latin typeface="Arial" pitchFamily="34" charset="0"/>
                  <a:ea typeface="微软雅黑" pitchFamily="34" charset="-122"/>
                  <a:cs typeface="SimSun"/>
                </a:rPr>
                <a:t>(1-3 </a:t>
              </a:r>
              <a:r>
                <a:rPr lang="en-US" altLang="zh-CN" sz="1400" dirty="0" err="1" smtClean="0">
                  <a:solidFill>
                    <a:srgbClr val="000000"/>
                  </a:solidFill>
                  <a:latin typeface="Arial" pitchFamily="34" charset="0"/>
                  <a:ea typeface="微软雅黑" pitchFamily="34" charset="-122"/>
                  <a:cs typeface="SimSun"/>
                </a:rPr>
                <a:t>ms</a:t>
              </a:r>
              <a:r>
                <a:rPr lang="en-US" altLang="zh-CN" sz="1400" dirty="0" smtClean="0">
                  <a:solidFill>
                    <a:srgbClr val="000000"/>
                  </a:solidFill>
                  <a:latin typeface="Arial" pitchFamily="34" charset="0"/>
                  <a:ea typeface="微软雅黑" pitchFamily="34" charset="-122"/>
                  <a:cs typeface="SimSun"/>
                </a:rPr>
                <a:t>)</a:t>
              </a:r>
              <a:endParaRPr lang="en-US" altLang="zh-CN" sz="1400" dirty="0">
                <a:solidFill>
                  <a:srgbClr val="000000"/>
                </a:solidFill>
                <a:latin typeface="Arial" pitchFamily="34" charset="0"/>
                <a:ea typeface="微软雅黑" pitchFamily="34" charset="-122"/>
                <a:cs typeface="SimSun"/>
              </a:endParaRPr>
            </a:p>
          </p:txBody>
        </p:sp>
        <p:sp>
          <p:nvSpPr>
            <p:cNvPr id="31" name="TextBox 50"/>
            <p:cNvSpPr txBox="1"/>
            <p:nvPr/>
          </p:nvSpPr>
          <p:spPr>
            <a:xfrm>
              <a:off x="133491" y="474129"/>
              <a:ext cx="853502" cy="45010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smtClean="0">
                  <a:solidFill>
                    <a:srgbClr val="000000"/>
                  </a:solidFill>
                  <a:latin typeface="Arial" pitchFamily="34" charset="0"/>
                  <a:ea typeface="微软雅黑" pitchFamily="34" charset="-122"/>
                  <a:cs typeface="SimSun"/>
                </a:rPr>
                <a:t>极好</a:t>
              </a:r>
            </a:p>
            <a:p>
              <a:pPr algn="ctr"/>
              <a:r>
                <a:rPr lang="en-US" altLang="zh-CN" sz="1400" dirty="0" smtClean="0">
                  <a:solidFill>
                    <a:srgbClr val="000000"/>
                  </a:solidFill>
                  <a:latin typeface="Arial" pitchFamily="34" charset="0"/>
                  <a:ea typeface="微软雅黑" pitchFamily="34" charset="-122"/>
                  <a:cs typeface="SimSun"/>
                </a:rPr>
                <a:t>(&lt; 100 µs)</a:t>
              </a:r>
              <a:endParaRPr lang="en-US" altLang="zh-CN" sz="1400" dirty="0">
                <a:solidFill>
                  <a:srgbClr val="000000"/>
                </a:solidFill>
                <a:latin typeface="Arial" pitchFamily="34" charset="0"/>
                <a:ea typeface="微软雅黑" pitchFamily="34" charset="-122"/>
                <a:cs typeface="SimSun"/>
              </a:endParaRPr>
            </a:p>
          </p:txBody>
        </p:sp>
      </p:grpSp>
      <p:sp>
        <p:nvSpPr>
          <p:cNvPr id="7" name="TextBox 2"/>
          <p:cNvSpPr txBox="1"/>
          <p:nvPr/>
        </p:nvSpPr>
        <p:spPr>
          <a:xfrm>
            <a:off x="6962353" y="4194000"/>
            <a:ext cx="394759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mtClean="0">
                <a:solidFill>
                  <a:srgbClr val="FFFFFF"/>
                </a:solidFill>
                <a:latin typeface="微软雅黑" pitchFamily="34" charset="-122"/>
                <a:ea typeface="微软雅黑" pitchFamily="34" charset="-122"/>
                <a:cs typeface="SimSun"/>
              </a:rPr>
              <a:t>混合阵列</a:t>
            </a:r>
            <a:endParaRPr lang="zh-CN" altLang="en-US" sz="2000">
              <a:solidFill>
                <a:srgbClr val="FFFFFF"/>
              </a:solidFill>
              <a:latin typeface="微软雅黑" panose="020B0503020204020204" pitchFamily="34" charset="-122"/>
              <a:ea typeface="微软雅黑" panose="020B0503020204020204" pitchFamily="34" charset="-122"/>
              <a:cs typeface="SimSun"/>
            </a:endParaRPr>
          </a:p>
        </p:txBody>
      </p:sp>
      <p:sp>
        <p:nvSpPr>
          <p:cNvPr id="8" name="Rounded Rectangle 31"/>
          <p:cNvSpPr/>
          <p:nvPr/>
        </p:nvSpPr>
        <p:spPr bwMode="auto">
          <a:xfrm>
            <a:off x="6520267" y="2315400"/>
            <a:ext cx="3935038" cy="877756"/>
          </a:xfrm>
          <a:prstGeom prst="roundRect">
            <a:avLst/>
          </a:prstGeom>
          <a:solidFill>
            <a:srgbClr val="00B0F0"/>
          </a:solidFill>
          <a:ln w="38100" cap="flat" cmpd="sng" algn="ctr">
            <a:solidFill>
              <a:schemeClr val="lt1">
                <a:hueOff val="0"/>
                <a:satOff val="0"/>
                <a:lumOff val="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Clr>
                <a:srgbClr val="49A942"/>
              </a:buClr>
              <a:buFont typeface="Wingdings 2" pitchFamily="18" charset="2"/>
              <a:buNone/>
            </a:pPr>
            <a:endParaRPr lang="zh-CN" altLang="en-US" sz="1200" smtClean="0">
              <a:solidFill>
                <a:srgbClr val="000000"/>
              </a:solidFill>
              <a:latin typeface="微软雅黑" pitchFamily="34" charset="-122"/>
              <a:ea typeface="微软雅黑" pitchFamily="34" charset="-122"/>
            </a:endParaRPr>
          </a:p>
          <a:p>
            <a:pPr algn="ctr" fontAlgn="base">
              <a:spcBef>
                <a:spcPct val="0"/>
              </a:spcBef>
              <a:spcAft>
                <a:spcPct val="0"/>
              </a:spcAft>
              <a:buClr>
                <a:srgbClr val="49A942"/>
              </a:buClr>
              <a:buFont typeface="Wingdings 2" pitchFamily="18" charset="2"/>
              <a:buNone/>
            </a:pP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9" name="TextBox 44"/>
          <p:cNvSpPr txBox="1"/>
          <p:nvPr/>
        </p:nvSpPr>
        <p:spPr>
          <a:xfrm>
            <a:off x="8358906" y="4420350"/>
            <a:ext cx="2394390" cy="8233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mtClean="0">
                <a:solidFill>
                  <a:srgbClr val="FFFFFF"/>
                </a:solidFill>
                <a:latin typeface="微软雅黑" panose="020B0503020204020204" pitchFamily="34" charset="-122"/>
                <a:ea typeface="微软雅黑" panose="020B0503020204020204" pitchFamily="34" charset="-122"/>
                <a:cs typeface="SimSun"/>
              </a:rPr>
              <a:t>应用程序</a:t>
            </a:r>
            <a:endParaRPr lang="zh-CN" altLang="en-US" sz="700" smtClean="0">
              <a:solidFill>
                <a:srgbClr val="FFFFFF"/>
              </a:solidFill>
              <a:latin typeface="微软雅黑" panose="020B0503020204020204" pitchFamily="34" charset="-122"/>
              <a:ea typeface="微软雅黑" panose="020B0503020204020204" pitchFamily="34" charset="-122"/>
            </a:endParaRPr>
          </a:p>
          <a:p>
            <a:pPr algn="ctr"/>
            <a:r>
              <a:rPr lang="zh-CN" altLang="en-US" sz="1050" smtClean="0">
                <a:solidFill>
                  <a:srgbClr val="FFFFFF"/>
                </a:solidFill>
                <a:latin typeface="微软雅黑" panose="020B0503020204020204" pitchFamily="34" charset="-122"/>
                <a:ea typeface="微软雅黑" panose="020B0503020204020204" pitchFamily="34" charset="-122"/>
                <a:cs typeface="SimSun"/>
              </a:rPr>
              <a:t>数据仓库</a:t>
            </a:r>
          </a:p>
          <a:p>
            <a:pPr algn="ctr"/>
            <a:r>
              <a:rPr lang="en-US" altLang="zh-CN" sz="1050" smtClean="0">
                <a:solidFill>
                  <a:srgbClr val="FFFFFF"/>
                </a:solidFill>
                <a:latin typeface="微软雅黑" panose="020B0503020204020204" pitchFamily="34" charset="-122"/>
                <a:ea typeface="微软雅黑" panose="020B0503020204020204" pitchFamily="34" charset="-122"/>
                <a:cs typeface="SimSun"/>
              </a:rPr>
              <a:t>OLTP </a:t>
            </a:r>
            <a:r>
              <a:rPr lang="zh-CN" altLang="en-US" sz="1050" smtClean="0">
                <a:solidFill>
                  <a:srgbClr val="FFFFFF"/>
                </a:solidFill>
                <a:latin typeface="微软雅黑" panose="020B0503020204020204" pitchFamily="34" charset="-122"/>
                <a:ea typeface="微软雅黑" panose="020B0503020204020204" pitchFamily="34" charset="-122"/>
                <a:cs typeface="SimSun"/>
              </a:rPr>
              <a:t>数据库</a:t>
            </a:r>
          </a:p>
          <a:p>
            <a:pPr algn="ctr"/>
            <a:r>
              <a:rPr lang="zh-CN" altLang="en-US" sz="1050" smtClean="0">
                <a:solidFill>
                  <a:srgbClr val="FFFFFF"/>
                </a:solidFill>
                <a:latin typeface="微软雅黑" panose="020B0503020204020204" pitchFamily="34" charset="-122"/>
                <a:ea typeface="微软雅黑" panose="020B0503020204020204" pitchFamily="34" charset="-122"/>
                <a:cs typeface="SimSun"/>
              </a:rPr>
              <a:t>云部署</a:t>
            </a:r>
            <a:endParaRPr lang="zh-CN" altLang="en-US" sz="1050">
              <a:solidFill>
                <a:srgbClr val="FFFFFF"/>
              </a:solidFill>
              <a:latin typeface="微软雅黑" panose="020B0503020204020204" pitchFamily="34" charset="-122"/>
              <a:ea typeface="微软雅黑" panose="020B0503020204020204" pitchFamily="34" charset="-122"/>
              <a:cs typeface="SimSun"/>
            </a:endParaRPr>
          </a:p>
        </p:txBody>
      </p:sp>
      <p:sp>
        <p:nvSpPr>
          <p:cNvPr id="10" name="Rounded Rectangle 46"/>
          <p:cNvSpPr/>
          <p:nvPr/>
        </p:nvSpPr>
        <p:spPr bwMode="auto">
          <a:xfrm>
            <a:off x="6576075" y="3586215"/>
            <a:ext cx="4163879" cy="1219287"/>
          </a:xfrm>
          <a:prstGeom prst="roundRect">
            <a:avLst/>
          </a:prstGeom>
          <a:solidFill>
            <a:srgbClr val="00B0F0"/>
          </a:solidFill>
          <a:ln w="38100" cap="flat" cmpd="sng" algn="ctr">
            <a:solidFill>
              <a:schemeClr val="lt1">
                <a:hueOff val="0"/>
                <a:satOff val="0"/>
                <a:lumOff val="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Clr>
                <a:srgbClr val="49A942"/>
              </a:buClr>
              <a:buFont typeface="Wingdings 2" pitchFamily="18" charset="2"/>
              <a:buNone/>
            </a:pPr>
            <a:r>
              <a:rPr lang="zh-CN" altLang="en-US" smtClean="0">
                <a:solidFill>
                  <a:srgbClr val="000000"/>
                </a:solidFill>
                <a:latin typeface="微软雅黑" pitchFamily="34" charset="-122"/>
                <a:ea typeface="微软雅黑" pitchFamily="34" charset="-122"/>
                <a:cs typeface="SimSun"/>
              </a:rPr>
              <a:t>	</a:t>
            </a:r>
          </a:p>
          <a:p>
            <a:pPr algn="ctr" fontAlgn="base">
              <a:spcBef>
                <a:spcPct val="0"/>
              </a:spcBef>
              <a:spcAft>
                <a:spcPct val="0"/>
              </a:spcAft>
              <a:buClr>
                <a:srgbClr val="49A942"/>
              </a:buClr>
              <a:buFont typeface="Wingdings 2" pitchFamily="18" charset="2"/>
              <a:buNone/>
            </a:pPr>
            <a:endParaRPr lang="zh-CN" altLang="en-US" sz="1200" smtClean="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buClr>
                <a:srgbClr val="49A942"/>
              </a:buClr>
              <a:buFont typeface="Wingdings 2" pitchFamily="18" charset="2"/>
              <a:buNone/>
            </a:pPr>
            <a:endParaRPr lang="zh-CN" altLang="en-US" sz="1200" smtClean="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buClr>
                <a:srgbClr val="49A942"/>
              </a:buClr>
              <a:buFont typeface="Wingdings 2" pitchFamily="18" charset="2"/>
              <a:buNone/>
            </a:pPr>
            <a:endParaRPr lang="zh-CN" altLang="en-US" sz="1200" smtClean="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buClr>
                <a:srgbClr val="49A942"/>
              </a:buClr>
              <a:buFont typeface="Wingdings 2" pitchFamily="18" charset="2"/>
              <a:buNone/>
            </a:pPr>
            <a:endParaRPr lang="zh-CN" altLang="en-US" sz="1200" smtClean="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buClr>
                <a:srgbClr val="49A942"/>
              </a:buClr>
              <a:buFont typeface="Wingdings 2" pitchFamily="18" charset="2"/>
              <a:buNone/>
            </a:pP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6801210" y="3625448"/>
            <a:ext cx="380042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smtClean="0">
                <a:solidFill>
                  <a:srgbClr val="FFFFFF"/>
                </a:solidFill>
                <a:latin typeface="Arial" pitchFamily="34" charset="0"/>
                <a:ea typeface="微软雅黑" pitchFamily="34" charset="-122"/>
                <a:cs typeface="SimSun"/>
              </a:rPr>
              <a:t>混合阵列（</a:t>
            </a:r>
            <a:r>
              <a:rPr lang="en-US" altLang="zh-CN" sz="2000" b="1" dirty="0" smtClean="0">
                <a:solidFill>
                  <a:srgbClr val="FFFFFF"/>
                </a:solidFill>
                <a:latin typeface="Arial" pitchFamily="34" charset="0"/>
                <a:ea typeface="微软雅黑" pitchFamily="34" charset="-122"/>
                <a:cs typeface="SimSun"/>
              </a:rPr>
              <a:t>cache/</a:t>
            </a:r>
            <a:r>
              <a:rPr lang="zh-CN" altLang="en-US" sz="2000" b="1" dirty="0" smtClean="0">
                <a:solidFill>
                  <a:srgbClr val="FFFFFF"/>
                </a:solidFill>
                <a:latin typeface="Arial" pitchFamily="34" charset="0"/>
                <a:ea typeface="微软雅黑" pitchFamily="34" charset="-122"/>
                <a:cs typeface="SimSun"/>
              </a:rPr>
              <a:t>分层）</a:t>
            </a:r>
            <a:endParaRPr lang="zh-CN" altLang="en-US" sz="2000" b="1" dirty="0">
              <a:solidFill>
                <a:srgbClr val="FFFFFF"/>
              </a:solidFill>
              <a:latin typeface="Arial" pitchFamily="34" charset="0"/>
              <a:ea typeface="微软雅黑" pitchFamily="34" charset="-122"/>
              <a:cs typeface="SimSun"/>
            </a:endParaRPr>
          </a:p>
        </p:txBody>
      </p:sp>
      <p:sp>
        <p:nvSpPr>
          <p:cNvPr id="12" name="TextBox 32"/>
          <p:cNvSpPr txBox="1"/>
          <p:nvPr/>
        </p:nvSpPr>
        <p:spPr>
          <a:xfrm>
            <a:off x="6174896" y="2382074"/>
            <a:ext cx="45670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smtClean="0">
                <a:solidFill>
                  <a:srgbClr val="FFFFFF"/>
                </a:solidFill>
                <a:latin typeface="Arial" pitchFamily="34" charset="0"/>
                <a:ea typeface="微软雅黑" pitchFamily="34" charset="-122"/>
                <a:cs typeface="SimSun"/>
              </a:rPr>
              <a:t>全闪存阵列</a:t>
            </a:r>
            <a:endParaRPr lang="zh-CN" altLang="en-US" sz="2000" b="1" dirty="0">
              <a:solidFill>
                <a:srgbClr val="FFFFFF"/>
              </a:solidFill>
              <a:latin typeface="Arial" pitchFamily="34" charset="0"/>
              <a:ea typeface="微软雅黑" pitchFamily="34" charset="-122"/>
              <a:cs typeface="SimSun"/>
            </a:endParaRPr>
          </a:p>
        </p:txBody>
      </p:sp>
      <p:grpSp>
        <p:nvGrpSpPr>
          <p:cNvPr id="13" name="Group 6"/>
          <p:cNvGrpSpPr/>
          <p:nvPr/>
        </p:nvGrpSpPr>
        <p:grpSpPr>
          <a:xfrm>
            <a:off x="2854074" y="3013334"/>
            <a:ext cx="3542671" cy="1132934"/>
            <a:chOff x="1213494" y="617870"/>
            <a:chExt cx="3192321" cy="1141356"/>
          </a:xfrm>
          <a:solidFill>
            <a:srgbClr val="FF0000"/>
          </a:solidFill>
        </p:grpSpPr>
        <p:sp>
          <p:nvSpPr>
            <p:cNvPr id="22" name="Rounded Rectangle 40"/>
            <p:cNvSpPr/>
            <p:nvPr/>
          </p:nvSpPr>
          <p:spPr bwMode="auto">
            <a:xfrm>
              <a:off x="1213495" y="617870"/>
              <a:ext cx="3192320" cy="1141356"/>
            </a:xfrm>
            <a:prstGeom prst="roundRect">
              <a:avLst/>
            </a:prstGeom>
            <a:grp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Clr>
                  <a:srgbClr val="49A942"/>
                </a:buClr>
                <a:buFont typeface="Wingdings 2" pitchFamily="18" charset="2"/>
                <a:buNone/>
              </a:pPr>
              <a:endParaRPr lang="zh-CN" altLang="en-US" sz="1200" dirty="0" smtClean="0">
                <a:solidFill>
                  <a:srgbClr val="000000"/>
                </a:solidFill>
                <a:latin typeface="Arial" pitchFamily="34" charset="0"/>
                <a:ea typeface="微软雅黑" pitchFamily="34" charset="-122"/>
              </a:endParaRPr>
            </a:p>
            <a:p>
              <a:pPr algn="ctr" fontAlgn="base">
                <a:spcBef>
                  <a:spcPct val="0"/>
                </a:spcBef>
                <a:spcAft>
                  <a:spcPct val="0"/>
                </a:spcAft>
                <a:buClr>
                  <a:srgbClr val="49A942"/>
                </a:buClr>
                <a:buFont typeface="Wingdings 2" pitchFamily="18" charset="2"/>
                <a:buNone/>
              </a:pPr>
              <a:endParaRPr lang="zh-CN" altLang="en-US" sz="1200" dirty="0" smtClean="0">
                <a:solidFill>
                  <a:srgbClr val="000000"/>
                </a:solidFill>
                <a:latin typeface="Arial" pitchFamily="34" charset="0"/>
                <a:ea typeface="微软雅黑" pitchFamily="34" charset="-122"/>
              </a:endParaRPr>
            </a:p>
            <a:p>
              <a:pPr algn="ctr" fontAlgn="base">
                <a:spcBef>
                  <a:spcPct val="0"/>
                </a:spcBef>
                <a:spcAft>
                  <a:spcPct val="0"/>
                </a:spcAft>
                <a:buClr>
                  <a:srgbClr val="49A942"/>
                </a:buClr>
                <a:buFont typeface="Wingdings 2" pitchFamily="18" charset="2"/>
                <a:buNone/>
              </a:pPr>
              <a:endParaRPr lang="zh-CN" altLang="en-US" sz="1200" dirty="0" smtClean="0">
                <a:solidFill>
                  <a:srgbClr val="FFFFFF">
                    <a:lumMod val="95000"/>
                  </a:srgbClr>
                </a:solidFill>
                <a:latin typeface="Arial" pitchFamily="34" charset="0"/>
                <a:ea typeface="微软雅黑" pitchFamily="34" charset="-122"/>
              </a:endParaRPr>
            </a:p>
            <a:p>
              <a:pPr algn="ctr" fontAlgn="base">
                <a:spcBef>
                  <a:spcPct val="0"/>
                </a:spcBef>
                <a:spcAft>
                  <a:spcPct val="0"/>
                </a:spcAft>
                <a:buClr>
                  <a:srgbClr val="49A942"/>
                </a:buClr>
                <a:buFont typeface="Wingdings 2" pitchFamily="18" charset="2"/>
                <a:buNone/>
              </a:pPr>
              <a:r>
                <a:rPr lang="zh-CN" altLang="en-US" sz="1200" dirty="0" smtClean="0">
                  <a:solidFill>
                    <a:srgbClr val="FFFFFF">
                      <a:lumMod val="95000"/>
                    </a:srgbClr>
                  </a:solidFill>
                  <a:latin typeface="Arial" pitchFamily="34" charset="0"/>
                  <a:ea typeface="微软雅黑" pitchFamily="34" charset="-122"/>
                  <a:cs typeface="SimSun"/>
                </a:rPr>
                <a:t>本地缓存性能</a:t>
              </a:r>
            </a:p>
            <a:p>
              <a:pPr algn="ctr" fontAlgn="base">
                <a:spcBef>
                  <a:spcPct val="0"/>
                </a:spcBef>
                <a:spcAft>
                  <a:spcPct val="0"/>
                </a:spcAft>
                <a:buClr>
                  <a:srgbClr val="49A942"/>
                </a:buClr>
                <a:buFont typeface="Wingdings 2" pitchFamily="18" charset="2"/>
                <a:buNone/>
              </a:pPr>
              <a:r>
                <a:rPr lang="zh-CN" altLang="en-US" sz="1200" dirty="0" smtClean="0">
                  <a:solidFill>
                    <a:srgbClr val="FFFFFF">
                      <a:lumMod val="95000"/>
                    </a:srgbClr>
                  </a:solidFill>
                  <a:latin typeface="Arial" pitchFamily="34" charset="0"/>
                  <a:ea typeface="微软雅黑" pitchFamily="34" charset="-122"/>
                  <a:cs typeface="SimSun"/>
                </a:rPr>
                <a:t>易于管理和集成</a:t>
              </a:r>
            </a:p>
            <a:p>
              <a:pPr algn="ctr" fontAlgn="base">
                <a:spcBef>
                  <a:spcPct val="0"/>
                </a:spcBef>
                <a:spcAft>
                  <a:spcPct val="0"/>
                </a:spcAft>
                <a:buClr>
                  <a:srgbClr val="49A942"/>
                </a:buClr>
                <a:buFont typeface="Wingdings 2" pitchFamily="18" charset="2"/>
                <a:buNone/>
              </a:pPr>
              <a:endParaRPr lang="zh-CN" altLang="en-US" sz="1200" dirty="0" smtClean="0">
                <a:solidFill>
                  <a:srgbClr val="FFFFFF">
                    <a:lumMod val="95000"/>
                  </a:srgbClr>
                </a:solidFill>
                <a:latin typeface="Arial" pitchFamily="34" charset="0"/>
                <a:ea typeface="微软雅黑" pitchFamily="34" charset="-122"/>
              </a:endParaRPr>
            </a:p>
            <a:p>
              <a:pPr algn="ctr" fontAlgn="base">
                <a:spcBef>
                  <a:spcPct val="0"/>
                </a:spcBef>
                <a:spcAft>
                  <a:spcPct val="0"/>
                </a:spcAft>
                <a:buClr>
                  <a:srgbClr val="49A942"/>
                </a:buClr>
                <a:buFont typeface="Wingdings 2" pitchFamily="18" charset="2"/>
                <a:buNone/>
              </a:pPr>
              <a:endParaRPr lang="zh-CN" altLang="en-US" sz="1200" dirty="0">
                <a:solidFill>
                  <a:srgbClr val="FFFFFF">
                    <a:lumMod val="95000"/>
                  </a:srgbClr>
                </a:solidFill>
                <a:latin typeface="Arial" pitchFamily="34" charset="0"/>
                <a:ea typeface="微软雅黑" pitchFamily="34" charset="-122"/>
              </a:endParaRPr>
            </a:p>
          </p:txBody>
        </p:sp>
        <p:sp>
          <p:nvSpPr>
            <p:cNvPr id="23" name="TextBox 41"/>
            <p:cNvSpPr txBox="1"/>
            <p:nvPr/>
          </p:nvSpPr>
          <p:spPr>
            <a:xfrm>
              <a:off x="1213494" y="684236"/>
              <a:ext cx="3074029" cy="403084"/>
            </a:xfrm>
            <a:prstGeom prst="rect">
              <a:avLst/>
            </a:prstGeom>
            <a:grp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smtClean="0">
                  <a:solidFill>
                    <a:srgbClr val="FFFFFF"/>
                  </a:solidFill>
                  <a:latin typeface="Arial" pitchFamily="34" charset="0"/>
                  <a:ea typeface="微软雅黑" pitchFamily="34" charset="-122"/>
                  <a:cs typeface="SimSun"/>
                </a:rPr>
                <a:t>服务器闪存 </a:t>
              </a:r>
              <a:r>
                <a:rPr lang="en-US" altLang="zh-CN" sz="2000" b="1" smtClean="0">
                  <a:solidFill>
                    <a:srgbClr val="FFFFFF"/>
                  </a:solidFill>
                  <a:latin typeface="Arial" pitchFamily="34" charset="0"/>
                  <a:ea typeface="微软雅黑" pitchFamily="34" charset="-122"/>
                  <a:cs typeface="SimSun"/>
                </a:rPr>
                <a:t>(SSD)</a:t>
              </a:r>
              <a:endParaRPr lang="en-US" altLang="zh-CN" sz="2000" b="1">
                <a:solidFill>
                  <a:srgbClr val="FFFFFF"/>
                </a:solidFill>
                <a:latin typeface="Arial" pitchFamily="34" charset="0"/>
                <a:ea typeface="微软雅黑" pitchFamily="34" charset="-122"/>
                <a:cs typeface="SimSun"/>
              </a:endParaRPr>
            </a:p>
          </p:txBody>
        </p:sp>
      </p:grpSp>
      <p:sp>
        <p:nvSpPr>
          <p:cNvPr id="15" name="TextBox 60"/>
          <p:cNvSpPr txBox="1"/>
          <p:nvPr/>
        </p:nvSpPr>
        <p:spPr>
          <a:xfrm>
            <a:off x="6576074" y="4064620"/>
            <a:ext cx="402367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rgbClr val="FFFFFF"/>
                </a:solidFill>
                <a:latin typeface="Arial" pitchFamily="34" charset="0"/>
                <a:ea typeface="微软雅黑" pitchFamily="34" charset="-122"/>
                <a:cs typeface="SimSun"/>
              </a:rPr>
              <a:t>支持数据块和文件协议</a:t>
            </a:r>
          </a:p>
          <a:p>
            <a:pPr algn="ctr"/>
            <a:r>
              <a:rPr lang="zh-CN" altLang="en-US" sz="1200" dirty="0" smtClean="0">
                <a:solidFill>
                  <a:srgbClr val="FFFFFF"/>
                </a:solidFill>
                <a:latin typeface="Arial" pitchFamily="34" charset="0"/>
                <a:ea typeface="微软雅黑" pitchFamily="34" charset="-122"/>
                <a:cs typeface="SimSun"/>
              </a:rPr>
              <a:t>可扩展的成熟数据服务</a:t>
            </a:r>
          </a:p>
          <a:p>
            <a:pPr algn="ctr"/>
            <a:r>
              <a:rPr lang="zh-CN" altLang="en-US" sz="1200" dirty="0" smtClean="0">
                <a:solidFill>
                  <a:srgbClr val="FFFFFF"/>
                </a:solidFill>
                <a:latin typeface="Arial" pitchFamily="34" charset="0"/>
                <a:ea typeface="微软雅黑" pitchFamily="34" charset="-122"/>
                <a:cs typeface="SimSun"/>
              </a:rPr>
              <a:t>良好的成本和性能平衡</a:t>
            </a:r>
            <a:endParaRPr lang="zh-CN" altLang="en-US" sz="1200" dirty="0">
              <a:solidFill>
                <a:srgbClr val="FFFFFF"/>
              </a:solidFill>
              <a:latin typeface="Arial" pitchFamily="34" charset="0"/>
              <a:ea typeface="微软雅黑" pitchFamily="34" charset="-122"/>
              <a:cs typeface="SimSun"/>
            </a:endParaRPr>
          </a:p>
        </p:txBody>
      </p:sp>
      <p:sp>
        <p:nvSpPr>
          <p:cNvPr id="16" name="TextBox 76"/>
          <p:cNvSpPr txBox="1"/>
          <p:nvPr/>
        </p:nvSpPr>
        <p:spPr>
          <a:xfrm>
            <a:off x="6351629" y="2835345"/>
            <a:ext cx="414113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rgbClr val="FFFFFF"/>
                </a:solidFill>
                <a:latin typeface="Arial" pitchFamily="34" charset="0"/>
                <a:ea typeface="微软雅黑" pitchFamily="34" charset="-122"/>
                <a:cs typeface="SimSun"/>
              </a:rPr>
              <a:t>性能更高并且易于管理</a:t>
            </a:r>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2482" y="4415309"/>
            <a:ext cx="2303253" cy="1357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AutoShape 3"/>
          <p:cNvSpPr>
            <a:spLocks noChangeAspect="1" noChangeArrowheads="1" noTextEdit="1"/>
          </p:cNvSpPr>
          <p:nvPr/>
        </p:nvSpPr>
        <p:spPr bwMode="auto">
          <a:xfrm>
            <a:off x="3082776" y="5189525"/>
            <a:ext cx="2292959" cy="1347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pitchFamily="34" charset="-122"/>
              <a:ea typeface="微软雅黑" pitchFamily="34" charset="-122"/>
            </a:endParaRPr>
          </a:p>
        </p:txBody>
      </p:sp>
      <p:grpSp>
        <p:nvGrpSpPr>
          <p:cNvPr id="38" name="Group 5"/>
          <p:cNvGrpSpPr/>
          <p:nvPr/>
        </p:nvGrpSpPr>
        <p:grpSpPr>
          <a:xfrm>
            <a:off x="2365431" y="1003832"/>
            <a:ext cx="3992527" cy="829547"/>
            <a:chOff x="834171" y="-1334624"/>
            <a:chExt cx="3411073" cy="1028080"/>
          </a:xfrm>
          <a:solidFill>
            <a:srgbClr val="FF0000"/>
          </a:solidFill>
        </p:grpSpPr>
        <p:sp>
          <p:nvSpPr>
            <p:cNvPr id="39" name="Rounded Rectangle 43"/>
            <p:cNvSpPr/>
            <p:nvPr/>
          </p:nvSpPr>
          <p:spPr bwMode="auto">
            <a:xfrm>
              <a:off x="834171" y="-1334624"/>
              <a:ext cx="3411073" cy="1028080"/>
            </a:xfrm>
            <a:prstGeom prst="roundRect">
              <a:avLst/>
            </a:prstGeom>
            <a:grpFill/>
            <a:ln w="25400" cap="flat" cmpd="sng" algn="ctr">
              <a:solidFill>
                <a:schemeClr val="lt1">
                  <a:hueOff val="0"/>
                  <a:satOff val="0"/>
                  <a:lumOff val="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Clr>
                  <a:srgbClr val="49A942"/>
                </a:buClr>
                <a:buFont typeface="Wingdings 2" pitchFamily="18" charset="2"/>
                <a:buNone/>
              </a:pPr>
              <a:endParaRPr lang="zh-CN" altLang="en-US" sz="1200" dirty="0" smtClean="0">
                <a:solidFill>
                  <a:srgbClr val="000000"/>
                </a:solidFill>
                <a:latin typeface="Arial" pitchFamily="34" charset="0"/>
                <a:ea typeface="微软雅黑" pitchFamily="34" charset="-122"/>
              </a:endParaRPr>
            </a:p>
            <a:p>
              <a:pPr algn="ctr" fontAlgn="base">
                <a:spcBef>
                  <a:spcPct val="0"/>
                </a:spcBef>
                <a:spcAft>
                  <a:spcPct val="0"/>
                </a:spcAft>
                <a:buClr>
                  <a:srgbClr val="49A942"/>
                </a:buClr>
                <a:buFont typeface="Wingdings 2" pitchFamily="18" charset="2"/>
                <a:buNone/>
              </a:pPr>
              <a:endParaRPr lang="zh-CN" altLang="en-US" sz="1200" dirty="0" smtClean="0">
                <a:solidFill>
                  <a:srgbClr val="000000"/>
                </a:solidFill>
                <a:latin typeface="Arial" pitchFamily="34" charset="0"/>
                <a:ea typeface="微软雅黑" pitchFamily="34" charset="-122"/>
              </a:endParaRPr>
            </a:p>
            <a:p>
              <a:pPr algn="ctr" fontAlgn="base">
                <a:spcBef>
                  <a:spcPct val="0"/>
                </a:spcBef>
                <a:spcAft>
                  <a:spcPct val="0"/>
                </a:spcAft>
                <a:buClr>
                  <a:srgbClr val="49A942"/>
                </a:buClr>
                <a:buFont typeface="Wingdings 2" pitchFamily="18" charset="2"/>
                <a:buNone/>
              </a:pPr>
              <a:r>
                <a:rPr lang="zh-CN" altLang="en-US" sz="1200" dirty="0" smtClean="0">
                  <a:solidFill>
                    <a:srgbClr val="FFFFFF">
                      <a:lumMod val="95000"/>
                    </a:srgbClr>
                  </a:solidFill>
                  <a:latin typeface="Arial" pitchFamily="34" charset="0"/>
                  <a:ea typeface="微软雅黑" pitchFamily="34" charset="-122"/>
                  <a:cs typeface="SimSun"/>
                </a:rPr>
                <a:t>极高</a:t>
              </a:r>
              <a:r>
                <a:rPr lang="en-US" altLang="zh-CN" sz="1200" dirty="0" smtClean="0">
                  <a:solidFill>
                    <a:srgbClr val="FFFFFF">
                      <a:lumMod val="95000"/>
                    </a:srgbClr>
                  </a:solidFill>
                  <a:latin typeface="Arial" pitchFamily="34" charset="0"/>
                  <a:ea typeface="微软雅黑" pitchFamily="34" charset="-122"/>
                  <a:cs typeface="SimSun"/>
                </a:rPr>
                <a:t>IO/</a:t>
              </a:r>
              <a:r>
                <a:rPr lang="zh-CN" altLang="en-US" sz="1200" dirty="0" smtClean="0">
                  <a:solidFill>
                    <a:srgbClr val="FFFFFF">
                      <a:lumMod val="95000"/>
                    </a:srgbClr>
                  </a:solidFill>
                  <a:latin typeface="Arial" pitchFamily="34" charset="0"/>
                  <a:ea typeface="微软雅黑" pitchFamily="34" charset="-122"/>
                  <a:cs typeface="SimSun"/>
                </a:rPr>
                <a:t>性能 线性扩展</a:t>
              </a:r>
              <a:r>
                <a:rPr lang="en-US" altLang="zh-CN" sz="1200" dirty="0" smtClean="0">
                  <a:solidFill>
                    <a:srgbClr val="FFFFFF">
                      <a:lumMod val="95000"/>
                    </a:srgbClr>
                  </a:solidFill>
                  <a:latin typeface="Arial" pitchFamily="34" charset="0"/>
                  <a:ea typeface="微软雅黑" pitchFamily="34" charset="-122"/>
                  <a:cs typeface="SimSun"/>
                </a:rPr>
                <a:t>/</a:t>
              </a:r>
              <a:r>
                <a:rPr lang="zh-CN" altLang="en-US" sz="1200" dirty="0">
                  <a:solidFill>
                    <a:srgbClr val="FFFFFF">
                      <a:lumMod val="95000"/>
                    </a:srgbClr>
                  </a:solidFill>
                  <a:latin typeface="Arial" pitchFamily="34" charset="0"/>
                  <a:ea typeface="微软雅黑" pitchFamily="34" charset="-122"/>
                  <a:cs typeface="SimSun"/>
                </a:rPr>
                <a:t>极</a:t>
              </a:r>
              <a:r>
                <a:rPr lang="zh-CN" altLang="en-US" sz="1200" dirty="0" smtClean="0">
                  <a:solidFill>
                    <a:srgbClr val="FFFFFF">
                      <a:lumMod val="95000"/>
                    </a:srgbClr>
                  </a:solidFill>
                  <a:latin typeface="Arial" pitchFamily="34" charset="0"/>
                  <a:ea typeface="微软雅黑" pitchFamily="34" charset="-122"/>
                  <a:cs typeface="SimSun"/>
                </a:rPr>
                <a:t>低延迟</a:t>
              </a:r>
            </a:p>
            <a:p>
              <a:pPr algn="ctr" fontAlgn="base">
                <a:spcBef>
                  <a:spcPct val="0"/>
                </a:spcBef>
                <a:spcAft>
                  <a:spcPct val="0"/>
                </a:spcAft>
                <a:buClr>
                  <a:srgbClr val="49A942"/>
                </a:buClr>
                <a:buFont typeface="Wingdings 2" pitchFamily="18" charset="2"/>
                <a:buNone/>
              </a:pPr>
              <a:endParaRPr lang="zh-CN" altLang="en-US" sz="1200" dirty="0">
                <a:solidFill>
                  <a:srgbClr val="FFFFFF">
                    <a:lumMod val="95000"/>
                  </a:srgbClr>
                </a:solidFill>
                <a:latin typeface="Arial" pitchFamily="34" charset="0"/>
                <a:ea typeface="微软雅黑" pitchFamily="34" charset="-122"/>
              </a:endParaRPr>
            </a:p>
          </p:txBody>
        </p:sp>
        <p:sp>
          <p:nvSpPr>
            <p:cNvPr id="40" name="TextBox 45"/>
            <p:cNvSpPr txBox="1"/>
            <p:nvPr/>
          </p:nvSpPr>
          <p:spPr>
            <a:xfrm>
              <a:off x="856222" y="-1333333"/>
              <a:ext cx="3366969" cy="495867"/>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smtClean="0">
                  <a:solidFill>
                    <a:srgbClr val="FFFFFF"/>
                  </a:solidFill>
                  <a:latin typeface="Arial" pitchFamily="34" charset="0"/>
                  <a:ea typeface="微软雅黑" pitchFamily="34" charset="-122"/>
                  <a:cs typeface="SimSun"/>
                </a:rPr>
                <a:t>服务器闪存 </a:t>
              </a:r>
              <a:r>
                <a:rPr lang="en-US" altLang="zh-CN" sz="2000" b="1" dirty="0" smtClean="0">
                  <a:solidFill>
                    <a:srgbClr val="FFFFFF"/>
                  </a:solidFill>
                  <a:latin typeface="Arial" pitchFamily="34" charset="0"/>
                  <a:ea typeface="微软雅黑" pitchFamily="34" charset="-122"/>
                  <a:cs typeface="SimSun"/>
                </a:rPr>
                <a:t>(</a:t>
              </a:r>
              <a:r>
                <a:rPr lang="en-US" altLang="zh-CN" sz="2000" b="1" dirty="0">
                  <a:solidFill>
                    <a:srgbClr val="FFFFFF"/>
                  </a:solidFill>
                  <a:latin typeface="Arial" pitchFamily="34" charset="0"/>
                  <a:ea typeface="微软雅黑" pitchFamily="34" charset="-122"/>
                  <a:cs typeface="SimSun"/>
                </a:rPr>
                <a:t>DIMM</a:t>
              </a:r>
              <a:r>
                <a:rPr lang="en-US" altLang="zh-CN" sz="2000" b="1" dirty="0" smtClean="0">
                  <a:solidFill>
                    <a:srgbClr val="FFFFFF"/>
                  </a:solidFill>
                  <a:latin typeface="Arial" pitchFamily="34" charset="0"/>
                  <a:ea typeface="微软雅黑" pitchFamily="34" charset="-122"/>
                  <a:cs typeface="SimSun"/>
                </a:rPr>
                <a:t>)</a:t>
              </a:r>
              <a:endParaRPr lang="en-US" altLang="zh-CN" sz="2000" b="1" dirty="0">
                <a:solidFill>
                  <a:srgbClr val="FFFFFF"/>
                </a:solidFill>
                <a:latin typeface="Arial" pitchFamily="34" charset="0"/>
                <a:ea typeface="微软雅黑" pitchFamily="34" charset="-122"/>
                <a:cs typeface="SimSun"/>
              </a:endParaRPr>
            </a:p>
          </p:txBody>
        </p:sp>
      </p:grpSp>
      <p:grpSp>
        <p:nvGrpSpPr>
          <p:cNvPr id="17" name="Group 5"/>
          <p:cNvGrpSpPr/>
          <p:nvPr/>
        </p:nvGrpSpPr>
        <p:grpSpPr>
          <a:xfrm>
            <a:off x="2384485" y="2031859"/>
            <a:ext cx="3992527" cy="829547"/>
            <a:chOff x="834171" y="-1334624"/>
            <a:chExt cx="3411073" cy="1028080"/>
          </a:xfrm>
          <a:solidFill>
            <a:srgbClr val="FF0000"/>
          </a:solidFill>
        </p:grpSpPr>
        <p:sp>
          <p:nvSpPr>
            <p:cNvPr id="20" name="Rounded Rectangle 43"/>
            <p:cNvSpPr/>
            <p:nvPr/>
          </p:nvSpPr>
          <p:spPr bwMode="auto">
            <a:xfrm>
              <a:off x="834171" y="-1334624"/>
              <a:ext cx="3411073" cy="1028080"/>
            </a:xfrm>
            <a:prstGeom prst="roundRect">
              <a:avLst/>
            </a:prstGeom>
            <a:grpFill/>
            <a:ln w="25400" cap="flat" cmpd="sng" algn="ctr">
              <a:solidFill>
                <a:schemeClr val="lt1">
                  <a:hueOff val="0"/>
                  <a:satOff val="0"/>
                  <a:lumOff val="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Clr>
                  <a:srgbClr val="49A942"/>
                </a:buClr>
                <a:buFont typeface="Wingdings 2" pitchFamily="18" charset="2"/>
                <a:buNone/>
              </a:pPr>
              <a:endParaRPr lang="zh-CN" altLang="en-US" sz="1200" dirty="0" smtClean="0">
                <a:solidFill>
                  <a:srgbClr val="000000"/>
                </a:solidFill>
                <a:latin typeface="Arial" pitchFamily="34" charset="0"/>
                <a:ea typeface="微软雅黑" pitchFamily="34" charset="-122"/>
              </a:endParaRPr>
            </a:p>
            <a:p>
              <a:pPr algn="ctr" fontAlgn="base">
                <a:spcBef>
                  <a:spcPct val="0"/>
                </a:spcBef>
                <a:spcAft>
                  <a:spcPct val="0"/>
                </a:spcAft>
                <a:buClr>
                  <a:srgbClr val="49A942"/>
                </a:buClr>
                <a:buFont typeface="Wingdings 2" pitchFamily="18" charset="2"/>
                <a:buNone/>
              </a:pPr>
              <a:endParaRPr lang="zh-CN" altLang="en-US" sz="1200" dirty="0" smtClean="0">
                <a:solidFill>
                  <a:srgbClr val="000000"/>
                </a:solidFill>
                <a:latin typeface="Arial" pitchFamily="34" charset="0"/>
                <a:ea typeface="微软雅黑" pitchFamily="34" charset="-122"/>
              </a:endParaRPr>
            </a:p>
            <a:p>
              <a:pPr algn="ctr" fontAlgn="base">
                <a:spcBef>
                  <a:spcPct val="0"/>
                </a:spcBef>
                <a:spcAft>
                  <a:spcPct val="0"/>
                </a:spcAft>
                <a:buClr>
                  <a:srgbClr val="49A942"/>
                </a:buClr>
                <a:buFont typeface="Wingdings 2" pitchFamily="18" charset="2"/>
                <a:buNone/>
              </a:pPr>
              <a:r>
                <a:rPr lang="zh-CN" altLang="en-US" sz="1200" dirty="0" smtClean="0">
                  <a:solidFill>
                    <a:srgbClr val="FFFFFF">
                      <a:lumMod val="95000"/>
                    </a:srgbClr>
                  </a:solidFill>
                  <a:latin typeface="Arial" pitchFamily="34" charset="0"/>
                  <a:ea typeface="微软雅黑" pitchFamily="34" charset="-122"/>
                  <a:cs typeface="SimSun"/>
                </a:rPr>
                <a:t>极高性能 </a:t>
              </a:r>
              <a:r>
                <a:rPr lang="en-US" altLang="zh-CN" sz="1200" dirty="0" smtClean="0">
                  <a:solidFill>
                    <a:srgbClr val="FFFFFF">
                      <a:lumMod val="95000"/>
                    </a:srgbClr>
                  </a:solidFill>
                  <a:latin typeface="Arial" pitchFamily="34" charset="0"/>
                  <a:ea typeface="微软雅黑" pitchFamily="34" charset="-122"/>
                  <a:cs typeface="SimSun"/>
                </a:rPr>
                <a:t>/</a:t>
              </a:r>
              <a:r>
                <a:rPr lang="zh-CN" altLang="en-US" sz="1200" dirty="0" smtClean="0">
                  <a:solidFill>
                    <a:srgbClr val="FFFFFF">
                      <a:lumMod val="95000"/>
                    </a:srgbClr>
                  </a:solidFill>
                  <a:latin typeface="Arial" pitchFamily="34" charset="0"/>
                  <a:ea typeface="微软雅黑" pitchFamily="34" charset="-122"/>
                  <a:cs typeface="SimSun"/>
                </a:rPr>
                <a:t>最高 </a:t>
              </a:r>
              <a:r>
                <a:rPr lang="en-US" altLang="zh-CN" sz="1200" dirty="0" smtClean="0">
                  <a:solidFill>
                    <a:srgbClr val="FFFFFF">
                      <a:lumMod val="95000"/>
                    </a:srgbClr>
                  </a:solidFill>
                  <a:latin typeface="Arial" pitchFamily="34" charset="0"/>
                  <a:ea typeface="微软雅黑" pitchFamily="34" charset="-122"/>
                  <a:cs typeface="SimSun"/>
                </a:rPr>
                <a:t>IO/</a:t>
              </a:r>
              <a:r>
                <a:rPr lang="zh-CN" altLang="en-US" sz="1200" dirty="0" smtClean="0">
                  <a:solidFill>
                    <a:srgbClr val="FFFFFF">
                      <a:lumMod val="95000"/>
                    </a:srgbClr>
                  </a:solidFill>
                  <a:latin typeface="Arial" pitchFamily="34" charset="0"/>
                  <a:ea typeface="微软雅黑" pitchFamily="34" charset="-122"/>
                  <a:cs typeface="SimSun"/>
                </a:rPr>
                <a:t>最低延迟</a:t>
              </a:r>
            </a:p>
            <a:p>
              <a:pPr algn="ctr" fontAlgn="base">
                <a:spcBef>
                  <a:spcPct val="0"/>
                </a:spcBef>
                <a:spcAft>
                  <a:spcPct val="0"/>
                </a:spcAft>
                <a:buClr>
                  <a:srgbClr val="49A942"/>
                </a:buClr>
                <a:buFont typeface="Wingdings 2" pitchFamily="18" charset="2"/>
                <a:buNone/>
              </a:pPr>
              <a:endParaRPr lang="zh-CN" altLang="en-US" sz="1200" dirty="0">
                <a:solidFill>
                  <a:srgbClr val="FFFFFF">
                    <a:lumMod val="95000"/>
                  </a:srgbClr>
                </a:solidFill>
                <a:latin typeface="Arial" pitchFamily="34" charset="0"/>
                <a:ea typeface="微软雅黑" pitchFamily="34" charset="-122"/>
              </a:endParaRPr>
            </a:p>
          </p:txBody>
        </p:sp>
        <p:sp>
          <p:nvSpPr>
            <p:cNvPr id="21" name="TextBox 45"/>
            <p:cNvSpPr txBox="1"/>
            <p:nvPr/>
          </p:nvSpPr>
          <p:spPr>
            <a:xfrm>
              <a:off x="843622" y="-1260222"/>
              <a:ext cx="3366969" cy="495867"/>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smtClean="0">
                  <a:solidFill>
                    <a:srgbClr val="FFFFFF"/>
                  </a:solidFill>
                  <a:latin typeface="Arial" pitchFamily="34" charset="0"/>
                  <a:ea typeface="微软雅黑" pitchFamily="34" charset="-122"/>
                  <a:cs typeface="SimSun"/>
                </a:rPr>
                <a:t>服务器闪存 </a:t>
              </a:r>
              <a:r>
                <a:rPr lang="en-US" altLang="zh-CN" sz="2000" b="1" dirty="0" smtClean="0">
                  <a:solidFill>
                    <a:srgbClr val="FFFFFF"/>
                  </a:solidFill>
                  <a:latin typeface="Arial" pitchFamily="34" charset="0"/>
                  <a:ea typeface="微软雅黑" pitchFamily="34" charset="-122"/>
                  <a:cs typeface="SimSun"/>
                </a:rPr>
                <a:t>(</a:t>
              </a:r>
              <a:r>
                <a:rPr lang="en-US" altLang="zh-CN" sz="2000" b="1" dirty="0" err="1" smtClean="0">
                  <a:solidFill>
                    <a:srgbClr val="FFFFFF"/>
                  </a:solidFill>
                  <a:latin typeface="Arial" pitchFamily="34" charset="0"/>
                  <a:ea typeface="微软雅黑" pitchFamily="34" charset="-122"/>
                  <a:cs typeface="SimSun"/>
                </a:rPr>
                <a:t>PCIe</a:t>
              </a:r>
              <a:r>
                <a:rPr lang="en-US" altLang="zh-CN" sz="2000" b="1" dirty="0" smtClean="0">
                  <a:solidFill>
                    <a:srgbClr val="FFFFFF"/>
                  </a:solidFill>
                  <a:latin typeface="Arial" pitchFamily="34" charset="0"/>
                  <a:ea typeface="微软雅黑" pitchFamily="34" charset="-122"/>
                  <a:cs typeface="SimSun"/>
                </a:rPr>
                <a:t>)</a:t>
              </a:r>
              <a:endParaRPr lang="en-US" altLang="zh-CN" sz="2000" b="1" dirty="0">
                <a:solidFill>
                  <a:srgbClr val="FFFFFF"/>
                </a:solidFill>
                <a:latin typeface="Arial" pitchFamily="34" charset="0"/>
                <a:ea typeface="微软雅黑" pitchFamily="34" charset="-122"/>
                <a:cs typeface="SimSun"/>
              </a:endParaRPr>
            </a:p>
          </p:txBody>
        </p:sp>
      </p:grpSp>
      <p:sp>
        <p:nvSpPr>
          <p:cNvPr id="41" name="标题 2"/>
          <p:cNvSpPr>
            <a:spLocks noGrp="1"/>
          </p:cNvSpPr>
          <p:nvPr>
            <p:ph type="title" idx="4294967295"/>
          </p:nvPr>
        </p:nvSpPr>
        <p:spPr>
          <a:xfrm>
            <a:off x="400050" y="274638"/>
            <a:ext cx="11069638" cy="517525"/>
          </a:xfrm>
          <a:prstGeom prst="rect">
            <a:avLst/>
          </a:prstGeom>
        </p:spPr>
        <p:txBody>
          <a:bodyPr/>
          <a:lstStyle/>
          <a:p>
            <a:pPr algn="l"/>
            <a:r>
              <a:rPr lang="zh-CN" altLang="en-US" sz="2800" b="1" dirty="0" smtClean="0">
                <a:ea typeface="微软雅黑" pitchFamily="34" charset="-122"/>
              </a:rPr>
              <a:t>联想能提供的闪存解决方案</a:t>
            </a:r>
            <a:endParaRPr lang="zh-CN" altLang="en-US" sz="2800" b="1" dirty="0">
              <a:solidFill>
                <a:srgbClr val="FF0000"/>
              </a:solidFill>
              <a:ea typeface="微软雅黑" pitchFamily="34" charset="-122"/>
            </a:endParaRPr>
          </a:p>
        </p:txBody>
      </p:sp>
      <p:sp>
        <p:nvSpPr>
          <p:cNvPr id="42" name="TextBox 105"/>
          <p:cNvSpPr txBox="1"/>
          <p:nvPr/>
        </p:nvSpPr>
        <p:spPr>
          <a:xfrm>
            <a:off x="3206542" y="5870413"/>
            <a:ext cx="180049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49A942"/>
              </a:buClr>
              <a:buFont typeface="Wingdings" pitchFamily="2" charset="2"/>
              <a:buNone/>
            </a:pPr>
            <a:r>
              <a:rPr lang="zh-CN" altLang="en-US" b="1" dirty="0" smtClean="0">
                <a:solidFill>
                  <a:srgbClr val="000000"/>
                </a:solidFill>
                <a:latin typeface="Arial" pitchFamily="34" charset="0"/>
                <a:ea typeface="微软雅黑" pitchFamily="34" charset="-122"/>
                <a:cs typeface="SimSun"/>
              </a:rPr>
              <a:t>服务器加速方案</a:t>
            </a:r>
            <a:endParaRPr lang="zh-CN" altLang="en-US" b="1" dirty="0">
              <a:solidFill>
                <a:srgbClr val="000000"/>
              </a:solidFill>
              <a:latin typeface="Arial" pitchFamily="34" charset="0"/>
              <a:ea typeface="微软雅黑" pitchFamily="34" charset="-122"/>
              <a:cs typeface="SimSun"/>
            </a:endParaRPr>
          </a:p>
        </p:txBody>
      </p:sp>
      <p:sp>
        <p:nvSpPr>
          <p:cNvPr id="43" name="TextBox 105"/>
          <p:cNvSpPr txBox="1"/>
          <p:nvPr/>
        </p:nvSpPr>
        <p:spPr>
          <a:xfrm>
            <a:off x="7975989" y="5942494"/>
            <a:ext cx="156966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49A942"/>
              </a:buClr>
              <a:buFont typeface="Wingdings" pitchFamily="2" charset="2"/>
              <a:buNone/>
            </a:pPr>
            <a:r>
              <a:rPr lang="zh-CN" altLang="en-US" b="1" dirty="0">
                <a:solidFill>
                  <a:srgbClr val="000000"/>
                </a:solidFill>
                <a:latin typeface="Arial" pitchFamily="34" charset="0"/>
                <a:ea typeface="微软雅黑" pitchFamily="34" charset="-122"/>
                <a:cs typeface="SimSun"/>
              </a:rPr>
              <a:t>存储</a:t>
            </a:r>
            <a:r>
              <a:rPr lang="zh-CN" altLang="en-US" b="1" dirty="0" smtClean="0">
                <a:solidFill>
                  <a:srgbClr val="000000"/>
                </a:solidFill>
                <a:latin typeface="Arial" pitchFamily="34" charset="0"/>
                <a:ea typeface="微软雅黑" pitchFamily="34" charset="-122"/>
                <a:cs typeface="SimSun"/>
              </a:rPr>
              <a:t>加速方案</a:t>
            </a:r>
            <a:endParaRPr lang="zh-CN" altLang="en-US" b="1" dirty="0">
              <a:solidFill>
                <a:srgbClr val="000000"/>
              </a:solidFill>
              <a:latin typeface="Arial" pitchFamily="34" charset="0"/>
              <a:ea typeface="微软雅黑" pitchFamily="34" charset="-122"/>
              <a:cs typeface="SimSun"/>
            </a:endParaRPr>
          </a:p>
        </p:txBody>
      </p:sp>
      <p:sp>
        <p:nvSpPr>
          <p:cNvPr id="2" name="矩形 1"/>
          <p:cNvSpPr/>
          <p:nvPr/>
        </p:nvSpPr>
        <p:spPr>
          <a:xfrm>
            <a:off x="8783483" y="915256"/>
            <a:ext cx="2356834" cy="773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zh-CN" altLang="en-US" sz="4000" dirty="0" smtClean="0">
                <a:latin typeface="Arial" pitchFamily="34" charset="0"/>
                <a:ea typeface="微软雅黑" pitchFamily="34" charset="-122"/>
              </a:rPr>
              <a:t>重点推荐</a:t>
            </a:r>
          </a:p>
        </p:txBody>
      </p:sp>
      <p:sp>
        <p:nvSpPr>
          <p:cNvPr id="3" name="右箭头 2"/>
          <p:cNvSpPr/>
          <p:nvPr/>
        </p:nvSpPr>
        <p:spPr>
          <a:xfrm rot="10800000">
            <a:off x="7086960" y="1166829"/>
            <a:ext cx="1556837" cy="35287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dirty="0" smtClean="0"/>
          </a:p>
        </p:txBody>
      </p:sp>
      <p:sp>
        <p:nvSpPr>
          <p:cNvPr id="14" name="下箭头 13"/>
          <p:cNvSpPr/>
          <p:nvPr/>
        </p:nvSpPr>
        <p:spPr>
          <a:xfrm>
            <a:off x="10045521" y="1795279"/>
            <a:ext cx="389817" cy="97840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dirty="0" smtClean="0"/>
          </a:p>
        </p:txBody>
      </p:sp>
      <p:pic>
        <p:nvPicPr>
          <p:cNvPr id="34" name="Picture 24" descr="lenovoemc-nas-px12-450r-front.jpg"/>
          <p:cNvPicPr>
            <a:picLocks noChangeAspect="1"/>
          </p:cNvPicPr>
          <p:nvPr/>
        </p:nvPicPr>
        <p:blipFill>
          <a:blip r:embed="rId3" cstate="print"/>
          <a:stretch>
            <a:fillRect/>
          </a:stretch>
        </p:blipFill>
        <p:spPr>
          <a:xfrm>
            <a:off x="7156218" y="4422426"/>
            <a:ext cx="2898959" cy="1751454"/>
          </a:xfrm>
          <a:prstGeom prst="rect">
            <a:avLst/>
          </a:prstGeom>
        </p:spPr>
      </p:pic>
    </p:spTree>
    <p:extLst>
      <p:ext uri="{BB962C8B-B14F-4D97-AF65-F5344CB8AC3E}">
        <p14:creationId xmlns:p14="http://schemas.microsoft.com/office/powerpoint/2010/main" xmlns="" val="3014434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0" y="1827213"/>
            <a:ext cx="10988675" cy="2281237"/>
          </a:xfrm>
          <a:prstGeom prst="rect">
            <a:avLst/>
          </a:prstGeom>
        </p:spPr>
        <p:txBody>
          <a:bodyPr lIns="1080000"/>
          <a:lstStyle/>
          <a:p>
            <a:pPr>
              <a:buNone/>
            </a:pPr>
            <a:endParaRPr lang="en-US" altLang="zh-CN" sz="5400" b="1" dirty="0" smtClean="0">
              <a:latin typeface="微软雅黑" pitchFamily="34" charset="-122"/>
              <a:ea typeface="微软雅黑" pitchFamily="34" charset="-122"/>
            </a:endParaRPr>
          </a:p>
          <a:p>
            <a:pPr>
              <a:buNone/>
            </a:pPr>
            <a:r>
              <a:rPr lang="zh-CN" altLang="en-US" sz="5400" b="1" dirty="0" smtClean="0">
                <a:latin typeface="微软雅黑" pitchFamily="34" charset="-122"/>
                <a:ea typeface="微软雅黑" pitchFamily="34" charset="-122"/>
              </a:rPr>
              <a:t>服务器闪存加速方案</a:t>
            </a:r>
            <a:endParaRPr lang="en-US" sz="5400" b="1" dirty="0">
              <a:latin typeface="微软雅黑" pitchFamily="34" charset="-122"/>
              <a:ea typeface="微软雅黑" pitchFamily="34" charset="-122"/>
            </a:endParaRPr>
          </a:p>
        </p:txBody>
      </p:sp>
    </p:spTree>
    <p:extLst>
      <p:ext uri="{BB962C8B-B14F-4D97-AF65-F5344CB8AC3E}">
        <p14:creationId xmlns:p14="http://schemas.microsoft.com/office/powerpoint/2010/main" xmlns="" val="7603160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idx="4294967295"/>
          </p:nvPr>
        </p:nvSpPr>
        <p:spPr>
          <a:xfrm>
            <a:off x="400050" y="274638"/>
            <a:ext cx="11069638" cy="517525"/>
          </a:xfrm>
          <a:prstGeom prst="rect">
            <a:avLst/>
          </a:prstGeom>
        </p:spPr>
        <p:txBody>
          <a:bodyPr/>
          <a:lstStyle/>
          <a:p>
            <a:pPr algn="l"/>
            <a:r>
              <a:rPr lang="en-US" altLang="zh-CN" sz="2800" b="1" dirty="0">
                <a:latin typeface="Arial" pitchFamily="34" charset="0"/>
                <a:ea typeface="微软雅黑" pitchFamily="34" charset="-122"/>
              </a:rPr>
              <a:t>IT</a:t>
            </a:r>
            <a:r>
              <a:rPr lang="zh-CN" altLang="en-US" sz="2800" b="1" dirty="0">
                <a:latin typeface="Arial" pitchFamily="34" charset="0"/>
                <a:ea typeface="微软雅黑" pitchFamily="34" charset="-122"/>
              </a:rPr>
              <a:t>系统整体架构</a:t>
            </a:r>
            <a:r>
              <a:rPr lang="en-US" altLang="zh-CN" sz="2800" b="1" dirty="0">
                <a:latin typeface="Arial" pitchFamily="34" charset="0"/>
                <a:ea typeface="微软雅黑" pitchFamily="34" charset="-122"/>
              </a:rPr>
              <a:t>——</a:t>
            </a:r>
            <a:r>
              <a:rPr lang="zh-CN" altLang="en-US" sz="2800" b="1" dirty="0">
                <a:latin typeface="Arial" pitchFamily="34" charset="0"/>
                <a:ea typeface="微软雅黑" pitchFamily="34" charset="-122"/>
              </a:rPr>
              <a:t>交易系统</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677" b="4468"/>
          <a:stretch/>
        </p:blipFill>
        <p:spPr bwMode="auto">
          <a:xfrm>
            <a:off x="1343608" y="1017955"/>
            <a:ext cx="8838617" cy="5163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组合 7"/>
          <p:cNvGrpSpPr/>
          <p:nvPr/>
        </p:nvGrpSpPr>
        <p:grpSpPr>
          <a:xfrm>
            <a:off x="4542258" y="755233"/>
            <a:ext cx="4382769" cy="1674316"/>
            <a:chOff x="5707306" y="1152941"/>
            <a:chExt cx="4873332" cy="1861722"/>
          </a:xfrm>
          <a:solidFill>
            <a:srgbClr val="FF0000">
              <a:alpha val="67000"/>
            </a:srgbClr>
          </a:solidFill>
        </p:grpSpPr>
        <p:sp>
          <p:nvSpPr>
            <p:cNvPr id="5" name="椭圆 4"/>
            <p:cNvSpPr/>
            <p:nvPr/>
          </p:nvSpPr>
          <p:spPr>
            <a:xfrm>
              <a:off x="5707306" y="1152941"/>
              <a:ext cx="4873332" cy="18617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ea typeface="微软雅黑" pitchFamily="34" charset="-122"/>
              </a:endParaRPr>
            </a:p>
          </p:txBody>
        </p:sp>
        <p:sp>
          <p:nvSpPr>
            <p:cNvPr id="6" name="TextBox 5"/>
            <p:cNvSpPr txBox="1"/>
            <p:nvPr/>
          </p:nvSpPr>
          <p:spPr>
            <a:xfrm>
              <a:off x="6829425" y="1800225"/>
              <a:ext cx="2857500" cy="581784"/>
            </a:xfrm>
            <a:prstGeom prst="rect">
              <a:avLst/>
            </a:prstGeom>
            <a:grpFill/>
          </p:spPr>
          <p:txBody>
            <a:bodyPr wrap="square" rtlCol="0">
              <a:spAutoFit/>
            </a:bodyPr>
            <a:lstStyle/>
            <a:p>
              <a:r>
                <a:rPr lang="zh-CN" altLang="en-US" sz="2800" b="1" dirty="0" smtClean="0">
                  <a:solidFill>
                    <a:schemeClr val="bg1"/>
                  </a:solidFill>
                  <a:latin typeface="Arial" pitchFamily="34" charset="0"/>
                  <a:ea typeface="微软雅黑" pitchFamily="34" charset="-122"/>
                  <a:cs typeface="Arial" pitchFamily="34" charset="0"/>
                </a:rPr>
                <a:t>核心交易系统</a:t>
              </a:r>
              <a:endParaRPr lang="en-US" altLang="zh-CN" sz="2800" b="1" dirty="0" smtClean="0">
                <a:solidFill>
                  <a:schemeClr val="bg1"/>
                </a:solidFill>
                <a:latin typeface="Arial" pitchFamily="34" charset="0"/>
                <a:ea typeface="微软雅黑" pitchFamily="34" charset="-122"/>
                <a:cs typeface="Arial" pitchFamily="34" charset="0"/>
              </a:endParaRPr>
            </a:p>
          </p:txBody>
        </p:sp>
      </p:grpSp>
    </p:spTree>
    <p:extLst>
      <p:ext uri="{BB962C8B-B14F-4D97-AF65-F5344CB8AC3E}">
        <p14:creationId xmlns:p14="http://schemas.microsoft.com/office/powerpoint/2010/main" xmlns="" val="3084998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Blank">
  <a:themeElements>
    <a:clrScheme name="LENOVO">
      <a:dk1>
        <a:srgbClr val="000000"/>
      </a:dk1>
      <a:lt1>
        <a:sysClr val="window" lastClr="FFFFFF"/>
      </a:lt1>
      <a:dk2>
        <a:srgbClr val="C00000"/>
      </a:dk2>
      <a:lt2>
        <a:srgbClr val="000000"/>
      </a:lt2>
      <a:accent1>
        <a:srgbClr val="FF0000"/>
      </a:accent1>
      <a:accent2>
        <a:srgbClr val="939598"/>
      </a:accent2>
      <a:accent3>
        <a:srgbClr val="FFC425"/>
      </a:accent3>
      <a:accent4>
        <a:srgbClr val="64BEDC"/>
      </a:accent4>
      <a:accent5>
        <a:srgbClr val="414042"/>
      </a:accent5>
      <a:accent6>
        <a:srgbClr val="FFFFFF"/>
      </a:accent6>
      <a:hlink>
        <a:srgbClr val="EC2225"/>
      </a:hlink>
      <a:folHlink>
        <a:srgbClr val="64BEDC"/>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accent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enovo 2015 Template">
  <a:themeElements>
    <a:clrScheme name="Lenovo">
      <a:dk1>
        <a:srgbClr val="000000"/>
      </a:dk1>
      <a:lt1>
        <a:sysClr val="window" lastClr="FFFFFF"/>
      </a:lt1>
      <a:dk2>
        <a:srgbClr val="6F7170"/>
      </a:dk2>
      <a:lt2>
        <a:srgbClr val="C4BEB6"/>
      </a:lt2>
      <a:accent1>
        <a:srgbClr val="E2231A"/>
      </a:accent1>
      <a:accent2>
        <a:srgbClr val="FF6A00"/>
      </a:accent2>
      <a:accent3>
        <a:srgbClr val="E96BAF"/>
      </a:accent3>
      <a:accent4>
        <a:srgbClr val="3E8DDD"/>
      </a:accent4>
      <a:accent5>
        <a:srgbClr val="4AC0E0"/>
      </a:accent5>
      <a:accent6>
        <a:srgbClr val="6ABF4A"/>
      </a:accent6>
      <a:hlink>
        <a:srgbClr val="4AC0E0"/>
      </a:hlink>
      <a:folHlink>
        <a:srgbClr val="4AC0E0"/>
      </a:folHlink>
    </a:clrScheme>
    <a:fontScheme name="Lenovo 2015">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15438</TotalTime>
  <Words>2644</Words>
  <Application>Microsoft Office PowerPoint</Application>
  <PresentationFormat>自定义</PresentationFormat>
  <Paragraphs>395</Paragraphs>
  <Slides>33</Slides>
  <Notes>12</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33</vt:i4>
      </vt:variant>
    </vt:vector>
  </HeadingPairs>
  <TitlesOfParts>
    <vt:vector size="38" baseType="lpstr">
      <vt:lpstr>Blank</vt:lpstr>
      <vt:lpstr>Lenovo 2015 Template</vt:lpstr>
      <vt:lpstr>1_自定义设计方案</vt:lpstr>
      <vt:lpstr>自定义设计方案</vt:lpstr>
      <vt:lpstr>think-cell Slide</vt:lpstr>
      <vt:lpstr>联想证券极速交易解决方案</vt:lpstr>
      <vt:lpstr>新常态下的核心交易系统</vt:lpstr>
      <vt:lpstr>CPU处理时间 VS IO等待</vt:lpstr>
      <vt:lpstr>谁在拖慢系统速度？</vt:lpstr>
      <vt:lpstr>从延时上看出根源</vt:lpstr>
      <vt:lpstr>理想的核心交易系统 </vt:lpstr>
      <vt:lpstr>联想能提供的闪存解决方案</vt:lpstr>
      <vt:lpstr>幻灯片 8</vt:lpstr>
      <vt:lpstr>IT系统整体架构——交易系统</vt:lpstr>
      <vt:lpstr>联想闪存加速方案——服务器加速</vt:lpstr>
      <vt:lpstr>X6支持所有基于Flash存储的解决方案 –领先的最佳性能解决方案</vt:lpstr>
      <vt:lpstr>FLASH Cache性能测试</vt:lpstr>
      <vt:lpstr>FLASH Cache性能测试</vt:lpstr>
      <vt:lpstr>稳定可靠的硬件平台——联想X3950X6/880</vt:lpstr>
      <vt:lpstr>稳定可靠的硬件平台——联想X3950X6</vt:lpstr>
      <vt:lpstr>稳定可靠的硬件平台——联想X3950X6</vt:lpstr>
      <vt:lpstr>稳定可靠的硬件平台——联想X3950X6</vt:lpstr>
      <vt:lpstr>稳定可靠的硬件平台——联想X3950X6</vt:lpstr>
      <vt:lpstr>System x3950 X6模块化设计——易维护</vt:lpstr>
      <vt:lpstr>联想高端服务器市场领袖地位</vt:lpstr>
      <vt:lpstr>幻灯片 21</vt:lpstr>
      <vt:lpstr>闪存正在被客户接受-VNX</vt:lpstr>
      <vt:lpstr>闪存正在被客户接受--新 VNX </vt:lpstr>
      <vt:lpstr>LENOVO|AFA性能和容量线性扩展</vt:lpstr>
      <vt:lpstr>读写比1：1场景性能</vt:lpstr>
      <vt:lpstr>只读场景性能</vt:lpstr>
      <vt:lpstr>除了性能，其他益处</vt:lpstr>
      <vt:lpstr>重要业务系统混合阵列方案--LENOVO|VNX</vt:lpstr>
      <vt:lpstr>高性价比</vt:lpstr>
      <vt:lpstr>举例：针对SQL Server的加速</vt:lpstr>
      <vt:lpstr>举例：提高 Oracle 性能 </vt:lpstr>
      <vt:lpstr>联想闪存解决方案的优势</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Kendall</dc:creator>
  <cp:lastModifiedBy>微软用户</cp:lastModifiedBy>
  <cp:revision>1339</cp:revision>
  <dcterms:created xsi:type="dcterms:W3CDTF">2014-08-14T14:39:56Z</dcterms:created>
  <dcterms:modified xsi:type="dcterms:W3CDTF">2015-09-06T02:12:36Z</dcterms:modified>
</cp:coreProperties>
</file>