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23" r:id="rId2"/>
  </p:sldMasterIdLst>
  <p:notesMasterIdLst>
    <p:notesMasterId r:id="rId23"/>
  </p:notesMasterIdLst>
  <p:handoutMasterIdLst>
    <p:handoutMasterId r:id="rId24"/>
  </p:handoutMasterIdLst>
  <p:sldIdLst>
    <p:sldId id="379" r:id="rId3"/>
    <p:sldId id="407" r:id="rId4"/>
    <p:sldId id="406" r:id="rId5"/>
    <p:sldId id="391" r:id="rId6"/>
    <p:sldId id="392" r:id="rId7"/>
    <p:sldId id="393" r:id="rId8"/>
    <p:sldId id="394" r:id="rId9"/>
    <p:sldId id="395" r:id="rId10"/>
    <p:sldId id="396" r:id="rId11"/>
    <p:sldId id="397" r:id="rId12"/>
    <p:sldId id="408" r:id="rId13"/>
    <p:sldId id="398" r:id="rId14"/>
    <p:sldId id="399" r:id="rId15"/>
    <p:sldId id="400" r:id="rId16"/>
    <p:sldId id="401" r:id="rId17"/>
    <p:sldId id="402" r:id="rId18"/>
    <p:sldId id="404" r:id="rId19"/>
    <p:sldId id="385" r:id="rId20"/>
    <p:sldId id="405" r:id="rId21"/>
    <p:sldId id="38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EC2D4"/>
    <a:srgbClr val="FF0000"/>
    <a:srgbClr val="990099"/>
    <a:srgbClr val="CC0099"/>
    <a:srgbClr val="CC3300"/>
    <a:srgbClr val="FF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98" autoAdjust="0"/>
    <p:restoredTop sz="94424" autoAdjust="0"/>
  </p:normalViewPr>
  <p:slideViewPr>
    <p:cSldViewPr snapToGrid="0">
      <p:cViewPr>
        <p:scale>
          <a:sx n="60" d="100"/>
          <a:sy n="60" d="100"/>
        </p:scale>
        <p:origin x="-750" y="-384"/>
      </p:cViewPr>
      <p:guideLst>
        <p:guide orient="horz" pos="2160"/>
        <p:guide pos="3840"/>
      </p:guideLst>
    </p:cSldViewPr>
  </p:slideViewPr>
  <p:notesTextViewPr>
    <p:cViewPr>
      <p:scale>
        <a:sx n="1" d="1"/>
        <a:sy n="1" d="1"/>
      </p:scale>
      <p:origin x="0" y="0"/>
    </p:cViewPr>
  </p:notesTextViewPr>
  <p:sorterViewPr>
    <p:cViewPr>
      <p:scale>
        <a:sx n="100" d="100"/>
        <a:sy n="100" d="100"/>
      </p:scale>
      <p:origin x="0" y="36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FDD34-64EF-4CA1-8D03-8DEFB8ACE922}" type="datetimeFigureOut">
              <a:rPr lang="zh-CN" altLang="en-US" smtClean="0"/>
              <a:pPr/>
              <a:t>2015/9/6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03AF62-EFE3-4C24-9454-A85B4413F60F}" type="slidenum">
              <a:rPr lang="zh-CN" altLang="en-US" smtClean="0"/>
              <a:pPr/>
              <a:t>‹#›</a:t>
            </a:fld>
            <a:endParaRPr lang="zh-CN" altLang="en-US"/>
          </a:p>
        </p:txBody>
      </p:sp>
    </p:spTree>
    <p:extLst>
      <p:ext uri="{BB962C8B-B14F-4D97-AF65-F5344CB8AC3E}">
        <p14:creationId xmlns="" xmlns:p14="http://schemas.microsoft.com/office/powerpoint/2010/main" val="338935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5BFAE-2086-4C7C-B12C-19A79E91CA41}" type="datetimeFigureOut">
              <a:rPr lang="zh-CN" altLang="en-US" smtClean="0"/>
              <a:pPr/>
              <a:t>2015/9/6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66F3C-B4B7-4206-A798-20C92C11C570}" type="slidenum">
              <a:rPr lang="zh-CN" altLang="en-US" smtClean="0"/>
              <a:pPr/>
              <a:t>‹#›</a:t>
            </a:fld>
            <a:endParaRPr lang="zh-CN" altLang="en-US"/>
          </a:p>
        </p:txBody>
      </p:sp>
    </p:spTree>
    <p:extLst>
      <p:ext uri="{BB962C8B-B14F-4D97-AF65-F5344CB8AC3E}">
        <p14:creationId xmlns="" xmlns:p14="http://schemas.microsoft.com/office/powerpoint/2010/main" val="375852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jpeg"/><Relationship Id="rId1" Type="http://schemas.openxmlformats.org/officeDocument/2006/relationships/slideMaster" Target="../slideMasters/slideMaster2.xml"/><Relationship Id="rId5" Type="http://schemas.openxmlformats.org/officeDocument/2006/relationships/image" Target="../media/image36.pn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1.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3.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51.png"/><Relationship Id="rId1" Type="http://schemas.openxmlformats.org/officeDocument/2006/relationships/slideMaster" Target="../slideMasters/slideMaster2.xml"/><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3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28.png"/><Relationship Id="rId2" Type="http://schemas.openxmlformats.org/officeDocument/2006/relationships/image" Target="../media/image24.jpe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6.png"/><Relationship Id="rId10" Type="http://schemas.openxmlformats.org/officeDocument/2006/relationships/image" Target="../media/image11.png"/><Relationship Id="rId19"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5.png"/><Relationship Id="rId22" Type="http://schemas.openxmlformats.org/officeDocument/2006/relationships/image" Target="../media/image3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1.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3.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3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28.png"/><Relationship Id="rId2" Type="http://schemas.openxmlformats.org/officeDocument/2006/relationships/image" Target="../media/image24.jpe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6.png"/><Relationship Id="rId10" Type="http://schemas.openxmlformats.org/officeDocument/2006/relationships/image" Target="../media/image11.png"/><Relationship Id="rId19"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5.png"/><Relationship Id="rId22" Type="http://schemas.openxmlformats.org/officeDocument/2006/relationships/image" Target="../media/image3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 y="893"/>
            <a:ext cx="12195178" cy="6855520"/>
          </a:xfrm>
          <a:prstGeom prst="rect">
            <a:avLst/>
          </a:prstGeom>
        </p:spPr>
      </p:pic>
      <p:sp>
        <p:nvSpPr>
          <p:cNvPr id="8" name="Title 16"/>
          <p:cNvSpPr>
            <a:spLocks noGrp="1"/>
          </p:cNvSpPr>
          <p:nvPr>
            <p:ph type="title" hasCustomPrompt="1"/>
          </p:nvPr>
        </p:nvSpPr>
        <p:spPr bwMode="gray">
          <a:xfrm>
            <a:off x="548854" y="2047782"/>
            <a:ext cx="8726785" cy="1581546"/>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4000" b="0" kern="1200" cap="none" spc="0" baseline="0" dirty="0">
                <a:solidFill>
                  <a:schemeClr val="tx1"/>
                </a:solidFill>
                <a:latin typeface="微软雅黑" pitchFamily="34" charset="-122"/>
                <a:ea typeface="微软雅黑" pitchFamily="34" charset="-122"/>
                <a:cs typeface="Arial" pitchFamily="34" charset="0"/>
              </a:defRPr>
            </a:lvl1pPr>
          </a:lstStyle>
          <a:p>
            <a:r>
              <a:rPr lang="en-US" dirty="0" smtClean="0"/>
              <a:t>Click to edit text, two lines maximum</a:t>
            </a:r>
            <a:endParaRPr lang="en-US" dirty="0"/>
          </a:p>
        </p:txBody>
      </p:sp>
      <p:sp>
        <p:nvSpPr>
          <p:cNvPr id="9" name="Text Placeholder 4"/>
          <p:cNvSpPr>
            <a:spLocks noGrp="1"/>
          </p:cNvSpPr>
          <p:nvPr>
            <p:ph type="body" sz="quarter" idx="11" hasCustomPrompt="1"/>
          </p:nvPr>
        </p:nvSpPr>
        <p:spPr>
          <a:xfrm>
            <a:off x="548854" y="4799490"/>
            <a:ext cx="6412449" cy="511945"/>
          </a:xfrm>
          <a:prstGeom prst="rect">
            <a:avLst/>
          </a:prstGeom>
        </p:spPr>
        <p:txBody>
          <a:bodyPr lIns="0" tIns="0" rIns="0" bIns="0"/>
          <a:lstStyle>
            <a:lvl1pPr marL="0" indent="0">
              <a:buFontTx/>
              <a:buNone/>
              <a:defRPr sz="1600">
                <a:latin typeface="微软雅黑" pitchFamily="34" charset="-122"/>
                <a:ea typeface="微软雅黑" pitchFamily="34" charset="-122"/>
              </a:defRPr>
            </a:lvl1pPr>
          </a:lstStyle>
          <a:p>
            <a:pPr lvl="0"/>
            <a:r>
              <a:rPr lang="en-US" dirty="0" smtClean="0"/>
              <a:t>2015</a:t>
            </a:r>
            <a:r>
              <a:rPr lang="zh-CN" altLang="en-US" dirty="0" smtClean="0"/>
              <a:t>年</a:t>
            </a:r>
            <a:r>
              <a:rPr lang="en-US" altLang="zh-CN" dirty="0" smtClean="0"/>
              <a:t>9</a:t>
            </a:r>
            <a:r>
              <a:rPr lang="zh-CN" altLang="en-US" dirty="0" smtClean="0"/>
              <a:t>月</a:t>
            </a:r>
            <a:endParaRPr lang="en-US" dirty="0" smtClean="0"/>
          </a:p>
          <a:p>
            <a:pPr lvl="0"/>
            <a:endParaRPr lang="en-US" dirty="0"/>
          </a:p>
        </p:txBody>
      </p:sp>
      <p:pic>
        <p:nvPicPr>
          <p:cNvPr id="10" name="Picture 2" descr="C:\Users\kathyp\Documents\00_Brand-Resources\Multimode Elements\Multimode Icons\PNG\Multimode-Icon_HANG.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59627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C:\Users\kathyp\Documents\00_Brand-Resources\Multimode Elements\Multimode Icons\PNG\Multimode-Icon_HOLD.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31033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C:\Users\kathyp\Documents\00_Brand-Resources\Multimode Elements\Multimode Icons\PNG\Multimode-Icon_LAPTOP.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6678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5" descr="C:\Users\kathyp\Documents\00_Brand-Resources\Multimode Elements\Multimode Icons\PNG\Multimode-Icon_STAND.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27384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6" descr="C:\Users\kathyp\Documents\00_Brand-Resources\Multimode Elements\Multimode Icons\PNG\Multimode-Icon_STAND-Tablet.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3452524"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7" descr="C:\Users\kathyp\Documents\00_Brand-Resources\Multimode Elements\Multimode Icons\PNG\Multimode-Icon_TABLE.png"/>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381005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8" descr="C:\Users\kathyp\Documents\00_Brand-Resources\Multimode Elements\Multimode Icons\PNG\Multimode-Icon_TABLET.png"/>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4167578"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Users\kathyp\Documents\00_Brand-Resources\Multimode Elements\Multimode Icons\PNG\Multimode-Icon_TENT.png"/>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559471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0" descr="C:\Users\kathyp\Documents\00_Brand-Resources\Multimode Elements\Multimode Icons\PNG\Multimode-Icon_TILT.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630877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1" descr="C:\Users\kathyp\Documents\00_Brand-Resources\Multimode Elements\Multimode Icons\PNG\Multimode-Icon_TV.pn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66631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32"/>
          <p:cNvGrpSpPr/>
          <p:nvPr userDrawn="1"/>
        </p:nvGrpSpPr>
        <p:grpSpPr>
          <a:xfrm>
            <a:off x="2025389" y="5466842"/>
            <a:ext cx="311017" cy="310824"/>
            <a:chOff x="2024598" y="5468108"/>
            <a:chExt cx="310896" cy="310896"/>
          </a:xfrm>
        </p:grpSpPr>
        <p:sp>
          <p:nvSpPr>
            <p:cNvPr id="21"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2" name="Picture 34"/>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2118814" y="5509256"/>
              <a:ext cx="122464" cy="228600"/>
            </a:xfrm>
            <a:prstGeom prst="rect">
              <a:avLst/>
            </a:prstGeom>
          </p:spPr>
        </p:pic>
      </p:grpSp>
      <p:grpSp>
        <p:nvGrpSpPr>
          <p:cNvPr id="3" name="Group 35"/>
          <p:cNvGrpSpPr/>
          <p:nvPr userDrawn="1"/>
        </p:nvGrpSpPr>
        <p:grpSpPr>
          <a:xfrm>
            <a:off x="3095988" y="5466842"/>
            <a:ext cx="311017" cy="310824"/>
            <a:chOff x="3094779" y="5468108"/>
            <a:chExt cx="310896" cy="310896"/>
          </a:xfrm>
        </p:grpSpPr>
        <p:sp>
          <p:nvSpPr>
            <p:cNvPr id="24"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5" name="Picture 9" descr="C:\Users\yhwang\Desktop\WW Design\Multimode Icons\twitter-01.pn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4" name="Group 38"/>
          <p:cNvGrpSpPr/>
          <p:nvPr userDrawn="1"/>
        </p:nvGrpSpPr>
        <p:grpSpPr>
          <a:xfrm>
            <a:off x="953801" y="5466842"/>
            <a:ext cx="311017" cy="310824"/>
            <a:chOff x="953427" y="5468108"/>
            <a:chExt cx="310896" cy="310896"/>
          </a:xfrm>
        </p:grpSpPr>
        <p:sp>
          <p:nvSpPr>
            <p:cNvPr id="27"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8" name="Picture 5" descr="C:\Users\yhwang\Desktop\WW Design\Multimode Icons\globe-01.pn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5" name="Group 41"/>
          <p:cNvGrpSpPr/>
          <p:nvPr userDrawn="1"/>
        </p:nvGrpSpPr>
        <p:grpSpPr>
          <a:xfrm>
            <a:off x="2356748" y="5441681"/>
            <a:ext cx="365903" cy="365675"/>
            <a:chOff x="2355828" y="5442941"/>
            <a:chExt cx="365760" cy="365760"/>
          </a:xfrm>
        </p:grpSpPr>
        <p:sp>
          <p:nvSpPr>
            <p:cNvPr id="30"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1" name="Picture 2" descr="C:\Users\yhwang\Desktop\WW Design\Multimode Icons\chain-01.png"/>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6" name="Group 44"/>
          <p:cNvGrpSpPr/>
          <p:nvPr userDrawn="1"/>
        </p:nvGrpSpPr>
        <p:grpSpPr>
          <a:xfrm>
            <a:off x="5238177" y="5466842"/>
            <a:ext cx="311017" cy="310824"/>
            <a:chOff x="5236131" y="5468108"/>
            <a:chExt cx="310896" cy="310896"/>
          </a:xfrm>
        </p:grpSpPr>
        <p:sp>
          <p:nvSpPr>
            <p:cNvPr id="33"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4" name="Picture 46" descr="C:\Users\yhwang\Desktop\WW Design\Multimode Icons\facebook-01.png"/>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20" name="Group 47"/>
          <p:cNvGrpSpPr/>
          <p:nvPr userDrawn="1"/>
        </p:nvGrpSpPr>
        <p:grpSpPr>
          <a:xfrm>
            <a:off x="4525106" y="5466842"/>
            <a:ext cx="311017" cy="310824"/>
            <a:chOff x="4523337" y="5468108"/>
            <a:chExt cx="310896" cy="310896"/>
          </a:xfrm>
        </p:grpSpPr>
        <p:sp>
          <p:nvSpPr>
            <p:cNvPr id="36"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7" name="Picture 7" descr="C:\Users\yhwang\Desktop\WW Design\Multimode Icons\server-01.png"/>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23" name="Group 51"/>
          <p:cNvGrpSpPr/>
          <p:nvPr userDrawn="1"/>
        </p:nvGrpSpPr>
        <p:grpSpPr>
          <a:xfrm>
            <a:off x="4881642" y="5466842"/>
            <a:ext cx="311017" cy="310824"/>
            <a:chOff x="4879734" y="5468108"/>
            <a:chExt cx="310896" cy="310896"/>
          </a:xfrm>
        </p:grpSpPr>
        <p:sp>
          <p:nvSpPr>
            <p:cNvPr id="39"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0" name="Picture 6" descr="C:\Users\yhwang\Desktop\WW Design\Multimode Icons\network-01.png"/>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26" name="Group 57"/>
          <p:cNvGrpSpPr/>
          <p:nvPr userDrawn="1"/>
        </p:nvGrpSpPr>
        <p:grpSpPr>
          <a:xfrm>
            <a:off x="5952240" y="5466842"/>
            <a:ext cx="311017" cy="310824"/>
            <a:chOff x="5949915" y="5468108"/>
            <a:chExt cx="310896" cy="310896"/>
          </a:xfrm>
        </p:grpSpPr>
        <p:sp>
          <p:nvSpPr>
            <p:cNvPr id="42"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3" name="Picture 8" descr="C:\Users\yhwang\Desktop\WW Design\Multimode Icons\think_light-01.png"/>
            <p:cNvPicPr>
              <a:picLocks noChangeAspect="1" noChangeArrowheads="1"/>
            </p:cNvPicPr>
            <p:nvPr userDrawn="1"/>
          </p:nvPicPr>
          <p:blipFill>
            <a:blip r:embed="rId20" cstate="print">
              <a:extLst>
                <a:ext uri="{28A0092B-C50C-407E-A947-70E740481C1C}">
                  <a14:useLocalDpi xmlns="" xmlns:a14="http://schemas.microsoft.com/office/drawing/2010/main" val="0"/>
                </a:ext>
              </a:extLst>
            </a:blip>
            <a:srcRect/>
            <a:stretch>
              <a:fillRect/>
            </a:stretch>
          </p:blipFill>
          <p:spPr bwMode="auto">
            <a:xfrm>
              <a:off x="5949915" y="5468108"/>
              <a:ext cx="310896" cy="310896"/>
            </a:xfrm>
            <a:prstGeom prst="rect">
              <a:avLst/>
            </a:prstGeom>
            <a:noFill/>
          </p:spPr>
        </p:pic>
      </p:grpSp>
      <p:pic>
        <p:nvPicPr>
          <p:cNvPr id="44" name="Picture 60"/>
          <p:cNvPicPr>
            <a:picLocks noChangeAspect="1"/>
          </p:cNvPicPr>
          <p:nvPr userDrawn="1"/>
        </p:nvPicPr>
        <p:blipFill>
          <a:blip r:embed="rId21" cstate="print">
            <a:extLst>
              <a:ext uri="{28A0092B-C50C-407E-A947-70E740481C1C}">
                <a14:useLocalDpi xmlns="" xmlns:a14="http://schemas.microsoft.com/office/drawing/2010/main" val="0"/>
              </a:ext>
            </a:extLst>
          </a:blip>
          <a:stretch>
            <a:fillRect/>
          </a:stretch>
        </p:blipFill>
        <p:spPr>
          <a:xfrm rot="16200000">
            <a:off x="10588559" y="3055153"/>
            <a:ext cx="2412307" cy="804100"/>
          </a:xfrm>
          <a:prstGeom prst="rect">
            <a:avLst/>
          </a:prstGeom>
        </p:spPr>
      </p:pic>
      <p:sp>
        <p:nvSpPr>
          <p:cNvPr id="45" name="Rectangle 53"/>
          <p:cNvSpPr/>
          <p:nvPr userDrawn="1"/>
        </p:nvSpPr>
        <p:spPr bwMode="black">
          <a:xfrm>
            <a:off x="548856" y="4556658"/>
            <a:ext cx="1098112" cy="106701"/>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62"/>
          <p:cNvCxnSpPr/>
          <p:nvPr userDrawn="1"/>
        </p:nvCxnSpPr>
        <p:spPr>
          <a:xfrm>
            <a:off x="548856" y="4663359"/>
            <a:ext cx="104231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77041" y="1680736"/>
            <a:ext cx="8723767" cy="1580962"/>
          </a:xfrm>
          <a:prstGeom prst="rect">
            <a:avLst/>
          </a:prstGeom>
        </p:spPr>
        <p:txBody>
          <a:bodyPr anchor="b"/>
          <a:lstStyle>
            <a:lvl1pPr marL="0" indent="-457200" algn="l">
              <a:defRPr sz="6000" baseline="0">
                <a:solidFill>
                  <a:schemeClr val="bg1"/>
                </a:solidFill>
              </a:defRPr>
            </a:lvl1pPr>
          </a:lstStyle>
          <a:p>
            <a:r>
              <a:rPr lang="en-US" dirty="0" smtClean="0"/>
              <a:t>Click to edit text, two lines maximum</a:t>
            </a:r>
            <a:endParaRPr lang="en-US" dirty="0"/>
          </a:p>
        </p:txBody>
      </p:sp>
      <p:sp>
        <p:nvSpPr>
          <p:cNvPr id="3" name="Subtitle 2"/>
          <p:cNvSpPr>
            <a:spLocks noGrp="1"/>
          </p:cNvSpPr>
          <p:nvPr>
            <p:ph type="subTitle" idx="1" hasCustomPrompt="1"/>
          </p:nvPr>
        </p:nvSpPr>
        <p:spPr>
          <a:xfrm>
            <a:off x="887359" y="3697102"/>
            <a:ext cx="8709223" cy="456544"/>
          </a:xfrm>
          <a:prstGeom prst="rect">
            <a:avLst/>
          </a:prstGeom>
        </p:spPr>
        <p:txBody>
          <a:bodyPr wrap="square" anchor="b">
            <a:no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 placeholder</a:t>
            </a:r>
            <a:endParaRPr lang="en-US" dirty="0"/>
          </a:p>
        </p:txBody>
      </p:sp>
      <p:pic>
        <p:nvPicPr>
          <p:cNvPr id="30" name="Picture 29"/>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rot="16200000">
            <a:off x="10583673" y="4469806"/>
            <a:ext cx="2412869" cy="803786"/>
          </a:xfrm>
          <a:prstGeom prst="rect">
            <a:avLst/>
          </a:prstGeom>
        </p:spPr>
      </p:pic>
      <p:pic>
        <p:nvPicPr>
          <p:cNvPr id="44" name="Picture 43"/>
          <p:cNvPicPr>
            <a:picLocks noChangeAspect="1"/>
          </p:cNvPicPr>
          <p:nvPr userDrawn="1"/>
        </p:nvPicPr>
        <p:blipFill rotWithShape="1">
          <a:blip r:embed="rId5" cstate="email">
            <a:extLst>
              <a:ext uri="{28A0092B-C50C-407E-A947-70E740481C1C}">
                <a14:useLocalDpi xmlns="" xmlns:a14="http://schemas.microsoft.com/office/drawing/2010/main"/>
              </a:ext>
            </a:extLst>
          </a:blip>
          <a:srcRect/>
          <a:stretch/>
        </p:blipFill>
        <p:spPr bwMode="ltGray">
          <a:xfrm>
            <a:off x="1524" y="0"/>
            <a:ext cx="12188952" cy="711200"/>
          </a:xfrm>
          <a:prstGeom prst="rect">
            <a:avLst/>
          </a:prstGeom>
          <a:noFill/>
          <a:ln>
            <a:noFill/>
          </a:ln>
        </p:spPr>
      </p:pic>
    </p:spTree>
    <p:extLst>
      <p:ext uri="{BB962C8B-B14F-4D97-AF65-F5344CB8AC3E}">
        <p14:creationId xmlns="" xmlns:p14="http://schemas.microsoft.com/office/powerpoint/2010/main" val="219712964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9351" y="274320"/>
            <a:ext cx="11069166" cy="518141"/>
          </a:xfrm>
          <a:prstGeom prst="rect">
            <a:avLst/>
          </a:prstGeom>
        </p:spPr>
        <p:txBody>
          <a:bodyPr/>
          <a:lstStyle/>
          <a:p>
            <a:r>
              <a:rPr lang="en-US" dirty="0" smtClean="0"/>
              <a:t>Click to edit Master title style</a:t>
            </a:r>
            <a:endParaRPr lang="en-US" dirty="0"/>
          </a:p>
        </p:txBody>
      </p:sp>
      <p:pic>
        <p:nvPicPr>
          <p:cNvPr id="3" name="Picture 2"/>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7744547" y="6264223"/>
            <a:ext cx="3021776" cy="498832"/>
          </a:xfrm>
          <a:prstGeom prst="rect">
            <a:avLst/>
          </a:prstGeom>
        </p:spPr>
      </p:pic>
    </p:spTree>
    <p:extLst>
      <p:ext uri="{BB962C8B-B14F-4D97-AF65-F5344CB8AC3E}">
        <p14:creationId xmlns="" xmlns:p14="http://schemas.microsoft.com/office/powerpoint/2010/main" val="29992464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351" y="274320"/>
            <a:ext cx="11069166" cy="518141"/>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93192" y="1176866"/>
            <a:ext cx="11224014" cy="48777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7744547" y="6264223"/>
            <a:ext cx="3021776" cy="498832"/>
          </a:xfrm>
          <a:prstGeom prst="rect">
            <a:avLst/>
          </a:prstGeom>
        </p:spPr>
      </p:pic>
    </p:spTree>
    <p:extLst>
      <p:ext uri="{BB962C8B-B14F-4D97-AF65-F5344CB8AC3E}">
        <p14:creationId xmlns="" xmlns:p14="http://schemas.microsoft.com/office/powerpoint/2010/main" val="121028725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9351" y="274320"/>
            <a:ext cx="11069166" cy="518141"/>
          </a:xfrm>
          <a:prstGeom prst="rect">
            <a:avLst/>
          </a:prstGeom>
        </p:spPr>
        <p:txBody>
          <a:bodyPr/>
          <a:lstStyle/>
          <a:p>
            <a:r>
              <a:rPr lang="en-US" dirty="0" smtClean="0"/>
              <a:t>Click to edit Master title style</a:t>
            </a:r>
            <a:endParaRPr lang="en-US" dirty="0"/>
          </a:p>
        </p:txBody>
      </p:sp>
      <p:sp>
        <p:nvSpPr>
          <p:cNvPr id="94" name="Subtitle 2"/>
          <p:cNvSpPr>
            <a:spLocks noGrp="1"/>
          </p:cNvSpPr>
          <p:nvPr>
            <p:ph type="subTitle" idx="12"/>
          </p:nvPr>
        </p:nvSpPr>
        <p:spPr>
          <a:xfrm>
            <a:off x="561256" y="914400"/>
            <a:ext cx="11069166" cy="291489"/>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5" name="Picture 4"/>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7744547" y="6264223"/>
            <a:ext cx="3021776" cy="498832"/>
          </a:xfrm>
          <a:prstGeom prst="rect">
            <a:avLst/>
          </a:prstGeom>
        </p:spPr>
      </p:pic>
    </p:spTree>
    <p:extLst>
      <p:ext uri="{BB962C8B-B14F-4D97-AF65-F5344CB8AC3E}">
        <p14:creationId xmlns="" xmlns:p14="http://schemas.microsoft.com/office/powerpoint/2010/main" val="1415065426"/>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351" y="274320"/>
            <a:ext cx="11069166" cy="518141"/>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93192" y="1593908"/>
            <a:ext cx="11224014" cy="446075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4" name="Subtitle 2"/>
          <p:cNvSpPr>
            <a:spLocks noGrp="1"/>
          </p:cNvSpPr>
          <p:nvPr>
            <p:ph type="subTitle" idx="12"/>
          </p:nvPr>
        </p:nvSpPr>
        <p:spPr>
          <a:xfrm>
            <a:off x="561256" y="914400"/>
            <a:ext cx="11069166" cy="291489"/>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Picture 5"/>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7744547" y="6264223"/>
            <a:ext cx="3021776" cy="498832"/>
          </a:xfrm>
          <a:prstGeom prst="rect">
            <a:avLst/>
          </a:prstGeom>
        </p:spPr>
      </p:pic>
    </p:spTree>
    <p:extLst>
      <p:ext uri="{BB962C8B-B14F-4D97-AF65-F5344CB8AC3E}">
        <p14:creationId xmlns="" xmlns:p14="http://schemas.microsoft.com/office/powerpoint/2010/main" val="176894576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ackground">
    <p:spTree>
      <p:nvGrpSpPr>
        <p:cNvPr id="1" name=""/>
        <p:cNvGrpSpPr/>
        <p:nvPr/>
      </p:nvGrpSpPr>
      <p:grpSpPr>
        <a:xfrm>
          <a:off x="0" y="0"/>
          <a:ext cx="0" cy="0"/>
          <a:chOff x="0" y="0"/>
          <a:chExt cx="0" cy="0"/>
        </a:xfrm>
      </p:grpSpPr>
      <p:sp>
        <p:nvSpPr>
          <p:cNvPr id="2" name="Title 1"/>
          <p:cNvSpPr>
            <a:spLocks noGrp="1"/>
          </p:cNvSpPr>
          <p:nvPr>
            <p:ph type="title"/>
          </p:nvPr>
        </p:nvSpPr>
        <p:spPr>
          <a:xfrm>
            <a:off x="549351" y="274320"/>
            <a:ext cx="11069166" cy="518141"/>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93192" y="1589714"/>
            <a:ext cx="11224014" cy="446494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4" name="Subtitle 2"/>
          <p:cNvSpPr>
            <a:spLocks noGrp="1"/>
          </p:cNvSpPr>
          <p:nvPr>
            <p:ph type="subTitle" idx="12"/>
          </p:nvPr>
        </p:nvSpPr>
        <p:spPr>
          <a:xfrm>
            <a:off x="561256" y="914400"/>
            <a:ext cx="11069166" cy="291489"/>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rot="16200000">
            <a:off x="11304982" y="5505441"/>
            <a:ext cx="1330737" cy="443302"/>
          </a:xfrm>
          <a:prstGeom prst="rect">
            <a:avLst/>
          </a:prstGeom>
        </p:spPr>
      </p:pic>
      <p:sp>
        <p:nvSpPr>
          <p:cNvPr id="9" name="Rectangle 8"/>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fld id="{6EA5B71A-1B18-4E34-A48F-65DC4937AA99}" type="slidenum">
              <a:rPr lang="en-US" smtClean="0">
                <a:solidFill>
                  <a:prstClr val="white"/>
                </a:solidFill>
              </a:rPr>
              <a:pPr/>
              <a:t>‹#›</a:t>
            </a:fld>
            <a:endParaRPr lang="en-US" dirty="0" smtClean="0">
              <a:solidFill>
                <a:prstClr val="white"/>
              </a:solidFill>
            </a:endParaRPr>
          </a:p>
        </p:txBody>
      </p:sp>
      <p:pic>
        <p:nvPicPr>
          <p:cNvPr id="12" name="Picture 11"/>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a:off x="7744547" y="6264223"/>
            <a:ext cx="3021776" cy="498832"/>
          </a:xfrm>
          <a:prstGeom prst="rect">
            <a:avLst/>
          </a:prstGeom>
        </p:spPr>
      </p:pic>
    </p:spTree>
    <p:extLst>
      <p:ext uri="{BB962C8B-B14F-4D97-AF65-F5344CB8AC3E}">
        <p14:creationId xmlns="" xmlns:p14="http://schemas.microsoft.com/office/powerpoint/2010/main" val="2865139692"/>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351" y="274320"/>
            <a:ext cx="11069166" cy="518141"/>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93192" y="1593909"/>
            <a:ext cx="5001768" cy="4560577"/>
          </a:xfrm>
          <a:prstGeom prst="rect">
            <a:avLst/>
          </a:prstGeo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04945" y="1593909"/>
            <a:ext cx="4712853" cy="4560577"/>
          </a:xfrm>
          <a:prstGeom prst="rect">
            <a:avLst/>
          </a:prstGeo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8" name="Subtitle 2"/>
          <p:cNvSpPr>
            <a:spLocks noGrp="1"/>
          </p:cNvSpPr>
          <p:nvPr>
            <p:ph type="subTitle" idx="13"/>
          </p:nvPr>
        </p:nvSpPr>
        <p:spPr>
          <a:xfrm>
            <a:off x="561256" y="914400"/>
            <a:ext cx="11069166" cy="291489"/>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7744547" y="6264223"/>
            <a:ext cx="3021776" cy="498832"/>
          </a:xfrm>
          <a:prstGeom prst="rect">
            <a:avLst/>
          </a:prstGeom>
        </p:spPr>
      </p:pic>
    </p:spTree>
    <p:extLst>
      <p:ext uri="{BB962C8B-B14F-4D97-AF65-F5344CB8AC3E}">
        <p14:creationId xmlns="" xmlns:p14="http://schemas.microsoft.com/office/powerpoint/2010/main" val="2709786289"/>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email">
            <a:extLst>
              <a:ext uri="{28A0092B-C50C-407E-A947-70E740481C1C}">
                <a14:useLocalDpi xmlns="" xmlns:a14="http://schemas.microsoft.com/office/drawing/2010/main"/>
              </a:ext>
            </a:extLst>
          </a:blip>
          <a:srcRect t="63046"/>
          <a:stretch/>
        </p:blipFill>
        <p:spPr>
          <a:xfrm>
            <a:off x="1524" y="4324350"/>
            <a:ext cx="12188952" cy="2533650"/>
          </a:xfrm>
          <a:prstGeom prst="rect">
            <a:avLst/>
          </a:prstGeom>
          <a:noFill/>
          <a:ln>
            <a:noFill/>
          </a:ln>
        </p:spPr>
      </p:pic>
      <p:grpSp>
        <p:nvGrpSpPr>
          <p:cNvPr id="106" name="Group 105"/>
          <p:cNvGrpSpPr/>
          <p:nvPr userDrawn="1"/>
        </p:nvGrpSpPr>
        <p:grpSpPr bwMode="gray">
          <a:xfrm>
            <a:off x="1828170" y="993484"/>
            <a:ext cx="8535661" cy="4341742"/>
            <a:chOff x="1828170" y="1258957"/>
            <a:chExt cx="8535661" cy="4341742"/>
          </a:xfrm>
        </p:grpSpPr>
        <p:sp>
          <p:nvSpPr>
            <p:cNvPr id="105" name="Freeform 9"/>
            <p:cNvSpPr>
              <a:spLocks/>
            </p:cNvSpPr>
            <p:nvPr userDrawn="1"/>
          </p:nvSpPr>
          <p:spPr bwMode="gray">
            <a:xfrm>
              <a:off x="5610226" y="4994274"/>
              <a:ext cx="974725" cy="606425"/>
            </a:xfrm>
            <a:custGeom>
              <a:avLst/>
              <a:gdLst>
                <a:gd name="T0" fmla="*/ 122 w 257"/>
                <a:gd name="T1" fmla="*/ 155 h 159"/>
                <a:gd name="T2" fmla="*/ 4 w 257"/>
                <a:gd name="T3" fmla="*/ 12 h 159"/>
                <a:gd name="T4" fmla="*/ 10 w 257"/>
                <a:gd name="T5" fmla="*/ 0 h 159"/>
                <a:gd name="T6" fmla="*/ 247 w 257"/>
                <a:gd name="T7" fmla="*/ 0 h 159"/>
                <a:gd name="T8" fmla="*/ 253 w 257"/>
                <a:gd name="T9" fmla="*/ 12 h 159"/>
                <a:gd name="T10" fmla="*/ 134 w 257"/>
                <a:gd name="T11" fmla="*/ 155 h 159"/>
                <a:gd name="T12" fmla="*/ 122 w 257"/>
                <a:gd name="T13" fmla="*/ 155 h 159"/>
              </a:gdLst>
              <a:ahLst/>
              <a:cxnLst>
                <a:cxn ang="0">
                  <a:pos x="T0" y="T1"/>
                </a:cxn>
                <a:cxn ang="0">
                  <a:pos x="T2" y="T3"/>
                </a:cxn>
                <a:cxn ang="0">
                  <a:pos x="T4" y="T5"/>
                </a:cxn>
                <a:cxn ang="0">
                  <a:pos x="T6" y="T7"/>
                </a:cxn>
                <a:cxn ang="0">
                  <a:pos x="T8" y="T9"/>
                </a:cxn>
                <a:cxn ang="0">
                  <a:pos x="T10" y="T11"/>
                </a:cxn>
                <a:cxn ang="0">
                  <a:pos x="T12" y="T13"/>
                </a:cxn>
              </a:cxnLst>
              <a:rect l="0" t="0" r="r" b="b"/>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Rounded Rectangle 10"/>
            <p:cNvSpPr/>
            <p:nvPr userDrawn="1"/>
          </p:nvSpPr>
          <p:spPr bwMode="gray">
            <a:xfrm>
              <a:off x="1828170" y="1258957"/>
              <a:ext cx="8535661" cy="3893151"/>
            </a:xfrm>
            <a:prstGeom prst="roundRect">
              <a:avLst>
                <a:gd name="adj" fmla="val 54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sp>
        <p:nvSpPr>
          <p:cNvPr id="108" name="Text Placeholder 107"/>
          <p:cNvSpPr>
            <a:spLocks noGrp="1"/>
          </p:cNvSpPr>
          <p:nvPr>
            <p:ph type="body" sz="quarter" idx="18" hasCustomPrompt="1"/>
          </p:nvPr>
        </p:nvSpPr>
        <p:spPr bwMode="white">
          <a:xfrm>
            <a:off x="2042663" y="1276349"/>
            <a:ext cx="8106674" cy="3242641"/>
          </a:xfrm>
          <a:prstGeom prst="rect">
            <a:avLst/>
          </a:prstGeom>
        </p:spPr>
        <p:txBody>
          <a:bodyPr anchor="ctr">
            <a:normAutofit/>
          </a:bodyPr>
          <a:lstStyle>
            <a:lvl1pPr marL="0" indent="0" algn="ctr">
              <a:lnSpc>
                <a:spcPct val="100000"/>
              </a:lnSpc>
              <a:buNone/>
              <a:defRPr sz="3600">
                <a:solidFill>
                  <a:schemeClr val="bg1"/>
                </a:solidFill>
              </a:defRPr>
            </a:lvl1pPr>
            <a:lvl2pPr marL="341313" indent="0" algn="ctr">
              <a:buNone/>
              <a:defRPr>
                <a:solidFill>
                  <a:schemeClr val="bg1"/>
                </a:solidFill>
              </a:defRPr>
            </a:lvl2pPr>
            <a:lvl3pPr marL="679450" indent="0" algn="ctr">
              <a:buNone/>
              <a:defRPr>
                <a:solidFill>
                  <a:schemeClr val="bg1"/>
                </a:solidFill>
              </a:defRPr>
            </a:lvl3pPr>
            <a:lvl4pPr marL="966787" indent="0" algn="ctr">
              <a:buNone/>
              <a:defRPr>
                <a:solidFill>
                  <a:schemeClr val="bg1"/>
                </a:solidFill>
              </a:defRPr>
            </a:lvl4pPr>
            <a:lvl5pPr marL="1146175" indent="0" algn="ctr">
              <a:buNone/>
              <a:defRPr>
                <a:solidFill>
                  <a:schemeClr val="bg1"/>
                </a:solidFill>
              </a:defRPr>
            </a:lvl5pPr>
          </a:lstStyle>
          <a:p>
            <a:pPr lvl="0"/>
            <a:r>
              <a:rPr lang="en-US" dirty="0" smtClean="0"/>
              <a:t>Click to edit quote</a:t>
            </a:r>
            <a:endParaRPr lang="en-US" dirty="0"/>
          </a:p>
        </p:txBody>
      </p:sp>
      <p:pic>
        <p:nvPicPr>
          <p:cNvPr id="109" name="Picture 108"/>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1066800" y="6013481"/>
            <a:ext cx="10058400" cy="681925"/>
          </a:xfrm>
          <a:prstGeom prst="rect">
            <a:avLst/>
          </a:prstGeom>
        </p:spPr>
      </p:pic>
      <p:sp>
        <p:nvSpPr>
          <p:cNvPr id="111" name="Text Placeholder 110"/>
          <p:cNvSpPr>
            <a:spLocks noGrp="1"/>
          </p:cNvSpPr>
          <p:nvPr>
            <p:ph type="body" sz="quarter" idx="19" hasCustomPrompt="1"/>
          </p:nvPr>
        </p:nvSpPr>
        <p:spPr>
          <a:xfrm>
            <a:off x="3293269" y="5555972"/>
            <a:ext cx="5605462" cy="876300"/>
          </a:xfrm>
          <a:prstGeom prst="rect">
            <a:avLst/>
          </a:prstGeom>
        </p:spPr>
        <p:txBody>
          <a:bodyPr/>
          <a:lstStyle>
            <a:lvl1pPr marL="0" indent="0" algn="ctr">
              <a:buNone/>
              <a:defRPr b="1">
                <a:solidFill>
                  <a:schemeClr val="tx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dirty="0" smtClean="0"/>
              <a:t>Click to edit quote source</a:t>
            </a:r>
            <a:endParaRPr lang="en-US" dirty="0"/>
          </a:p>
        </p:txBody>
      </p:sp>
      <p:grpSp>
        <p:nvGrpSpPr>
          <p:cNvPr id="119" name="Group 118"/>
          <p:cNvGrpSpPr/>
          <p:nvPr userDrawn="1"/>
        </p:nvGrpSpPr>
        <p:grpSpPr>
          <a:xfrm>
            <a:off x="5800725" y="4633135"/>
            <a:ext cx="590550" cy="104775"/>
            <a:chOff x="5738813" y="4606631"/>
            <a:chExt cx="590550" cy="104775"/>
          </a:xfrm>
          <a:solidFill>
            <a:schemeClr val="accent5"/>
          </a:solidFill>
        </p:grpSpPr>
        <p:sp>
          <p:nvSpPr>
            <p:cNvPr id="116" name="Oval 115"/>
            <p:cNvSpPr/>
            <p:nvPr userDrawn="1"/>
          </p:nvSpPr>
          <p:spPr>
            <a:xfrm>
              <a:off x="5738813" y="4606631"/>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7" name="Oval 116"/>
            <p:cNvSpPr/>
            <p:nvPr userDrawn="1"/>
          </p:nvSpPr>
          <p:spPr>
            <a:xfrm>
              <a:off x="5981700" y="4606631"/>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8" name="Oval 117"/>
            <p:cNvSpPr/>
            <p:nvPr userDrawn="1"/>
          </p:nvSpPr>
          <p:spPr>
            <a:xfrm>
              <a:off x="6224588" y="4606631"/>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5" name="Group 14"/>
          <p:cNvGrpSpPr/>
          <p:nvPr userDrawn="1"/>
        </p:nvGrpSpPr>
        <p:grpSpPr bwMode="gray">
          <a:xfrm>
            <a:off x="5853433" y="734066"/>
            <a:ext cx="485134" cy="485134"/>
            <a:chOff x="5853433" y="734066"/>
            <a:chExt cx="485134" cy="485134"/>
          </a:xfrm>
        </p:grpSpPr>
        <p:sp>
          <p:nvSpPr>
            <p:cNvPr id="8" name="Oval 7"/>
            <p:cNvSpPr/>
            <p:nvPr userDrawn="1"/>
          </p:nvSpPr>
          <p:spPr bwMode="gray">
            <a:xfrm>
              <a:off x="5886450" y="767634"/>
              <a:ext cx="419098" cy="4190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smtClean="0">
                <a:solidFill>
                  <a:prstClr val="white"/>
                </a:solidFill>
              </a:endParaRPr>
            </a:p>
          </p:txBody>
        </p:sp>
        <p:sp>
          <p:nvSpPr>
            <p:cNvPr id="14" name="Freeform 9"/>
            <p:cNvSpPr>
              <a:spLocks noEditPoints="1"/>
            </p:cNvSpPr>
            <p:nvPr userDrawn="1"/>
          </p:nvSpPr>
          <p:spPr bwMode="gray">
            <a:xfrm>
              <a:off x="5853433" y="734066"/>
              <a:ext cx="485134" cy="485134"/>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189 w 412"/>
                <a:gd name="T21" fmla="*/ 262 h 412"/>
                <a:gd name="T22" fmla="*/ 125 w 412"/>
                <a:gd name="T23" fmla="*/ 262 h 412"/>
                <a:gd name="T24" fmla="*/ 125 w 412"/>
                <a:gd name="T25" fmla="*/ 216 h 412"/>
                <a:gd name="T26" fmla="*/ 130 w 412"/>
                <a:gd name="T27" fmla="*/ 172 h 412"/>
                <a:gd name="T28" fmla="*/ 148 w 412"/>
                <a:gd name="T29" fmla="*/ 143 h 412"/>
                <a:gd name="T30" fmla="*/ 182 w 412"/>
                <a:gd name="T31" fmla="*/ 123 h 412"/>
                <a:gd name="T32" fmla="*/ 194 w 412"/>
                <a:gd name="T33" fmla="*/ 150 h 412"/>
                <a:gd name="T34" fmla="*/ 167 w 412"/>
                <a:gd name="T35" fmla="*/ 167 h 412"/>
                <a:gd name="T36" fmla="*/ 158 w 412"/>
                <a:gd name="T37" fmla="*/ 198 h 412"/>
                <a:gd name="T38" fmla="*/ 189 w 412"/>
                <a:gd name="T39" fmla="*/ 198 h 412"/>
                <a:gd name="T40" fmla="*/ 189 w 412"/>
                <a:gd name="T41" fmla="*/ 262 h 412"/>
                <a:gd name="T42" fmla="*/ 278 w 412"/>
                <a:gd name="T43" fmla="*/ 262 h 412"/>
                <a:gd name="T44" fmla="*/ 214 w 412"/>
                <a:gd name="T45" fmla="*/ 262 h 412"/>
                <a:gd name="T46" fmla="*/ 214 w 412"/>
                <a:gd name="T47" fmla="*/ 216 h 412"/>
                <a:gd name="T48" fmla="*/ 219 w 412"/>
                <a:gd name="T49" fmla="*/ 172 h 412"/>
                <a:gd name="T50" fmla="*/ 237 w 412"/>
                <a:gd name="T51" fmla="*/ 143 h 412"/>
                <a:gd name="T52" fmla="*/ 270 w 412"/>
                <a:gd name="T53" fmla="*/ 123 h 412"/>
                <a:gd name="T54" fmla="*/ 283 w 412"/>
                <a:gd name="T55" fmla="*/ 150 h 412"/>
                <a:gd name="T56" fmla="*/ 255 w 412"/>
                <a:gd name="T57" fmla="*/ 167 h 412"/>
                <a:gd name="T58" fmla="*/ 247 w 412"/>
                <a:gd name="T59" fmla="*/ 198 h 412"/>
                <a:gd name="T60" fmla="*/ 278 w 412"/>
                <a:gd name="T61" fmla="*/ 198 h 412"/>
                <a:gd name="T62" fmla="*/ 278 w 412"/>
                <a:gd name="T63" fmla="*/ 2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3" name="Rectangle 22"/>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fld id="{6EA5B71A-1B18-4E34-A48F-65DC4937AA99}" type="slidenum">
              <a:rPr lang="en-US" smtClean="0">
                <a:solidFill>
                  <a:prstClr val="white"/>
                </a:solidFill>
              </a:rPr>
              <a:pPr/>
              <a:t>‹#›</a:t>
            </a:fld>
            <a:endParaRPr lang="en-US" dirty="0" smtClean="0">
              <a:solidFill>
                <a:prstClr val="white"/>
              </a:solidFill>
            </a:endParaRPr>
          </a:p>
        </p:txBody>
      </p:sp>
      <p:sp>
        <p:nvSpPr>
          <p:cNvPr id="26" name="TextBox 25"/>
          <p:cNvSpPr txBox="1"/>
          <p:nvPr userDrawn="1"/>
        </p:nvSpPr>
        <p:spPr>
          <a:xfrm>
            <a:off x="549351" y="6476505"/>
            <a:ext cx="4129440" cy="400110"/>
          </a:xfrm>
          <a:prstGeom prst="rect">
            <a:avLst/>
          </a:prstGeom>
        </p:spPr>
        <p:txBody>
          <a:bodyPr vert="horz" lIns="0" tIns="0" rIns="0" bIns="0" rtlCol="0" anchor="t"/>
          <a:lstStyle>
            <a:defPPr>
              <a:defRPr lang="en-US"/>
            </a:defPPr>
            <a:lvl1pPr>
              <a:defRPr sz="1000">
                <a:solidFill>
                  <a:schemeClr val="tx1">
                    <a:tint val="75000"/>
                  </a:schemeClr>
                </a:solidFill>
              </a:defRPr>
            </a:lvl1pPr>
          </a:lstStyle>
          <a:p>
            <a:r>
              <a:rPr lang="en-US" dirty="0" smtClean="0">
                <a:solidFill>
                  <a:srgbClr val="000000">
                    <a:tint val="75000"/>
                  </a:srgbClr>
                </a:solidFill>
              </a:rPr>
              <a:t>2015 Lenovo Kickoff. All rights reserved.</a:t>
            </a:r>
          </a:p>
        </p:txBody>
      </p:sp>
      <p:pic>
        <p:nvPicPr>
          <p:cNvPr id="20" name="Picture 19"/>
          <p:cNvPicPr>
            <a:picLocks noChangeAspect="1"/>
          </p:cNvPicPr>
          <p:nvPr userDrawn="1"/>
        </p:nvPicPr>
        <p:blipFill>
          <a:blip r:embed="rId5" cstate="email">
            <a:extLst>
              <a:ext uri="{28A0092B-C50C-407E-A947-70E740481C1C}">
                <a14:useLocalDpi xmlns="" xmlns:a14="http://schemas.microsoft.com/office/drawing/2010/main"/>
              </a:ext>
            </a:extLst>
          </a:blip>
          <a:stretch>
            <a:fillRect/>
          </a:stretch>
        </p:blipFill>
        <p:spPr>
          <a:xfrm rot="16200000">
            <a:off x="11304982" y="5505441"/>
            <a:ext cx="1330737" cy="443302"/>
          </a:xfrm>
          <a:prstGeom prst="rect">
            <a:avLst/>
          </a:prstGeom>
        </p:spPr>
      </p:pic>
    </p:spTree>
    <p:extLst>
      <p:ext uri="{BB962C8B-B14F-4D97-AF65-F5344CB8AC3E}">
        <p14:creationId xmlns="" xmlns:p14="http://schemas.microsoft.com/office/powerpoint/2010/main" val="2177584439"/>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3557686"/>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auto">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rot="16200000">
            <a:off x="10583671" y="4469805"/>
            <a:ext cx="2412871" cy="803788"/>
          </a:xfrm>
          <a:prstGeom prst="rect">
            <a:avLst/>
          </a:prstGeom>
        </p:spPr>
      </p:pic>
      <p:sp>
        <p:nvSpPr>
          <p:cNvPr id="2" name="Title 1"/>
          <p:cNvSpPr>
            <a:spLocks noGrp="1"/>
          </p:cNvSpPr>
          <p:nvPr>
            <p:ph type="ctrTitle" hasCustomPrompt="1"/>
          </p:nvPr>
        </p:nvSpPr>
        <p:spPr>
          <a:xfrm>
            <a:off x="877041" y="2084301"/>
            <a:ext cx="8723767" cy="1580962"/>
          </a:xfrm>
          <a:prstGeom prst="rect">
            <a:avLst/>
          </a:prstGeom>
        </p:spPr>
        <p:txBody>
          <a:bodyPr anchor="b"/>
          <a:lstStyle>
            <a:lvl1pPr marL="0" indent="-457200" algn="l">
              <a:defRPr sz="6000" baseline="0">
                <a:solidFill>
                  <a:schemeClr val="bg1"/>
                </a:solidFill>
              </a:defRPr>
            </a:lvl1pPr>
          </a:lstStyle>
          <a:p>
            <a:r>
              <a:rPr lang="en-US" dirty="0" smtClean="0"/>
              <a:t>Segue Page</a:t>
            </a:r>
            <a:endParaRPr lang="en-US" dirty="0"/>
          </a:p>
        </p:txBody>
      </p:sp>
    </p:spTree>
    <p:extLst>
      <p:ext uri="{BB962C8B-B14F-4D97-AF65-F5344CB8AC3E}">
        <p14:creationId xmlns="" xmlns:p14="http://schemas.microsoft.com/office/powerpoint/2010/main" val="261556694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92"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 y="893"/>
            <a:ext cx="12195178" cy="6855520"/>
          </a:xfrm>
          <a:prstGeom prst="rect">
            <a:avLst/>
          </a:prstGeom>
        </p:spPr>
      </p:pic>
      <p:sp>
        <p:nvSpPr>
          <p:cNvPr id="93" name="Title 16"/>
          <p:cNvSpPr>
            <a:spLocks noGrp="1"/>
          </p:cNvSpPr>
          <p:nvPr>
            <p:ph type="title" hasCustomPrompt="1"/>
          </p:nvPr>
        </p:nvSpPr>
        <p:spPr bwMode="gray">
          <a:xfrm>
            <a:off x="548854" y="2047782"/>
            <a:ext cx="8726785" cy="1581546"/>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4000" b="0" kern="1200" cap="none" spc="0" baseline="0" dirty="0">
                <a:solidFill>
                  <a:schemeClr val="tx1"/>
                </a:solidFill>
                <a:latin typeface="微软雅黑" pitchFamily="34" charset="-122"/>
                <a:ea typeface="微软雅黑" pitchFamily="34" charset="-122"/>
                <a:cs typeface="Arial" pitchFamily="34" charset="0"/>
              </a:defRPr>
            </a:lvl1pPr>
          </a:lstStyle>
          <a:p>
            <a:r>
              <a:rPr lang="en-US" dirty="0" smtClean="0"/>
              <a:t>Click to edit text, two lines maximum</a:t>
            </a:r>
            <a:endParaRPr lang="en-US" dirty="0"/>
          </a:p>
        </p:txBody>
      </p:sp>
      <p:sp>
        <p:nvSpPr>
          <p:cNvPr id="95" name="Text Placeholder 4"/>
          <p:cNvSpPr>
            <a:spLocks noGrp="1"/>
          </p:cNvSpPr>
          <p:nvPr>
            <p:ph type="body" sz="quarter" idx="11" hasCustomPrompt="1"/>
          </p:nvPr>
        </p:nvSpPr>
        <p:spPr>
          <a:xfrm>
            <a:off x="548854" y="4799490"/>
            <a:ext cx="6412449" cy="511945"/>
          </a:xfrm>
          <a:prstGeom prst="rect">
            <a:avLst/>
          </a:prstGeom>
        </p:spPr>
        <p:txBody>
          <a:bodyPr lIns="0" tIns="0" rIns="0" bIns="0"/>
          <a:lstStyle>
            <a:lvl1pPr marL="0" indent="0">
              <a:buFontTx/>
              <a:buNone/>
              <a:defRPr sz="1600">
                <a:latin typeface="微软雅黑" pitchFamily="34" charset="-122"/>
                <a:ea typeface="微软雅黑" pitchFamily="34" charset="-122"/>
              </a:defRPr>
            </a:lvl1pPr>
          </a:lstStyle>
          <a:p>
            <a:pPr lvl="0"/>
            <a:r>
              <a:rPr lang="en-US" dirty="0" smtClean="0"/>
              <a:t>2015</a:t>
            </a:r>
            <a:r>
              <a:rPr lang="zh-CN" altLang="en-US" dirty="0" smtClean="0"/>
              <a:t>年</a:t>
            </a:r>
            <a:r>
              <a:rPr lang="en-US" altLang="zh-CN" dirty="0" smtClean="0"/>
              <a:t>9</a:t>
            </a:r>
            <a:r>
              <a:rPr lang="zh-CN" altLang="en-US" dirty="0" smtClean="0"/>
              <a:t>月</a:t>
            </a:r>
            <a:endParaRPr lang="en-US" dirty="0" smtClean="0"/>
          </a:p>
          <a:p>
            <a:pPr lvl="0"/>
            <a:endParaRPr lang="en-US" dirty="0"/>
          </a:p>
        </p:txBody>
      </p:sp>
      <p:pic>
        <p:nvPicPr>
          <p:cNvPr id="96" name="Picture 2" descr="C:\Users\kathyp\Documents\00_Brand-Resources\Multimode Elements\Multimode Icons\PNG\Multimode-Icon_HAN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59627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7" name="Picture 3" descr="C:\Users\kathyp\Documents\00_Brand-Resources\Multimode Elements\Multimode Icons\PNG\Multimode-Icon_HOLD.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31033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4" descr="C:\Users\kathyp\Documents\00_Brand-Resources\Multimode Elements\Multimode Icons\PNG\Multimode-Icon_LAPTOP.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16678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9" name="Picture 5" descr="C:\Users\kathyp\Documents\00_Brand-Resources\Multimode Elements\Multimode Icons\PNG\Multimode-Icon_STAND.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27384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0" name="Picture 6" descr="C:\Users\kathyp\Documents\00_Brand-Resources\Multimode Elements\Multimode Icons\PNG\Multimode-Icon_STAND-Tablet.png"/>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3452524"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7" descr="C:\Users\kathyp\Documents\00_Brand-Resources\Multimode Elements\Multimode Icons\PNG\Multimode-Icon_TABLE.png"/>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381005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8" descr="C:\Users\kathyp\Documents\00_Brand-Resources\Multimode Elements\Multimode Icons\PNG\Multimode-Icon_TABLET.png"/>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4167578"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3" name="Picture 9" descr="C:\Users\kathyp\Documents\00_Brand-Resources\Multimode Elements\Multimode Icons\PNG\Multimode-Icon_TENT.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559471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4" name="Picture 10" descr="C:\Users\kathyp\Documents\00_Brand-Resources\Multimode Elements\Multimode Icons\PNG\Multimode-Icon_TILT.pn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30877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5" name="Picture 11" descr="C:\Users\kathyp\Documents\00_Brand-Resources\Multimode Elements\Multimode Icons\PNG\Multimode-Icon_TV.pn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666631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32"/>
          <p:cNvGrpSpPr/>
          <p:nvPr userDrawn="1"/>
        </p:nvGrpSpPr>
        <p:grpSpPr>
          <a:xfrm>
            <a:off x="2025389" y="5466842"/>
            <a:ext cx="311017" cy="310824"/>
            <a:chOff x="2024598" y="5468108"/>
            <a:chExt cx="310896" cy="310896"/>
          </a:xfrm>
        </p:grpSpPr>
        <p:sp>
          <p:nvSpPr>
            <p:cNvPr id="107"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08" name="Picture 34"/>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2118814" y="5509256"/>
              <a:ext cx="122464" cy="228600"/>
            </a:xfrm>
            <a:prstGeom prst="rect">
              <a:avLst/>
            </a:prstGeom>
          </p:spPr>
        </p:pic>
      </p:grpSp>
      <p:grpSp>
        <p:nvGrpSpPr>
          <p:cNvPr id="3" name="Group 35"/>
          <p:cNvGrpSpPr/>
          <p:nvPr userDrawn="1"/>
        </p:nvGrpSpPr>
        <p:grpSpPr>
          <a:xfrm>
            <a:off x="3095988" y="5466842"/>
            <a:ext cx="311017" cy="310824"/>
            <a:chOff x="3094779" y="5468108"/>
            <a:chExt cx="310896" cy="310896"/>
          </a:xfrm>
        </p:grpSpPr>
        <p:sp>
          <p:nvSpPr>
            <p:cNvPr id="110"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1" name="Picture 9" descr="C:\Users\yhwang\Desktop\WW Design\Multimode Icons\twitter-01.pn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4" name="Group 38"/>
          <p:cNvGrpSpPr/>
          <p:nvPr userDrawn="1"/>
        </p:nvGrpSpPr>
        <p:grpSpPr>
          <a:xfrm>
            <a:off x="953801" y="5466842"/>
            <a:ext cx="311017" cy="310824"/>
            <a:chOff x="953427" y="5468108"/>
            <a:chExt cx="310896" cy="310896"/>
          </a:xfrm>
        </p:grpSpPr>
        <p:sp>
          <p:nvSpPr>
            <p:cNvPr id="113"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4" name="Picture 5" descr="C:\Users\yhwang\Desktop\WW Design\Multimode Icons\globe-01.png"/>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5" name="Group 41"/>
          <p:cNvGrpSpPr/>
          <p:nvPr userDrawn="1"/>
        </p:nvGrpSpPr>
        <p:grpSpPr>
          <a:xfrm>
            <a:off x="2356748" y="5441681"/>
            <a:ext cx="365903" cy="365675"/>
            <a:chOff x="2355828" y="5442941"/>
            <a:chExt cx="365760" cy="365760"/>
          </a:xfrm>
        </p:grpSpPr>
        <p:sp>
          <p:nvSpPr>
            <p:cNvPr id="116"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7" name="Picture 2" descr="C:\Users\yhwang\Desktop\WW Design\Multimode Icons\chain-01.png"/>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6" name="Group 44"/>
          <p:cNvGrpSpPr/>
          <p:nvPr userDrawn="1"/>
        </p:nvGrpSpPr>
        <p:grpSpPr>
          <a:xfrm>
            <a:off x="5238177" y="5466842"/>
            <a:ext cx="311017" cy="310824"/>
            <a:chOff x="5236131" y="5468108"/>
            <a:chExt cx="310896" cy="310896"/>
          </a:xfrm>
        </p:grpSpPr>
        <p:sp>
          <p:nvSpPr>
            <p:cNvPr id="119"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0" name="Picture 46" descr="C:\Users\yhwang\Desktop\WW Design\Multimode Icons\facebook-01.png"/>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7" name="Group 47"/>
          <p:cNvGrpSpPr/>
          <p:nvPr userDrawn="1"/>
        </p:nvGrpSpPr>
        <p:grpSpPr>
          <a:xfrm>
            <a:off x="4525106" y="5466842"/>
            <a:ext cx="311017" cy="310824"/>
            <a:chOff x="4523337" y="5468108"/>
            <a:chExt cx="310896" cy="310896"/>
          </a:xfrm>
        </p:grpSpPr>
        <p:sp>
          <p:nvSpPr>
            <p:cNvPr id="122"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3" name="Picture 7" descr="C:\Users\yhwang\Desktop\WW Design\Multimode Icons\server-01.png"/>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8" name="Group 51"/>
          <p:cNvGrpSpPr/>
          <p:nvPr userDrawn="1"/>
        </p:nvGrpSpPr>
        <p:grpSpPr>
          <a:xfrm>
            <a:off x="4881642" y="5466842"/>
            <a:ext cx="311017" cy="310824"/>
            <a:chOff x="4879734" y="5468108"/>
            <a:chExt cx="310896" cy="310896"/>
          </a:xfrm>
        </p:grpSpPr>
        <p:sp>
          <p:nvSpPr>
            <p:cNvPr id="125"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6" name="Picture 6" descr="C:\Users\yhwang\Desktop\WW Design\Multimode Icons\network-01.png"/>
            <p:cNvPicPr>
              <a:picLocks noChangeAspect="1" noChangeArrowheads="1"/>
            </p:cNvPicPr>
            <p:nvPr userDrawn="1"/>
          </p:nvPicPr>
          <p:blipFill>
            <a:blip r:embed="rId20" cstate="print">
              <a:extLst>
                <a:ext uri="{28A0092B-C50C-407E-A947-70E740481C1C}">
                  <a14:useLocalDpi xmlns=""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9" name="Group 57"/>
          <p:cNvGrpSpPr/>
          <p:nvPr userDrawn="1"/>
        </p:nvGrpSpPr>
        <p:grpSpPr>
          <a:xfrm>
            <a:off x="5952240" y="5466842"/>
            <a:ext cx="311017" cy="310824"/>
            <a:chOff x="5949915" y="5468108"/>
            <a:chExt cx="310896" cy="310896"/>
          </a:xfrm>
        </p:grpSpPr>
        <p:sp>
          <p:nvSpPr>
            <p:cNvPr id="128"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9" name="Picture 8" descr="C:\Users\yhwang\Desktop\WW Design\Multimode Icons\think_light-01.png"/>
            <p:cNvPicPr>
              <a:picLocks noChangeAspect="1" noChangeArrowheads="1"/>
            </p:cNvPicPr>
            <p:nvPr userDrawn="1"/>
          </p:nvPicPr>
          <p:blipFill>
            <a:blip r:embed="rId21" cstate="print">
              <a:extLst>
                <a:ext uri="{28A0092B-C50C-407E-A947-70E740481C1C}">
                  <a14:useLocalDpi xmlns="" xmlns:a14="http://schemas.microsoft.com/office/drawing/2010/main" val="0"/>
                </a:ext>
              </a:extLst>
            </a:blip>
            <a:srcRect/>
            <a:stretch>
              <a:fillRect/>
            </a:stretch>
          </p:blipFill>
          <p:spPr bwMode="auto">
            <a:xfrm>
              <a:off x="5949915" y="5468108"/>
              <a:ext cx="310896" cy="310896"/>
            </a:xfrm>
            <a:prstGeom prst="rect">
              <a:avLst/>
            </a:prstGeom>
            <a:noFill/>
          </p:spPr>
        </p:pic>
      </p:grpSp>
      <p:pic>
        <p:nvPicPr>
          <p:cNvPr id="130" name="Picture 60"/>
          <p:cNvPicPr>
            <a:picLocks noChangeAspect="1"/>
          </p:cNvPicPr>
          <p:nvPr userDrawn="1"/>
        </p:nvPicPr>
        <p:blipFill>
          <a:blip r:embed="rId22" cstate="print">
            <a:extLst>
              <a:ext uri="{28A0092B-C50C-407E-A947-70E740481C1C}">
                <a14:useLocalDpi xmlns="" xmlns:a14="http://schemas.microsoft.com/office/drawing/2010/main" val="0"/>
              </a:ext>
            </a:extLst>
          </a:blip>
          <a:stretch>
            <a:fillRect/>
          </a:stretch>
        </p:blipFill>
        <p:spPr>
          <a:xfrm rot="16200000">
            <a:off x="10588559" y="3055153"/>
            <a:ext cx="2412307" cy="804100"/>
          </a:xfrm>
          <a:prstGeom prst="rect">
            <a:avLst/>
          </a:prstGeom>
        </p:spPr>
      </p:pic>
      <p:sp>
        <p:nvSpPr>
          <p:cNvPr id="136" name="Rectangle 53"/>
          <p:cNvSpPr/>
          <p:nvPr userDrawn="1"/>
        </p:nvSpPr>
        <p:spPr bwMode="black">
          <a:xfrm>
            <a:off x="548856" y="4556658"/>
            <a:ext cx="1098112" cy="106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62"/>
          <p:cNvCxnSpPr/>
          <p:nvPr userDrawn="1"/>
        </p:nvCxnSpPr>
        <p:spPr>
          <a:xfrm>
            <a:off x="548856" y="4663359"/>
            <a:ext cx="104231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97129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Blank Slide - No Background">
    <p:spTree>
      <p:nvGrpSpPr>
        <p:cNvPr id="1" name=""/>
        <p:cNvGrpSpPr/>
        <p:nvPr/>
      </p:nvGrpSpPr>
      <p:grpSpPr>
        <a:xfrm>
          <a:off x="0" y="0"/>
          <a:ext cx="0" cy="0"/>
          <a:chOff x="0" y="0"/>
          <a:chExt cx="0" cy="0"/>
        </a:xfrm>
      </p:grpSpPr>
      <p:sp>
        <p:nvSpPr>
          <p:cNvPr id="8" name="Rectangle 7"/>
          <p:cNvSpPr>
            <a:spLocks noChangeArrowheads="1"/>
          </p:cNvSpPr>
          <p:nvPr userDrawn="1"/>
        </p:nvSpPr>
        <p:spPr bwMode="invGray">
          <a:xfrm flipH="1">
            <a:off x="0" y="6501795"/>
            <a:ext cx="502743" cy="191767"/>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prstClr val="white"/>
              </a:solidFill>
              <a:latin typeface="Foundry Gridnik Medium" pitchFamily="50" charset="0"/>
            </a:endParaRPr>
          </a:p>
        </p:txBody>
      </p:sp>
      <p:pic>
        <p:nvPicPr>
          <p:cNvPr id="14"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gray">
          <a:xfrm>
            <a:off x="11013634" y="6531451"/>
            <a:ext cx="1010199" cy="162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a:xfrm>
            <a:off x="541727" y="6514720"/>
            <a:ext cx="3861806" cy="153888"/>
          </a:xfrm>
          <a:prstGeom prst="rect">
            <a:avLst/>
          </a:prstGeom>
        </p:spPr>
        <p:txBody>
          <a:bodyPr/>
          <a:lstStyle/>
          <a:p>
            <a:r>
              <a:rPr lang="en-US" sz="1000" cap="all" smtClean="0">
                <a:solidFill>
                  <a:srgbClr val="939598"/>
                </a:solidFill>
                <a:cs typeface="Arial" pitchFamily="34" charset="0"/>
              </a:rPr>
              <a:t>2014 LENOVO INTERNAL. All rights reserved.</a:t>
            </a:r>
            <a:endParaRPr lang="en-US" sz="1000" cap="all" dirty="0">
              <a:solidFill>
                <a:srgbClr val="939598"/>
              </a:solidFill>
              <a:cs typeface="Arial" pitchFamily="34" charset="0"/>
            </a:endParaRPr>
          </a:p>
        </p:txBody>
      </p:sp>
      <p:sp>
        <p:nvSpPr>
          <p:cNvPr id="9" name="Rectangle 8"/>
          <p:cNvSpPr/>
          <p:nvPr userDrawn="1"/>
        </p:nvSpPr>
        <p:spPr bwMode="invGray">
          <a:xfrm>
            <a:off x="99366" y="6518624"/>
            <a:ext cx="403378" cy="153888"/>
          </a:xfrm>
          <a:prstGeom prst="rect">
            <a:avLst/>
          </a:prstGeom>
        </p:spPr>
        <p:txBody>
          <a:bodyPr wrap="none" lIns="121899" tIns="0" rIns="121899" bIns="0" anchor="ctr">
            <a:spAutoFit/>
          </a:bodyPr>
          <a:lstStyle/>
          <a:p>
            <a:pPr algn="ctr"/>
            <a:fld id="{259F4B34-A25D-4DEF-97BC-C4D92417BF9B}" type="slidenum">
              <a:rPr lang="en-US" sz="1000" smtClean="0">
                <a:solidFill>
                  <a:prstClr val="white"/>
                </a:solidFill>
                <a:cs typeface="Arial" pitchFamily="34" charset="0"/>
              </a:rPr>
              <a:pPr algn="ctr"/>
              <a:t>‹#›</a:t>
            </a:fld>
            <a:endParaRPr lang="en-US" sz="1000" dirty="0">
              <a:solidFill>
                <a:prstClr val="white"/>
              </a:solidFill>
              <a:cs typeface="Arial" pitchFamily="34" charset="0"/>
            </a:endParaRPr>
          </a:p>
        </p:txBody>
      </p:sp>
    </p:spTree>
    <p:extLst>
      <p:ext uri="{BB962C8B-B14F-4D97-AF65-F5344CB8AC3E}">
        <p14:creationId xmlns="" xmlns:p14="http://schemas.microsoft.com/office/powerpoint/2010/main" val="938637516"/>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_CONFIDENTIAL">
    <p:spTree>
      <p:nvGrpSpPr>
        <p:cNvPr id="1" name=""/>
        <p:cNvGrpSpPr/>
        <p:nvPr/>
      </p:nvGrpSpPr>
      <p:grpSpPr>
        <a:xfrm>
          <a:off x="0" y="0"/>
          <a:ext cx="0" cy="0"/>
          <a:chOff x="0" y="0"/>
          <a:chExt cx="0" cy="0"/>
        </a:xfrm>
      </p:grpSpPr>
      <p:pic>
        <p:nvPicPr>
          <p:cNvPr id="4" name="Picture 52" descr="title-back.jpg"/>
          <p:cNvPicPr>
            <a:picLocks noChangeAspect="1"/>
          </p:cNvPicPr>
          <p:nvPr userDrawn="1"/>
        </p:nvPicPr>
        <p:blipFill>
          <a:blip r:embed="rId2" cstate="print"/>
          <a:srcRect/>
          <a:stretch>
            <a:fillRect/>
          </a:stretch>
        </p:blipFill>
        <p:spPr bwMode="auto">
          <a:xfrm>
            <a:off x="1" y="1589"/>
            <a:ext cx="12192000" cy="6854825"/>
          </a:xfrm>
          <a:prstGeom prst="rect">
            <a:avLst/>
          </a:prstGeom>
          <a:noFill/>
          <a:ln w="9525">
            <a:noFill/>
            <a:miter lim="800000"/>
            <a:headEnd/>
            <a:tailEnd/>
          </a:ln>
        </p:spPr>
      </p:pic>
      <p:sp>
        <p:nvSpPr>
          <p:cNvPr id="5" name="Freeform 48"/>
          <p:cNvSpPr/>
          <p:nvPr userDrawn="1"/>
        </p:nvSpPr>
        <p:spPr>
          <a:xfrm rot="20340000">
            <a:off x="-938457" y="1196975"/>
            <a:ext cx="13629062" cy="2724150"/>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4074" h="2723194">
                <a:moveTo>
                  <a:pt x="1025170" y="44341"/>
                </a:moveTo>
                <a:lnTo>
                  <a:pt x="10406499" y="0"/>
                </a:lnTo>
                <a:lnTo>
                  <a:pt x="13624074" y="1235111"/>
                </a:lnTo>
                <a:lnTo>
                  <a:pt x="13052853" y="2723194"/>
                </a:lnTo>
                <a:lnTo>
                  <a:pt x="0" y="2715000"/>
                </a:lnTo>
                <a:lnTo>
                  <a:pt x="1025170" y="44341"/>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a:defRPr/>
            </a:pPr>
            <a:endParaRPr lang="en-US" dirty="0">
              <a:solidFill>
                <a:prstClr val="white"/>
              </a:solidFill>
              <a:latin typeface="Calibri" pitchFamily="34" charset="0"/>
            </a:endParaRPr>
          </a:p>
        </p:txBody>
      </p:sp>
      <p:sp>
        <p:nvSpPr>
          <p:cNvPr id="7" name="Freeform 55"/>
          <p:cNvSpPr/>
          <p:nvPr userDrawn="1"/>
        </p:nvSpPr>
        <p:spPr>
          <a:xfrm rot="20340000">
            <a:off x="2659756" y="3340101"/>
            <a:ext cx="10002267" cy="771525"/>
          </a:xfrm>
          <a:custGeom>
            <a:avLst/>
            <a:gdLst>
              <a:gd name="connsiteX0" fmla="*/ 0 w 10017679"/>
              <a:gd name="connsiteY0" fmla="*/ 0 h 763723"/>
              <a:gd name="connsiteX1" fmla="*/ 10017679 w 10017679"/>
              <a:gd name="connsiteY1" fmla="*/ 0 h 763723"/>
              <a:gd name="connsiteX2" fmla="*/ 10017679 w 10017679"/>
              <a:gd name="connsiteY2" fmla="*/ 763723 h 763723"/>
              <a:gd name="connsiteX3" fmla="*/ 0 w 10017679"/>
              <a:gd name="connsiteY3" fmla="*/ 763723 h 763723"/>
              <a:gd name="connsiteX4" fmla="*/ 0 w 10017679"/>
              <a:gd name="connsiteY4" fmla="*/ 0 h 763723"/>
              <a:gd name="connsiteX0" fmla="*/ 0 w 10017679"/>
              <a:gd name="connsiteY0" fmla="*/ 0 h 763723"/>
              <a:gd name="connsiteX1" fmla="*/ 10017679 w 10017679"/>
              <a:gd name="connsiteY1" fmla="*/ 0 h 763723"/>
              <a:gd name="connsiteX2" fmla="*/ 9726277 w 10017679"/>
              <a:gd name="connsiteY2" fmla="*/ 706279 h 763723"/>
              <a:gd name="connsiteX3" fmla="*/ 0 w 10017679"/>
              <a:gd name="connsiteY3" fmla="*/ 763723 h 763723"/>
              <a:gd name="connsiteX4" fmla="*/ 0 w 10017679"/>
              <a:gd name="connsiteY4" fmla="*/ 0 h 763723"/>
              <a:gd name="connsiteX0" fmla="*/ 0 w 10017679"/>
              <a:gd name="connsiteY0" fmla="*/ 0 h 763723"/>
              <a:gd name="connsiteX1" fmla="*/ 10017679 w 10017679"/>
              <a:gd name="connsiteY1" fmla="*/ 0 h 763723"/>
              <a:gd name="connsiteX2" fmla="*/ 9708073 w 10017679"/>
              <a:gd name="connsiteY2" fmla="*/ 753704 h 763723"/>
              <a:gd name="connsiteX3" fmla="*/ 0 w 10017679"/>
              <a:gd name="connsiteY3" fmla="*/ 763723 h 763723"/>
              <a:gd name="connsiteX4" fmla="*/ 0 w 10017679"/>
              <a:gd name="connsiteY4" fmla="*/ 0 h 763723"/>
              <a:gd name="connsiteX0" fmla="*/ 0 w 9999997"/>
              <a:gd name="connsiteY0" fmla="*/ 6788 h 770511"/>
              <a:gd name="connsiteX1" fmla="*/ 9999997 w 9999997"/>
              <a:gd name="connsiteY1" fmla="*/ 0 h 770511"/>
              <a:gd name="connsiteX2" fmla="*/ 9708073 w 9999997"/>
              <a:gd name="connsiteY2" fmla="*/ 760492 h 770511"/>
              <a:gd name="connsiteX3" fmla="*/ 0 w 9999997"/>
              <a:gd name="connsiteY3" fmla="*/ 770511 h 770511"/>
              <a:gd name="connsiteX4" fmla="*/ 0 w 9999997"/>
              <a:gd name="connsiteY4" fmla="*/ 6788 h 770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997" h="770511">
                <a:moveTo>
                  <a:pt x="0" y="6788"/>
                </a:moveTo>
                <a:lnTo>
                  <a:pt x="9999997" y="0"/>
                </a:lnTo>
                <a:lnTo>
                  <a:pt x="9708073" y="760492"/>
                </a:lnTo>
                <a:lnTo>
                  <a:pt x="0" y="770511"/>
                </a:lnTo>
                <a:lnTo>
                  <a:pt x="0" y="6788"/>
                </a:lnTo>
                <a:close/>
              </a:path>
            </a:pathLst>
          </a:custGeom>
          <a:solidFill>
            <a:srgbClr val="4140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87">
              <a:defRPr/>
            </a:pPr>
            <a:endParaRPr lang="en-US" dirty="0">
              <a:solidFill>
                <a:prstClr val="white"/>
              </a:solidFill>
              <a:latin typeface="Calibri" pitchFamily="34" charset="0"/>
            </a:endParaRPr>
          </a:p>
        </p:txBody>
      </p:sp>
      <p:pic>
        <p:nvPicPr>
          <p:cNvPr id="8" name="Picture 53" descr="LenovoLockup-POS-Color.png"/>
          <p:cNvPicPr>
            <a:picLocks noChangeAspect="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rot="20340000">
            <a:off x="566886" y="715963"/>
            <a:ext cx="3245695" cy="1365250"/>
          </a:xfrm>
          <a:prstGeom prst="rect">
            <a:avLst/>
          </a:prstGeom>
          <a:noFill/>
          <a:ln w="9525">
            <a:noFill/>
            <a:miter lim="800000"/>
            <a:headEnd/>
            <a:tailEnd/>
          </a:ln>
        </p:spPr>
      </p:pic>
      <p:pic>
        <p:nvPicPr>
          <p:cNvPr id="9" name="Picture 54" descr="Kickoff2013-POS-Color.png"/>
          <p:cNvPicPr>
            <a:picLocks noChangeAspect="1"/>
          </p:cNvPicPr>
          <p:nvPr userDrawn="1"/>
        </p:nvPicPr>
        <p:blipFill>
          <a:blip r:embed="rId4" cstate="print"/>
          <a:srcRect/>
          <a:stretch>
            <a:fillRect/>
          </a:stretch>
        </p:blipFill>
        <p:spPr bwMode="auto">
          <a:xfrm>
            <a:off x="8079304" y="4154489"/>
            <a:ext cx="3939614" cy="2490787"/>
          </a:xfrm>
          <a:prstGeom prst="rect">
            <a:avLst/>
          </a:prstGeom>
          <a:noFill/>
          <a:ln w="9525">
            <a:noFill/>
            <a:miter lim="800000"/>
            <a:headEnd/>
            <a:tailEnd/>
          </a:ln>
        </p:spPr>
      </p:pic>
      <p:sp>
        <p:nvSpPr>
          <p:cNvPr id="19" name="Subtitle 2"/>
          <p:cNvSpPr>
            <a:spLocks noGrp="1"/>
          </p:cNvSpPr>
          <p:nvPr>
            <p:ph type="subTitle" idx="1"/>
          </p:nvPr>
        </p:nvSpPr>
        <p:spPr bwMode="gray">
          <a:xfrm rot="-1260000">
            <a:off x="2703319" y="3447161"/>
            <a:ext cx="9515694" cy="713913"/>
          </a:xfrm>
          <a:prstGeom prst="rect">
            <a:avLst/>
          </a:prstGeom>
        </p:spPr>
        <p:txBody>
          <a:bodyPr lIns="121899" tIns="60949" rIns="121899" bIns="60949" anchor="ctr" anchorCtr="0"/>
          <a:lstStyle>
            <a:lvl1pPr marL="0" indent="0" algn="l" defTabSz="1218987" rtl="0" eaLnBrk="1" latinLnBrk="0" hangingPunct="1">
              <a:lnSpc>
                <a:spcPct val="90000"/>
              </a:lnSpc>
              <a:spcBef>
                <a:spcPct val="0"/>
              </a:spcBef>
              <a:buNone/>
              <a:defRPr lang="en-US" sz="2800" b="0" kern="1200" cap="none" spc="0" baseline="0" dirty="0">
                <a:solidFill>
                  <a:schemeClr val="bg1"/>
                </a:solidFill>
                <a:latin typeface="Calibri" pitchFamily="34" charset="0"/>
                <a:ea typeface="+mn-ea"/>
                <a:cs typeface="Calibri"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6"/>
          <p:cNvSpPr>
            <a:spLocks noGrp="1"/>
          </p:cNvSpPr>
          <p:nvPr>
            <p:ph type="title"/>
          </p:nvPr>
        </p:nvSpPr>
        <p:spPr bwMode="gray">
          <a:xfrm rot="-1260000">
            <a:off x="207022" y="1899201"/>
            <a:ext cx="9795424" cy="1972279"/>
          </a:xfrm>
          <a:prstGeom prst="rect">
            <a:avLst/>
          </a:prstGeom>
        </p:spPr>
        <p:txBody>
          <a:bodyPr lIns="121899" tIns="60949" rIns="121899" bIns="60949" anchor="ctr" anchorCtr="0"/>
          <a:lstStyle>
            <a:lvl1pPr marL="0" algn="l" defTabSz="1218987" rtl="0" eaLnBrk="1" latinLnBrk="0" hangingPunct="1">
              <a:lnSpc>
                <a:spcPts val="5800"/>
              </a:lnSpc>
              <a:spcBef>
                <a:spcPct val="0"/>
              </a:spcBef>
              <a:buNone/>
              <a:defRPr lang="en-US" sz="5600" b="0" kern="1200" cap="none" spc="0" baseline="0" dirty="0">
                <a:solidFill>
                  <a:schemeClr val="accent5"/>
                </a:solidFill>
                <a:latin typeface="Calibri" pitchFamily="34" charset="0"/>
                <a:ea typeface="+mn-ea"/>
                <a:cs typeface="Calibri" pitchFamily="34" charset="0"/>
              </a:defRPr>
            </a:lvl1pPr>
          </a:lstStyle>
          <a:p>
            <a:r>
              <a:rPr lang="en-US" altLang="zh-CN" dirty="0" smtClean="0"/>
              <a:t>Click to edit Master title style</a:t>
            </a:r>
            <a:endParaRPr lang="en-US" dirty="0"/>
          </a:p>
        </p:txBody>
      </p:sp>
    </p:spTree>
    <p:extLst>
      <p:ext uri="{BB962C8B-B14F-4D97-AF65-F5344CB8AC3E}">
        <p14:creationId xmlns="" xmlns:p14="http://schemas.microsoft.com/office/powerpoint/2010/main" val="22809487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and Content_CONFIDENTIAL">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flipH="1">
            <a:off x="205506" y="255906"/>
            <a:ext cx="11986494"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a:defRPr/>
            </a:pPr>
            <a:endParaRPr lang="en-US" dirty="0">
              <a:solidFill>
                <a:prstClr val="white"/>
              </a:solidFill>
              <a:latin typeface="Foundry Gridnik Medium" pitchFamily="50" charset="0"/>
            </a:endParaRPr>
          </a:p>
        </p:txBody>
      </p:sp>
      <p:pic>
        <p:nvPicPr>
          <p:cNvPr id="5" name="Picture 14" descr="content-back-withText.jpg"/>
          <p:cNvPicPr>
            <a:picLocks noChangeAspect="1"/>
          </p:cNvPicPr>
          <p:nvPr userDrawn="1"/>
        </p:nvPicPr>
        <p:blipFill>
          <a:blip r:embed="rId2" cstate="print"/>
          <a:srcRect/>
          <a:stretch>
            <a:fillRect/>
          </a:stretch>
        </p:blipFill>
        <p:spPr bwMode="auto">
          <a:xfrm>
            <a:off x="204842" y="254000"/>
            <a:ext cx="11987159" cy="598488"/>
          </a:xfrm>
          <a:prstGeom prst="rect">
            <a:avLst/>
          </a:prstGeom>
          <a:noFill/>
          <a:ln w="9525">
            <a:noFill/>
            <a:miter lim="800000"/>
            <a:headEnd/>
            <a:tailEnd/>
          </a:ln>
        </p:spPr>
      </p:pic>
      <p:sp>
        <p:nvSpPr>
          <p:cNvPr id="7" name="Freeform 12"/>
          <p:cNvSpPr>
            <a:spLocks/>
          </p:cNvSpPr>
          <p:nvPr userDrawn="1"/>
        </p:nvSpPr>
        <p:spPr bwMode="gray">
          <a:xfrm>
            <a:off x="0" y="254001"/>
            <a:ext cx="204841" cy="792163"/>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a:defRPr/>
            </a:pPr>
            <a:endParaRPr lang="en-US" dirty="0">
              <a:solidFill>
                <a:prstClr val="white"/>
              </a:solidFill>
              <a:latin typeface="Foundry Gridnik Medium" pitchFamily="50" charset="0"/>
            </a:endParaRPr>
          </a:p>
        </p:txBody>
      </p:sp>
      <p:sp>
        <p:nvSpPr>
          <p:cNvPr id="8" name="Rectangle 7"/>
          <p:cNvSpPr>
            <a:spLocks noChangeArrowheads="1"/>
          </p:cNvSpPr>
          <p:nvPr userDrawn="1"/>
        </p:nvSpPr>
        <p:spPr bwMode="invGray">
          <a:xfrm flipH="1">
            <a:off x="82827" y="6501795"/>
            <a:ext cx="428024"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a:defRPr/>
            </a:pPr>
            <a:endParaRPr lang="en-US" dirty="0">
              <a:solidFill>
                <a:prstClr val="white"/>
              </a:solidFill>
              <a:latin typeface="Foundry Gridnik Medium" pitchFamily="50" charset="0"/>
            </a:endParaRPr>
          </a:p>
        </p:txBody>
      </p:sp>
      <p:sp>
        <p:nvSpPr>
          <p:cNvPr id="10" name="Freeform 8"/>
          <p:cNvSpPr>
            <a:spLocks/>
          </p:cNvSpPr>
          <p:nvPr userDrawn="1"/>
        </p:nvSpPr>
        <p:spPr bwMode="invGray">
          <a:xfrm flipH="1">
            <a:off x="0" y="6502400"/>
            <a:ext cx="82572" cy="2603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a:defRPr/>
            </a:pPr>
            <a:endParaRPr lang="en-US" dirty="0">
              <a:solidFill>
                <a:prstClr val="white"/>
              </a:solidFill>
              <a:latin typeface="Foundry Gridnik Medium" pitchFamily="50" charset="0"/>
            </a:endParaRPr>
          </a:p>
        </p:txBody>
      </p:sp>
      <p:sp>
        <p:nvSpPr>
          <p:cNvPr id="11" name="Rectangle 11"/>
          <p:cNvSpPr/>
          <p:nvPr userDrawn="1"/>
        </p:nvSpPr>
        <p:spPr bwMode="invGray">
          <a:xfrm>
            <a:off x="103223" y="6445251"/>
            <a:ext cx="396964" cy="276977"/>
          </a:xfrm>
          <a:prstGeom prst="rect">
            <a:avLst/>
          </a:prstGeom>
        </p:spPr>
        <p:txBody>
          <a:bodyPr wrap="none" lIns="121899" tIns="60949" rIns="121899" bIns="60949">
            <a:spAutoFit/>
          </a:bodyPr>
          <a:lstStyle/>
          <a:p>
            <a:pPr algn="ctr" defTabSz="1218987">
              <a:defRPr/>
            </a:pPr>
            <a:fld id="{F1624F2E-3C21-4523-8AA7-49E4AB19A6DA}" type="slidenum">
              <a:rPr lang="en-US" sz="1000">
                <a:solidFill>
                  <a:prstClr val="white"/>
                </a:solidFill>
                <a:latin typeface="Calibri" pitchFamily="34" charset="0"/>
                <a:cs typeface="Calibri" pitchFamily="34" charset="0"/>
              </a:rPr>
              <a:pPr algn="ctr" defTabSz="1218987">
                <a:defRPr/>
              </a:pPr>
              <a:t>‹#›</a:t>
            </a:fld>
            <a:endParaRPr lang="en-US" sz="1000" dirty="0">
              <a:solidFill>
                <a:prstClr val="white"/>
              </a:solidFill>
              <a:latin typeface="Calibri" pitchFamily="34" charset="0"/>
              <a:cs typeface="Calibri" pitchFamily="34" charset="0"/>
            </a:endParaRPr>
          </a:p>
        </p:txBody>
      </p:sp>
      <p:pic>
        <p:nvPicPr>
          <p:cNvPr id="12" name="Picture 2"/>
          <p:cNvPicPr>
            <a:picLocks noChangeAspect="1" noChangeArrowheads="1"/>
          </p:cNvPicPr>
          <p:nvPr userDrawn="1"/>
        </p:nvPicPr>
        <p:blipFill>
          <a:blip r:embed="rId3" cstate="email">
            <a:extLst>
              <a:ext uri="{28A0092B-C50C-407E-A947-70E740481C1C}">
                <a14:useLocalDpi xmlns="" xmlns:a14="http://schemas.microsoft.com/office/drawing/2010/main"/>
              </a:ext>
            </a:extLst>
          </a:blip>
          <a:srcRect/>
          <a:stretch>
            <a:fillRect/>
          </a:stretch>
        </p:blipFill>
        <p:spPr bwMode="gray">
          <a:xfrm>
            <a:off x="11013768" y="6530976"/>
            <a:ext cx="1009913" cy="161925"/>
          </a:xfrm>
          <a:prstGeom prst="rect">
            <a:avLst/>
          </a:prstGeom>
          <a:noFill/>
          <a:ln w="9525">
            <a:noFill/>
            <a:miter lim="800000"/>
            <a:headEnd/>
            <a:tailEnd/>
          </a:ln>
        </p:spPr>
      </p:pic>
      <p:sp>
        <p:nvSpPr>
          <p:cNvPr id="9" name="Content Placeholder 2"/>
          <p:cNvSpPr>
            <a:spLocks noGrp="1"/>
          </p:cNvSpPr>
          <p:nvPr>
            <p:ph sz="half" idx="1"/>
          </p:nvPr>
        </p:nvSpPr>
        <p:spPr bwMode="gray">
          <a:xfrm>
            <a:off x="277217" y="1335025"/>
            <a:ext cx="11726436"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Calibri" pitchFamily="34" charset="0"/>
                <a:cs typeface="Calibri"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Calibri" pitchFamily="34" charset="0"/>
                <a:cs typeface="Calibri"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Calibri" pitchFamily="34" charset="0"/>
                <a:cs typeface="Calibri"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Calibri" pitchFamily="34" charset="0"/>
                <a:cs typeface="Calibri"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Calibri" pitchFamily="34" charset="0"/>
                <a:cs typeface="Calibri"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28"/>
          <p:cNvSpPr>
            <a:spLocks noGrp="1"/>
          </p:cNvSpPr>
          <p:nvPr>
            <p:ph type="title"/>
          </p:nvPr>
        </p:nvSpPr>
        <p:spPr bwMode="gray">
          <a:xfrm>
            <a:off x="283799" y="255906"/>
            <a:ext cx="11908201"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Calibri" pitchFamily="34" charset="0"/>
                <a:ea typeface="+mn-ea"/>
                <a:cs typeface="Calibri" pitchFamily="34" charset="0"/>
              </a:defRPr>
            </a:lvl1pPr>
          </a:lstStyle>
          <a:p>
            <a:r>
              <a:rPr lang="en-US" altLang="zh-CN" dirty="0" smtClean="0"/>
              <a:t>Click to edit Master title style</a:t>
            </a:r>
            <a:endParaRPr lang="en-US" dirty="0"/>
          </a:p>
        </p:txBody>
      </p:sp>
    </p:spTree>
    <p:extLst>
      <p:ext uri="{BB962C8B-B14F-4D97-AF65-F5344CB8AC3E}">
        <p14:creationId xmlns="" xmlns:p14="http://schemas.microsoft.com/office/powerpoint/2010/main" val="107846333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7" name="Rectangle 6"/>
          <p:cNvSpPr/>
          <p:nvPr userDrawn="1"/>
        </p:nvSpPr>
        <p:spPr>
          <a:xfrm>
            <a:off x="0" y="2"/>
            <a:ext cx="12191999"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8557629" y="2268246"/>
            <a:ext cx="3634370" cy="4589753"/>
          </a:xfrm>
          <a:prstGeom prst="rect">
            <a:avLst/>
          </a:prstGeom>
        </p:spPr>
      </p:pic>
      <p:pic>
        <p:nvPicPr>
          <p:cNvPr id="10" name="Picture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1" y="1"/>
            <a:ext cx="3865482" cy="2896205"/>
          </a:xfrm>
          <a:prstGeom prst="rect">
            <a:avLst/>
          </a:prstGeom>
        </p:spPr>
      </p:pic>
      <p:pic>
        <p:nvPicPr>
          <p:cNvPr id="6" name="Picture 2"/>
          <p:cNvPicPr>
            <a:picLocks noChangeAspect="1" noChangeArrowheads="1"/>
          </p:cNvPicPr>
          <p:nvPr userDrawn="1"/>
        </p:nvPicPr>
        <p:blipFill>
          <a:blip r:embed="rId4" cstate="email">
            <a:extLst>
              <a:ext uri="{28A0092B-C50C-407E-A947-70E740481C1C}">
                <a14:useLocalDpi xmlns="" xmlns:a14="http://schemas.microsoft.com/office/drawing/2010/main"/>
              </a:ext>
            </a:extLst>
          </a:blip>
          <a:stretch>
            <a:fillRect/>
          </a:stretch>
        </p:blipFill>
        <p:spPr bwMode="auto">
          <a:xfrm rot="20295452">
            <a:off x="1019779" y="3047838"/>
            <a:ext cx="10152443" cy="762324"/>
          </a:xfrm>
          <a:prstGeom prst="rect">
            <a:avLst/>
          </a:prstGeom>
          <a:noFill/>
        </p:spPr>
      </p:pic>
    </p:spTree>
    <p:extLst>
      <p:ext uri="{BB962C8B-B14F-4D97-AF65-F5344CB8AC3E}">
        <p14:creationId xmlns="" xmlns:p14="http://schemas.microsoft.com/office/powerpoint/2010/main" val="2432209338"/>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ickoff 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20" y="6311789"/>
            <a:ext cx="572667" cy="541984"/>
          </a:xfrm>
          <a:prstGeom prst="rect">
            <a:avLst/>
          </a:prstGeom>
        </p:spPr>
      </p:pic>
      <p:sp>
        <p:nvSpPr>
          <p:cNvPr id="14" name="Rectangle 11"/>
          <p:cNvSpPr>
            <a:spLocks noChangeArrowheads="1"/>
          </p:cNvSpPr>
          <p:nvPr userDrawn="1"/>
        </p:nvSpPr>
        <p:spPr bwMode="gray">
          <a:xfrm flipH="1">
            <a:off x="205507" y="255907"/>
            <a:ext cx="11986494"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67" tIns="60933" rIns="121867" bIns="60933" numCol="1" spcCol="0" rtlCol="0" fromWordArt="0" anchor="ctr" anchorCtr="0" forceAA="0" compatLnSpc="1">
            <a:prstTxWarp prst="textNoShape">
              <a:avLst/>
            </a:prstTxWarp>
            <a:noAutofit/>
          </a:bodyPr>
          <a:lstStyle/>
          <a:p>
            <a:pPr algn="ctr" defTabSz="1217309" fontAlgn="base">
              <a:spcBef>
                <a:spcPct val="0"/>
              </a:spcBef>
              <a:spcAft>
                <a:spcPct val="0"/>
              </a:spcAft>
            </a:pPr>
            <a:endParaRPr lang="en-US" sz="3599" b="1" dirty="0">
              <a:solidFill>
                <a:prstClr val="white"/>
              </a:solidFill>
              <a:latin typeface="Calibri" panose="020F0502020204030204" pitchFamily="34" charset="0"/>
              <a:ea typeface="微软雅黑" panose="020B0503020204020204" pitchFamily="34" charset="-122"/>
            </a:endParaRPr>
          </a:p>
        </p:txBody>
      </p:sp>
      <p:sp>
        <p:nvSpPr>
          <p:cNvPr id="11" name="Freeform 12"/>
          <p:cNvSpPr>
            <a:spLocks/>
          </p:cNvSpPr>
          <p:nvPr userDrawn="1"/>
        </p:nvSpPr>
        <p:spPr bwMode="gray">
          <a:xfrm>
            <a:off x="19" y="253527"/>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67" tIns="60933" rIns="121867" bIns="60933" numCol="1" spcCol="0" rtlCol="0" fromWordArt="0" anchor="ctr" anchorCtr="0" forceAA="0" compatLnSpc="1">
            <a:prstTxWarp prst="textNoShape">
              <a:avLst/>
            </a:prstTxWarp>
            <a:noAutofit/>
          </a:bodyPr>
          <a:lstStyle/>
          <a:p>
            <a:pPr algn="ctr" defTabSz="1217309" fontAlgn="base">
              <a:spcBef>
                <a:spcPct val="0"/>
              </a:spcBef>
              <a:spcAft>
                <a:spcPct val="0"/>
              </a:spcAft>
            </a:pPr>
            <a:endParaRPr lang="en-US" sz="3599" b="1" dirty="0">
              <a:solidFill>
                <a:prstClr val="white"/>
              </a:solidFill>
              <a:latin typeface="Calibri" panose="020F0502020204030204" pitchFamily="34" charset="0"/>
              <a:ea typeface="微软雅黑" panose="020B0503020204020204" pitchFamily="34" charset="-122"/>
            </a:endParaRPr>
          </a:p>
        </p:txBody>
      </p:sp>
      <p:sp>
        <p:nvSpPr>
          <p:cNvPr id="7" name="Rectangle 6"/>
          <p:cNvSpPr/>
          <p:nvPr userDrawn="1"/>
        </p:nvSpPr>
        <p:spPr bwMode="invGray">
          <a:xfrm>
            <a:off x="95390" y="6445127"/>
            <a:ext cx="411331" cy="287075"/>
          </a:xfrm>
          <a:prstGeom prst="rect">
            <a:avLst/>
          </a:prstGeom>
        </p:spPr>
        <p:txBody>
          <a:bodyPr wrap="none" lIns="121867" tIns="60933" rIns="121867" bIns="60933">
            <a:spAutoFit/>
          </a:bodyPr>
          <a:lstStyle/>
          <a:p>
            <a:pPr algn="ctr" defTabSz="1217309" fontAlgn="base">
              <a:spcBef>
                <a:spcPct val="0"/>
              </a:spcBef>
              <a:spcAft>
                <a:spcPct val="0"/>
              </a:spcAft>
            </a:pPr>
            <a:fld id="{259F4B34-A25D-4DEF-97BC-C4D92417BF9B}" type="slidenum">
              <a:rPr lang="en-US" sz="1066">
                <a:solidFill>
                  <a:prstClr val="white"/>
                </a:solidFill>
                <a:ea typeface="宋体" charset="-122"/>
                <a:cs typeface="Arial" pitchFamily="34" charset="0"/>
              </a:rPr>
              <a:pPr algn="ctr" defTabSz="1217309" fontAlgn="base">
                <a:spcBef>
                  <a:spcPct val="0"/>
                </a:spcBef>
                <a:spcAft>
                  <a:spcPct val="0"/>
                </a:spcAft>
              </a:pPr>
              <a:t>‹#›</a:t>
            </a:fld>
            <a:endParaRPr lang="en-US" sz="1066" dirty="0">
              <a:solidFill>
                <a:prstClr val="white"/>
              </a:solidFill>
              <a:ea typeface="宋体" charset="-122"/>
              <a:cs typeface="Arial" pitchFamily="34" charset="0"/>
            </a:endParaRPr>
          </a:p>
        </p:txBody>
      </p:sp>
      <p:pic>
        <p:nvPicPr>
          <p:cNvPr id="8" name="Picture 2"/>
          <p:cNvPicPr>
            <a:picLocks noChangeAspect="1" noChangeArrowheads="1"/>
          </p:cNvPicPr>
          <p:nvPr userDrawn="1"/>
        </p:nvPicPr>
        <p:blipFill>
          <a:blip r:embed="rId3" cstate="email">
            <a:extLst>
              <a:ext uri="{28A0092B-C50C-407E-A947-70E740481C1C}">
                <a14:useLocalDpi xmlns="" xmlns:a14="http://schemas.microsoft.com/office/drawing/2010/main"/>
              </a:ext>
            </a:extLst>
          </a:blip>
          <a:srcRect/>
          <a:stretch>
            <a:fillRect/>
          </a:stretch>
        </p:blipFill>
        <p:spPr bwMode="gray">
          <a:xfrm>
            <a:off x="11013635" y="6531454"/>
            <a:ext cx="1010199" cy="162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0"/>
          </p:nvPr>
        </p:nvSpPr>
        <p:spPr>
          <a:xfrm>
            <a:off x="541727" y="6509657"/>
            <a:ext cx="3861807" cy="164019"/>
          </a:xfrm>
          <a:prstGeom prst="rect">
            <a:avLst/>
          </a:prstGeom>
        </p:spPr>
        <p:txBody>
          <a:bodyPr/>
          <a:lstStyle>
            <a:lvl1pPr defTabSz="1217309" fontAlgn="base">
              <a:spcBef>
                <a:spcPct val="0"/>
              </a:spcBef>
              <a:spcAft>
                <a:spcPct val="0"/>
              </a:spcAft>
              <a:defRPr/>
            </a:lvl1pPr>
          </a:lstStyle>
          <a:p>
            <a:r>
              <a:rPr lang="en-US" sz="1066" cap="all" dirty="0" smtClean="0">
                <a:solidFill>
                  <a:srgbClr val="939598"/>
                </a:solidFill>
                <a:ea typeface="宋体" charset="-122"/>
                <a:cs typeface="Arial" pitchFamily="34" charset="0"/>
              </a:rPr>
              <a:t>2014 LENOVO INTERNAL. All rights reserved.</a:t>
            </a:r>
            <a:endParaRPr lang="en-US" sz="1066" cap="all" dirty="0">
              <a:solidFill>
                <a:srgbClr val="939598"/>
              </a:solidFill>
              <a:ea typeface="宋体" charset="-122"/>
              <a:cs typeface="Arial" pitchFamily="34" charset="0"/>
            </a:endParaRPr>
          </a:p>
        </p:txBody>
      </p:sp>
      <p:pic>
        <p:nvPicPr>
          <p:cNvPr id="2" name="Picture 1"/>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10850731" y="255071"/>
            <a:ext cx="1341268" cy="2318199"/>
          </a:xfrm>
          <a:prstGeom prst="rect">
            <a:avLst/>
          </a:prstGeom>
        </p:spPr>
      </p:pic>
      <p:sp>
        <p:nvSpPr>
          <p:cNvPr id="21" name="Title 28"/>
          <p:cNvSpPr>
            <a:spLocks noGrp="1"/>
          </p:cNvSpPr>
          <p:nvPr>
            <p:ph type="title" hasCustomPrompt="1"/>
          </p:nvPr>
        </p:nvSpPr>
        <p:spPr bwMode="gray">
          <a:xfrm>
            <a:off x="283801" y="255907"/>
            <a:ext cx="11908201" cy="597132"/>
          </a:xfrm>
          <a:prstGeom prst="rect">
            <a:avLst/>
          </a:prstGeom>
        </p:spPr>
        <p:txBody>
          <a:bodyPr wrap="square" lIns="91424" tIns="45712" rIns="91424" bIns="45712" anchor="ctr" anchorCtr="0"/>
          <a:lstStyle>
            <a:lvl1pPr marL="0" algn="l" defTabSz="1218682" rtl="0" eaLnBrk="1" latinLnBrk="0" hangingPunct="1">
              <a:lnSpc>
                <a:spcPct val="100000"/>
              </a:lnSpc>
              <a:spcBef>
                <a:spcPct val="0"/>
              </a:spcBef>
              <a:buNone/>
              <a:tabLst>
                <a:tab pos="1218682" algn="l"/>
              </a:tabLst>
              <a:defRPr lang="en-US" sz="3599" b="1" kern="1200" cap="none" spc="0" baseline="0" dirty="0">
                <a:solidFill>
                  <a:schemeClr val="bg1"/>
                </a:solidFill>
                <a:latin typeface="Calibri" panose="020F0502020204030204" pitchFamily="34" charset="0"/>
                <a:ea typeface="微软雅黑" panose="020B0503020204020204" pitchFamily="34" charset="-122"/>
                <a:cs typeface="Arial" pitchFamily="34" charset="0"/>
              </a:defRPr>
            </a:lvl1pPr>
          </a:lstStyle>
          <a:p>
            <a:r>
              <a:rPr lang="en-US" dirty="0" smtClean="0"/>
              <a:t>Click To Edit Master Title</a:t>
            </a:r>
            <a:endParaRPr lang="en-US" dirty="0"/>
          </a:p>
        </p:txBody>
      </p:sp>
    </p:spTree>
    <p:extLst>
      <p:ext uri="{BB962C8B-B14F-4D97-AF65-F5344CB8AC3E}">
        <p14:creationId xmlns="" xmlns:p14="http://schemas.microsoft.com/office/powerpoint/2010/main" val="2987195208"/>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Only and Content">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flipH="1">
            <a:off x="205630" y="255907"/>
            <a:ext cx="11986494"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0236" tIns="60114" rIns="120236" bIns="60114" anchor="ctr"/>
          <a:lstStyle/>
          <a:p>
            <a:pPr algn="ctr" defTabSz="457200"/>
            <a:endParaRPr lang="en-US">
              <a:solidFill>
                <a:srgbClr val="FFFFFF"/>
              </a:solidFill>
              <a:latin typeface="Foundry Gridnik Medium"/>
              <a:ea typeface="宋体" pitchFamily="2" charset="-122"/>
            </a:endParaRPr>
          </a:p>
        </p:txBody>
      </p:sp>
      <p:sp>
        <p:nvSpPr>
          <p:cNvPr id="5" name="Freeform 12"/>
          <p:cNvSpPr>
            <a:spLocks/>
          </p:cNvSpPr>
          <p:nvPr userDrawn="1"/>
        </p:nvSpPr>
        <p:spPr bwMode="gray">
          <a:xfrm>
            <a:off x="0" y="254001"/>
            <a:ext cx="204841" cy="792163"/>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0236" tIns="60114" rIns="120236" bIns="60114" anchor="ctr"/>
          <a:lstStyle/>
          <a:p>
            <a:pPr algn="ctr" defTabSz="1218885">
              <a:defRPr/>
            </a:pPr>
            <a:endParaRPr lang="en-US" dirty="0">
              <a:solidFill>
                <a:prstClr val="white"/>
              </a:solidFill>
              <a:latin typeface="Foundry Gridnik Medium" pitchFamily="50" charset="0"/>
            </a:endParaRPr>
          </a:p>
        </p:txBody>
      </p:sp>
      <p:sp>
        <p:nvSpPr>
          <p:cNvPr id="7" name="矩形 5"/>
          <p:cNvSpPr/>
          <p:nvPr userDrawn="1"/>
        </p:nvSpPr>
        <p:spPr>
          <a:xfrm>
            <a:off x="8404827" y="852489"/>
            <a:ext cx="3787173" cy="228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239" tIns="45120" rIns="90239" bIns="45120" anchor="ctr"/>
          <a:lstStyle/>
          <a:p>
            <a:pPr algn="ctr" defTabSz="457200"/>
            <a:endParaRPr lang="zh-CN" altLang="en-US">
              <a:solidFill>
                <a:srgbClr val="FFFFFF"/>
              </a:solidFill>
            </a:endParaRPr>
          </a:p>
        </p:txBody>
      </p:sp>
      <p:sp>
        <p:nvSpPr>
          <p:cNvPr id="9" name="Content Placeholder 2"/>
          <p:cNvSpPr>
            <a:spLocks noGrp="1"/>
          </p:cNvSpPr>
          <p:nvPr>
            <p:ph sz="half" idx="1"/>
          </p:nvPr>
        </p:nvSpPr>
        <p:spPr bwMode="gray">
          <a:xfrm>
            <a:off x="277220" y="1108627"/>
            <a:ext cx="11726436" cy="5224440"/>
          </a:xfrm>
          <a:prstGeom prst="rect">
            <a:avLst/>
          </a:prstGeom>
        </p:spPr>
        <p:txBody>
          <a:bodyPr lIns="120236" tIns="60114" rIns="120236" bIns="60114"/>
          <a:lstStyle>
            <a:lvl1pPr marL="223417" indent="-223417">
              <a:lnSpc>
                <a:spcPct val="95000"/>
              </a:lnSpc>
              <a:spcBef>
                <a:spcPts val="800"/>
              </a:spcBef>
              <a:buClr>
                <a:schemeClr val="accent1"/>
              </a:buClr>
              <a:defRPr sz="2400">
                <a:solidFill>
                  <a:srgbClr val="414042"/>
                </a:solidFill>
                <a:latin typeface="Arial" pitchFamily="34" charset="0"/>
                <a:cs typeface="Arial" pitchFamily="34" charset="0"/>
              </a:defRPr>
            </a:lvl1pPr>
            <a:lvl2pPr marL="601199" indent="-225502">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24550" indent="-148212">
              <a:lnSpc>
                <a:spcPct val="95000"/>
              </a:lnSpc>
              <a:spcBef>
                <a:spcPts val="800"/>
              </a:spcBef>
              <a:buClr>
                <a:schemeClr val="accent1"/>
              </a:buClr>
              <a:buFont typeface="Arial" pitchFamily="34" charset="0"/>
              <a:buChar char="–"/>
              <a:defRPr sz="1900">
                <a:solidFill>
                  <a:srgbClr val="939598"/>
                </a:solidFill>
                <a:latin typeface="Arial" pitchFamily="34" charset="0"/>
                <a:cs typeface="Arial" pitchFamily="34" charset="0"/>
              </a:defRPr>
            </a:lvl3pPr>
            <a:lvl4pPr marL="1131426" indent="-15448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25779" indent="-148212">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28"/>
          <p:cNvSpPr>
            <a:spLocks noGrp="1"/>
          </p:cNvSpPr>
          <p:nvPr>
            <p:ph type="title"/>
          </p:nvPr>
        </p:nvSpPr>
        <p:spPr bwMode="gray">
          <a:xfrm>
            <a:off x="283862" y="255907"/>
            <a:ext cx="11908201" cy="597132"/>
          </a:xfrm>
          <a:prstGeom prst="rect">
            <a:avLst/>
          </a:prstGeom>
        </p:spPr>
        <p:txBody>
          <a:bodyPr wrap="square" lIns="120236" tIns="60114" rIns="120236" bIns="60114" anchor="ctr" anchorCtr="0"/>
          <a:lstStyle>
            <a:lvl1pPr marL="0" algn="l" defTabSz="1202412" rtl="0" eaLnBrk="1" latinLnBrk="0" hangingPunct="1">
              <a:lnSpc>
                <a:spcPct val="100000"/>
              </a:lnSpc>
              <a:spcBef>
                <a:spcPct val="0"/>
              </a:spcBef>
              <a:buNone/>
              <a:tabLst>
                <a:tab pos="1202412" algn="l"/>
              </a:tabLst>
              <a:defRPr lang="en-US" sz="3600" kern="1200" cap="none" spc="0" baseline="0" dirty="0">
                <a:solidFill>
                  <a:schemeClr val="bg1"/>
                </a:solidFill>
                <a:latin typeface="Arial" pitchFamily="34" charset="0"/>
                <a:ea typeface="+mn-ea"/>
                <a:cs typeface="Arial" pitchFamily="34" charset="0"/>
              </a:defRPr>
            </a:lvl1pPr>
          </a:lstStyle>
          <a:p>
            <a:r>
              <a:rPr lang="zh-CN" altLang="en-US" smtClean="0"/>
              <a:t>单击此处编辑母版标题样式</a:t>
            </a:r>
            <a:endParaRPr lang="en-US" dirty="0"/>
          </a:p>
        </p:txBody>
      </p:sp>
    </p:spTree>
    <p:extLst>
      <p:ext uri="{BB962C8B-B14F-4D97-AF65-F5344CB8AC3E}">
        <p14:creationId xmlns="" xmlns:p14="http://schemas.microsoft.com/office/powerpoint/2010/main" val="42186826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Only_NO-PATTERN">
    <p:spTree>
      <p:nvGrpSpPr>
        <p:cNvPr id="1" name=""/>
        <p:cNvGrpSpPr/>
        <p:nvPr/>
      </p:nvGrpSpPr>
      <p:grpSpPr>
        <a:xfrm>
          <a:off x="0" y="0"/>
          <a:ext cx="0" cy="0"/>
          <a:chOff x="0" y="0"/>
          <a:chExt cx="0" cy="0"/>
        </a:xfrm>
      </p:grpSpPr>
      <p:sp>
        <p:nvSpPr>
          <p:cNvPr id="3" name="TextBox 15"/>
          <p:cNvSpPr txBox="1"/>
          <p:nvPr/>
        </p:nvSpPr>
        <p:spPr bwMode="black">
          <a:xfrm>
            <a:off x="512897" y="6451601"/>
            <a:ext cx="3037798" cy="276977"/>
          </a:xfrm>
          <a:prstGeom prst="rect">
            <a:avLst/>
          </a:prstGeom>
          <a:noFill/>
        </p:spPr>
        <p:txBody>
          <a:bodyPr wrap="none" lIns="121899" tIns="60949" rIns="121899" bIns="60949">
            <a:spAutoFit/>
          </a:bodyPr>
          <a:lstStyle/>
          <a:p>
            <a:pPr defTabSz="1218987" fontAlgn="auto">
              <a:spcBef>
                <a:spcPts val="0"/>
              </a:spcBef>
              <a:spcAft>
                <a:spcPts val="0"/>
              </a:spcAft>
              <a:defRPr/>
            </a:pPr>
            <a:r>
              <a:rPr lang="en-US" sz="1000" cap="all" dirty="0">
                <a:solidFill>
                  <a:srgbClr val="939598"/>
                </a:solidFill>
                <a:latin typeface="Calibri" pitchFamily="34" charset="0"/>
                <a:ea typeface="+mn-ea"/>
                <a:cs typeface="Calibri" pitchFamily="34" charset="0"/>
              </a:rPr>
              <a:t>2013 LENOVO confidential. All rights reserved.</a:t>
            </a:r>
          </a:p>
        </p:txBody>
      </p:sp>
      <p:sp>
        <p:nvSpPr>
          <p:cNvPr id="4" name="Freeform 12"/>
          <p:cNvSpPr>
            <a:spLocks/>
          </p:cNvSpPr>
          <p:nvPr userDrawn="1"/>
        </p:nvSpPr>
        <p:spPr bwMode="gray">
          <a:xfrm>
            <a:off x="0" y="254001"/>
            <a:ext cx="204841" cy="792163"/>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sz="1800" dirty="0">
              <a:latin typeface="Foundry Gridnik Medium" pitchFamily="50" charset="0"/>
            </a:endParaRPr>
          </a:p>
        </p:txBody>
      </p:sp>
      <p:sp>
        <p:nvSpPr>
          <p:cNvPr id="5" name="Rectangle 11"/>
          <p:cNvSpPr>
            <a:spLocks noChangeArrowheads="1"/>
          </p:cNvSpPr>
          <p:nvPr userDrawn="1"/>
        </p:nvSpPr>
        <p:spPr bwMode="gray">
          <a:xfrm flipH="1">
            <a:off x="205506" y="255906"/>
            <a:ext cx="11986494"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sz="1800" dirty="0">
              <a:latin typeface="Foundry Gridnik Medium" pitchFamily="50" charset="0"/>
            </a:endParaRPr>
          </a:p>
        </p:txBody>
      </p:sp>
      <p:sp>
        <p:nvSpPr>
          <p:cNvPr id="6" name="Rectangle 7"/>
          <p:cNvSpPr>
            <a:spLocks noChangeArrowheads="1"/>
          </p:cNvSpPr>
          <p:nvPr userDrawn="1"/>
        </p:nvSpPr>
        <p:spPr bwMode="invGray">
          <a:xfrm flipH="1">
            <a:off x="82827" y="6501795"/>
            <a:ext cx="428024"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sz="1800" dirty="0">
              <a:latin typeface="Foundry Gridnik Medium" pitchFamily="50" charset="0"/>
            </a:endParaRPr>
          </a:p>
        </p:txBody>
      </p:sp>
      <p:sp>
        <p:nvSpPr>
          <p:cNvPr id="7" name="Freeform 8"/>
          <p:cNvSpPr>
            <a:spLocks/>
          </p:cNvSpPr>
          <p:nvPr userDrawn="1"/>
        </p:nvSpPr>
        <p:spPr bwMode="invGray">
          <a:xfrm flipH="1">
            <a:off x="0" y="6502400"/>
            <a:ext cx="82572" cy="2603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lang="en-US" sz="1800" dirty="0">
              <a:latin typeface="Foundry Gridnik Medium" pitchFamily="50" charset="0"/>
            </a:endParaRPr>
          </a:p>
        </p:txBody>
      </p:sp>
      <p:sp>
        <p:nvSpPr>
          <p:cNvPr id="8" name="Rectangle 6"/>
          <p:cNvSpPr/>
          <p:nvPr userDrawn="1"/>
        </p:nvSpPr>
        <p:spPr bwMode="invGray">
          <a:xfrm>
            <a:off x="103223" y="6445251"/>
            <a:ext cx="396964" cy="276977"/>
          </a:xfrm>
          <a:prstGeom prst="rect">
            <a:avLst/>
          </a:prstGeom>
        </p:spPr>
        <p:txBody>
          <a:bodyPr wrap="none" lIns="121899" tIns="60949" rIns="121899" bIns="60949">
            <a:spAutoFit/>
          </a:bodyPr>
          <a:lstStyle/>
          <a:p>
            <a:pPr algn="ctr" defTabSz="1218987" fontAlgn="auto">
              <a:spcBef>
                <a:spcPts val="0"/>
              </a:spcBef>
              <a:spcAft>
                <a:spcPts val="0"/>
              </a:spcAft>
              <a:defRPr/>
            </a:pPr>
            <a:fld id="{EF680DCE-14E5-4D7B-8966-BC866BDE7AA4}" type="slidenum">
              <a:rPr lang="en-US" sz="1000">
                <a:solidFill>
                  <a:schemeClr val="bg1"/>
                </a:solidFill>
                <a:latin typeface="Calibri" pitchFamily="34" charset="0"/>
                <a:ea typeface="+mn-ea"/>
                <a:cs typeface="Calibri" pitchFamily="34" charset="0"/>
              </a:rPr>
              <a:pPr algn="ctr" defTabSz="1218987" fontAlgn="auto">
                <a:spcBef>
                  <a:spcPts val="0"/>
                </a:spcBef>
                <a:spcAft>
                  <a:spcPts val="0"/>
                </a:spcAft>
                <a:defRPr/>
              </a:pPr>
              <a:t>‹#›</a:t>
            </a:fld>
            <a:endParaRPr lang="en-US" sz="1000" dirty="0">
              <a:solidFill>
                <a:schemeClr val="bg1"/>
              </a:solidFill>
              <a:latin typeface="Calibri" pitchFamily="34" charset="0"/>
              <a:ea typeface="+mn-ea"/>
              <a:cs typeface="Calibri" pitchFamily="34" charset="0"/>
            </a:endParaRPr>
          </a:p>
        </p:txBody>
      </p:sp>
      <p:pic>
        <p:nvPicPr>
          <p:cNvPr id="9"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gray">
          <a:xfrm>
            <a:off x="11013768" y="6530976"/>
            <a:ext cx="1009913" cy="161925"/>
          </a:xfrm>
          <a:prstGeom prst="rect">
            <a:avLst/>
          </a:prstGeom>
          <a:noFill/>
          <a:ln w="9525">
            <a:noFill/>
            <a:miter lim="800000"/>
            <a:headEnd/>
            <a:tailEnd/>
          </a:ln>
        </p:spPr>
      </p:pic>
      <p:pic>
        <p:nvPicPr>
          <p:cNvPr id="10" name="Picture 11" descr="content-back-withText.jpg"/>
          <p:cNvPicPr>
            <a:picLocks noChangeAspect="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a:off x="204842" y="254000"/>
            <a:ext cx="11987159" cy="598488"/>
          </a:xfrm>
          <a:prstGeom prst="rect">
            <a:avLst/>
          </a:prstGeom>
          <a:noFill/>
          <a:ln w="9525">
            <a:noFill/>
            <a:miter lim="800000"/>
            <a:headEnd/>
            <a:tailEnd/>
          </a:ln>
        </p:spPr>
      </p:pic>
      <p:sp>
        <p:nvSpPr>
          <p:cNvPr id="21" name="Title 28"/>
          <p:cNvSpPr>
            <a:spLocks noGrp="1"/>
          </p:cNvSpPr>
          <p:nvPr>
            <p:ph type="title"/>
          </p:nvPr>
        </p:nvSpPr>
        <p:spPr bwMode="gray">
          <a:xfrm>
            <a:off x="283799" y="255906"/>
            <a:ext cx="11908201"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Calibri" pitchFamily="34" charset="0"/>
                <a:ea typeface="+mn-ea"/>
                <a:cs typeface="Calibri" pitchFamily="34" charset="0"/>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15191697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96" name="Picture 48"/>
          <p:cNvPicPr>
            <a:picLocks noChangeAspect="1" noChangeArrowheads="1"/>
          </p:cNvPicPr>
          <p:nvPr userDrawn="1"/>
        </p:nvPicPr>
        <p:blipFill>
          <a:blip r:embed="rId2" cstate="print"/>
          <a:srcRect/>
          <a:stretch>
            <a:fillRect/>
          </a:stretch>
        </p:blipFill>
        <p:spPr bwMode="auto">
          <a:xfrm>
            <a:off x="1" y="0"/>
            <a:ext cx="12198352" cy="6856412"/>
          </a:xfrm>
          <a:prstGeom prst="rect">
            <a:avLst/>
          </a:prstGeom>
          <a:noFill/>
          <a:ln w="9525">
            <a:noFill/>
            <a:miter lim="800000"/>
            <a:headEnd/>
            <a:tailEnd/>
          </a:ln>
        </p:spPr>
      </p:pic>
      <p:grpSp>
        <p:nvGrpSpPr>
          <p:cNvPr id="2" name="Group 3"/>
          <p:cNvGrpSpPr>
            <a:grpSpLocks/>
          </p:cNvGrpSpPr>
          <p:nvPr userDrawn="1"/>
        </p:nvGrpSpPr>
        <p:grpSpPr bwMode="auto">
          <a:xfrm>
            <a:off x="1829992" y="1520476"/>
            <a:ext cx="8539959" cy="4339220"/>
            <a:chOff x="0" y="0"/>
            <a:chExt cx="8535661" cy="4341742"/>
          </a:xfrm>
        </p:grpSpPr>
        <p:sp>
          <p:nvSpPr>
            <p:cNvPr id="98" name="Freeform 9"/>
            <p:cNvSpPr>
              <a:spLocks/>
            </p:cNvSpPr>
            <p:nvPr/>
          </p:nvSpPr>
          <p:spPr bwMode="auto">
            <a:xfrm>
              <a:off x="3782056" y="3735317"/>
              <a:ext cx="974725" cy="606425"/>
            </a:xfrm>
            <a:custGeom>
              <a:avLst/>
              <a:gdLst>
                <a:gd name="T0" fmla="*/ 2147483647 w 257"/>
                <a:gd name="T1" fmla="*/ 2147483647 h 159"/>
                <a:gd name="T2" fmla="*/ 2147483647 w 257"/>
                <a:gd name="T3" fmla="*/ 2147483647 h 159"/>
                <a:gd name="T4" fmla="*/ 2147483647 w 257"/>
                <a:gd name="T5" fmla="*/ 0 h 159"/>
                <a:gd name="T6" fmla="*/ 2147483647 w 257"/>
                <a:gd name="T7" fmla="*/ 0 h 159"/>
                <a:gd name="T8" fmla="*/ 2147483647 w 257"/>
                <a:gd name="T9" fmla="*/ 2147483647 h 159"/>
                <a:gd name="T10" fmla="*/ 2147483647 w 257"/>
                <a:gd name="T11" fmla="*/ 2147483647 h 159"/>
                <a:gd name="T12" fmla="*/ 2147483647 w 257"/>
                <a:gd name="T13" fmla="*/ 2147483647 h 159"/>
                <a:gd name="T14" fmla="*/ 0 60000 65536"/>
                <a:gd name="T15" fmla="*/ 0 60000 65536"/>
                <a:gd name="T16" fmla="*/ 0 60000 65536"/>
                <a:gd name="T17" fmla="*/ 0 60000 65536"/>
                <a:gd name="T18" fmla="*/ 0 60000 65536"/>
                <a:gd name="T19" fmla="*/ 0 60000 65536"/>
                <a:gd name="T20" fmla="*/ 0 60000 65536"/>
                <a:gd name="T21" fmla="*/ 0 w 257"/>
                <a:gd name="T22" fmla="*/ 0 h 159"/>
                <a:gd name="T23" fmla="*/ 257 w 25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solidFill>
              <a:srgbClr val="D8D8D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Rounded Rectangle 7"/>
            <p:cNvSpPr>
              <a:spLocks noChangeArrowheads="1"/>
            </p:cNvSpPr>
            <p:nvPr/>
          </p:nvSpPr>
          <p:spPr bwMode="auto">
            <a:xfrm>
              <a:off x="0" y="0"/>
              <a:ext cx="8535661" cy="3893151"/>
            </a:xfrm>
            <a:prstGeom prst="roundRect">
              <a:avLst>
                <a:gd name="adj" fmla="val 5435"/>
              </a:avLst>
            </a:prstGeom>
            <a:solidFill>
              <a:srgbClr val="D8D8D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grpSp>
      <p:sp>
        <p:nvSpPr>
          <p:cNvPr id="100" name="Rectangle 1"/>
          <p:cNvSpPr>
            <a:spLocks noChangeArrowheads="1"/>
          </p:cNvSpPr>
          <p:nvPr userDrawn="1"/>
        </p:nvSpPr>
        <p:spPr bwMode="auto">
          <a:xfrm>
            <a:off x="1" y="0"/>
            <a:ext cx="12196764" cy="6856412"/>
          </a:xfrm>
          <a:prstGeom prst="rect">
            <a:avLst/>
          </a:prstGeom>
          <a:gradFill rotWithShape="1">
            <a:gsLst>
              <a:gs pos="0">
                <a:srgbClr val="6F7170"/>
              </a:gs>
              <a:gs pos="50000">
                <a:srgbClr val="FFFFFF"/>
              </a:gs>
              <a:gs pos="100000">
                <a:srgbClr val="6F7170"/>
              </a:gs>
            </a:gsLst>
            <a:lin ang="0" scaled="1"/>
          </a:gradFill>
          <a:ln w="9525">
            <a:noFill/>
            <a:miter lim="800000"/>
            <a:headEnd/>
            <a:tailEnd/>
          </a:ln>
        </p:spPr>
        <p:txBody>
          <a:bodyPr anchor="ctr"/>
          <a:lstStyle/>
          <a:p>
            <a:pPr algn="ctr"/>
            <a:endParaRPr lang="zh-CN" altLang="en-US">
              <a:solidFill>
                <a:srgbClr val="FFFFFF"/>
              </a:solidFill>
              <a:cs typeface="Arial" pitchFamily="34" charset="0"/>
              <a:sym typeface="Arial" pitchFamily="34" charset="0"/>
            </a:endParaRPr>
          </a:p>
        </p:txBody>
      </p:sp>
      <p:grpSp>
        <p:nvGrpSpPr>
          <p:cNvPr id="3" name="Group 8"/>
          <p:cNvGrpSpPr>
            <a:grpSpLocks/>
          </p:cNvGrpSpPr>
          <p:nvPr userDrawn="1"/>
        </p:nvGrpSpPr>
        <p:grpSpPr bwMode="auto">
          <a:xfrm>
            <a:off x="5856926" y="1260185"/>
            <a:ext cx="486092" cy="485663"/>
            <a:chOff x="0" y="0"/>
            <a:chExt cx="485134" cy="485134"/>
          </a:xfrm>
        </p:grpSpPr>
        <p:sp>
          <p:nvSpPr>
            <p:cNvPr id="102" name="Oval 9"/>
            <p:cNvSpPr>
              <a:spLocks noChangeArrowheads="1"/>
            </p:cNvSpPr>
            <p:nvPr/>
          </p:nvSpPr>
          <p:spPr bwMode="auto">
            <a:xfrm>
              <a:off x="33017" y="33568"/>
              <a:ext cx="419098" cy="419098"/>
            </a:xfrm>
            <a:prstGeom prst="ellipse">
              <a:avLst/>
            </a:prstGeom>
            <a:solidFill>
              <a:srgbClr val="4AC0E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sp>
          <p:nvSpPr>
            <p:cNvPr id="103" name="Freeform 9"/>
            <p:cNvSpPr>
              <a:spLocks noEditPoints="1"/>
            </p:cNvSpPr>
            <p:nvPr/>
          </p:nvSpPr>
          <p:spPr bwMode="auto">
            <a:xfrm>
              <a:off x="0" y="0"/>
              <a:ext cx="485134" cy="485134"/>
            </a:xfrm>
            <a:custGeom>
              <a:avLst/>
              <a:gdLst>
                <a:gd name="T0" fmla="*/ 2147483647 w 412"/>
                <a:gd name="T1" fmla="*/ 0 h 412"/>
                <a:gd name="T2" fmla="*/ 0 w 412"/>
                <a:gd name="T3" fmla="*/ 2147483647 h 412"/>
                <a:gd name="T4" fmla="*/ 2147483647 w 412"/>
                <a:gd name="T5" fmla="*/ 2147483647 h 412"/>
                <a:gd name="T6" fmla="*/ 2147483647 w 412"/>
                <a:gd name="T7" fmla="*/ 2147483647 h 412"/>
                <a:gd name="T8" fmla="*/ 2147483647 w 412"/>
                <a:gd name="T9" fmla="*/ 0 h 412"/>
                <a:gd name="T10" fmla="*/ 2147483647 w 412"/>
                <a:gd name="T11" fmla="*/ 2147483647 h 412"/>
                <a:gd name="T12" fmla="*/ 2147483647 w 412"/>
                <a:gd name="T13" fmla="*/ 2147483647 h 412"/>
                <a:gd name="T14" fmla="*/ 2147483647 w 412"/>
                <a:gd name="T15" fmla="*/ 2147483647 h 412"/>
                <a:gd name="T16" fmla="*/ 2147483647 w 412"/>
                <a:gd name="T17" fmla="*/ 2147483647 h 412"/>
                <a:gd name="T18" fmla="*/ 2147483647 w 412"/>
                <a:gd name="T19" fmla="*/ 2147483647 h 412"/>
                <a:gd name="T20" fmla="*/ 2147483647 w 412"/>
                <a:gd name="T21" fmla="*/ 2147483647 h 412"/>
                <a:gd name="T22" fmla="*/ 2147483647 w 412"/>
                <a:gd name="T23" fmla="*/ 2147483647 h 412"/>
                <a:gd name="T24" fmla="*/ 2147483647 w 412"/>
                <a:gd name="T25" fmla="*/ 2147483647 h 412"/>
                <a:gd name="T26" fmla="*/ 2147483647 w 412"/>
                <a:gd name="T27" fmla="*/ 2147483647 h 412"/>
                <a:gd name="T28" fmla="*/ 2147483647 w 412"/>
                <a:gd name="T29" fmla="*/ 2147483647 h 412"/>
                <a:gd name="T30" fmla="*/ 2147483647 w 412"/>
                <a:gd name="T31" fmla="*/ 2147483647 h 412"/>
                <a:gd name="T32" fmla="*/ 2147483647 w 412"/>
                <a:gd name="T33" fmla="*/ 2147483647 h 412"/>
                <a:gd name="T34" fmla="*/ 2147483647 w 412"/>
                <a:gd name="T35" fmla="*/ 2147483647 h 412"/>
                <a:gd name="T36" fmla="*/ 2147483647 w 412"/>
                <a:gd name="T37" fmla="*/ 2147483647 h 412"/>
                <a:gd name="T38" fmla="*/ 2147483647 w 412"/>
                <a:gd name="T39" fmla="*/ 2147483647 h 412"/>
                <a:gd name="T40" fmla="*/ 2147483647 w 412"/>
                <a:gd name="T41" fmla="*/ 2147483647 h 412"/>
                <a:gd name="T42" fmla="*/ 2147483647 w 412"/>
                <a:gd name="T43" fmla="*/ 2147483647 h 412"/>
                <a:gd name="T44" fmla="*/ 2147483647 w 412"/>
                <a:gd name="T45" fmla="*/ 2147483647 h 412"/>
                <a:gd name="T46" fmla="*/ 2147483647 w 412"/>
                <a:gd name="T47" fmla="*/ 2147483647 h 412"/>
                <a:gd name="T48" fmla="*/ 2147483647 w 412"/>
                <a:gd name="T49" fmla="*/ 2147483647 h 412"/>
                <a:gd name="T50" fmla="*/ 2147483647 w 412"/>
                <a:gd name="T51" fmla="*/ 2147483647 h 412"/>
                <a:gd name="T52" fmla="*/ 2147483647 w 412"/>
                <a:gd name="T53" fmla="*/ 2147483647 h 412"/>
                <a:gd name="T54" fmla="*/ 2147483647 w 412"/>
                <a:gd name="T55" fmla="*/ 2147483647 h 412"/>
                <a:gd name="T56" fmla="*/ 2147483647 w 412"/>
                <a:gd name="T57" fmla="*/ 2147483647 h 412"/>
                <a:gd name="T58" fmla="*/ 2147483647 w 412"/>
                <a:gd name="T59" fmla="*/ 2147483647 h 412"/>
                <a:gd name="T60" fmla="*/ 2147483647 w 412"/>
                <a:gd name="T61" fmla="*/ 2147483647 h 412"/>
                <a:gd name="T62" fmla="*/ 2147483647 w 412"/>
                <a:gd name="T63" fmla="*/ 2147483647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412"/>
                <a:gd name="T98" fmla="*/ 412 w 412"/>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ysClr val="window" lastClr="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4" name="Straight Connector 11"/>
          <p:cNvSpPr>
            <a:spLocks noChangeShapeType="1"/>
          </p:cNvSpPr>
          <p:nvPr userDrawn="1"/>
        </p:nvSpPr>
        <p:spPr bwMode="auto">
          <a:xfrm>
            <a:off x="2797410" y="4437622"/>
            <a:ext cx="6605124" cy="0"/>
          </a:xfrm>
          <a:prstGeom prst="line">
            <a:avLst/>
          </a:prstGeom>
          <a:noFill/>
          <a:ln w="9525">
            <a:solidFill>
              <a:srgbClr val="C4BEB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 name="Group 12"/>
          <p:cNvGrpSpPr>
            <a:grpSpLocks/>
          </p:cNvGrpSpPr>
          <p:nvPr userDrawn="1"/>
        </p:nvGrpSpPr>
        <p:grpSpPr bwMode="auto">
          <a:xfrm>
            <a:off x="3621858" y="4737591"/>
            <a:ext cx="4956226" cy="284096"/>
            <a:chOff x="0" y="0"/>
            <a:chExt cx="6379553" cy="365760"/>
          </a:xfrm>
        </p:grpSpPr>
        <p:pic>
          <p:nvPicPr>
            <p:cNvPr id="106" name="Picture 2" descr="C:\Users\kathyp\Documents\00_Brand-Resources\Multimode Elements\Multimode Icons\PNG\Multimode-Icon_HANG.png"/>
            <p:cNvPicPr>
              <a:picLocks noChangeAspect="1" noChangeArrowheads="1"/>
            </p:cNvPicPr>
            <p:nvPr/>
          </p:nvPicPr>
          <p:blipFill>
            <a:blip r:embed="rId3" cstate="print"/>
            <a:srcRect/>
            <a:stretch>
              <a:fillRect/>
            </a:stretch>
          </p:blipFill>
          <p:spPr bwMode="auto">
            <a:xfrm>
              <a:off x="0" y="25167"/>
              <a:ext cx="311886" cy="311886"/>
            </a:xfrm>
            <a:prstGeom prst="rect">
              <a:avLst/>
            </a:prstGeom>
            <a:noFill/>
            <a:ln w="9525">
              <a:noFill/>
              <a:miter lim="800000"/>
              <a:headEnd/>
              <a:tailEnd/>
            </a:ln>
          </p:spPr>
        </p:pic>
        <p:pic>
          <p:nvPicPr>
            <p:cNvPr id="107" name="Picture 3" descr="C:\Users\kathyp\Documents\00_Brand-Resources\Multimode Elements\Multimode Icons\PNG\Multimode-Icon_HOLD.png"/>
            <p:cNvPicPr>
              <a:picLocks noChangeAspect="1" noChangeArrowheads="1"/>
            </p:cNvPicPr>
            <p:nvPr/>
          </p:nvPicPr>
          <p:blipFill>
            <a:blip r:embed="rId4" cstate="print"/>
            <a:srcRect/>
            <a:stretch>
              <a:fillRect/>
            </a:stretch>
          </p:blipFill>
          <p:spPr bwMode="auto">
            <a:xfrm>
              <a:off x="713784" y="25167"/>
              <a:ext cx="311886" cy="311886"/>
            </a:xfrm>
            <a:prstGeom prst="rect">
              <a:avLst/>
            </a:prstGeom>
            <a:noFill/>
            <a:ln w="9525">
              <a:noFill/>
              <a:miter lim="800000"/>
              <a:headEnd/>
              <a:tailEnd/>
            </a:ln>
          </p:spPr>
        </p:pic>
        <p:pic>
          <p:nvPicPr>
            <p:cNvPr id="108" name="Picture 4" descr="C:\Users\kathyp\Documents\00_Brand-Resources\Multimode Elements\Multimode Icons\PNG\Multimode-Icon_LAPTOP.png"/>
            <p:cNvPicPr>
              <a:picLocks noChangeAspect="1" noChangeArrowheads="1"/>
            </p:cNvPicPr>
            <p:nvPr/>
          </p:nvPicPr>
          <p:blipFill>
            <a:blip r:embed="rId5" cstate="print"/>
            <a:srcRect/>
            <a:stretch>
              <a:fillRect/>
            </a:stretch>
          </p:blipFill>
          <p:spPr bwMode="auto">
            <a:xfrm>
              <a:off x="1071171" y="25167"/>
              <a:ext cx="311886" cy="311886"/>
            </a:xfrm>
            <a:prstGeom prst="rect">
              <a:avLst/>
            </a:prstGeom>
            <a:noFill/>
            <a:ln w="9525">
              <a:noFill/>
              <a:miter lim="800000"/>
              <a:headEnd/>
              <a:tailEnd/>
            </a:ln>
          </p:spPr>
        </p:pic>
        <p:pic>
          <p:nvPicPr>
            <p:cNvPr id="109" name="Picture 5" descr="C:\Users\kathyp\Documents\00_Brand-Resources\Multimode Elements\Multimode Icons\PNG\Multimode-Icon_STAND.png"/>
            <p:cNvPicPr>
              <a:picLocks noChangeAspect="1" noChangeArrowheads="1"/>
            </p:cNvPicPr>
            <p:nvPr/>
          </p:nvPicPr>
          <p:blipFill>
            <a:blip r:embed="rId6" cstate="print"/>
            <a:srcRect/>
            <a:stretch>
              <a:fillRect/>
            </a:stretch>
          </p:blipFill>
          <p:spPr bwMode="auto">
            <a:xfrm>
              <a:off x="2141352" y="25167"/>
              <a:ext cx="311886" cy="311886"/>
            </a:xfrm>
            <a:prstGeom prst="rect">
              <a:avLst/>
            </a:prstGeom>
            <a:noFill/>
            <a:ln w="9525">
              <a:noFill/>
              <a:miter lim="800000"/>
              <a:headEnd/>
              <a:tailEnd/>
            </a:ln>
          </p:spPr>
        </p:pic>
        <p:pic>
          <p:nvPicPr>
            <p:cNvPr id="110" name="Picture 6" descr="C:\Users\kathyp\Documents\00_Brand-Resources\Multimode Elements\Multimode Icons\PNG\Multimode-Icon_STAND-Tablet.png"/>
            <p:cNvPicPr>
              <a:picLocks noChangeAspect="1" noChangeArrowheads="1"/>
            </p:cNvPicPr>
            <p:nvPr/>
          </p:nvPicPr>
          <p:blipFill>
            <a:blip r:embed="rId7" cstate="print"/>
            <a:srcRect/>
            <a:stretch>
              <a:fillRect/>
            </a:stretch>
          </p:blipFill>
          <p:spPr bwMode="auto">
            <a:xfrm>
              <a:off x="2855136" y="25167"/>
              <a:ext cx="311886" cy="311886"/>
            </a:xfrm>
            <a:prstGeom prst="rect">
              <a:avLst/>
            </a:prstGeom>
            <a:noFill/>
            <a:ln w="9525">
              <a:noFill/>
              <a:miter lim="800000"/>
              <a:headEnd/>
              <a:tailEnd/>
            </a:ln>
          </p:spPr>
        </p:pic>
        <p:pic>
          <p:nvPicPr>
            <p:cNvPr id="111" name="Picture 7" descr="C:\Users\kathyp\Documents\00_Brand-Resources\Multimode Elements\Multimode Icons\PNG\Multimode-Icon_TABLE.png"/>
            <p:cNvPicPr>
              <a:picLocks noChangeAspect="1" noChangeArrowheads="1"/>
            </p:cNvPicPr>
            <p:nvPr/>
          </p:nvPicPr>
          <p:blipFill>
            <a:blip r:embed="rId8" cstate="print"/>
            <a:srcRect/>
            <a:stretch>
              <a:fillRect/>
            </a:stretch>
          </p:blipFill>
          <p:spPr bwMode="auto">
            <a:xfrm>
              <a:off x="3212523" y="25167"/>
              <a:ext cx="311886" cy="311886"/>
            </a:xfrm>
            <a:prstGeom prst="rect">
              <a:avLst/>
            </a:prstGeom>
            <a:noFill/>
            <a:ln w="9525">
              <a:noFill/>
              <a:miter lim="800000"/>
              <a:headEnd/>
              <a:tailEnd/>
            </a:ln>
          </p:spPr>
        </p:pic>
        <p:pic>
          <p:nvPicPr>
            <p:cNvPr id="112" name="Picture 8" descr="C:\Users\kathyp\Documents\00_Brand-Resources\Multimode Elements\Multimode Icons\PNG\Multimode-Icon_TABLET.png"/>
            <p:cNvPicPr>
              <a:picLocks noChangeAspect="1" noChangeArrowheads="1"/>
            </p:cNvPicPr>
            <p:nvPr/>
          </p:nvPicPr>
          <p:blipFill>
            <a:blip r:embed="rId9" cstate="print"/>
            <a:srcRect/>
            <a:stretch>
              <a:fillRect/>
            </a:stretch>
          </p:blipFill>
          <p:spPr bwMode="auto">
            <a:xfrm>
              <a:off x="3569910" y="25167"/>
              <a:ext cx="311886" cy="311886"/>
            </a:xfrm>
            <a:prstGeom prst="rect">
              <a:avLst/>
            </a:prstGeom>
            <a:noFill/>
            <a:ln w="9525">
              <a:noFill/>
              <a:miter lim="800000"/>
              <a:headEnd/>
              <a:tailEnd/>
            </a:ln>
          </p:spPr>
        </p:pic>
        <p:pic>
          <p:nvPicPr>
            <p:cNvPr id="113" name="Picture 9" descr="C:\Users\kathyp\Documents\00_Brand-Resources\Multimode Elements\Multimode Icons\PNG\Multimode-Icon_TENT.png"/>
            <p:cNvPicPr>
              <a:picLocks noChangeAspect="1" noChangeArrowheads="1"/>
            </p:cNvPicPr>
            <p:nvPr/>
          </p:nvPicPr>
          <p:blipFill>
            <a:blip r:embed="rId10" cstate="print"/>
            <a:srcRect/>
            <a:stretch>
              <a:fillRect/>
            </a:stretch>
          </p:blipFill>
          <p:spPr bwMode="auto">
            <a:xfrm>
              <a:off x="4996488" y="25167"/>
              <a:ext cx="311886" cy="311886"/>
            </a:xfrm>
            <a:prstGeom prst="rect">
              <a:avLst/>
            </a:prstGeom>
            <a:noFill/>
            <a:ln w="9525">
              <a:noFill/>
              <a:miter lim="800000"/>
              <a:headEnd/>
              <a:tailEnd/>
            </a:ln>
          </p:spPr>
        </p:pic>
        <p:pic>
          <p:nvPicPr>
            <p:cNvPr id="114" name="Picture 10" descr="C:\Users\kathyp\Documents\00_Brand-Resources\Multimode Elements\Multimode Icons\PNG\Multimode-Icon_TILT.png"/>
            <p:cNvPicPr>
              <a:picLocks noChangeAspect="1" noChangeArrowheads="1"/>
            </p:cNvPicPr>
            <p:nvPr/>
          </p:nvPicPr>
          <p:blipFill>
            <a:blip r:embed="rId11" cstate="print"/>
            <a:srcRect/>
            <a:stretch>
              <a:fillRect/>
            </a:stretch>
          </p:blipFill>
          <p:spPr bwMode="auto">
            <a:xfrm>
              <a:off x="5710272" y="25167"/>
              <a:ext cx="311886" cy="311886"/>
            </a:xfrm>
            <a:prstGeom prst="rect">
              <a:avLst/>
            </a:prstGeom>
            <a:noFill/>
            <a:ln w="9525">
              <a:noFill/>
              <a:miter lim="800000"/>
              <a:headEnd/>
              <a:tailEnd/>
            </a:ln>
          </p:spPr>
        </p:pic>
        <p:pic>
          <p:nvPicPr>
            <p:cNvPr id="115" name="Picture 11" descr="C:\Users\kathyp\Documents\00_Brand-Resources\Multimode Elements\Multimode Icons\PNG\Multimode-Icon_TV.png"/>
            <p:cNvPicPr>
              <a:picLocks noChangeAspect="1" noChangeArrowheads="1"/>
            </p:cNvPicPr>
            <p:nvPr/>
          </p:nvPicPr>
          <p:blipFill>
            <a:blip r:embed="rId12" cstate="print"/>
            <a:srcRect/>
            <a:stretch>
              <a:fillRect/>
            </a:stretch>
          </p:blipFill>
          <p:spPr bwMode="auto">
            <a:xfrm>
              <a:off x="6067667" y="25167"/>
              <a:ext cx="311886" cy="311886"/>
            </a:xfrm>
            <a:prstGeom prst="rect">
              <a:avLst/>
            </a:prstGeom>
            <a:noFill/>
            <a:ln w="9525">
              <a:noFill/>
              <a:miter lim="800000"/>
              <a:headEnd/>
              <a:tailEnd/>
            </a:ln>
          </p:spPr>
        </p:pic>
        <p:grpSp>
          <p:nvGrpSpPr>
            <p:cNvPr id="5" name="Group 175"/>
            <p:cNvGrpSpPr>
              <a:grpSpLocks/>
            </p:cNvGrpSpPr>
            <p:nvPr/>
          </p:nvGrpSpPr>
          <p:grpSpPr bwMode="auto">
            <a:xfrm>
              <a:off x="1428558" y="25167"/>
              <a:ext cx="310896" cy="310896"/>
              <a:chOff x="0" y="0"/>
              <a:chExt cx="310896" cy="310896"/>
            </a:xfrm>
          </p:grpSpPr>
          <p:sp>
            <p:nvSpPr>
              <p:cNvPr id="138" name="Oval 45"/>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9" name="Picture 46"/>
              <p:cNvPicPr>
                <a:picLocks noChangeAspect="1" noChangeArrowheads="1"/>
              </p:cNvPicPr>
              <p:nvPr/>
            </p:nvPicPr>
            <p:blipFill>
              <a:blip r:embed="rId13" cstate="print"/>
              <a:srcRect/>
              <a:stretch>
                <a:fillRect/>
              </a:stretch>
            </p:blipFill>
            <p:spPr bwMode="auto">
              <a:xfrm>
                <a:off x="94216" y="41148"/>
                <a:ext cx="122464" cy="228600"/>
              </a:xfrm>
              <a:prstGeom prst="rect">
                <a:avLst/>
              </a:prstGeom>
              <a:noFill/>
              <a:ln w="9525">
                <a:noFill/>
                <a:miter lim="800000"/>
                <a:headEnd/>
                <a:tailEnd/>
              </a:ln>
            </p:spPr>
          </p:pic>
        </p:grpSp>
        <p:grpSp>
          <p:nvGrpSpPr>
            <p:cNvPr id="6" name="Group 178"/>
            <p:cNvGrpSpPr>
              <a:grpSpLocks/>
            </p:cNvGrpSpPr>
            <p:nvPr/>
          </p:nvGrpSpPr>
          <p:grpSpPr bwMode="auto">
            <a:xfrm>
              <a:off x="2498739" y="25167"/>
              <a:ext cx="310896" cy="310896"/>
              <a:chOff x="0" y="0"/>
              <a:chExt cx="310896" cy="310896"/>
            </a:xfrm>
          </p:grpSpPr>
          <p:sp>
            <p:nvSpPr>
              <p:cNvPr id="136" name="Oval 43"/>
              <p:cNvSpPr>
                <a:spLocks noChangeArrowheads="1"/>
              </p:cNvSpPr>
              <p:nvPr/>
            </p:nvSpPr>
            <p:spPr bwMode="auto">
              <a:xfrm>
                <a:off x="0" y="0"/>
                <a:ext cx="310896" cy="310896"/>
              </a:xfrm>
              <a:prstGeom prst="ellipse">
                <a:avLst/>
              </a:prstGeom>
              <a:solidFill>
                <a:srgbClr val="4AC0E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7" name="Picture 9" descr="C:\Users\yhwang\Desktop\WW Design\Multimode Icons\twitter-01.png"/>
              <p:cNvPicPr>
                <a:picLocks noChangeAspect="1" noChangeArrowheads="1"/>
              </p:cNvPicPr>
              <p:nvPr/>
            </p:nvPicPr>
            <p:blipFill>
              <a:blip r:embed="rId14" cstate="print"/>
              <a:srcRect/>
              <a:stretch>
                <a:fillRect/>
              </a:stretch>
            </p:blipFill>
            <p:spPr bwMode="auto">
              <a:xfrm>
                <a:off x="0" y="0"/>
                <a:ext cx="310896" cy="310896"/>
              </a:xfrm>
              <a:prstGeom prst="rect">
                <a:avLst/>
              </a:prstGeom>
              <a:noFill/>
              <a:ln w="9525">
                <a:noFill/>
                <a:miter lim="800000"/>
                <a:headEnd/>
                <a:tailEnd/>
              </a:ln>
            </p:spPr>
          </p:pic>
        </p:grpSp>
        <p:grpSp>
          <p:nvGrpSpPr>
            <p:cNvPr id="7" name="Group 181"/>
            <p:cNvGrpSpPr>
              <a:grpSpLocks/>
            </p:cNvGrpSpPr>
            <p:nvPr/>
          </p:nvGrpSpPr>
          <p:grpSpPr bwMode="auto">
            <a:xfrm>
              <a:off x="357387" y="25167"/>
              <a:ext cx="310896" cy="310896"/>
              <a:chOff x="0" y="0"/>
              <a:chExt cx="310896" cy="310896"/>
            </a:xfrm>
          </p:grpSpPr>
          <p:sp>
            <p:nvSpPr>
              <p:cNvPr id="134" name="Oval 41"/>
              <p:cNvSpPr>
                <a:spLocks noChangeArrowheads="1"/>
              </p:cNvSpPr>
              <p:nvPr/>
            </p:nvSpPr>
            <p:spPr bwMode="auto">
              <a:xfrm>
                <a:off x="0" y="0"/>
                <a:ext cx="310896" cy="310896"/>
              </a:xfrm>
              <a:prstGeom prst="ellipse">
                <a:avLst/>
              </a:prstGeom>
              <a:solidFill>
                <a:srgbClr val="FF6A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5" name="Picture 5" descr="C:\Users\yhwang\Desktop\WW Design\Multimode Icons\globe-01.png"/>
              <p:cNvPicPr>
                <a:picLocks noChangeAspect="1" noChangeArrowheads="1"/>
              </p:cNvPicPr>
              <p:nvPr/>
            </p:nvPicPr>
            <p:blipFill>
              <a:blip r:embed="rId15" cstate="print"/>
              <a:srcRect/>
              <a:stretch>
                <a:fillRect/>
              </a:stretch>
            </p:blipFill>
            <p:spPr bwMode="auto">
              <a:xfrm>
                <a:off x="27432" y="27432"/>
                <a:ext cx="256032" cy="256032"/>
              </a:xfrm>
              <a:prstGeom prst="rect">
                <a:avLst/>
              </a:prstGeom>
              <a:noFill/>
              <a:ln w="9525">
                <a:noFill/>
                <a:miter lim="800000"/>
                <a:headEnd/>
                <a:tailEnd/>
              </a:ln>
            </p:spPr>
          </p:pic>
        </p:grpSp>
        <p:grpSp>
          <p:nvGrpSpPr>
            <p:cNvPr id="8" name="Group 255"/>
            <p:cNvGrpSpPr>
              <a:grpSpLocks/>
            </p:cNvGrpSpPr>
            <p:nvPr/>
          </p:nvGrpSpPr>
          <p:grpSpPr bwMode="auto">
            <a:xfrm>
              <a:off x="1759788" y="0"/>
              <a:ext cx="365760" cy="365760"/>
              <a:chOff x="0" y="0"/>
              <a:chExt cx="365760" cy="365760"/>
            </a:xfrm>
          </p:grpSpPr>
          <p:sp>
            <p:nvSpPr>
              <p:cNvPr id="132" name="Oval 39"/>
              <p:cNvSpPr>
                <a:spLocks noChangeArrowheads="1"/>
              </p:cNvSpPr>
              <p:nvPr/>
            </p:nvSpPr>
            <p:spPr bwMode="auto">
              <a:xfrm>
                <a:off x="25167" y="25167"/>
                <a:ext cx="310896" cy="310896"/>
              </a:xfrm>
              <a:prstGeom prst="ellipse">
                <a:avLst/>
              </a:prstGeom>
              <a:solidFill>
                <a:srgbClr val="3E8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3" name="Picture 2" descr="C:\Users\yhwang\Desktop\WW Design\Multimode Icons\chain-01.png"/>
              <p:cNvPicPr>
                <a:picLocks noChangeAspect="1" noChangeArrowheads="1"/>
              </p:cNvPicPr>
              <p:nvPr/>
            </p:nvPicPr>
            <p:blipFill>
              <a:blip r:embed="rId16" cstate="print"/>
              <a:srcRect/>
              <a:stretch>
                <a:fillRect/>
              </a:stretch>
            </p:blipFill>
            <p:spPr bwMode="auto">
              <a:xfrm>
                <a:off x="0" y="0"/>
                <a:ext cx="365760" cy="365760"/>
              </a:xfrm>
              <a:prstGeom prst="rect">
                <a:avLst/>
              </a:prstGeom>
              <a:noFill/>
              <a:ln w="9525">
                <a:noFill/>
                <a:miter lim="800000"/>
                <a:headEnd/>
                <a:tailEnd/>
              </a:ln>
            </p:spPr>
          </p:pic>
        </p:grpSp>
        <p:grpSp>
          <p:nvGrpSpPr>
            <p:cNvPr id="9" name="Group 258"/>
            <p:cNvGrpSpPr>
              <a:grpSpLocks/>
            </p:cNvGrpSpPr>
            <p:nvPr/>
          </p:nvGrpSpPr>
          <p:grpSpPr bwMode="auto">
            <a:xfrm>
              <a:off x="4640091" y="25167"/>
              <a:ext cx="310896" cy="310896"/>
              <a:chOff x="0" y="0"/>
              <a:chExt cx="310896" cy="310896"/>
            </a:xfrm>
          </p:grpSpPr>
          <p:sp>
            <p:nvSpPr>
              <p:cNvPr id="130" name="Oval 37"/>
              <p:cNvSpPr>
                <a:spLocks noChangeArrowheads="1"/>
              </p:cNvSpPr>
              <p:nvPr/>
            </p:nvSpPr>
            <p:spPr bwMode="auto">
              <a:xfrm>
                <a:off x="0" y="0"/>
                <a:ext cx="310896" cy="310896"/>
              </a:xfrm>
              <a:prstGeom prst="ellipse">
                <a:avLst/>
              </a:prstGeom>
              <a:solidFill>
                <a:srgbClr val="3E8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1" name="Picture 38" descr="C:\Users\yhwang\Desktop\WW Design\Multimode Icons\facebook-01.png"/>
              <p:cNvPicPr>
                <a:picLocks noChangeAspect="1" noChangeArrowheads="1"/>
              </p:cNvPicPr>
              <p:nvPr/>
            </p:nvPicPr>
            <p:blipFill>
              <a:blip r:embed="rId17" cstate="print"/>
              <a:srcRect/>
              <a:stretch>
                <a:fillRect/>
              </a:stretch>
            </p:blipFill>
            <p:spPr bwMode="auto">
              <a:xfrm>
                <a:off x="0" y="0"/>
                <a:ext cx="310896" cy="310896"/>
              </a:xfrm>
              <a:prstGeom prst="rect">
                <a:avLst/>
              </a:prstGeom>
              <a:noFill/>
              <a:ln w="9525">
                <a:noFill/>
                <a:miter lim="800000"/>
                <a:headEnd/>
                <a:tailEnd/>
              </a:ln>
            </p:spPr>
          </p:pic>
        </p:grpSp>
        <p:grpSp>
          <p:nvGrpSpPr>
            <p:cNvPr id="10" name="Group 261"/>
            <p:cNvGrpSpPr>
              <a:grpSpLocks/>
            </p:cNvGrpSpPr>
            <p:nvPr/>
          </p:nvGrpSpPr>
          <p:grpSpPr bwMode="auto">
            <a:xfrm>
              <a:off x="3927297" y="25167"/>
              <a:ext cx="310896" cy="310896"/>
              <a:chOff x="0" y="0"/>
              <a:chExt cx="310896" cy="310896"/>
            </a:xfrm>
          </p:grpSpPr>
          <p:sp>
            <p:nvSpPr>
              <p:cNvPr id="128" name="Oval 35"/>
              <p:cNvSpPr>
                <a:spLocks noChangeArrowheads="1"/>
              </p:cNvSpPr>
              <p:nvPr/>
            </p:nvSpPr>
            <p:spPr bwMode="auto">
              <a:xfrm>
                <a:off x="0" y="0"/>
                <a:ext cx="310896" cy="310896"/>
              </a:xfrm>
              <a:prstGeom prst="ellipse">
                <a:avLst/>
              </a:prstGeom>
              <a:solidFill>
                <a:srgbClr val="6ABF4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9" name="Picture 7" descr="C:\Users\yhwang\Desktop\WW Design\Multimode Icons\server-01.png"/>
              <p:cNvPicPr>
                <a:picLocks noChangeAspect="1" noChangeArrowheads="1"/>
              </p:cNvPicPr>
              <p:nvPr/>
            </p:nvPicPr>
            <p:blipFill>
              <a:blip r:embed="rId18" cstate="print"/>
              <a:srcRect/>
              <a:stretch>
                <a:fillRect/>
              </a:stretch>
            </p:blipFill>
            <p:spPr bwMode="auto">
              <a:xfrm>
                <a:off x="0" y="0"/>
                <a:ext cx="310896" cy="310896"/>
              </a:xfrm>
              <a:prstGeom prst="rect">
                <a:avLst/>
              </a:prstGeom>
              <a:noFill/>
              <a:ln w="9525">
                <a:noFill/>
                <a:miter lim="800000"/>
                <a:headEnd/>
                <a:tailEnd/>
              </a:ln>
            </p:spPr>
          </p:pic>
        </p:grpSp>
        <p:grpSp>
          <p:nvGrpSpPr>
            <p:cNvPr id="11" name="Group 264"/>
            <p:cNvGrpSpPr>
              <a:grpSpLocks/>
            </p:cNvGrpSpPr>
            <p:nvPr/>
          </p:nvGrpSpPr>
          <p:grpSpPr bwMode="auto">
            <a:xfrm>
              <a:off x="4283694" y="25167"/>
              <a:ext cx="310896" cy="310896"/>
              <a:chOff x="0" y="0"/>
              <a:chExt cx="310896" cy="310896"/>
            </a:xfrm>
          </p:grpSpPr>
          <p:sp>
            <p:nvSpPr>
              <p:cNvPr id="126" name="Oval 33"/>
              <p:cNvSpPr>
                <a:spLocks noChangeArrowheads="1"/>
              </p:cNvSpPr>
              <p:nvPr/>
            </p:nvSpPr>
            <p:spPr bwMode="auto">
              <a:xfrm>
                <a:off x="0" y="0"/>
                <a:ext cx="310896" cy="310896"/>
              </a:xfrm>
              <a:prstGeom prst="ellipse">
                <a:avLst/>
              </a:prstGeom>
              <a:solidFill>
                <a:srgbClr val="FF6A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7" name="Picture 6" descr="C:\Users\yhwang\Desktop\WW Design\Multimode Icons\network-01.png"/>
              <p:cNvPicPr>
                <a:picLocks noChangeAspect="1" noChangeArrowheads="1"/>
              </p:cNvPicPr>
              <p:nvPr/>
            </p:nvPicPr>
            <p:blipFill>
              <a:blip r:embed="rId19" cstate="print"/>
              <a:srcRect/>
              <a:stretch>
                <a:fillRect/>
              </a:stretch>
            </p:blipFill>
            <p:spPr bwMode="auto">
              <a:xfrm>
                <a:off x="0" y="0"/>
                <a:ext cx="310896" cy="310896"/>
              </a:xfrm>
              <a:prstGeom prst="rect">
                <a:avLst/>
              </a:prstGeom>
              <a:noFill/>
              <a:ln w="9525">
                <a:noFill/>
                <a:miter lim="800000"/>
                <a:headEnd/>
                <a:tailEnd/>
              </a:ln>
            </p:spPr>
          </p:pic>
        </p:grpSp>
        <p:grpSp>
          <p:nvGrpSpPr>
            <p:cNvPr id="12" name="Group 267"/>
            <p:cNvGrpSpPr>
              <a:grpSpLocks/>
            </p:cNvGrpSpPr>
            <p:nvPr/>
          </p:nvGrpSpPr>
          <p:grpSpPr bwMode="auto">
            <a:xfrm>
              <a:off x="5353875" y="25167"/>
              <a:ext cx="310896" cy="310896"/>
              <a:chOff x="0" y="0"/>
              <a:chExt cx="310896" cy="310896"/>
            </a:xfrm>
          </p:grpSpPr>
          <p:sp>
            <p:nvSpPr>
              <p:cNvPr id="124" name="Oval 31"/>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5" name="Picture 8" descr="C:\Users\yhwang\Desktop\WW Design\Multimode Icons\think_light-01.png"/>
              <p:cNvPicPr>
                <a:picLocks noChangeAspect="1" noChangeArrowheads="1"/>
              </p:cNvPicPr>
              <p:nvPr/>
            </p:nvPicPr>
            <p:blipFill>
              <a:blip r:embed="rId20" cstate="print"/>
              <a:srcRect/>
              <a:stretch>
                <a:fillRect/>
              </a:stretch>
            </p:blipFill>
            <p:spPr bwMode="auto">
              <a:xfrm>
                <a:off x="0" y="0"/>
                <a:ext cx="310896" cy="310896"/>
              </a:xfrm>
              <a:prstGeom prst="rect">
                <a:avLst/>
              </a:prstGeom>
              <a:noFill/>
              <a:ln w="9525">
                <a:noFill/>
                <a:miter lim="800000"/>
                <a:headEnd/>
                <a:tailEnd/>
              </a:ln>
            </p:spPr>
          </p:pic>
        </p:grpSp>
      </p:grpSp>
      <p:pic>
        <p:nvPicPr>
          <p:cNvPr id="140" name="Picture 47"/>
          <p:cNvPicPr>
            <a:picLocks noChangeAspect="1" noChangeArrowheads="1"/>
          </p:cNvPicPr>
          <p:nvPr userDrawn="1"/>
        </p:nvPicPr>
        <p:blipFill>
          <a:blip r:embed="rId21" cstate="print"/>
          <a:srcRect/>
          <a:stretch>
            <a:fillRect/>
          </a:stretch>
        </p:blipFill>
        <p:spPr bwMode="auto">
          <a:xfrm>
            <a:off x="2611550" y="2009311"/>
            <a:ext cx="6976841" cy="2231508"/>
          </a:xfrm>
          <a:prstGeom prst="rect">
            <a:avLst/>
          </a:prstGeom>
          <a:noFill/>
          <a:ln w="9525">
            <a:noFill/>
            <a:miter lim="800000"/>
            <a:headEnd/>
            <a:tailEnd/>
          </a:ln>
        </p:spPr>
      </p:pic>
      <p:pic>
        <p:nvPicPr>
          <p:cNvPr id="141" name="Picture 50"/>
          <p:cNvPicPr>
            <a:picLocks noChangeAspect="1" noChangeArrowheads="1"/>
          </p:cNvPicPr>
          <p:nvPr userDrawn="1"/>
        </p:nvPicPr>
        <p:blipFill>
          <a:blip r:embed="rId22" cstate="print"/>
          <a:srcRect/>
          <a:stretch>
            <a:fillRect/>
          </a:stretch>
        </p:blipFill>
        <p:spPr bwMode="auto">
          <a:xfrm>
            <a:off x="11396143" y="2250554"/>
            <a:ext cx="803798" cy="2412441"/>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 y="893"/>
            <a:ext cx="12195178" cy="6855520"/>
          </a:xfrm>
          <a:prstGeom prst="rect">
            <a:avLst/>
          </a:prstGeom>
        </p:spPr>
      </p:pic>
      <p:sp>
        <p:nvSpPr>
          <p:cNvPr id="8" name="Title 16"/>
          <p:cNvSpPr>
            <a:spLocks noGrp="1"/>
          </p:cNvSpPr>
          <p:nvPr>
            <p:ph type="title" hasCustomPrompt="1"/>
          </p:nvPr>
        </p:nvSpPr>
        <p:spPr bwMode="gray">
          <a:xfrm>
            <a:off x="548854" y="2047782"/>
            <a:ext cx="8726785" cy="1581546"/>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4000" b="0" kern="1200" cap="none" spc="0" baseline="0" dirty="0">
                <a:solidFill>
                  <a:schemeClr val="tx1"/>
                </a:solidFill>
                <a:latin typeface="微软雅黑" pitchFamily="34" charset="-122"/>
                <a:ea typeface="微软雅黑" pitchFamily="34" charset="-122"/>
                <a:cs typeface="Arial" pitchFamily="34" charset="0"/>
              </a:defRPr>
            </a:lvl1pPr>
          </a:lstStyle>
          <a:p>
            <a:r>
              <a:rPr lang="en-US" dirty="0" smtClean="0"/>
              <a:t>Click to edit text, two lines maximum</a:t>
            </a:r>
            <a:endParaRPr lang="en-US" dirty="0"/>
          </a:p>
        </p:txBody>
      </p:sp>
      <p:sp>
        <p:nvSpPr>
          <p:cNvPr id="9" name="Text Placeholder 4"/>
          <p:cNvSpPr>
            <a:spLocks noGrp="1"/>
          </p:cNvSpPr>
          <p:nvPr>
            <p:ph type="body" sz="quarter" idx="11" hasCustomPrompt="1"/>
          </p:nvPr>
        </p:nvSpPr>
        <p:spPr>
          <a:xfrm>
            <a:off x="548854" y="4799490"/>
            <a:ext cx="6412449" cy="511945"/>
          </a:xfrm>
          <a:prstGeom prst="rect">
            <a:avLst/>
          </a:prstGeom>
        </p:spPr>
        <p:txBody>
          <a:bodyPr lIns="0" tIns="0" rIns="0" bIns="0"/>
          <a:lstStyle>
            <a:lvl1pPr marL="0" indent="0">
              <a:buFontTx/>
              <a:buNone/>
              <a:defRPr sz="1600">
                <a:latin typeface="微软雅黑" pitchFamily="34" charset="-122"/>
                <a:ea typeface="微软雅黑" pitchFamily="34" charset="-122"/>
              </a:defRPr>
            </a:lvl1pPr>
          </a:lstStyle>
          <a:p>
            <a:pPr lvl="0"/>
            <a:r>
              <a:rPr lang="en-US" dirty="0" smtClean="0"/>
              <a:t>2015</a:t>
            </a:r>
            <a:r>
              <a:rPr lang="zh-CN" altLang="en-US" dirty="0" smtClean="0"/>
              <a:t>年</a:t>
            </a:r>
            <a:r>
              <a:rPr lang="en-US" altLang="zh-CN" dirty="0" smtClean="0"/>
              <a:t>9</a:t>
            </a:r>
            <a:r>
              <a:rPr lang="zh-CN" altLang="en-US" dirty="0" smtClean="0"/>
              <a:t>月</a:t>
            </a:r>
            <a:endParaRPr lang="en-US" dirty="0" smtClean="0"/>
          </a:p>
          <a:p>
            <a:pPr lvl="0"/>
            <a:endParaRPr lang="en-US" dirty="0"/>
          </a:p>
        </p:txBody>
      </p:sp>
      <p:pic>
        <p:nvPicPr>
          <p:cNvPr id="10" name="Picture 2" descr="C:\Users\kathyp\Documents\00_Brand-Resources\Multimode Elements\Multimode Icons\PNG\Multimode-Icon_HANG.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59627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C:\Users\kathyp\Documents\00_Brand-Resources\Multimode Elements\Multimode Icons\PNG\Multimode-Icon_HOLD.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31033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C:\Users\kathyp\Documents\00_Brand-Resources\Multimode Elements\Multimode Icons\PNG\Multimode-Icon_LAPTOP.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6678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5" descr="C:\Users\kathyp\Documents\00_Brand-Resources\Multimode Elements\Multimode Icons\PNG\Multimode-Icon_STAND.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27384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6" descr="C:\Users\kathyp\Documents\00_Brand-Resources\Multimode Elements\Multimode Icons\PNG\Multimode-Icon_STAND-Tablet.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3452524"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7" descr="C:\Users\kathyp\Documents\00_Brand-Resources\Multimode Elements\Multimode Icons\PNG\Multimode-Icon_TABLE.png"/>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381005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8" descr="C:\Users\kathyp\Documents\00_Brand-Resources\Multimode Elements\Multimode Icons\PNG\Multimode-Icon_TABLET.png"/>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4167578"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Users\kathyp\Documents\00_Brand-Resources\Multimode Elements\Multimode Icons\PNG\Multimode-Icon_TENT.png"/>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559471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0" descr="C:\Users\kathyp\Documents\00_Brand-Resources\Multimode Elements\Multimode Icons\PNG\Multimode-Icon_TILT.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630877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1" descr="C:\Users\kathyp\Documents\00_Brand-Resources\Multimode Elements\Multimode Icons\PNG\Multimode-Icon_TV.pn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66631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32"/>
          <p:cNvGrpSpPr/>
          <p:nvPr userDrawn="1"/>
        </p:nvGrpSpPr>
        <p:grpSpPr>
          <a:xfrm>
            <a:off x="2025389" y="5466842"/>
            <a:ext cx="311017" cy="310824"/>
            <a:chOff x="2024598" y="5468108"/>
            <a:chExt cx="310896" cy="310896"/>
          </a:xfrm>
        </p:grpSpPr>
        <p:sp>
          <p:nvSpPr>
            <p:cNvPr id="21"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2" name="Picture 34"/>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2118814" y="5509256"/>
              <a:ext cx="122464" cy="228600"/>
            </a:xfrm>
            <a:prstGeom prst="rect">
              <a:avLst/>
            </a:prstGeom>
          </p:spPr>
        </p:pic>
      </p:grpSp>
      <p:grpSp>
        <p:nvGrpSpPr>
          <p:cNvPr id="3" name="Group 35"/>
          <p:cNvGrpSpPr/>
          <p:nvPr userDrawn="1"/>
        </p:nvGrpSpPr>
        <p:grpSpPr>
          <a:xfrm>
            <a:off x="3095988" y="5466842"/>
            <a:ext cx="311017" cy="310824"/>
            <a:chOff x="3094779" y="5468108"/>
            <a:chExt cx="310896" cy="310896"/>
          </a:xfrm>
        </p:grpSpPr>
        <p:sp>
          <p:nvSpPr>
            <p:cNvPr id="24"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5" name="Picture 9" descr="C:\Users\yhwang\Desktop\WW Design\Multimode Icons\twitter-01.pn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4" name="Group 38"/>
          <p:cNvGrpSpPr/>
          <p:nvPr userDrawn="1"/>
        </p:nvGrpSpPr>
        <p:grpSpPr>
          <a:xfrm>
            <a:off x="953801" y="5466842"/>
            <a:ext cx="311017" cy="310824"/>
            <a:chOff x="953427" y="5468108"/>
            <a:chExt cx="310896" cy="310896"/>
          </a:xfrm>
        </p:grpSpPr>
        <p:sp>
          <p:nvSpPr>
            <p:cNvPr id="27"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28" name="Picture 5" descr="C:\Users\yhwang\Desktop\WW Design\Multimode Icons\globe-01.pn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5" name="Group 41"/>
          <p:cNvGrpSpPr/>
          <p:nvPr userDrawn="1"/>
        </p:nvGrpSpPr>
        <p:grpSpPr>
          <a:xfrm>
            <a:off x="2356748" y="5441681"/>
            <a:ext cx="365903" cy="365675"/>
            <a:chOff x="2355828" y="5442941"/>
            <a:chExt cx="365760" cy="365760"/>
          </a:xfrm>
        </p:grpSpPr>
        <p:sp>
          <p:nvSpPr>
            <p:cNvPr id="30"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1" name="Picture 2" descr="C:\Users\yhwang\Desktop\WW Design\Multimode Icons\chain-01.png"/>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6" name="Group 44"/>
          <p:cNvGrpSpPr/>
          <p:nvPr userDrawn="1"/>
        </p:nvGrpSpPr>
        <p:grpSpPr>
          <a:xfrm>
            <a:off x="5238177" y="5466842"/>
            <a:ext cx="311017" cy="310824"/>
            <a:chOff x="5236131" y="5468108"/>
            <a:chExt cx="310896" cy="310896"/>
          </a:xfrm>
        </p:grpSpPr>
        <p:sp>
          <p:nvSpPr>
            <p:cNvPr id="33"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4" name="Picture 46" descr="C:\Users\yhwang\Desktop\WW Design\Multimode Icons\facebook-01.png"/>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20" name="Group 47"/>
          <p:cNvGrpSpPr/>
          <p:nvPr userDrawn="1"/>
        </p:nvGrpSpPr>
        <p:grpSpPr>
          <a:xfrm>
            <a:off x="4525106" y="5466842"/>
            <a:ext cx="311017" cy="310824"/>
            <a:chOff x="4523337" y="5468108"/>
            <a:chExt cx="310896" cy="310896"/>
          </a:xfrm>
        </p:grpSpPr>
        <p:sp>
          <p:nvSpPr>
            <p:cNvPr id="36"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7" name="Picture 7" descr="C:\Users\yhwang\Desktop\WW Design\Multimode Icons\server-01.png"/>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23" name="Group 51"/>
          <p:cNvGrpSpPr/>
          <p:nvPr userDrawn="1"/>
        </p:nvGrpSpPr>
        <p:grpSpPr>
          <a:xfrm>
            <a:off x="4881642" y="5466842"/>
            <a:ext cx="311017" cy="310824"/>
            <a:chOff x="4879734" y="5468108"/>
            <a:chExt cx="310896" cy="310896"/>
          </a:xfrm>
        </p:grpSpPr>
        <p:sp>
          <p:nvSpPr>
            <p:cNvPr id="39"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0" name="Picture 6" descr="C:\Users\yhwang\Desktop\WW Design\Multimode Icons\network-01.png"/>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26" name="Group 57"/>
          <p:cNvGrpSpPr/>
          <p:nvPr userDrawn="1"/>
        </p:nvGrpSpPr>
        <p:grpSpPr>
          <a:xfrm>
            <a:off x="5952240" y="5466842"/>
            <a:ext cx="311017" cy="310824"/>
            <a:chOff x="5949915" y="5468108"/>
            <a:chExt cx="310896" cy="310896"/>
          </a:xfrm>
        </p:grpSpPr>
        <p:sp>
          <p:nvSpPr>
            <p:cNvPr id="42"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3" name="Picture 8" descr="C:\Users\yhwang\Desktop\WW Design\Multimode Icons\think_light-01.png"/>
            <p:cNvPicPr>
              <a:picLocks noChangeAspect="1" noChangeArrowheads="1"/>
            </p:cNvPicPr>
            <p:nvPr userDrawn="1"/>
          </p:nvPicPr>
          <p:blipFill>
            <a:blip r:embed="rId20" cstate="print">
              <a:extLst>
                <a:ext uri="{28A0092B-C50C-407E-A947-70E740481C1C}">
                  <a14:useLocalDpi xmlns="" xmlns:a14="http://schemas.microsoft.com/office/drawing/2010/main" val="0"/>
                </a:ext>
              </a:extLst>
            </a:blip>
            <a:srcRect/>
            <a:stretch>
              <a:fillRect/>
            </a:stretch>
          </p:blipFill>
          <p:spPr bwMode="auto">
            <a:xfrm>
              <a:off x="5949915" y="5468108"/>
              <a:ext cx="310896" cy="310896"/>
            </a:xfrm>
            <a:prstGeom prst="rect">
              <a:avLst/>
            </a:prstGeom>
            <a:noFill/>
          </p:spPr>
        </p:pic>
      </p:grpSp>
      <p:pic>
        <p:nvPicPr>
          <p:cNvPr id="44" name="Picture 60"/>
          <p:cNvPicPr>
            <a:picLocks noChangeAspect="1"/>
          </p:cNvPicPr>
          <p:nvPr userDrawn="1"/>
        </p:nvPicPr>
        <p:blipFill>
          <a:blip r:embed="rId21" cstate="print">
            <a:extLst>
              <a:ext uri="{28A0092B-C50C-407E-A947-70E740481C1C}">
                <a14:useLocalDpi xmlns="" xmlns:a14="http://schemas.microsoft.com/office/drawing/2010/main" val="0"/>
              </a:ext>
            </a:extLst>
          </a:blip>
          <a:stretch>
            <a:fillRect/>
          </a:stretch>
        </p:blipFill>
        <p:spPr>
          <a:xfrm rot="16200000">
            <a:off x="10588559" y="3055153"/>
            <a:ext cx="2412307" cy="804100"/>
          </a:xfrm>
          <a:prstGeom prst="rect">
            <a:avLst/>
          </a:prstGeom>
        </p:spPr>
      </p:pic>
      <p:sp>
        <p:nvSpPr>
          <p:cNvPr id="45" name="Rectangle 53"/>
          <p:cNvSpPr/>
          <p:nvPr userDrawn="1"/>
        </p:nvSpPr>
        <p:spPr bwMode="black">
          <a:xfrm>
            <a:off x="548856" y="4556658"/>
            <a:ext cx="1098112" cy="106701"/>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62"/>
          <p:cNvCxnSpPr/>
          <p:nvPr userDrawn="1"/>
        </p:nvCxnSpPr>
        <p:spPr>
          <a:xfrm>
            <a:off x="548856" y="4663359"/>
            <a:ext cx="104231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92"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 y="893"/>
            <a:ext cx="12195178" cy="6855520"/>
          </a:xfrm>
          <a:prstGeom prst="rect">
            <a:avLst/>
          </a:prstGeom>
        </p:spPr>
      </p:pic>
      <p:sp>
        <p:nvSpPr>
          <p:cNvPr id="93" name="Title 16"/>
          <p:cNvSpPr>
            <a:spLocks noGrp="1"/>
          </p:cNvSpPr>
          <p:nvPr>
            <p:ph type="title" hasCustomPrompt="1"/>
          </p:nvPr>
        </p:nvSpPr>
        <p:spPr bwMode="gray">
          <a:xfrm>
            <a:off x="548854" y="2047782"/>
            <a:ext cx="8726785" cy="1581546"/>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4000" b="0" kern="1200" cap="none" spc="0" baseline="0" dirty="0">
                <a:solidFill>
                  <a:schemeClr val="tx1"/>
                </a:solidFill>
                <a:latin typeface="微软雅黑" pitchFamily="34" charset="-122"/>
                <a:ea typeface="微软雅黑" pitchFamily="34" charset="-122"/>
                <a:cs typeface="Arial" pitchFamily="34" charset="0"/>
              </a:defRPr>
            </a:lvl1pPr>
          </a:lstStyle>
          <a:p>
            <a:r>
              <a:rPr lang="en-US" dirty="0" smtClean="0"/>
              <a:t>Click to edit text, two lines maximum</a:t>
            </a:r>
            <a:endParaRPr lang="en-US" dirty="0"/>
          </a:p>
        </p:txBody>
      </p:sp>
      <p:sp>
        <p:nvSpPr>
          <p:cNvPr id="95" name="Text Placeholder 4"/>
          <p:cNvSpPr>
            <a:spLocks noGrp="1"/>
          </p:cNvSpPr>
          <p:nvPr>
            <p:ph type="body" sz="quarter" idx="11" hasCustomPrompt="1"/>
          </p:nvPr>
        </p:nvSpPr>
        <p:spPr>
          <a:xfrm>
            <a:off x="548854" y="4799490"/>
            <a:ext cx="6412449" cy="511945"/>
          </a:xfrm>
          <a:prstGeom prst="rect">
            <a:avLst/>
          </a:prstGeom>
        </p:spPr>
        <p:txBody>
          <a:bodyPr lIns="0" tIns="0" rIns="0" bIns="0"/>
          <a:lstStyle>
            <a:lvl1pPr marL="0" indent="0">
              <a:buFontTx/>
              <a:buNone/>
              <a:defRPr sz="1600">
                <a:latin typeface="微软雅黑" pitchFamily="34" charset="-122"/>
                <a:ea typeface="微软雅黑" pitchFamily="34" charset="-122"/>
              </a:defRPr>
            </a:lvl1pPr>
          </a:lstStyle>
          <a:p>
            <a:pPr lvl="0"/>
            <a:r>
              <a:rPr lang="en-US" dirty="0" smtClean="0"/>
              <a:t>2015</a:t>
            </a:r>
            <a:r>
              <a:rPr lang="zh-CN" altLang="en-US" dirty="0" smtClean="0"/>
              <a:t>年</a:t>
            </a:r>
            <a:r>
              <a:rPr lang="en-US" altLang="zh-CN" dirty="0" smtClean="0"/>
              <a:t>9</a:t>
            </a:r>
            <a:r>
              <a:rPr lang="zh-CN" altLang="en-US" dirty="0" smtClean="0"/>
              <a:t>月</a:t>
            </a:r>
            <a:endParaRPr lang="en-US" dirty="0" smtClean="0"/>
          </a:p>
          <a:p>
            <a:pPr lvl="0"/>
            <a:endParaRPr lang="en-US" dirty="0"/>
          </a:p>
        </p:txBody>
      </p:sp>
      <p:pic>
        <p:nvPicPr>
          <p:cNvPr id="96" name="Picture 2" descr="C:\Users\kathyp\Documents\00_Brand-Resources\Multimode Elements\Multimode Icons\PNG\Multimode-Icon_HANG.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59627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7" name="Picture 3" descr="C:\Users\kathyp\Documents\00_Brand-Resources\Multimode Elements\Multimode Icons\PNG\Multimode-Icon_HOLD.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131033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4" descr="C:\Users\kathyp\Documents\00_Brand-Resources\Multimode Elements\Multimode Icons\PNG\Multimode-Icon_LAPTOP.pn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16678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99" name="Picture 5" descr="C:\Users\kathyp\Documents\00_Brand-Resources\Multimode Elements\Multimode Icons\PNG\Multimode-Icon_STAND.pn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2738462"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0" name="Picture 6" descr="C:\Users\kathyp\Documents\00_Brand-Resources\Multimode Elements\Multimode Icons\PNG\Multimode-Icon_STAND-Tablet.png"/>
          <p:cNvPicPr>
            <a:picLocks noChangeAspect="1" noChangeArrowheads="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3452524"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7" descr="C:\Users\kathyp\Documents\00_Brand-Resources\Multimode Elements\Multimode Icons\PNG\Multimode-Icon_TABLE.png"/>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381005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8" descr="C:\Users\kathyp\Documents\00_Brand-Resources\Multimode Elements\Multimode Icons\PNG\Multimode-Icon_TABLET.png"/>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4167578"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3" name="Picture 9" descr="C:\Users\kathyp\Documents\00_Brand-Resources\Multimode Elements\Multimode Icons\PNG\Multimode-Icon_TENT.png"/>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5594713"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4" name="Picture 10" descr="C:\Users\kathyp\Documents\00_Brand-Resources\Multimode Elements\Multimode Icons\PNG\Multimode-Icon_TILT.png"/>
          <p:cNvPicPr>
            <a:picLocks noChangeAspect="1" noChangeArrowheads="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6308776"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pic>
        <p:nvPicPr>
          <p:cNvPr id="105" name="Picture 11" descr="C:\Users\kathyp\Documents\00_Brand-Resources\Multimode Elements\Multimode Icons\PNG\Multimode-Icon_TV.pn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6666311" y="5466842"/>
            <a:ext cx="312008" cy="31181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32"/>
          <p:cNvGrpSpPr/>
          <p:nvPr userDrawn="1"/>
        </p:nvGrpSpPr>
        <p:grpSpPr>
          <a:xfrm>
            <a:off x="2025389" y="5466842"/>
            <a:ext cx="311017" cy="310824"/>
            <a:chOff x="2024598" y="5468108"/>
            <a:chExt cx="310896" cy="310896"/>
          </a:xfrm>
        </p:grpSpPr>
        <p:sp>
          <p:nvSpPr>
            <p:cNvPr id="107"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08" name="Picture 34"/>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2118814" y="5509256"/>
              <a:ext cx="122464" cy="228600"/>
            </a:xfrm>
            <a:prstGeom prst="rect">
              <a:avLst/>
            </a:prstGeom>
          </p:spPr>
        </p:pic>
      </p:grpSp>
      <p:grpSp>
        <p:nvGrpSpPr>
          <p:cNvPr id="3" name="Group 35"/>
          <p:cNvGrpSpPr/>
          <p:nvPr userDrawn="1"/>
        </p:nvGrpSpPr>
        <p:grpSpPr>
          <a:xfrm>
            <a:off x="3095988" y="5466842"/>
            <a:ext cx="311017" cy="310824"/>
            <a:chOff x="3094779" y="5468108"/>
            <a:chExt cx="310896" cy="310896"/>
          </a:xfrm>
        </p:grpSpPr>
        <p:sp>
          <p:nvSpPr>
            <p:cNvPr id="110"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1" name="Picture 9" descr="C:\Users\yhwang\Desktop\WW Design\Multimode Icons\twitter-01.pn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4" name="Group 38"/>
          <p:cNvGrpSpPr/>
          <p:nvPr userDrawn="1"/>
        </p:nvGrpSpPr>
        <p:grpSpPr>
          <a:xfrm>
            <a:off x="953801" y="5466842"/>
            <a:ext cx="311017" cy="310824"/>
            <a:chOff x="953427" y="5468108"/>
            <a:chExt cx="310896" cy="310896"/>
          </a:xfrm>
        </p:grpSpPr>
        <p:sp>
          <p:nvSpPr>
            <p:cNvPr id="113"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4" name="Picture 5" descr="C:\Users\yhwang\Desktop\WW Design\Multimode Icons\globe-01.png"/>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5" name="Group 41"/>
          <p:cNvGrpSpPr/>
          <p:nvPr userDrawn="1"/>
        </p:nvGrpSpPr>
        <p:grpSpPr>
          <a:xfrm>
            <a:off x="2356748" y="5441681"/>
            <a:ext cx="365903" cy="365675"/>
            <a:chOff x="2355828" y="5442941"/>
            <a:chExt cx="365760" cy="365760"/>
          </a:xfrm>
        </p:grpSpPr>
        <p:sp>
          <p:nvSpPr>
            <p:cNvPr id="116"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17" name="Picture 2" descr="C:\Users\yhwang\Desktop\WW Design\Multimode Icons\chain-01.png"/>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6" name="Group 44"/>
          <p:cNvGrpSpPr/>
          <p:nvPr userDrawn="1"/>
        </p:nvGrpSpPr>
        <p:grpSpPr>
          <a:xfrm>
            <a:off x="5238177" y="5466842"/>
            <a:ext cx="311017" cy="310824"/>
            <a:chOff x="5236131" y="5468108"/>
            <a:chExt cx="310896" cy="310896"/>
          </a:xfrm>
        </p:grpSpPr>
        <p:sp>
          <p:nvSpPr>
            <p:cNvPr id="119"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0" name="Picture 46" descr="C:\Users\yhwang\Desktop\WW Design\Multimode Icons\facebook-01.png"/>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7" name="Group 47"/>
          <p:cNvGrpSpPr/>
          <p:nvPr userDrawn="1"/>
        </p:nvGrpSpPr>
        <p:grpSpPr>
          <a:xfrm>
            <a:off x="4525106" y="5466842"/>
            <a:ext cx="311017" cy="310824"/>
            <a:chOff x="4523337" y="5468108"/>
            <a:chExt cx="310896" cy="310896"/>
          </a:xfrm>
        </p:grpSpPr>
        <p:sp>
          <p:nvSpPr>
            <p:cNvPr id="122"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3" name="Picture 7" descr="C:\Users\yhwang\Desktop\WW Design\Multimode Icons\server-01.png"/>
            <p:cNvPicPr>
              <a:picLocks noChangeAspect="1" noChangeArrowheads="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8" name="Group 51"/>
          <p:cNvGrpSpPr/>
          <p:nvPr userDrawn="1"/>
        </p:nvGrpSpPr>
        <p:grpSpPr>
          <a:xfrm>
            <a:off x="4881642" y="5466842"/>
            <a:ext cx="311017" cy="310824"/>
            <a:chOff x="4879734" y="5468108"/>
            <a:chExt cx="310896" cy="310896"/>
          </a:xfrm>
        </p:grpSpPr>
        <p:sp>
          <p:nvSpPr>
            <p:cNvPr id="125"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6" name="Picture 6" descr="C:\Users\yhwang\Desktop\WW Design\Multimode Icons\network-01.png"/>
            <p:cNvPicPr>
              <a:picLocks noChangeAspect="1" noChangeArrowheads="1"/>
            </p:cNvPicPr>
            <p:nvPr userDrawn="1"/>
          </p:nvPicPr>
          <p:blipFill>
            <a:blip r:embed="rId20" cstate="print">
              <a:extLst>
                <a:ext uri="{28A0092B-C50C-407E-A947-70E740481C1C}">
                  <a14:useLocalDpi xmlns=""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9" name="Group 57"/>
          <p:cNvGrpSpPr/>
          <p:nvPr userDrawn="1"/>
        </p:nvGrpSpPr>
        <p:grpSpPr>
          <a:xfrm>
            <a:off x="5952240" y="5466842"/>
            <a:ext cx="311017" cy="310824"/>
            <a:chOff x="5949915" y="5468108"/>
            <a:chExt cx="310896" cy="310896"/>
          </a:xfrm>
        </p:grpSpPr>
        <p:sp>
          <p:nvSpPr>
            <p:cNvPr id="128"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129" name="Picture 8" descr="C:\Users\yhwang\Desktop\WW Design\Multimode Icons\think_light-01.png"/>
            <p:cNvPicPr>
              <a:picLocks noChangeAspect="1" noChangeArrowheads="1"/>
            </p:cNvPicPr>
            <p:nvPr userDrawn="1"/>
          </p:nvPicPr>
          <p:blipFill>
            <a:blip r:embed="rId21" cstate="print">
              <a:extLst>
                <a:ext uri="{28A0092B-C50C-407E-A947-70E740481C1C}">
                  <a14:useLocalDpi xmlns="" xmlns:a14="http://schemas.microsoft.com/office/drawing/2010/main" val="0"/>
                </a:ext>
              </a:extLst>
            </a:blip>
            <a:srcRect/>
            <a:stretch>
              <a:fillRect/>
            </a:stretch>
          </p:blipFill>
          <p:spPr bwMode="auto">
            <a:xfrm>
              <a:off x="5949915" y="5468108"/>
              <a:ext cx="310896" cy="310896"/>
            </a:xfrm>
            <a:prstGeom prst="rect">
              <a:avLst/>
            </a:prstGeom>
            <a:noFill/>
          </p:spPr>
        </p:pic>
      </p:grpSp>
      <p:pic>
        <p:nvPicPr>
          <p:cNvPr id="130" name="Picture 60"/>
          <p:cNvPicPr>
            <a:picLocks noChangeAspect="1"/>
          </p:cNvPicPr>
          <p:nvPr userDrawn="1"/>
        </p:nvPicPr>
        <p:blipFill>
          <a:blip r:embed="rId22" cstate="print">
            <a:extLst>
              <a:ext uri="{28A0092B-C50C-407E-A947-70E740481C1C}">
                <a14:useLocalDpi xmlns="" xmlns:a14="http://schemas.microsoft.com/office/drawing/2010/main" val="0"/>
              </a:ext>
            </a:extLst>
          </a:blip>
          <a:stretch>
            <a:fillRect/>
          </a:stretch>
        </p:blipFill>
        <p:spPr>
          <a:xfrm rot="16200000">
            <a:off x="10588559" y="3055153"/>
            <a:ext cx="2412307" cy="804100"/>
          </a:xfrm>
          <a:prstGeom prst="rect">
            <a:avLst/>
          </a:prstGeom>
        </p:spPr>
      </p:pic>
      <p:sp>
        <p:nvSpPr>
          <p:cNvPr id="136" name="Rectangle 53"/>
          <p:cNvSpPr/>
          <p:nvPr userDrawn="1"/>
        </p:nvSpPr>
        <p:spPr bwMode="black">
          <a:xfrm>
            <a:off x="548856" y="4556658"/>
            <a:ext cx="1098112" cy="106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62"/>
          <p:cNvCxnSpPr/>
          <p:nvPr userDrawn="1"/>
        </p:nvCxnSpPr>
        <p:spPr>
          <a:xfrm>
            <a:off x="548856" y="4663359"/>
            <a:ext cx="104231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97129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96" name="Picture 48"/>
          <p:cNvPicPr>
            <a:picLocks noChangeAspect="1" noChangeArrowheads="1"/>
          </p:cNvPicPr>
          <p:nvPr userDrawn="1"/>
        </p:nvPicPr>
        <p:blipFill>
          <a:blip r:embed="rId2" cstate="print"/>
          <a:srcRect/>
          <a:stretch>
            <a:fillRect/>
          </a:stretch>
        </p:blipFill>
        <p:spPr bwMode="auto">
          <a:xfrm>
            <a:off x="1" y="0"/>
            <a:ext cx="12198352" cy="6856412"/>
          </a:xfrm>
          <a:prstGeom prst="rect">
            <a:avLst/>
          </a:prstGeom>
          <a:noFill/>
          <a:ln w="9525">
            <a:noFill/>
            <a:miter lim="800000"/>
            <a:headEnd/>
            <a:tailEnd/>
          </a:ln>
        </p:spPr>
      </p:pic>
      <p:grpSp>
        <p:nvGrpSpPr>
          <p:cNvPr id="2" name="Group 3"/>
          <p:cNvGrpSpPr>
            <a:grpSpLocks/>
          </p:cNvGrpSpPr>
          <p:nvPr userDrawn="1"/>
        </p:nvGrpSpPr>
        <p:grpSpPr bwMode="auto">
          <a:xfrm>
            <a:off x="1829992" y="1520476"/>
            <a:ext cx="8539959" cy="4339220"/>
            <a:chOff x="0" y="0"/>
            <a:chExt cx="8535661" cy="4341742"/>
          </a:xfrm>
        </p:grpSpPr>
        <p:sp>
          <p:nvSpPr>
            <p:cNvPr id="98" name="Freeform 9"/>
            <p:cNvSpPr>
              <a:spLocks/>
            </p:cNvSpPr>
            <p:nvPr/>
          </p:nvSpPr>
          <p:spPr bwMode="auto">
            <a:xfrm>
              <a:off x="3782056" y="3735317"/>
              <a:ext cx="974725" cy="606425"/>
            </a:xfrm>
            <a:custGeom>
              <a:avLst/>
              <a:gdLst>
                <a:gd name="T0" fmla="*/ 2147483647 w 257"/>
                <a:gd name="T1" fmla="*/ 2147483647 h 159"/>
                <a:gd name="T2" fmla="*/ 2147483647 w 257"/>
                <a:gd name="T3" fmla="*/ 2147483647 h 159"/>
                <a:gd name="T4" fmla="*/ 2147483647 w 257"/>
                <a:gd name="T5" fmla="*/ 0 h 159"/>
                <a:gd name="T6" fmla="*/ 2147483647 w 257"/>
                <a:gd name="T7" fmla="*/ 0 h 159"/>
                <a:gd name="T8" fmla="*/ 2147483647 w 257"/>
                <a:gd name="T9" fmla="*/ 2147483647 h 159"/>
                <a:gd name="T10" fmla="*/ 2147483647 w 257"/>
                <a:gd name="T11" fmla="*/ 2147483647 h 159"/>
                <a:gd name="T12" fmla="*/ 2147483647 w 257"/>
                <a:gd name="T13" fmla="*/ 2147483647 h 159"/>
                <a:gd name="T14" fmla="*/ 0 60000 65536"/>
                <a:gd name="T15" fmla="*/ 0 60000 65536"/>
                <a:gd name="T16" fmla="*/ 0 60000 65536"/>
                <a:gd name="T17" fmla="*/ 0 60000 65536"/>
                <a:gd name="T18" fmla="*/ 0 60000 65536"/>
                <a:gd name="T19" fmla="*/ 0 60000 65536"/>
                <a:gd name="T20" fmla="*/ 0 60000 65536"/>
                <a:gd name="T21" fmla="*/ 0 w 257"/>
                <a:gd name="T22" fmla="*/ 0 h 159"/>
                <a:gd name="T23" fmla="*/ 257 w 25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solidFill>
              <a:srgbClr val="D8D8D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Rounded Rectangle 7"/>
            <p:cNvSpPr>
              <a:spLocks noChangeArrowheads="1"/>
            </p:cNvSpPr>
            <p:nvPr/>
          </p:nvSpPr>
          <p:spPr bwMode="auto">
            <a:xfrm>
              <a:off x="0" y="0"/>
              <a:ext cx="8535661" cy="3893151"/>
            </a:xfrm>
            <a:prstGeom prst="roundRect">
              <a:avLst>
                <a:gd name="adj" fmla="val 5435"/>
              </a:avLst>
            </a:prstGeom>
            <a:solidFill>
              <a:srgbClr val="D8D8D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grpSp>
      <p:sp>
        <p:nvSpPr>
          <p:cNvPr id="100" name="Rectangle 1"/>
          <p:cNvSpPr>
            <a:spLocks noChangeArrowheads="1"/>
          </p:cNvSpPr>
          <p:nvPr userDrawn="1"/>
        </p:nvSpPr>
        <p:spPr bwMode="auto">
          <a:xfrm>
            <a:off x="1" y="0"/>
            <a:ext cx="12196764" cy="6856412"/>
          </a:xfrm>
          <a:prstGeom prst="rect">
            <a:avLst/>
          </a:prstGeom>
          <a:gradFill rotWithShape="1">
            <a:gsLst>
              <a:gs pos="0">
                <a:srgbClr val="6F7170"/>
              </a:gs>
              <a:gs pos="50000">
                <a:srgbClr val="FFFFFF"/>
              </a:gs>
              <a:gs pos="100000">
                <a:srgbClr val="6F7170"/>
              </a:gs>
            </a:gsLst>
            <a:lin ang="0" scaled="1"/>
          </a:gradFill>
          <a:ln w="9525">
            <a:noFill/>
            <a:miter lim="800000"/>
            <a:headEnd/>
            <a:tailEnd/>
          </a:ln>
        </p:spPr>
        <p:txBody>
          <a:bodyPr anchor="ctr"/>
          <a:lstStyle/>
          <a:p>
            <a:pPr algn="ctr"/>
            <a:endParaRPr lang="zh-CN" altLang="en-US">
              <a:solidFill>
                <a:srgbClr val="FFFFFF"/>
              </a:solidFill>
              <a:cs typeface="Arial" pitchFamily="34" charset="0"/>
              <a:sym typeface="Arial" pitchFamily="34" charset="0"/>
            </a:endParaRPr>
          </a:p>
        </p:txBody>
      </p:sp>
      <p:grpSp>
        <p:nvGrpSpPr>
          <p:cNvPr id="3" name="Group 8"/>
          <p:cNvGrpSpPr>
            <a:grpSpLocks/>
          </p:cNvGrpSpPr>
          <p:nvPr userDrawn="1"/>
        </p:nvGrpSpPr>
        <p:grpSpPr bwMode="auto">
          <a:xfrm>
            <a:off x="5856926" y="1260185"/>
            <a:ext cx="486092" cy="485663"/>
            <a:chOff x="0" y="0"/>
            <a:chExt cx="485134" cy="485134"/>
          </a:xfrm>
        </p:grpSpPr>
        <p:sp>
          <p:nvSpPr>
            <p:cNvPr id="102" name="Oval 9"/>
            <p:cNvSpPr>
              <a:spLocks noChangeArrowheads="1"/>
            </p:cNvSpPr>
            <p:nvPr/>
          </p:nvSpPr>
          <p:spPr bwMode="auto">
            <a:xfrm>
              <a:off x="33017" y="33568"/>
              <a:ext cx="419098" cy="419098"/>
            </a:xfrm>
            <a:prstGeom prst="ellipse">
              <a:avLst/>
            </a:prstGeom>
            <a:solidFill>
              <a:srgbClr val="4AC0E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sp>
          <p:nvSpPr>
            <p:cNvPr id="103" name="Freeform 9"/>
            <p:cNvSpPr>
              <a:spLocks noEditPoints="1"/>
            </p:cNvSpPr>
            <p:nvPr/>
          </p:nvSpPr>
          <p:spPr bwMode="auto">
            <a:xfrm>
              <a:off x="0" y="0"/>
              <a:ext cx="485134" cy="485134"/>
            </a:xfrm>
            <a:custGeom>
              <a:avLst/>
              <a:gdLst>
                <a:gd name="T0" fmla="*/ 2147483647 w 412"/>
                <a:gd name="T1" fmla="*/ 0 h 412"/>
                <a:gd name="T2" fmla="*/ 0 w 412"/>
                <a:gd name="T3" fmla="*/ 2147483647 h 412"/>
                <a:gd name="T4" fmla="*/ 2147483647 w 412"/>
                <a:gd name="T5" fmla="*/ 2147483647 h 412"/>
                <a:gd name="T6" fmla="*/ 2147483647 w 412"/>
                <a:gd name="T7" fmla="*/ 2147483647 h 412"/>
                <a:gd name="T8" fmla="*/ 2147483647 w 412"/>
                <a:gd name="T9" fmla="*/ 0 h 412"/>
                <a:gd name="T10" fmla="*/ 2147483647 w 412"/>
                <a:gd name="T11" fmla="*/ 2147483647 h 412"/>
                <a:gd name="T12" fmla="*/ 2147483647 w 412"/>
                <a:gd name="T13" fmla="*/ 2147483647 h 412"/>
                <a:gd name="T14" fmla="*/ 2147483647 w 412"/>
                <a:gd name="T15" fmla="*/ 2147483647 h 412"/>
                <a:gd name="T16" fmla="*/ 2147483647 w 412"/>
                <a:gd name="T17" fmla="*/ 2147483647 h 412"/>
                <a:gd name="T18" fmla="*/ 2147483647 w 412"/>
                <a:gd name="T19" fmla="*/ 2147483647 h 412"/>
                <a:gd name="T20" fmla="*/ 2147483647 w 412"/>
                <a:gd name="T21" fmla="*/ 2147483647 h 412"/>
                <a:gd name="T22" fmla="*/ 2147483647 w 412"/>
                <a:gd name="T23" fmla="*/ 2147483647 h 412"/>
                <a:gd name="T24" fmla="*/ 2147483647 w 412"/>
                <a:gd name="T25" fmla="*/ 2147483647 h 412"/>
                <a:gd name="T26" fmla="*/ 2147483647 w 412"/>
                <a:gd name="T27" fmla="*/ 2147483647 h 412"/>
                <a:gd name="T28" fmla="*/ 2147483647 w 412"/>
                <a:gd name="T29" fmla="*/ 2147483647 h 412"/>
                <a:gd name="T30" fmla="*/ 2147483647 w 412"/>
                <a:gd name="T31" fmla="*/ 2147483647 h 412"/>
                <a:gd name="T32" fmla="*/ 2147483647 w 412"/>
                <a:gd name="T33" fmla="*/ 2147483647 h 412"/>
                <a:gd name="T34" fmla="*/ 2147483647 w 412"/>
                <a:gd name="T35" fmla="*/ 2147483647 h 412"/>
                <a:gd name="T36" fmla="*/ 2147483647 w 412"/>
                <a:gd name="T37" fmla="*/ 2147483647 h 412"/>
                <a:gd name="T38" fmla="*/ 2147483647 w 412"/>
                <a:gd name="T39" fmla="*/ 2147483647 h 412"/>
                <a:gd name="T40" fmla="*/ 2147483647 w 412"/>
                <a:gd name="T41" fmla="*/ 2147483647 h 412"/>
                <a:gd name="T42" fmla="*/ 2147483647 w 412"/>
                <a:gd name="T43" fmla="*/ 2147483647 h 412"/>
                <a:gd name="T44" fmla="*/ 2147483647 w 412"/>
                <a:gd name="T45" fmla="*/ 2147483647 h 412"/>
                <a:gd name="T46" fmla="*/ 2147483647 w 412"/>
                <a:gd name="T47" fmla="*/ 2147483647 h 412"/>
                <a:gd name="T48" fmla="*/ 2147483647 w 412"/>
                <a:gd name="T49" fmla="*/ 2147483647 h 412"/>
                <a:gd name="T50" fmla="*/ 2147483647 w 412"/>
                <a:gd name="T51" fmla="*/ 2147483647 h 412"/>
                <a:gd name="T52" fmla="*/ 2147483647 w 412"/>
                <a:gd name="T53" fmla="*/ 2147483647 h 412"/>
                <a:gd name="T54" fmla="*/ 2147483647 w 412"/>
                <a:gd name="T55" fmla="*/ 2147483647 h 412"/>
                <a:gd name="T56" fmla="*/ 2147483647 w 412"/>
                <a:gd name="T57" fmla="*/ 2147483647 h 412"/>
                <a:gd name="T58" fmla="*/ 2147483647 w 412"/>
                <a:gd name="T59" fmla="*/ 2147483647 h 412"/>
                <a:gd name="T60" fmla="*/ 2147483647 w 412"/>
                <a:gd name="T61" fmla="*/ 2147483647 h 412"/>
                <a:gd name="T62" fmla="*/ 2147483647 w 412"/>
                <a:gd name="T63" fmla="*/ 2147483647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412"/>
                <a:gd name="T98" fmla="*/ 412 w 412"/>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ysClr val="window" lastClr="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4" name="Straight Connector 11"/>
          <p:cNvSpPr>
            <a:spLocks noChangeShapeType="1"/>
          </p:cNvSpPr>
          <p:nvPr userDrawn="1"/>
        </p:nvSpPr>
        <p:spPr bwMode="auto">
          <a:xfrm>
            <a:off x="2797410" y="4437622"/>
            <a:ext cx="6605124" cy="0"/>
          </a:xfrm>
          <a:prstGeom prst="line">
            <a:avLst/>
          </a:prstGeom>
          <a:noFill/>
          <a:ln w="9525">
            <a:solidFill>
              <a:srgbClr val="C4BEB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 name="Group 12"/>
          <p:cNvGrpSpPr>
            <a:grpSpLocks/>
          </p:cNvGrpSpPr>
          <p:nvPr userDrawn="1"/>
        </p:nvGrpSpPr>
        <p:grpSpPr bwMode="auto">
          <a:xfrm>
            <a:off x="3621858" y="4737591"/>
            <a:ext cx="4956226" cy="284096"/>
            <a:chOff x="0" y="0"/>
            <a:chExt cx="6379553" cy="365760"/>
          </a:xfrm>
        </p:grpSpPr>
        <p:pic>
          <p:nvPicPr>
            <p:cNvPr id="106" name="Picture 2" descr="C:\Users\kathyp\Documents\00_Brand-Resources\Multimode Elements\Multimode Icons\PNG\Multimode-Icon_HANG.png"/>
            <p:cNvPicPr>
              <a:picLocks noChangeAspect="1" noChangeArrowheads="1"/>
            </p:cNvPicPr>
            <p:nvPr/>
          </p:nvPicPr>
          <p:blipFill>
            <a:blip r:embed="rId3" cstate="print"/>
            <a:srcRect/>
            <a:stretch>
              <a:fillRect/>
            </a:stretch>
          </p:blipFill>
          <p:spPr bwMode="auto">
            <a:xfrm>
              <a:off x="0" y="25167"/>
              <a:ext cx="311886" cy="311886"/>
            </a:xfrm>
            <a:prstGeom prst="rect">
              <a:avLst/>
            </a:prstGeom>
            <a:noFill/>
            <a:ln w="9525">
              <a:noFill/>
              <a:miter lim="800000"/>
              <a:headEnd/>
              <a:tailEnd/>
            </a:ln>
          </p:spPr>
        </p:pic>
        <p:pic>
          <p:nvPicPr>
            <p:cNvPr id="107" name="Picture 3" descr="C:\Users\kathyp\Documents\00_Brand-Resources\Multimode Elements\Multimode Icons\PNG\Multimode-Icon_HOLD.png"/>
            <p:cNvPicPr>
              <a:picLocks noChangeAspect="1" noChangeArrowheads="1"/>
            </p:cNvPicPr>
            <p:nvPr/>
          </p:nvPicPr>
          <p:blipFill>
            <a:blip r:embed="rId4" cstate="print"/>
            <a:srcRect/>
            <a:stretch>
              <a:fillRect/>
            </a:stretch>
          </p:blipFill>
          <p:spPr bwMode="auto">
            <a:xfrm>
              <a:off x="713784" y="25167"/>
              <a:ext cx="311886" cy="311886"/>
            </a:xfrm>
            <a:prstGeom prst="rect">
              <a:avLst/>
            </a:prstGeom>
            <a:noFill/>
            <a:ln w="9525">
              <a:noFill/>
              <a:miter lim="800000"/>
              <a:headEnd/>
              <a:tailEnd/>
            </a:ln>
          </p:spPr>
        </p:pic>
        <p:pic>
          <p:nvPicPr>
            <p:cNvPr id="108" name="Picture 4" descr="C:\Users\kathyp\Documents\00_Brand-Resources\Multimode Elements\Multimode Icons\PNG\Multimode-Icon_LAPTOP.png"/>
            <p:cNvPicPr>
              <a:picLocks noChangeAspect="1" noChangeArrowheads="1"/>
            </p:cNvPicPr>
            <p:nvPr/>
          </p:nvPicPr>
          <p:blipFill>
            <a:blip r:embed="rId5" cstate="print"/>
            <a:srcRect/>
            <a:stretch>
              <a:fillRect/>
            </a:stretch>
          </p:blipFill>
          <p:spPr bwMode="auto">
            <a:xfrm>
              <a:off x="1071171" y="25167"/>
              <a:ext cx="311886" cy="311886"/>
            </a:xfrm>
            <a:prstGeom prst="rect">
              <a:avLst/>
            </a:prstGeom>
            <a:noFill/>
            <a:ln w="9525">
              <a:noFill/>
              <a:miter lim="800000"/>
              <a:headEnd/>
              <a:tailEnd/>
            </a:ln>
          </p:spPr>
        </p:pic>
        <p:pic>
          <p:nvPicPr>
            <p:cNvPr id="109" name="Picture 5" descr="C:\Users\kathyp\Documents\00_Brand-Resources\Multimode Elements\Multimode Icons\PNG\Multimode-Icon_STAND.png"/>
            <p:cNvPicPr>
              <a:picLocks noChangeAspect="1" noChangeArrowheads="1"/>
            </p:cNvPicPr>
            <p:nvPr/>
          </p:nvPicPr>
          <p:blipFill>
            <a:blip r:embed="rId6" cstate="print"/>
            <a:srcRect/>
            <a:stretch>
              <a:fillRect/>
            </a:stretch>
          </p:blipFill>
          <p:spPr bwMode="auto">
            <a:xfrm>
              <a:off x="2141352" y="25167"/>
              <a:ext cx="311886" cy="311886"/>
            </a:xfrm>
            <a:prstGeom prst="rect">
              <a:avLst/>
            </a:prstGeom>
            <a:noFill/>
            <a:ln w="9525">
              <a:noFill/>
              <a:miter lim="800000"/>
              <a:headEnd/>
              <a:tailEnd/>
            </a:ln>
          </p:spPr>
        </p:pic>
        <p:pic>
          <p:nvPicPr>
            <p:cNvPr id="110" name="Picture 6" descr="C:\Users\kathyp\Documents\00_Brand-Resources\Multimode Elements\Multimode Icons\PNG\Multimode-Icon_STAND-Tablet.png"/>
            <p:cNvPicPr>
              <a:picLocks noChangeAspect="1" noChangeArrowheads="1"/>
            </p:cNvPicPr>
            <p:nvPr/>
          </p:nvPicPr>
          <p:blipFill>
            <a:blip r:embed="rId7" cstate="print"/>
            <a:srcRect/>
            <a:stretch>
              <a:fillRect/>
            </a:stretch>
          </p:blipFill>
          <p:spPr bwMode="auto">
            <a:xfrm>
              <a:off x="2855136" y="25167"/>
              <a:ext cx="311886" cy="311886"/>
            </a:xfrm>
            <a:prstGeom prst="rect">
              <a:avLst/>
            </a:prstGeom>
            <a:noFill/>
            <a:ln w="9525">
              <a:noFill/>
              <a:miter lim="800000"/>
              <a:headEnd/>
              <a:tailEnd/>
            </a:ln>
          </p:spPr>
        </p:pic>
        <p:pic>
          <p:nvPicPr>
            <p:cNvPr id="111" name="Picture 7" descr="C:\Users\kathyp\Documents\00_Brand-Resources\Multimode Elements\Multimode Icons\PNG\Multimode-Icon_TABLE.png"/>
            <p:cNvPicPr>
              <a:picLocks noChangeAspect="1" noChangeArrowheads="1"/>
            </p:cNvPicPr>
            <p:nvPr/>
          </p:nvPicPr>
          <p:blipFill>
            <a:blip r:embed="rId8" cstate="print"/>
            <a:srcRect/>
            <a:stretch>
              <a:fillRect/>
            </a:stretch>
          </p:blipFill>
          <p:spPr bwMode="auto">
            <a:xfrm>
              <a:off x="3212523" y="25167"/>
              <a:ext cx="311886" cy="311886"/>
            </a:xfrm>
            <a:prstGeom prst="rect">
              <a:avLst/>
            </a:prstGeom>
            <a:noFill/>
            <a:ln w="9525">
              <a:noFill/>
              <a:miter lim="800000"/>
              <a:headEnd/>
              <a:tailEnd/>
            </a:ln>
          </p:spPr>
        </p:pic>
        <p:pic>
          <p:nvPicPr>
            <p:cNvPr id="112" name="Picture 8" descr="C:\Users\kathyp\Documents\00_Brand-Resources\Multimode Elements\Multimode Icons\PNG\Multimode-Icon_TABLET.png"/>
            <p:cNvPicPr>
              <a:picLocks noChangeAspect="1" noChangeArrowheads="1"/>
            </p:cNvPicPr>
            <p:nvPr/>
          </p:nvPicPr>
          <p:blipFill>
            <a:blip r:embed="rId9" cstate="print"/>
            <a:srcRect/>
            <a:stretch>
              <a:fillRect/>
            </a:stretch>
          </p:blipFill>
          <p:spPr bwMode="auto">
            <a:xfrm>
              <a:off x="3569910" y="25167"/>
              <a:ext cx="311886" cy="311886"/>
            </a:xfrm>
            <a:prstGeom prst="rect">
              <a:avLst/>
            </a:prstGeom>
            <a:noFill/>
            <a:ln w="9525">
              <a:noFill/>
              <a:miter lim="800000"/>
              <a:headEnd/>
              <a:tailEnd/>
            </a:ln>
          </p:spPr>
        </p:pic>
        <p:pic>
          <p:nvPicPr>
            <p:cNvPr id="113" name="Picture 9" descr="C:\Users\kathyp\Documents\00_Brand-Resources\Multimode Elements\Multimode Icons\PNG\Multimode-Icon_TENT.png"/>
            <p:cNvPicPr>
              <a:picLocks noChangeAspect="1" noChangeArrowheads="1"/>
            </p:cNvPicPr>
            <p:nvPr/>
          </p:nvPicPr>
          <p:blipFill>
            <a:blip r:embed="rId10" cstate="print"/>
            <a:srcRect/>
            <a:stretch>
              <a:fillRect/>
            </a:stretch>
          </p:blipFill>
          <p:spPr bwMode="auto">
            <a:xfrm>
              <a:off x="4996488" y="25167"/>
              <a:ext cx="311886" cy="311886"/>
            </a:xfrm>
            <a:prstGeom prst="rect">
              <a:avLst/>
            </a:prstGeom>
            <a:noFill/>
            <a:ln w="9525">
              <a:noFill/>
              <a:miter lim="800000"/>
              <a:headEnd/>
              <a:tailEnd/>
            </a:ln>
          </p:spPr>
        </p:pic>
        <p:pic>
          <p:nvPicPr>
            <p:cNvPr id="114" name="Picture 10" descr="C:\Users\kathyp\Documents\00_Brand-Resources\Multimode Elements\Multimode Icons\PNG\Multimode-Icon_TILT.png"/>
            <p:cNvPicPr>
              <a:picLocks noChangeAspect="1" noChangeArrowheads="1"/>
            </p:cNvPicPr>
            <p:nvPr/>
          </p:nvPicPr>
          <p:blipFill>
            <a:blip r:embed="rId11" cstate="print"/>
            <a:srcRect/>
            <a:stretch>
              <a:fillRect/>
            </a:stretch>
          </p:blipFill>
          <p:spPr bwMode="auto">
            <a:xfrm>
              <a:off x="5710272" y="25167"/>
              <a:ext cx="311886" cy="311886"/>
            </a:xfrm>
            <a:prstGeom prst="rect">
              <a:avLst/>
            </a:prstGeom>
            <a:noFill/>
            <a:ln w="9525">
              <a:noFill/>
              <a:miter lim="800000"/>
              <a:headEnd/>
              <a:tailEnd/>
            </a:ln>
          </p:spPr>
        </p:pic>
        <p:pic>
          <p:nvPicPr>
            <p:cNvPr id="115" name="Picture 11" descr="C:\Users\kathyp\Documents\00_Brand-Resources\Multimode Elements\Multimode Icons\PNG\Multimode-Icon_TV.png"/>
            <p:cNvPicPr>
              <a:picLocks noChangeAspect="1" noChangeArrowheads="1"/>
            </p:cNvPicPr>
            <p:nvPr/>
          </p:nvPicPr>
          <p:blipFill>
            <a:blip r:embed="rId12" cstate="print"/>
            <a:srcRect/>
            <a:stretch>
              <a:fillRect/>
            </a:stretch>
          </p:blipFill>
          <p:spPr bwMode="auto">
            <a:xfrm>
              <a:off x="6067667" y="25167"/>
              <a:ext cx="311886" cy="311886"/>
            </a:xfrm>
            <a:prstGeom prst="rect">
              <a:avLst/>
            </a:prstGeom>
            <a:noFill/>
            <a:ln w="9525">
              <a:noFill/>
              <a:miter lim="800000"/>
              <a:headEnd/>
              <a:tailEnd/>
            </a:ln>
          </p:spPr>
        </p:pic>
        <p:grpSp>
          <p:nvGrpSpPr>
            <p:cNvPr id="5" name="Group 175"/>
            <p:cNvGrpSpPr>
              <a:grpSpLocks/>
            </p:cNvGrpSpPr>
            <p:nvPr/>
          </p:nvGrpSpPr>
          <p:grpSpPr bwMode="auto">
            <a:xfrm>
              <a:off x="1428558" y="25167"/>
              <a:ext cx="310896" cy="310896"/>
              <a:chOff x="0" y="0"/>
              <a:chExt cx="310896" cy="310896"/>
            </a:xfrm>
          </p:grpSpPr>
          <p:sp>
            <p:nvSpPr>
              <p:cNvPr id="138" name="Oval 45"/>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9" name="Picture 46"/>
              <p:cNvPicPr>
                <a:picLocks noChangeAspect="1" noChangeArrowheads="1"/>
              </p:cNvPicPr>
              <p:nvPr/>
            </p:nvPicPr>
            <p:blipFill>
              <a:blip r:embed="rId13" cstate="print"/>
              <a:srcRect/>
              <a:stretch>
                <a:fillRect/>
              </a:stretch>
            </p:blipFill>
            <p:spPr bwMode="auto">
              <a:xfrm>
                <a:off x="94216" y="41148"/>
                <a:ext cx="122464" cy="228600"/>
              </a:xfrm>
              <a:prstGeom prst="rect">
                <a:avLst/>
              </a:prstGeom>
              <a:noFill/>
              <a:ln w="9525">
                <a:noFill/>
                <a:miter lim="800000"/>
                <a:headEnd/>
                <a:tailEnd/>
              </a:ln>
            </p:spPr>
          </p:pic>
        </p:grpSp>
        <p:grpSp>
          <p:nvGrpSpPr>
            <p:cNvPr id="6" name="Group 178"/>
            <p:cNvGrpSpPr>
              <a:grpSpLocks/>
            </p:cNvGrpSpPr>
            <p:nvPr/>
          </p:nvGrpSpPr>
          <p:grpSpPr bwMode="auto">
            <a:xfrm>
              <a:off x="2498739" y="25167"/>
              <a:ext cx="310896" cy="310896"/>
              <a:chOff x="0" y="0"/>
              <a:chExt cx="310896" cy="310896"/>
            </a:xfrm>
          </p:grpSpPr>
          <p:sp>
            <p:nvSpPr>
              <p:cNvPr id="136" name="Oval 43"/>
              <p:cNvSpPr>
                <a:spLocks noChangeArrowheads="1"/>
              </p:cNvSpPr>
              <p:nvPr/>
            </p:nvSpPr>
            <p:spPr bwMode="auto">
              <a:xfrm>
                <a:off x="0" y="0"/>
                <a:ext cx="310896" cy="310896"/>
              </a:xfrm>
              <a:prstGeom prst="ellipse">
                <a:avLst/>
              </a:prstGeom>
              <a:solidFill>
                <a:srgbClr val="4AC0E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7" name="Picture 9" descr="C:\Users\yhwang\Desktop\WW Design\Multimode Icons\twitter-01.png"/>
              <p:cNvPicPr>
                <a:picLocks noChangeAspect="1" noChangeArrowheads="1"/>
              </p:cNvPicPr>
              <p:nvPr/>
            </p:nvPicPr>
            <p:blipFill>
              <a:blip r:embed="rId14" cstate="print"/>
              <a:srcRect/>
              <a:stretch>
                <a:fillRect/>
              </a:stretch>
            </p:blipFill>
            <p:spPr bwMode="auto">
              <a:xfrm>
                <a:off x="0" y="0"/>
                <a:ext cx="310896" cy="310896"/>
              </a:xfrm>
              <a:prstGeom prst="rect">
                <a:avLst/>
              </a:prstGeom>
              <a:noFill/>
              <a:ln w="9525">
                <a:noFill/>
                <a:miter lim="800000"/>
                <a:headEnd/>
                <a:tailEnd/>
              </a:ln>
            </p:spPr>
          </p:pic>
        </p:grpSp>
        <p:grpSp>
          <p:nvGrpSpPr>
            <p:cNvPr id="7" name="Group 181"/>
            <p:cNvGrpSpPr>
              <a:grpSpLocks/>
            </p:cNvGrpSpPr>
            <p:nvPr/>
          </p:nvGrpSpPr>
          <p:grpSpPr bwMode="auto">
            <a:xfrm>
              <a:off x="357387" y="25167"/>
              <a:ext cx="310896" cy="310896"/>
              <a:chOff x="0" y="0"/>
              <a:chExt cx="310896" cy="310896"/>
            </a:xfrm>
          </p:grpSpPr>
          <p:sp>
            <p:nvSpPr>
              <p:cNvPr id="134" name="Oval 41"/>
              <p:cNvSpPr>
                <a:spLocks noChangeArrowheads="1"/>
              </p:cNvSpPr>
              <p:nvPr/>
            </p:nvSpPr>
            <p:spPr bwMode="auto">
              <a:xfrm>
                <a:off x="0" y="0"/>
                <a:ext cx="310896" cy="310896"/>
              </a:xfrm>
              <a:prstGeom prst="ellipse">
                <a:avLst/>
              </a:prstGeom>
              <a:solidFill>
                <a:srgbClr val="FF6A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5" name="Picture 5" descr="C:\Users\yhwang\Desktop\WW Design\Multimode Icons\globe-01.png"/>
              <p:cNvPicPr>
                <a:picLocks noChangeAspect="1" noChangeArrowheads="1"/>
              </p:cNvPicPr>
              <p:nvPr/>
            </p:nvPicPr>
            <p:blipFill>
              <a:blip r:embed="rId15" cstate="print"/>
              <a:srcRect/>
              <a:stretch>
                <a:fillRect/>
              </a:stretch>
            </p:blipFill>
            <p:spPr bwMode="auto">
              <a:xfrm>
                <a:off x="27432" y="27432"/>
                <a:ext cx="256032" cy="256032"/>
              </a:xfrm>
              <a:prstGeom prst="rect">
                <a:avLst/>
              </a:prstGeom>
              <a:noFill/>
              <a:ln w="9525">
                <a:noFill/>
                <a:miter lim="800000"/>
                <a:headEnd/>
                <a:tailEnd/>
              </a:ln>
            </p:spPr>
          </p:pic>
        </p:grpSp>
        <p:grpSp>
          <p:nvGrpSpPr>
            <p:cNvPr id="8" name="Group 255"/>
            <p:cNvGrpSpPr>
              <a:grpSpLocks/>
            </p:cNvGrpSpPr>
            <p:nvPr/>
          </p:nvGrpSpPr>
          <p:grpSpPr bwMode="auto">
            <a:xfrm>
              <a:off x="1759788" y="0"/>
              <a:ext cx="365760" cy="365760"/>
              <a:chOff x="0" y="0"/>
              <a:chExt cx="365760" cy="365760"/>
            </a:xfrm>
          </p:grpSpPr>
          <p:sp>
            <p:nvSpPr>
              <p:cNvPr id="132" name="Oval 39"/>
              <p:cNvSpPr>
                <a:spLocks noChangeArrowheads="1"/>
              </p:cNvSpPr>
              <p:nvPr/>
            </p:nvSpPr>
            <p:spPr bwMode="auto">
              <a:xfrm>
                <a:off x="25167" y="25167"/>
                <a:ext cx="310896" cy="310896"/>
              </a:xfrm>
              <a:prstGeom prst="ellipse">
                <a:avLst/>
              </a:prstGeom>
              <a:solidFill>
                <a:srgbClr val="3E8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3" name="Picture 2" descr="C:\Users\yhwang\Desktop\WW Design\Multimode Icons\chain-01.png"/>
              <p:cNvPicPr>
                <a:picLocks noChangeAspect="1" noChangeArrowheads="1"/>
              </p:cNvPicPr>
              <p:nvPr/>
            </p:nvPicPr>
            <p:blipFill>
              <a:blip r:embed="rId16" cstate="print"/>
              <a:srcRect/>
              <a:stretch>
                <a:fillRect/>
              </a:stretch>
            </p:blipFill>
            <p:spPr bwMode="auto">
              <a:xfrm>
                <a:off x="0" y="0"/>
                <a:ext cx="365760" cy="365760"/>
              </a:xfrm>
              <a:prstGeom prst="rect">
                <a:avLst/>
              </a:prstGeom>
              <a:noFill/>
              <a:ln w="9525">
                <a:noFill/>
                <a:miter lim="800000"/>
                <a:headEnd/>
                <a:tailEnd/>
              </a:ln>
            </p:spPr>
          </p:pic>
        </p:grpSp>
        <p:grpSp>
          <p:nvGrpSpPr>
            <p:cNvPr id="9" name="Group 258"/>
            <p:cNvGrpSpPr>
              <a:grpSpLocks/>
            </p:cNvGrpSpPr>
            <p:nvPr/>
          </p:nvGrpSpPr>
          <p:grpSpPr bwMode="auto">
            <a:xfrm>
              <a:off x="4640091" y="25167"/>
              <a:ext cx="310896" cy="310896"/>
              <a:chOff x="0" y="0"/>
              <a:chExt cx="310896" cy="310896"/>
            </a:xfrm>
          </p:grpSpPr>
          <p:sp>
            <p:nvSpPr>
              <p:cNvPr id="130" name="Oval 37"/>
              <p:cNvSpPr>
                <a:spLocks noChangeArrowheads="1"/>
              </p:cNvSpPr>
              <p:nvPr/>
            </p:nvSpPr>
            <p:spPr bwMode="auto">
              <a:xfrm>
                <a:off x="0" y="0"/>
                <a:ext cx="310896" cy="310896"/>
              </a:xfrm>
              <a:prstGeom prst="ellipse">
                <a:avLst/>
              </a:prstGeom>
              <a:solidFill>
                <a:srgbClr val="3E8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31" name="Picture 38" descr="C:\Users\yhwang\Desktop\WW Design\Multimode Icons\facebook-01.png"/>
              <p:cNvPicPr>
                <a:picLocks noChangeAspect="1" noChangeArrowheads="1"/>
              </p:cNvPicPr>
              <p:nvPr/>
            </p:nvPicPr>
            <p:blipFill>
              <a:blip r:embed="rId17" cstate="print"/>
              <a:srcRect/>
              <a:stretch>
                <a:fillRect/>
              </a:stretch>
            </p:blipFill>
            <p:spPr bwMode="auto">
              <a:xfrm>
                <a:off x="0" y="0"/>
                <a:ext cx="310896" cy="310896"/>
              </a:xfrm>
              <a:prstGeom prst="rect">
                <a:avLst/>
              </a:prstGeom>
              <a:noFill/>
              <a:ln w="9525">
                <a:noFill/>
                <a:miter lim="800000"/>
                <a:headEnd/>
                <a:tailEnd/>
              </a:ln>
            </p:spPr>
          </p:pic>
        </p:grpSp>
        <p:grpSp>
          <p:nvGrpSpPr>
            <p:cNvPr id="10" name="Group 261"/>
            <p:cNvGrpSpPr>
              <a:grpSpLocks/>
            </p:cNvGrpSpPr>
            <p:nvPr/>
          </p:nvGrpSpPr>
          <p:grpSpPr bwMode="auto">
            <a:xfrm>
              <a:off x="3927297" y="25167"/>
              <a:ext cx="310896" cy="310896"/>
              <a:chOff x="0" y="0"/>
              <a:chExt cx="310896" cy="310896"/>
            </a:xfrm>
          </p:grpSpPr>
          <p:sp>
            <p:nvSpPr>
              <p:cNvPr id="128" name="Oval 35"/>
              <p:cNvSpPr>
                <a:spLocks noChangeArrowheads="1"/>
              </p:cNvSpPr>
              <p:nvPr/>
            </p:nvSpPr>
            <p:spPr bwMode="auto">
              <a:xfrm>
                <a:off x="0" y="0"/>
                <a:ext cx="310896" cy="310896"/>
              </a:xfrm>
              <a:prstGeom prst="ellipse">
                <a:avLst/>
              </a:prstGeom>
              <a:solidFill>
                <a:srgbClr val="6ABF4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9" name="Picture 7" descr="C:\Users\yhwang\Desktop\WW Design\Multimode Icons\server-01.png"/>
              <p:cNvPicPr>
                <a:picLocks noChangeAspect="1" noChangeArrowheads="1"/>
              </p:cNvPicPr>
              <p:nvPr/>
            </p:nvPicPr>
            <p:blipFill>
              <a:blip r:embed="rId18" cstate="print"/>
              <a:srcRect/>
              <a:stretch>
                <a:fillRect/>
              </a:stretch>
            </p:blipFill>
            <p:spPr bwMode="auto">
              <a:xfrm>
                <a:off x="0" y="0"/>
                <a:ext cx="310896" cy="310896"/>
              </a:xfrm>
              <a:prstGeom prst="rect">
                <a:avLst/>
              </a:prstGeom>
              <a:noFill/>
              <a:ln w="9525">
                <a:noFill/>
                <a:miter lim="800000"/>
                <a:headEnd/>
                <a:tailEnd/>
              </a:ln>
            </p:spPr>
          </p:pic>
        </p:grpSp>
        <p:grpSp>
          <p:nvGrpSpPr>
            <p:cNvPr id="11" name="Group 264"/>
            <p:cNvGrpSpPr>
              <a:grpSpLocks/>
            </p:cNvGrpSpPr>
            <p:nvPr/>
          </p:nvGrpSpPr>
          <p:grpSpPr bwMode="auto">
            <a:xfrm>
              <a:off x="4283694" y="25167"/>
              <a:ext cx="310896" cy="310896"/>
              <a:chOff x="0" y="0"/>
              <a:chExt cx="310896" cy="310896"/>
            </a:xfrm>
          </p:grpSpPr>
          <p:sp>
            <p:nvSpPr>
              <p:cNvPr id="126" name="Oval 33"/>
              <p:cNvSpPr>
                <a:spLocks noChangeArrowheads="1"/>
              </p:cNvSpPr>
              <p:nvPr/>
            </p:nvSpPr>
            <p:spPr bwMode="auto">
              <a:xfrm>
                <a:off x="0" y="0"/>
                <a:ext cx="310896" cy="310896"/>
              </a:xfrm>
              <a:prstGeom prst="ellipse">
                <a:avLst/>
              </a:prstGeom>
              <a:solidFill>
                <a:srgbClr val="FF6A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7" name="Picture 6" descr="C:\Users\yhwang\Desktop\WW Design\Multimode Icons\network-01.png"/>
              <p:cNvPicPr>
                <a:picLocks noChangeAspect="1" noChangeArrowheads="1"/>
              </p:cNvPicPr>
              <p:nvPr/>
            </p:nvPicPr>
            <p:blipFill>
              <a:blip r:embed="rId19" cstate="print"/>
              <a:srcRect/>
              <a:stretch>
                <a:fillRect/>
              </a:stretch>
            </p:blipFill>
            <p:spPr bwMode="auto">
              <a:xfrm>
                <a:off x="0" y="0"/>
                <a:ext cx="310896" cy="310896"/>
              </a:xfrm>
              <a:prstGeom prst="rect">
                <a:avLst/>
              </a:prstGeom>
              <a:noFill/>
              <a:ln w="9525">
                <a:noFill/>
                <a:miter lim="800000"/>
                <a:headEnd/>
                <a:tailEnd/>
              </a:ln>
            </p:spPr>
          </p:pic>
        </p:grpSp>
        <p:grpSp>
          <p:nvGrpSpPr>
            <p:cNvPr id="12" name="Group 267"/>
            <p:cNvGrpSpPr>
              <a:grpSpLocks/>
            </p:cNvGrpSpPr>
            <p:nvPr/>
          </p:nvGrpSpPr>
          <p:grpSpPr bwMode="auto">
            <a:xfrm>
              <a:off x="5353875" y="25167"/>
              <a:ext cx="310896" cy="310896"/>
              <a:chOff x="0" y="0"/>
              <a:chExt cx="310896" cy="310896"/>
            </a:xfrm>
          </p:grpSpPr>
          <p:sp>
            <p:nvSpPr>
              <p:cNvPr id="124" name="Oval 31"/>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Arial" pitchFamily="34" charset="0"/>
                  <a:sym typeface="Arial" pitchFamily="34" charset="0"/>
                </a:endParaRPr>
              </a:p>
            </p:txBody>
          </p:sp>
          <p:pic>
            <p:nvPicPr>
              <p:cNvPr id="125" name="Picture 8" descr="C:\Users\yhwang\Desktop\WW Design\Multimode Icons\think_light-01.png"/>
              <p:cNvPicPr>
                <a:picLocks noChangeAspect="1" noChangeArrowheads="1"/>
              </p:cNvPicPr>
              <p:nvPr/>
            </p:nvPicPr>
            <p:blipFill>
              <a:blip r:embed="rId20" cstate="print"/>
              <a:srcRect/>
              <a:stretch>
                <a:fillRect/>
              </a:stretch>
            </p:blipFill>
            <p:spPr bwMode="auto">
              <a:xfrm>
                <a:off x="0" y="0"/>
                <a:ext cx="310896" cy="310896"/>
              </a:xfrm>
              <a:prstGeom prst="rect">
                <a:avLst/>
              </a:prstGeom>
              <a:noFill/>
              <a:ln w="9525">
                <a:noFill/>
                <a:miter lim="800000"/>
                <a:headEnd/>
                <a:tailEnd/>
              </a:ln>
            </p:spPr>
          </p:pic>
        </p:grpSp>
      </p:grpSp>
      <p:pic>
        <p:nvPicPr>
          <p:cNvPr id="140" name="Picture 47"/>
          <p:cNvPicPr>
            <a:picLocks noChangeAspect="1" noChangeArrowheads="1"/>
          </p:cNvPicPr>
          <p:nvPr userDrawn="1"/>
        </p:nvPicPr>
        <p:blipFill>
          <a:blip r:embed="rId21" cstate="print"/>
          <a:srcRect/>
          <a:stretch>
            <a:fillRect/>
          </a:stretch>
        </p:blipFill>
        <p:spPr bwMode="auto">
          <a:xfrm>
            <a:off x="2611550" y="2009311"/>
            <a:ext cx="6976841" cy="2231508"/>
          </a:xfrm>
          <a:prstGeom prst="rect">
            <a:avLst/>
          </a:prstGeom>
          <a:noFill/>
          <a:ln w="9525">
            <a:noFill/>
            <a:miter lim="800000"/>
            <a:headEnd/>
            <a:tailEnd/>
          </a:ln>
        </p:spPr>
      </p:pic>
      <p:pic>
        <p:nvPicPr>
          <p:cNvPr id="141" name="Picture 50"/>
          <p:cNvPicPr>
            <a:picLocks noChangeAspect="1" noChangeArrowheads="1"/>
          </p:cNvPicPr>
          <p:nvPr userDrawn="1"/>
        </p:nvPicPr>
        <p:blipFill>
          <a:blip r:embed="rId22" cstate="print"/>
          <a:srcRect/>
          <a:stretch>
            <a:fillRect/>
          </a:stretch>
        </p:blipFill>
        <p:spPr bwMode="auto">
          <a:xfrm>
            <a:off x="11396143" y="2250554"/>
            <a:ext cx="803798" cy="2412441"/>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ection Header_RE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893"/>
            <a:ext cx="12190415" cy="6857107"/>
          </a:xfrm>
          <a:prstGeom prst="rect">
            <a:avLst/>
          </a:prstGeom>
        </p:spPr>
      </p:pic>
      <p:cxnSp>
        <p:nvCxnSpPr>
          <p:cNvPr id="18" name="Straight Connector 17"/>
          <p:cNvCxnSpPr/>
          <p:nvPr userDrawn="1"/>
        </p:nvCxnSpPr>
        <p:spPr>
          <a:xfrm>
            <a:off x="0" y="6384631"/>
            <a:ext cx="12192127"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a:stretch/>
        </p:blipFill>
        <p:spPr bwMode="ltGray">
          <a:xfrm>
            <a:off x="1524" y="0"/>
            <a:ext cx="12192127" cy="711200"/>
          </a:xfrm>
          <a:prstGeom prst="rect">
            <a:avLst/>
          </a:prstGeom>
          <a:noFill/>
          <a:ln>
            <a:noFill/>
          </a:ln>
        </p:spPr>
      </p:pic>
      <p:sp>
        <p:nvSpPr>
          <p:cNvPr id="17" name="Rectangle 16"/>
          <p:cNvSpPr/>
          <p:nvPr userDrawn="1"/>
        </p:nvSpPr>
        <p:spPr bwMode="black">
          <a:xfrm>
            <a:off x="0" y="6384632"/>
            <a:ext cx="12195176" cy="4733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800" dirty="0" smtClean="0"/>
          </a:p>
        </p:txBody>
      </p:sp>
      <p:pic>
        <p:nvPicPr>
          <p:cNvPr id="11" name="Picture 12"/>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rot="16200000">
            <a:off x="11304981" y="5478379"/>
            <a:ext cx="1330737" cy="443302"/>
          </a:xfrm>
          <a:prstGeom prst="rect">
            <a:avLst/>
          </a:prstGeom>
        </p:spPr>
      </p:pic>
    </p:spTree>
    <p:extLst>
      <p:ext uri="{BB962C8B-B14F-4D97-AF65-F5344CB8AC3E}">
        <p14:creationId xmlns="" xmlns:p14="http://schemas.microsoft.com/office/powerpoint/2010/main" val="19186182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3.pn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image" Target="../media/image2.png"/><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1.jpe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heme" Target="../theme/theme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2" y="894"/>
            <a:ext cx="12190414" cy="6857106"/>
          </a:xfrm>
          <a:prstGeom prst="rect">
            <a:avLst/>
          </a:prstGeom>
        </p:spPr>
      </p:pic>
      <p:cxnSp>
        <p:nvCxnSpPr>
          <p:cNvPr id="8" name="Straight Connector 17"/>
          <p:cNvCxnSpPr/>
          <p:nvPr userDrawn="1"/>
        </p:nvCxnSpPr>
        <p:spPr>
          <a:xfrm>
            <a:off x="4" y="6384631"/>
            <a:ext cx="12192127"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a:stretch/>
        </p:blipFill>
        <p:spPr bwMode="ltGray">
          <a:xfrm>
            <a:off x="1525" y="1"/>
            <a:ext cx="12192127" cy="711200"/>
          </a:xfrm>
          <a:prstGeom prst="rect">
            <a:avLst/>
          </a:prstGeom>
          <a:noFill/>
          <a:ln>
            <a:noFill/>
          </a:ln>
        </p:spPr>
      </p:pic>
      <p:sp>
        <p:nvSpPr>
          <p:cNvPr id="10" name="Rectangle 16"/>
          <p:cNvSpPr/>
          <p:nvPr userDrawn="1"/>
        </p:nvSpPr>
        <p:spPr bwMode="black">
          <a:xfrm>
            <a:off x="1" y="6384634"/>
            <a:ext cx="12195176" cy="473369"/>
          </a:xfrm>
          <a:prstGeom prst="rect">
            <a:avLst/>
          </a:prstGeom>
          <a:solidFill>
            <a:srgbClr val="6F7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1" rIns="91423" bIns="45711" numCol="1" spcCol="0" rtlCol="0" fromWordArt="0" anchor="t" anchorCtr="0" forceAA="0" compatLnSpc="1">
            <a:prstTxWarp prst="textNoShape">
              <a:avLst/>
            </a:prstTxWarp>
            <a:noAutofit/>
          </a:bodyPr>
          <a:lstStyle/>
          <a:p>
            <a:pPr algn="l"/>
            <a:endParaRPr lang="en-US" sz="1900" dirty="0" smtClean="0"/>
          </a:p>
        </p:txBody>
      </p:sp>
      <p:pic>
        <p:nvPicPr>
          <p:cNvPr id="11" name="Picture 12"/>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rot="16200000">
            <a:off x="11304984" y="5478381"/>
            <a:ext cx="1330737" cy="443303"/>
          </a:xfrm>
          <a:prstGeom prst="rect">
            <a:avLst/>
          </a:prstGeom>
        </p:spPr>
      </p:pic>
      <p:sp>
        <p:nvSpPr>
          <p:cNvPr id="12" name="标题 1"/>
          <p:cNvSpPr>
            <a:spLocks noGrp="1" noChangeArrowheads="1"/>
          </p:cNvSpPr>
          <p:nvPr userDrawn="1"/>
        </p:nvSpPr>
        <p:spPr bwMode="auto">
          <a:xfrm>
            <a:off x="357327" y="204741"/>
            <a:ext cx="11980780" cy="598348"/>
          </a:xfrm>
          <a:prstGeom prst="rect">
            <a:avLst/>
          </a:prstGeom>
          <a:solidFill>
            <a:srgbClr val="FF0000">
              <a:alpha val="0"/>
            </a:srgbClr>
          </a:solidFill>
          <a:ln w="9525">
            <a:noFill/>
            <a:miter lim="800000"/>
            <a:headEnd/>
            <a:tailEnd/>
          </a:ln>
        </p:spPr>
        <p:txBody>
          <a:bodyPr lIns="0" tIns="0" rIns="0" bIns="0" anchor="ctr"/>
          <a:lstStyle/>
          <a:p>
            <a:pPr algn="l">
              <a:buClr>
                <a:srgbClr val="6F7170"/>
              </a:buClr>
              <a:buFont typeface="Wingdings" pitchFamily="2" charset="2"/>
              <a:buNone/>
            </a:pPr>
            <a:r>
              <a:rPr lang="zh-CN" altLang="en-US" sz="2800" b="1" dirty="0">
                <a:solidFill>
                  <a:srgbClr val="000000"/>
                </a:solidFill>
                <a:latin typeface="微软雅黑" pitchFamily="34" charset="-122"/>
                <a:ea typeface="微软雅黑" pitchFamily="34" charset="-122"/>
                <a:sym typeface="Arial" pitchFamily="34" charset="0"/>
              </a:rPr>
              <a:t> </a:t>
            </a:r>
          </a:p>
        </p:txBody>
      </p:sp>
      <p:sp>
        <p:nvSpPr>
          <p:cNvPr id="13" name="Freeform 5"/>
          <p:cNvSpPr>
            <a:spLocks noChangeAspect="1" noEditPoints="1"/>
          </p:cNvSpPr>
          <p:nvPr userDrawn="1"/>
        </p:nvSpPr>
        <p:spPr bwMode="auto">
          <a:xfrm>
            <a:off x="204868" y="423765"/>
            <a:ext cx="201691" cy="199979"/>
          </a:xfrm>
          <a:custGeom>
            <a:avLst/>
            <a:gdLst>
              <a:gd name="T0" fmla="*/ 2147483647 w 1368"/>
              <a:gd name="T1" fmla="*/ 0 h 1368"/>
              <a:gd name="T2" fmla="*/ 0 w 1368"/>
              <a:gd name="T3" fmla="*/ 2147483647 h 1368"/>
              <a:gd name="T4" fmla="*/ 2147483647 w 1368"/>
              <a:gd name="T5" fmla="*/ 2147483647 h 1368"/>
              <a:gd name="T6" fmla="*/ 2147483647 w 1368"/>
              <a:gd name="T7" fmla="*/ 2147483647 h 1368"/>
              <a:gd name="T8" fmla="*/ 2147483647 w 1368"/>
              <a:gd name="T9" fmla="*/ 0 h 1368"/>
              <a:gd name="T10" fmla="*/ 2147483647 w 1368"/>
              <a:gd name="T11" fmla="*/ 2147483647 h 1368"/>
              <a:gd name="T12" fmla="*/ 2147483647 w 1368"/>
              <a:gd name="T13" fmla="*/ 2147483647 h 1368"/>
              <a:gd name="T14" fmla="*/ 2147483647 w 1368"/>
              <a:gd name="T15" fmla="*/ 2147483647 h 1368"/>
              <a:gd name="T16" fmla="*/ 2147483647 w 1368"/>
              <a:gd name="T17" fmla="*/ 2147483647 h 1368"/>
              <a:gd name="T18" fmla="*/ 2147483647 w 1368"/>
              <a:gd name="T19" fmla="*/ 2147483647 h 1368"/>
              <a:gd name="T20" fmla="*/ 2147483647 w 1368"/>
              <a:gd name="T21" fmla="*/ 2147483647 h 1368"/>
              <a:gd name="T22" fmla="*/ 2147483647 w 1368"/>
              <a:gd name="T23" fmla="*/ 2147483647 h 1368"/>
              <a:gd name="T24" fmla="*/ 2147483647 w 1368"/>
              <a:gd name="T25" fmla="*/ 2147483647 h 1368"/>
              <a:gd name="T26" fmla="*/ 2147483647 w 1368"/>
              <a:gd name="T27" fmla="*/ 2147483647 h 1368"/>
              <a:gd name="T28" fmla="*/ 2147483647 w 1368"/>
              <a:gd name="T29" fmla="*/ 2147483647 h 1368"/>
              <a:gd name="T30" fmla="*/ 2147483647 w 1368"/>
              <a:gd name="T31" fmla="*/ 2147483647 h 1368"/>
              <a:gd name="T32" fmla="*/ 2147483647 w 1368"/>
              <a:gd name="T33" fmla="*/ 2147483647 h 1368"/>
              <a:gd name="T34" fmla="*/ 2147483647 w 1368"/>
              <a:gd name="T35" fmla="*/ 2147483647 h 1368"/>
              <a:gd name="T36" fmla="*/ 2147483647 w 1368"/>
              <a:gd name="T37" fmla="*/ 2147483647 h 1368"/>
              <a:gd name="T38" fmla="*/ 2147483647 w 1368"/>
              <a:gd name="T39" fmla="*/ 2147483647 h 1368"/>
              <a:gd name="T40" fmla="*/ 2147483647 w 1368"/>
              <a:gd name="T41" fmla="*/ 2147483647 h 1368"/>
              <a:gd name="T42" fmla="*/ 2147483647 w 1368"/>
              <a:gd name="T43" fmla="*/ 2147483647 h 1368"/>
              <a:gd name="T44" fmla="*/ 2147483647 w 1368"/>
              <a:gd name="T45" fmla="*/ 2147483647 h 1368"/>
              <a:gd name="T46" fmla="*/ 2147483647 w 1368"/>
              <a:gd name="T47" fmla="*/ 2147483647 h 1368"/>
              <a:gd name="T48" fmla="*/ 2147483647 w 1368"/>
              <a:gd name="T49" fmla="*/ 2147483647 h 1368"/>
              <a:gd name="T50" fmla="*/ 2147483647 w 1368"/>
              <a:gd name="T51" fmla="*/ 2147483647 h 1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8"/>
              <a:gd name="T79" fmla="*/ 0 h 1368"/>
              <a:gd name="T80" fmla="*/ 1368 w 1368"/>
              <a:gd name="T81" fmla="*/ 1368 h 1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rgbClr val="E2231A"/>
          </a:solidFill>
          <a:ln w="9525">
            <a:noFill/>
            <a:round/>
            <a:headEnd/>
            <a:tailEnd/>
          </a:ln>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4" cstate="print">
            <a:extLst>
              <a:ext uri="{28A0092B-C50C-407E-A947-70E740481C1C}">
                <a14:useLocalDpi xmlns:a14="http://schemas.microsoft.com/office/drawing/2010/main" xmlns="" val="0"/>
              </a:ext>
            </a:extLst>
          </a:blip>
          <a:stretch>
            <a:fillRect/>
          </a:stretch>
        </p:blipFill>
        <p:spPr>
          <a:xfrm>
            <a:off x="2" y="894"/>
            <a:ext cx="12190414" cy="6857106"/>
          </a:xfrm>
          <a:prstGeom prst="rect">
            <a:avLst/>
          </a:prstGeom>
        </p:spPr>
      </p:pic>
      <p:cxnSp>
        <p:nvCxnSpPr>
          <p:cNvPr id="8" name="Straight Connector 17"/>
          <p:cNvCxnSpPr/>
          <p:nvPr userDrawn="1"/>
        </p:nvCxnSpPr>
        <p:spPr>
          <a:xfrm>
            <a:off x="4" y="6384631"/>
            <a:ext cx="12192127"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rotWithShape="1">
          <a:blip r:embed="rId25" cstate="print">
            <a:extLst>
              <a:ext uri="{28A0092B-C50C-407E-A947-70E740481C1C}">
                <a14:useLocalDpi xmlns:a14="http://schemas.microsoft.com/office/drawing/2010/main" xmlns="" val="0"/>
              </a:ext>
            </a:extLst>
          </a:blip>
          <a:srcRect/>
          <a:stretch/>
        </p:blipFill>
        <p:spPr bwMode="ltGray">
          <a:xfrm>
            <a:off x="1525" y="1"/>
            <a:ext cx="12192127" cy="711200"/>
          </a:xfrm>
          <a:prstGeom prst="rect">
            <a:avLst/>
          </a:prstGeom>
          <a:noFill/>
          <a:ln>
            <a:noFill/>
          </a:ln>
        </p:spPr>
      </p:pic>
      <p:sp>
        <p:nvSpPr>
          <p:cNvPr id="10" name="Rectangle 16"/>
          <p:cNvSpPr/>
          <p:nvPr userDrawn="1"/>
        </p:nvSpPr>
        <p:spPr bwMode="black">
          <a:xfrm>
            <a:off x="1" y="6384634"/>
            <a:ext cx="12195176" cy="473369"/>
          </a:xfrm>
          <a:prstGeom prst="rect">
            <a:avLst/>
          </a:prstGeom>
          <a:solidFill>
            <a:srgbClr val="6F7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1" rIns="91423" bIns="45711" numCol="1" spcCol="0" rtlCol="0" fromWordArt="0" anchor="t" anchorCtr="0" forceAA="0" compatLnSpc="1">
            <a:prstTxWarp prst="textNoShape">
              <a:avLst/>
            </a:prstTxWarp>
            <a:noAutofit/>
          </a:bodyPr>
          <a:lstStyle/>
          <a:p>
            <a:pPr algn="l"/>
            <a:endParaRPr lang="en-US" sz="1900" dirty="0" smtClean="0"/>
          </a:p>
        </p:txBody>
      </p:sp>
      <p:pic>
        <p:nvPicPr>
          <p:cNvPr id="11" name="Picture 12"/>
          <p:cNvPicPr>
            <a:picLocks noChangeAspect="1"/>
          </p:cNvPicPr>
          <p:nvPr userDrawn="1"/>
        </p:nvPicPr>
        <p:blipFill>
          <a:blip r:embed="rId26" cstate="email">
            <a:extLst>
              <a:ext uri="{28A0092B-C50C-407E-A947-70E740481C1C}">
                <a14:useLocalDpi xmlns:a14="http://schemas.microsoft.com/office/drawing/2010/main" xmlns=""/>
              </a:ext>
            </a:extLst>
          </a:blip>
          <a:stretch>
            <a:fillRect/>
          </a:stretch>
        </p:blipFill>
        <p:spPr>
          <a:xfrm rot="16200000">
            <a:off x="11304984" y="5478381"/>
            <a:ext cx="1330737" cy="443303"/>
          </a:xfrm>
          <a:prstGeom prst="rect">
            <a:avLst/>
          </a:prstGeom>
        </p:spPr>
      </p:pic>
      <p:sp>
        <p:nvSpPr>
          <p:cNvPr id="12" name="标题 1"/>
          <p:cNvSpPr>
            <a:spLocks noGrp="1" noChangeArrowheads="1"/>
          </p:cNvSpPr>
          <p:nvPr userDrawn="1"/>
        </p:nvSpPr>
        <p:spPr bwMode="auto">
          <a:xfrm>
            <a:off x="357327" y="204741"/>
            <a:ext cx="11980780" cy="598348"/>
          </a:xfrm>
          <a:prstGeom prst="rect">
            <a:avLst/>
          </a:prstGeom>
          <a:solidFill>
            <a:srgbClr val="FF0000">
              <a:alpha val="0"/>
            </a:srgbClr>
          </a:solidFill>
          <a:ln w="9525">
            <a:noFill/>
            <a:miter lim="800000"/>
            <a:headEnd/>
            <a:tailEnd/>
          </a:ln>
        </p:spPr>
        <p:txBody>
          <a:bodyPr lIns="0" tIns="0" rIns="0" bIns="0" anchor="ctr"/>
          <a:lstStyle/>
          <a:p>
            <a:pPr algn="l">
              <a:buClr>
                <a:srgbClr val="6F7170"/>
              </a:buClr>
              <a:buFont typeface="Wingdings" pitchFamily="2" charset="2"/>
              <a:buNone/>
            </a:pPr>
            <a:r>
              <a:rPr lang="zh-CN" altLang="en-US" sz="2800" b="1" dirty="0">
                <a:solidFill>
                  <a:srgbClr val="000000"/>
                </a:solidFill>
                <a:latin typeface="微软雅黑" pitchFamily="34" charset="-122"/>
                <a:ea typeface="微软雅黑" pitchFamily="34" charset="-122"/>
                <a:sym typeface="Arial" pitchFamily="34" charset="0"/>
              </a:rPr>
              <a:t> </a:t>
            </a:r>
          </a:p>
        </p:txBody>
      </p:sp>
      <p:sp>
        <p:nvSpPr>
          <p:cNvPr id="13" name="Freeform 5"/>
          <p:cNvSpPr>
            <a:spLocks noChangeAspect="1" noEditPoints="1"/>
          </p:cNvSpPr>
          <p:nvPr userDrawn="1"/>
        </p:nvSpPr>
        <p:spPr bwMode="auto">
          <a:xfrm>
            <a:off x="204868" y="423765"/>
            <a:ext cx="201691" cy="199979"/>
          </a:xfrm>
          <a:custGeom>
            <a:avLst/>
            <a:gdLst>
              <a:gd name="T0" fmla="*/ 2147483647 w 1368"/>
              <a:gd name="T1" fmla="*/ 0 h 1368"/>
              <a:gd name="T2" fmla="*/ 0 w 1368"/>
              <a:gd name="T3" fmla="*/ 2147483647 h 1368"/>
              <a:gd name="T4" fmla="*/ 2147483647 w 1368"/>
              <a:gd name="T5" fmla="*/ 2147483647 h 1368"/>
              <a:gd name="T6" fmla="*/ 2147483647 w 1368"/>
              <a:gd name="T7" fmla="*/ 2147483647 h 1368"/>
              <a:gd name="T8" fmla="*/ 2147483647 w 1368"/>
              <a:gd name="T9" fmla="*/ 0 h 1368"/>
              <a:gd name="T10" fmla="*/ 2147483647 w 1368"/>
              <a:gd name="T11" fmla="*/ 2147483647 h 1368"/>
              <a:gd name="T12" fmla="*/ 2147483647 w 1368"/>
              <a:gd name="T13" fmla="*/ 2147483647 h 1368"/>
              <a:gd name="T14" fmla="*/ 2147483647 w 1368"/>
              <a:gd name="T15" fmla="*/ 2147483647 h 1368"/>
              <a:gd name="T16" fmla="*/ 2147483647 w 1368"/>
              <a:gd name="T17" fmla="*/ 2147483647 h 1368"/>
              <a:gd name="T18" fmla="*/ 2147483647 w 1368"/>
              <a:gd name="T19" fmla="*/ 2147483647 h 1368"/>
              <a:gd name="T20" fmla="*/ 2147483647 w 1368"/>
              <a:gd name="T21" fmla="*/ 2147483647 h 1368"/>
              <a:gd name="T22" fmla="*/ 2147483647 w 1368"/>
              <a:gd name="T23" fmla="*/ 2147483647 h 1368"/>
              <a:gd name="T24" fmla="*/ 2147483647 w 1368"/>
              <a:gd name="T25" fmla="*/ 2147483647 h 1368"/>
              <a:gd name="T26" fmla="*/ 2147483647 w 1368"/>
              <a:gd name="T27" fmla="*/ 2147483647 h 1368"/>
              <a:gd name="T28" fmla="*/ 2147483647 w 1368"/>
              <a:gd name="T29" fmla="*/ 2147483647 h 1368"/>
              <a:gd name="T30" fmla="*/ 2147483647 w 1368"/>
              <a:gd name="T31" fmla="*/ 2147483647 h 1368"/>
              <a:gd name="T32" fmla="*/ 2147483647 w 1368"/>
              <a:gd name="T33" fmla="*/ 2147483647 h 1368"/>
              <a:gd name="T34" fmla="*/ 2147483647 w 1368"/>
              <a:gd name="T35" fmla="*/ 2147483647 h 1368"/>
              <a:gd name="T36" fmla="*/ 2147483647 w 1368"/>
              <a:gd name="T37" fmla="*/ 2147483647 h 1368"/>
              <a:gd name="T38" fmla="*/ 2147483647 w 1368"/>
              <a:gd name="T39" fmla="*/ 2147483647 h 1368"/>
              <a:gd name="T40" fmla="*/ 2147483647 w 1368"/>
              <a:gd name="T41" fmla="*/ 2147483647 h 1368"/>
              <a:gd name="T42" fmla="*/ 2147483647 w 1368"/>
              <a:gd name="T43" fmla="*/ 2147483647 h 1368"/>
              <a:gd name="T44" fmla="*/ 2147483647 w 1368"/>
              <a:gd name="T45" fmla="*/ 2147483647 h 1368"/>
              <a:gd name="T46" fmla="*/ 2147483647 w 1368"/>
              <a:gd name="T47" fmla="*/ 2147483647 h 1368"/>
              <a:gd name="T48" fmla="*/ 2147483647 w 1368"/>
              <a:gd name="T49" fmla="*/ 2147483647 h 1368"/>
              <a:gd name="T50" fmla="*/ 2147483647 w 1368"/>
              <a:gd name="T51" fmla="*/ 2147483647 h 1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8"/>
              <a:gd name="T79" fmla="*/ 0 h 1368"/>
              <a:gd name="T80" fmla="*/ 1368 w 1368"/>
              <a:gd name="T81" fmla="*/ 1368 h 1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rgbClr val="E2231A"/>
          </a:solidFill>
          <a:ln w="9525">
            <a:noFill/>
            <a:round/>
            <a:headEnd/>
            <a:tailEnd/>
          </a:ln>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86" r:id="rId14"/>
    <p:sldLayoutId id="2147483687" r:id="rId15"/>
    <p:sldLayoutId id="2147483689" r:id="rId16"/>
    <p:sldLayoutId id="2147483690" r:id="rId17"/>
    <p:sldLayoutId id="2147483691" r:id="rId18"/>
    <p:sldLayoutId id="2147483692" r:id="rId19"/>
    <p:sldLayoutId id="2147483693" r:id="rId20"/>
    <p:sldLayoutId id="2147483694" r:id="rId21"/>
    <p:sldLayoutId id="2147483718"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33.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se.com/promo/saphana-replication.html" TargetMode="External"/><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hyperlink" Target="http://scn.sap.com/community/hana-in-memory/blog/2014/04/04/fail-safe-operation-of-sap-hana-suse-extends-its-high-availability-solu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3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28.png"/><Relationship Id="rId2" Type="http://schemas.openxmlformats.org/officeDocument/2006/relationships/image" Target="../media/image24.jpe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6.png"/><Relationship Id="rId10" Type="http://schemas.openxmlformats.org/officeDocument/2006/relationships/image" Target="../media/image11.png"/><Relationship Id="rId19"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5.png"/><Relationship Id="rId22"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srcRect/>
          <a:stretch>
            <a:fillRect/>
          </a:stretch>
        </p:blipFill>
        <p:spPr bwMode="auto">
          <a:xfrm>
            <a:off x="1589" y="36513"/>
            <a:ext cx="12193587" cy="6858000"/>
          </a:xfrm>
          <a:prstGeom prst="rect">
            <a:avLst/>
          </a:prstGeom>
          <a:noFill/>
          <a:ln w="9525">
            <a:noFill/>
            <a:miter lim="800000"/>
            <a:headEnd/>
            <a:tailEnd/>
          </a:ln>
        </p:spPr>
      </p:pic>
      <p:pic>
        <p:nvPicPr>
          <p:cNvPr id="5123" name="Picture 2" descr="C:\Users\kathyp\Documents\00_Brand-Resources\Multimode Elements\Multimode Icons\PNG\Multimode-Icon_HANG.png"/>
          <p:cNvPicPr>
            <a:picLocks noChangeAspect="1" noChangeArrowheads="1"/>
          </p:cNvPicPr>
          <p:nvPr/>
        </p:nvPicPr>
        <p:blipFill>
          <a:blip r:embed="rId3" cstate="print"/>
          <a:srcRect/>
          <a:stretch>
            <a:fillRect/>
          </a:stretch>
        </p:blipFill>
        <p:spPr bwMode="auto">
          <a:xfrm>
            <a:off x="597056" y="5467350"/>
            <a:ext cx="311231" cy="312738"/>
          </a:xfrm>
          <a:prstGeom prst="rect">
            <a:avLst/>
          </a:prstGeom>
          <a:noFill/>
          <a:ln w="9525">
            <a:noFill/>
            <a:miter lim="800000"/>
            <a:headEnd/>
            <a:tailEnd/>
          </a:ln>
        </p:spPr>
      </p:pic>
      <p:pic>
        <p:nvPicPr>
          <p:cNvPr id="5124" name="Picture 3" descr="C:\Users\kathyp\Documents\00_Brand-Resources\Multimode Elements\Multimode Icons\PNG\Multimode-Icon_HOLD.png"/>
          <p:cNvPicPr>
            <a:picLocks noChangeAspect="1" noChangeArrowheads="1"/>
          </p:cNvPicPr>
          <p:nvPr/>
        </p:nvPicPr>
        <p:blipFill>
          <a:blip r:embed="rId4" cstate="print"/>
          <a:srcRect/>
          <a:stretch>
            <a:fillRect/>
          </a:stretch>
        </p:blipFill>
        <p:spPr bwMode="auto">
          <a:xfrm>
            <a:off x="1310030" y="5467350"/>
            <a:ext cx="312818" cy="312738"/>
          </a:xfrm>
          <a:prstGeom prst="rect">
            <a:avLst/>
          </a:prstGeom>
          <a:noFill/>
          <a:ln w="9525">
            <a:noFill/>
            <a:miter lim="800000"/>
            <a:headEnd/>
            <a:tailEnd/>
          </a:ln>
        </p:spPr>
      </p:pic>
      <p:pic>
        <p:nvPicPr>
          <p:cNvPr id="5125" name="Picture 4" descr="C:\Users\kathyp\Documents\00_Brand-Resources\Multimode Elements\Multimode Icons\PNG\Multimode-Icon_LAPTOP.png"/>
          <p:cNvPicPr>
            <a:picLocks noChangeAspect="1" noChangeArrowheads="1"/>
          </p:cNvPicPr>
          <p:nvPr/>
        </p:nvPicPr>
        <p:blipFill>
          <a:blip r:embed="rId5" cstate="print"/>
          <a:srcRect/>
          <a:stretch>
            <a:fillRect/>
          </a:stretch>
        </p:blipFill>
        <p:spPr bwMode="auto">
          <a:xfrm>
            <a:off x="1667309" y="5467350"/>
            <a:ext cx="312819" cy="312738"/>
          </a:xfrm>
          <a:prstGeom prst="rect">
            <a:avLst/>
          </a:prstGeom>
          <a:noFill/>
          <a:ln w="9525">
            <a:noFill/>
            <a:miter lim="800000"/>
            <a:headEnd/>
            <a:tailEnd/>
          </a:ln>
        </p:spPr>
      </p:pic>
      <p:pic>
        <p:nvPicPr>
          <p:cNvPr id="5126" name="Picture 5" descr="C:\Users\kathyp\Documents\00_Brand-Resources\Multimode Elements\Multimode Icons\PNG\Multimode-Icon_STAND.png"/>
          <p:cNvPicPr>
            <a:picLocks noChangeAspect="1" noChangeArrowheads="1"/>
          </p:cNvPicPr>
          <p:nvPr/>
        </p:nvPicPr>
        <p:blipFill>
          <a:blip r:embed="rId6" cstate="print"/>
          <a:srcRect/>
          <a:stretch>
            <a:fillRect/>
          </a:stretch>
        </p:blipFill>
        <p:spPr bwMode="auto">
          <a:xfrm>
            <a:off x="2737563" y="5467350"/>
            <a:ext cx="312819" cy="312738"/>
          </a:xfrm>
          <a:prstGeom prst="rect">
            <a:avLst/>
          </a:prstGeom>
          <a:noFill/>
          <a:ln w="9525">
            <a:noFill/>
            <a:miter lim="800000"/>
            <a:headEnd/>
            <a:tailEnd/>
          </a:ln>
        </p:spPr>
      </p:pic>
      <p:pic>
        <p:nvPicPr>
          <p:cNvPr id="5127" name="Picture 6" descr="C:\Users\kathyp\Documents\00_Brand-Resources\Multimode Elements\Multimode Icons\PNG\Multimode-Icon_STAND-Tablet.png"/>
          <p:cNvPicPr>
            <a:picLocks noChangeAspect="1" noChangeArrowheads="1"/>
          </p:cNvPicPr>
          <p:nvPr/>
        </p:nvPicPr>
        <p:blipFill>
          <a:blip r:embed="rId7" cstate="print"/>
          <a:srcRect/>
          <a:stretch>
            <a:fillRect/>
          </a:stretch>
        </p:blipFill>
        <p:spPr bwMode="auto">
          <a:xfrm>
            <a:off x="3452124" y="5467350"/>
            <a:ext cx="311231" cy="312738"/>
          </a:xfrm>
          <a:prstGeom prst="rect">
            <a:avLst/>
          </a:prstGeom>
          <a:noFill/>
          <a:ln w="9525">
            <a:noFill/>
            <a:miter lim="800000"/>
            <a:headEnd/>
            <a:tailEnd/>
          </a:ln>
        </p:spPr>
      </p:pic>
      <p:pic>
        <p:nvPicPr>
          <p:cNvPr id="5128" name="Picture 7" descr="C:\Users\kathyp\Documents\00_Brand-Resources\Multimode Elements\Multimode Icons\PNG\Multimode-Icon_TABLE.png"/>
          <p:cNvPicPr>
            <a:picLocks noChangeAspect="1" noChangeArrowheads="1"/>
          </p:cNvPicPr>
          <p:nvPr/>
        </p:nvPicPr>
        <p:blipFill>
          <a:blip r:embed="rId8" cstate="print"/>
          <a:srcRect/>
          <a:stretch>
            <a:fillRect/>
          </a:stretch>
        </p:blipFill>
        <p:spPr bwMode="auto">
          <a:xfrm>
            <a:off x="3809406" y="5467350"/>
            <a:ext cx="312818" cy="312738"/>
          </a:xfrm>
          <a:prstGeom prst="rect">
            <a:avLst/>
          </a:prstGeom>
          <a:noFill/>
          <a:ln w="9525">
            <a:noFill/>
            <a:miter lim="800000"/>
            <a:headEnd/>
            <a:tailEnd/>
          </a:ln>
        </p:spPr>
      </p:pic>
      <p:pic>
        <p:nvPicPr>
          <p:cNvPr id="5129" name="Picture 8" descr="C:\Users\kathyp\Documents\00_Brand-Resources\Multimode Elements\Multimode Icons\PNG\Multimode-Icon_TABLET.png"/>
          <p:cNvPicPr>
            <a:picLocks noChangeAspect="1" noChangeArrowheads="1"/>
          </p:cNvPicPr>
          <p:nvPr/>
        </p:nvPicPr>
        <p:blipFill>
          <a:blip r:embed="rId9" cstate="print"/>
          <a:srcRect/>
          <a:stretch>
            <a:fillRect/>
          </a:stretch>
        </p:blipFill>
        <p:spPr bwMode="auto">
          <a:xfrm>
            <a:off x="4166685" y="5467350"/>
            <a:ext cx="312819" cy="312738"/>
          </a:xfrm>
          <a:prstGeom prst="rect">
            <a:avLst/>
          </a:prstGeom>
          <a:noFill/>
          <a:ln w="9525">
            <a:noFill/>
            <a:miter lim="800000"/>
            <a:headEnd/>
            <a:tailEnd/>
          </a:ln>
        </p:spPr>
      </p:pic>
      <p:pic>
        <p:nvPicPr>
          <p:cNvPr id="5130" name="Picture 9" descr="C:\Users\kathyp\Documents\00_Brand-Resources\Multimode Elements\Multimode Icons\PNG\Multimode-Icon_TENT.png"/>
          <p:cNvPicPr>
            <a:picLocks noChangeAspect="1" noChangeArrowheads="1"/>
          </p:cNvPicPr>
          <p:nvPr/>
        </p:nvPicPr>
        <p:blipFill>
          <a:blip r:embed="rId10" cstate="print"/>
          <a:srcRect/>
          <a:stretch>
            <a:fillRect/>
          </a:stretch>
        </p:blipFill>
        <p:spPr bwMode="auto">
          <a:xfrm>
            <a:off x="5594220" y="5467350"/>
            <a:ext cx="311231" cy="312738"/>
          </a:xfrm>
          <a:prstGeom prst="rect">
            <a:avLst/>
          </a:prstGeom>
          <a:noFill/>
          <a:ln w="9525">
            <a:noFill/>
            <a:miter lim="800000"/>
            <a:headEnd/>
            <a:tailEnd/>
          </a:ln>
        </p:spPr>
      </p:pic>
      <p:pic>
        <p:nvPicPr>
          <p:cNvPr id="5131" name="Picture 10" descr="C:\Users\kathyp\Documents\00_Brand-Resources\Multimode Elements\Multimode Icons\PNG\Multimode-Icon_TILT.png"/>
          <p:cNvPicPr>
            <a:picLocks noChangeAspect="1" noChangeArrowheads="1"/>
          </p:cNvPicPr>
          <p:nvPr/>
        </p:nvPicPr>
        <p:blipFill>
          <a:blip r:embed="rId11" cstate="print"/>
          <a:srcRect/>
          <a:stretch>
            <a:fillRect/>
          </a:stretch>
        </p:blipFill>
        <p:spPr bwMode="auto">
          <a:xfrm>
            <a:off x="6307193" y="5467350"/>
            <a:ext cx="312819" cy="312738"/>
          </a:xfrm>
          <a:prstGeom prst="rect">
            <a:avLst/>
          </a:prstGeom>
          <a:noFill/>
          <a:ln w="9525">
            <a:noFill/>
            <a:miter lim="800000"/>
            <a:headEnd/>
            <a:tailEnd/>
          </a:ln>
        </p:spPr>
      </p:pic>
      <p:pic>
        <p:nvPicPr>
          <p:cNvPr id="5132" name="Picture 11" descr="C:\Users\kathyp\Documents\00_Brand-Resources\Multimode Elements\Multimode Icons\PNG\Multimode-Icon_TV.png"/>
          <p:cNvPicPr>
            <a:picLocks noChangeAspect="1" noChangeArrowheads="1"/>
          </p:cNvPicPr>
          <p:nvPr/>
        </p:nvPicPr>
        <p:blipFill>
          <a:blip r:embed="rId12" cstate="print"/>
          <a:srcRect/>
          <a:stretch>
            <a:fillRect/>
          </a:stretch>
        </p:blipFill>
        <p:spPr bwMode="auto">
          <a:xfrm>
            <a:off x="6666061" y="5467350"/>
            <a:ext cx="311231" cy="312738"/>
          </a:xfrm>
          <a:prstGeom prst="rect">
            <a:avLst/>
          </a:prstGeom>
          <a:noFill/>
          <a:ln w="9525">
            <a:noFill/>
            <a:miter lim="800000"/>
            <a:headEnd/>
            <a:tailEnd/>
          </a:ln>
        </p:spPr>
      </p:pic>
      <p:grpSp>
        <p:nvGrpSpPr>
          <p:cNvPr id="2" name="Group 32"/>
          <p:cNvGrpSpPr>
            <a:grpSpLocks/>
          </p:cNvGrpSpPr>
          <p:nvPr/>
        </p:nvGrpSpPr>
        <p:grpSpPr bwMode="auto">
          <a:xfrm>
            <a:off x="2024590" y="5467350"/>
            <a:ext cx="311231" cy="311150"/>
            <a:chOff x="0" y="0"/>
            <a:chExt cx="310896" cy="310896"/>
          </a:xfrm>
        </p:grpSpPr>
        <p:sp>
          <p:nvSpPr>
            <p:cNvPr id="5161" name="Oval 33"/>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5162" name="Picture 34"/>
            <p:cNvPicPr>
              <a:picLocks noChangeAspect="1" noChangeArrowheads="1"/>
            </p:cNvPicPr>
            <p:nvPr/>
          </p:nvPicPr>
          <p:blipFill>
            <a:blip r:embed="rId13" cstate="print"/>
            <a:srcRect/>
            <a:stretch>
              <a:fillRect/>
            </a:stretch>
          </p:blipFill>
          <p:spPr bwMode="auto">
            <a:xfrm>
              <a:off x="94216" y="41148"/>
              <a:ext cx="122464" cy="228600"/>
            </a:xfrm>
            <a:prstGeom prst="rect">
              <a:avLst/>
            </a:prstGeom>
            <a:noFill/>
            <a:ln w="9525">
              <a:noFill/>
              <a:miter lim="800000"/>
              <a:headEnd/>
              <a:tailEnd/>
            </a:ln>
          </p:spPr>
        </p:pic>
      </p:grpSp>
      <p:grpSp>
        <p:nvGrpSpPr>
          <p:cNvPr id="3" name="Group 35"/>
          <p:cNvGrpSpPr>
            <a:grpSpLocks/>
          </p:cNvGrpSpPr>
          <p:nvPr/>
        </p:nvGrpSpPr>
        <p:grpSpPr bwMode="auto">
          <a:xfrm>
            <a:off x="3096431" y="5467350"/>
            <a:ext cx="311231" cy="311150"/>
            <a:chOff x="0" y="0"/>
            <a:chExt cx="310896" cy="310896"/>
          </a:xfrm>
        </p:grpSpPr>
        <p:sp>
          <p:nvSpPr>
            <p:cNvPr id="5159" name="Oval 36"/>
            <p:cNvSpPr>
              <a:spLocks noChangeArrowheads="1"/>
            </p:cNvSpPr>
            <p:nvPr/>
          </p:nvSpPr>
          <p:spPr bwMode="auto">
            <a:xfrm>
              <a:off x="0" y="0"/>
              <a:ext cx="310896" cy="310896"/>
            </a:xfrm>
            <a:prstGeom prst="ellipse">
              <a:avLst/>
            </a:prstGeom>
            <a:solidFill>
              <a:srgbClr val="4AC0E0"/>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5160" name="Picture 9" descr="C:\Users\yhwang\Desktop\WW Design\Multimode Icons\twitter-01.png"/>
            <p:cNvPicPr>
              <a:picLocks noChangeAspect="1" noChangeArrowheads="1"/>
            </p:cNvPicPr>
            <p:nvPr/>
          </p:nvPicPr>
          <p:blipFill>
            <a:blip r:embed="rId14" cstate="print"/>
            <a:srcRect/>
            <a:stretch>
              <a:fillRect/>
            </a:stretch>
          </p:blipFill>
          <p:spPr bwMode="auto">
            <a:xfrm>
              <a:off x="0" y="0"/>
              <a:ext cx="310896" cy="310896"/>
            </a:xfrm>
            <a:prstGeom prst="rect">
              <a:avLst/>
            </a:prstGeom>
            <a:noFill/>
            <a:ln w="9525">
              <a:noFill/>
              <a:miter lim="800000"/>
              <a:headEnd/>
              <a:tailEnd/>
            </a:ln>
          </p:spPr>
        </p:pic>
      </p:grpSp>
      <p:grpSp>
        <p:nvGrpSpPr>
          <p:cNvPr id="4" name="Group 38"/>
          <p:cNvGrpSpPr>
            <a:grpSpLocks/>
          </p:cNvGrpSpPr>
          <p:nvPr/>
        </p:nvGrpSpPr>
        <p:grpSpPr bwMode="auto">
          <a:xfrm>
            <a:off x="952748" y="5467350"/>
            <a:ext cx="311231" cy="311150"/>
            <a:chOff x="0" y="0"/>
            <a:chExt cx="310896" cy="310896"/>
          </a:xfrm>
        </p:grpSpPr>
        <p:sp>
          <p:nvSpPr>
            <p:cNvPr id="5157" name="Oval 39"/>
            <p:cNvSpPr>
              <a:spLocks noChangeArrowheads="1"/>
            </p:cNvSpPr>
            <p:nvPr/>
          </p:nvSpPr>
          <p:spPr bwMode="auto">
            <a:xfrm>
              <a:off x="0" y="0"/>
              <a:ext cx="310896" cy="310896"/>
            </a:xfrm>
            <a:prstGeom prst="ellipse">
              <a:avLst/>
            </a:prstGeom>
            <a:solidFill>
              <a:schemeClr val="accent2"/>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5158" name="Picture 5" descr="C:\Users\yhwang\Desktop\WW Design\Multimode Icons\globe-01.png"/>
            <p:cNvPicPr>
              <a:picLocks noChangeAspect="1" noChangeArrowheads="1"/>
            </p:cNvPicPr>
            <p:nvPr/>
          </p:nvPicPr>
          <p:blipFill>
            <a:blip r:embed="rId15" cstate="print"/>
            <a:srcRect/>
            <a:stretch>
              <a:fillRect/>
            </a:stretch>
          </p:blipFill>
          <p:spPr bwMode="auto">
            <a:xfrm>
              <a:off x="27432" y="27432"/>
              <a:ext cx="256032" cy="256032"/>
            </a:xfrm>
            <a:prstGeom prst="rect">
              <a:avLst/>
            </a:prstGeom>
            <a:noFill/>
            <a:ln w="9525">
              <a:noFill/>
              <a:miter lim="800000"/>
              <a:headEnd/>
              <a:tailEnd/>
            </a:ln>
          </p:spPr>
        </p:pic>
      </p:grpSp>
      <p:grpSp>
        <p:nvGrpSpPr>
          <p:cNvPr id="5" name="Group 41"/>
          <p:cNvGrpSpPr>
            <a:grpSpLocks/>
          </p:cNvGrpSpPr>
          <p:nvPr/>
        </p:nvGrpSpPr>
        <p:grpSpPr bwMode="auto">
          <a:xfrm>
            <a:off x="2356464" y="5443539"/>
            <a:ext cx="365220" cy="365125"/>
            <a:chOff x="0" y="0"/>
            <a:chExt cx="365760" cy="365760"/>
          </a:xfrm>
        </p:grpSpPr>
        <p:sp>
          <p:nvSpPr>
            <p:cNvPr id="5155" name="Oval 42"/>
            <p:cNvSpPr>
              <a:spLocks noChangeArrowheads="1"/>
            </p:cNvSpPr>
            <p:nvPr/>
          </p:nvSpPr>
          <p:spPr bwMode="auto">
            <a:xfrm>
              <a:off x="25167" y="25167"/>
              <a:ext cx="310896" cy="310896"/>
            </a:xfrm>
            <a:prstGeom prst="ellipse">
              <a:avLst/>
            </a:prstGeom>
            <a:solidFill>
              <a:srgbClr val="3E8DDD"/>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5156" name="Picture 2" descr="C:\Users\yhwang\Desktop\WW Design\Multimode Icons\chain-01.png"/>
            <p:cNvPicPr>
              <a:picLocks noChangeAspect="1" noChangeArrowheads="1"/>
            </p:cNvPicPr>
            <p:nvPr/>
          </p:nvPicPr>
          <p:blipFill>
            <a:blip r:embed="rId16" cstate="print"/>
            <a:srcRect/>
            <a:stretch>
              <a:fillRect/>
            </a:stretch>
          </p:blipFill>
          <p:spPr bwMode="auto">
            <a:xfrm>
              <a:off x="0" y="0"/>
              <a:ext cx="365760" cy="365760"/>
            </a:xfrm>
            <a:prstGeom prst="rect">
              <a:avLst/>
            </a:prstGeom>
            <a:noFill/>
            <a:ln w="9525">
              <a:noFill/>
              <a:miter lim="800000"/>
              <a:headEnd/>
              <a:tailEnd/>
            </a:ln>
          </p:spPr>
        </p:pic>
      </p:grpSp>
      <p:grpSp>
        <p:nvGrpSpPr>
          <p:cNvPr id="6" name="Group 44"/>
          <p:cNvGrpSpPr>
            <a:grpSpLocks/>
          </p:cNvGrpSpPr>
          <p:nvPr/>
        </p:nvGrpSpPr>
        <p:grpSpPr bwMode="auto">
          <a:xfrm>
            <a:off x="5236939" y="5467350"/>
            <a:ext cx="311231" cy="311150"/>
            <a:chOff x="0" y="0"/>
            <a:chExt cx="310896" cy="310896"/>
          </a:xfrm>
        </p:grpSpPr>
        <p:sp>
          <p:nvSpPr>
            <p:cNvPr id="5153" name="Oval 45"/>
            <p:cNvSpPr>
              <a:spLocks noChangeArrowheads="1"/>
            </p:cNvSpPr>
            <p:nvPr/>
          </p:nvSpPr>
          <p:spPr bwMode="auto">
            <a:xfrm>
              <a:off x="0" y="0"/>
              <a:ext cx="310896" cy="310896"/>
            </a:xfrm>
            <a:prstGeom prst="ellipse">
              <a:avLst/>
            </a:prstGeom>
            <a:solidFill>
              <a:srgbClr val="3E8DDD"/>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5154" name="Picture 46" descr="C:\Users\yhwang\Desktop\WW Design\Multimode Icons\facebook-01.png"/>
            <p:cNvPicPr>
              <a:picLocks noChangeAspect="1" noChangeArrowheads="1"/>
            </p:cNvPicPr>
            <p:nvPr/>
          </p:nvPicPr>
          <p:blipFill>
            <a:blip r:embed="rId17" cstate="print"/>
            <a:srcRect/>
            <a:stretch>
              <a:fillRect/>
            </a:stretch>
          </p:blipFill>
          <p:spPr bwMode="auto">
            <a:xfrm>
              <a:off x="0" y="0"/>
              <a:ext cx="310896" cy="310896"/>
            </a:xfrm>
            <a:prstGeom prst="rect">
              <a:avLst/>
            </a:prstGeom>
            <a:noFill/>
            <a:ln w="9525">
              <a:noFill/>
              <a:miter lim="800000"/>
              <a:headEnd/>
              <a:tailEnd/>
            </a:ln>
          </p:spPr>
        </p:pic>
      </p:grpSp>
      <p:grpSp>
        <p:nvGrpSpPr>
          <p:cNvPr id="7" name="Group 47"/>
          <p:cNvGrpSpPr>
            <a:grpSpLocks/>
          </p:cNvGrpSpPr>
          <p:nvPr/>
        </p:nvGrpSpPr>
        <p:grpSpPr bwMode="auto">
          <a:xfrm>
            <a:off x="4523966" y="5467350"/>
            <a:ext cx="311231" cy="311150"/>
            <a:chOff x="0" y="0"/>
            <a:chExt cx="310896" cy="310896"/>
          </a:xfrm>
        </p:grpSpPr>
        <p:sp>
          <p:nvSpPr>
            <p:cNvPr id="5151" name="Oval 48"/>
            <p:cNvSpPr>
              <a:spLocks noChangeArrowheads="1"/>
            </p:cNvSpPr>
            <p:nvPr/>
          </p:nvSpPr>
          <p:spPr bwMode="auto">
            <a:xfrm>
              <a:off x="0" y="0"/>
              <a:ext cx="310896" cy="310896"/>
            </a:xfrm>
            <a:prstGeom prst="ellipse">
              <a:avLst/>
            </a:prstGeom>
            <a:solidFill>
              <a:srgbClr val="6ABF4A"/>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5152" name="Picture 7" descr="C:\Users\yhwang\Desktop\WW Design\Multimode Icons\server-01.png"/>
            <p:cNvPicPr>
              <a:picLocks noChangeAspect="1" noChangeArrowheads="1"/>
            </p:cNvPicPr>
            <p:nvPr/>
          </p:nvPicPr>
          <p:blipFill>
            <a:blip r:embed="rId18" cstate="print"/>
            <a:srcRect/>
            <a:stretch>
              <a:fillRect/>
            </a:stretch>
          </p:blipFill>
          <p:spPr bwMode="auto">
            <a:xfrm>
              <a:off x="0" y="0"/>
              <a:ext cx="310896" cy="310896"/>
            </a:xfrm>
            <a:prstGeom prst="rect">
              <a:avLst/>
            </a:prstGeom>
            <a:noFill/>
            <a:ln w="9525">
              <a:noFill/>
              <a:miter lim="800000"/>
              <a:headEnd/>
              <a:tailEnd/>
            </a:ln>
          </p:spPr>
        </p:pic>
      </p:grpSp>
      <p:grpSp>
        <p:nvGrpSpPr>
          <p:cNvPr id="8" name="Group 51"/>
          <p:cNvGrpSpPr>
            <a:grpSpLocks/>
          </p:cNvGrpSpPr>
          <p:nvPr/>
        </p:nvGrpSpPr>
        <p:grpSpPr bwMode="auto">
          <a:xfrm>
            <a:off x="4881246" y="5467350"/>
            <a:ext cx="311231" cy="311150"/>
            <a:chOff x="0" y="0"/>
            <a:chExt cx="310896" cy="310896"/>
          </a:xfrm>
        </p:grpSpPr>
        <p:sp>
          <p:nvSpPr>
            <p:cNvPr id="5149" name="Oval 52"/>
            <p:cNvSpPr>
              <a:spLocks noChangeArrowheads="1"/>
            </p:cNvSpPr>
            <p:nvPr/>
          </p:nvSpPr>
          <p:spPr bwMode="auto">
            <a:xfrm>
              <a:off x="0" y="0"/>
              <a:ext cx="310896" cy="310896"/>
            </a:xfrm>
            <a:prstGeom prst="ellipse">
              <a:avLst/>
            </a:prstGeom>
            <a:solidFill>
              <a:schemeClr val="accent2"/>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5150" name="Picture 6" descr="C:\Users\yhwang\Desktop\WW Design\Multimode Icons\network-01.png"/>
            <p:cNvPicPr>
              <a:picLocks noChangeAspect="1" noChangeArrowheads="1"/>
            </p:cNvPicPr>
            <p:nvPr/>
          </p:nvPicPr>
          <p:blipFill>
            <a:blip r:embed="rId19" cstate="print"/>
            <a:srcRect/>
            <a:stretch>
              <a:fillRect/>
            </a:stretch>
          </p:blipFill>
          <p:spPr bwMode="auto">
            <a:xfrm>
              <a:off x="0" y="0"/>
              <a:ext cx="310896" cy="310896"/>
            </a:xfrm>
            <a:prstGeom prst="rect">
              <a:avLst/>
            </a:prstGeom>
            <a:noFill/>
            <a:ln w="9525">
              <a:noFill/>
              <a:miter lim="800000"/>
              <a:headEnd/>
              <a:tailEnd/>
            </a:ln>
          </p:spPr>
        </p:pic>
      </p:grpSp>
      <p:grpSp>
        <p:nvGrpSpPr>
          <p:cNvPr id="9" name="Group 57"/>
          <p:cNvGrpSpPr>
            <a:grpSpLocks/>
          </p:cNvGrpSpPr>
          <p:nvPr/>
        </p:nvGrpSpPr>
        <p:grpSpPr bwMode="auto">
          <a:xfrm>
            <a:off x="5951500" y="5467350"/>
            <a:ext cx="311231" cy="311150"/>
            <a:chOff x="0" y="0"/>
            <a:chExt cx="310896" cy="310896"/>
          </a:xfrm>
        </p:grpSpPr>
        <p:sp>
          <p:nvSpPr>
            <p:cNvPr id="5147" name="Oval 58"/>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5148" name="Picture 8" descr="C:\Users\yhwang\Desktop\WW Design\Multimode Icons\think_light-01.png"/>
            <p:cNvPicPr>
              <a:picLocks noChangeAspect="1" noChangeArrowheads="1"/>
            </p:cNvPicPr>
            <p:nvPr/>
          </p:nvPicPr>
          <p:blipFill>
            <a:blip r:embed="rId20" cstate="print"/>
            <a:srcRect/>
            <a:stretch>
              <a:fillRect/>
            </a:stretch>
          </p:blipFill>
          <p:spPr bwMode="auto">
            <a:xfrm>
              <a:off x="0" y="0"/>
              <a:ext cx="310896" cy="310896"/>
            </a:xfrm>
            <a:prstGeom prst="rect">
              <a:avLst/>
            </a:prstGeom>
            <a:noFill/>
            <a:ln w="9525">
              <a:noFill/>
              <a:miter lim="800000"/>
              <a:headEnd/>
              <a:tailEnd/>
            </a:ln>
          </p:spPr>
        </p:pic>
      </p:grpSp>
      <p:pic>
        <p:nvPicPr>
          <p:cNvPr id="5141" name="Picture 60"/>
          <p:cNvPicPr>
            <a:picLocks noChangeAspect="1" noChangeArrowheads="1"/>
          </p:cNvPicPr>
          <p:nvPr/>
        </p:nvPicPr>
        <p:blipFill>
          <a:blip r:embed="rId21" cstate="print"/>
          <a:srcRect/>
          <a:stretch>
            <a:fillRect/>
          </a:stretch>
        </p:blipFill>
        <p:spPr bwMode="auto">
          <a:xfrm>
            <a:off x="11391692" y="2251075"/>
            <a:ext cx="803484" cy="2413000"/>
          </a:xfrm>
          <a:prstGeom prst="rect">
            <a:avLst/>
          </a:prstGeom>
          <a:noFill/>
          <a:ln w="9525">
            <a:noFill/>
            <a:miter lim="800000"/>
            <a:headEnd/>
            <a:tailEnd/>
          </a:ln>
        </p:spPr>
      </p:pic>
      <p:sp>
        <p:nvSpPr>
          <p:cNvPr id="5142" name="Rectangle 53"/>
          <p:cNvSpPr>
            <a:spLocks noChangeArrowheads="1"/>
          </p:cNvSpPr>
          <p:nvPr/>
        </p:nvSpPr>
        <p:spPr bwMode="auto">
          <a:xfrm>
            <a:off x="549418" y="4557713"/>
            <a:ext cx="1097249" cy="106362"/>
          </a:xfrm>
          <a:prstGeom prst="rect">
            <a:avLst/>
          </a:prstGeom>
          <a:solidFill>
            <a:srgbClr val="FF0000"/>
          </a:solidFill>
          <a:ln w="9525">
            <a:noFill/>
            <a:miter lim="800000"/>
            <a:headEnd/>
            <a:tailEnd/>
          </a:ln>
        </p:spPr>
        <p:txBody>
          <a:bodyPr anchor="ctr"/>
          <a:lstStyle/>
          <a:p>
            <a:pPr algn="ctr"/>
            <a:endParaRPr lang="zh-CN" altLang="en-US">
              <a:solidFill>
                <a:srgbClr val="FFFFFF"/>
              </a:solidFill>
              <a:cs typeface="Arial" pitchFamily="34" charset="0"/>
              <a:sym typeface="Arial" pitchFamily="34" charset="0"/>
            </a:endParaRPr>
          </a:p>
        </p:txBody>
      </p:sp>
      <p:sp>
        <p:nvSpPr>
          <p:cNvPr id="5143" name="Straight Connector 62"/>
          <p:cNvSpPr>
            <a:spLocks noChangeShapeType="1"/>
          </p:cNvSpPr>
          <p:nvPr/>
        </p:nvSpPr>
        <p:spPr bwMode="auto">
          <a:xfrm>
            <a:off x="549419" y="4664075"/>
            <a:ext cx="10421477" cy="1588"/>
          </a:xfrm>
          <a:prstGeom prst="line">
            <a:avLst/>
          </a:prstGeom>
          <a:noFill/>
          <a:ln w="9525">
            <a:solidFill>
              <a:schemeClr val="bg2"/>
            </a:solidFill>
            <a:round/>
            <a:headEnd/>
            <a:tailEnd/>
          </a:ln>
        </p:spPr>
        <p:txBody>
          <a:bodyPr/>
          <a:lstStyle/>
          <a:p>
            <a:endParaRPr lang="zh-CN" altLang="en-US"/>
          </a:p>
        </p:txBody>
      </p:sp>
      <p:sp>
        <p:nvSpPr>
          <p:cNvPr id="5144" name="Title 13"/>
          <p:cNvSpPr>
            <a:spLocks noGrp="1" noChangeArrowheads="1"/>
          </p:cNvSpPr>
          <p:nvPr>
            <p:ph type="title" idx="4294967295"/>
          </p:nvPr>
        </p:nvSpPr>
        <p:spPr bwMode="auto">
          <a:xfrm>
            <a:off x="0" y="2047875"/>
            <a:ext cx="8726488" cy="1581150"/>
          </a:xfrm>
          <a:prstGeom prst="rect">
            <a:avLst/>
          </a:prstGeom>
          <a:noFill/>
          <a:ln>
            <a:miter lim="800000"/>
            <a:headEnd/>
            <a:tailEnd/>
          </a:ln>
        </p:spPr>
        <p:txBody>
          <a:bodyPr lIns="0" tIns="60949" rIns="121899" bIns="60949" anchor="b"/>
          <a:lstStyle/>
          <a:p>
            <a:pPr marL="0" indent="0" eaLnBrk="1" hangingPunct="1">
              <a:lnSpc>
                <a:spcPts val="5800"/>
              </a:lnSpc>
            </a:pPr>
            <a:r>
              <a:rPr lang="zh-CN" altLang="en-US" sz="4000" b="1" dirty="0" smtClean="0">
                <a:latin typeface="微软雅黑" pitchFamily="34" charset="-122"/>
                <a:ea typeface="微软雅黑" pitchFamily="34" charset="-122"/>
                <a:sym typeface="微软雅黑" pitchFamily="34" charset="-122"/>
              </a:rPr>
              <a:t>联想面向</a:t>
            </a:r>
            <a:r>
              <a:rPr lang="en-US" altLang="zh-CN" sz="4000" b="1" dirty="0" smtClean="0">
                <a:latin typeface="微软雅黑" pitchFamily="34" charset="-122"/>
                <a:ea typeface="微软雅黑" pitchFamily="34" charset="-122"/>
                <a:sym typeface="微软雅黑" pitchFamily="34" charset="-122"/>
              </a:rPr>
              <a:t>SAP HANA</a:t>
            </a:r>
            <a:r>
              <a:rPr lang="zh-CN" altLang="en-US" sz="4000" b="1" dirty="0" smtClean="0">
                <a:latin typeface="微软雅黑" pitchFamily="34" charset="-122"/>
                <a:ea typeface="微软雅黑" pitchFamily="34" charset="-122"/>
                <a:sym typeface="微软雅黑" pitchFamily="34" charset="-122"/>
              </a:rPr>
              <a:t>的解决方案</a:t>
            </a:r>
            <a:endParaRPr lang="en-US" altLang="zh-CN" sz="4000" b="1" dirty="0" smtClean="0">
              <a:latin typeface="微软雅黑" pitchFamily="34" charset="-122"/>
              <a:ea typeface="微软雅黑" pitchFamily="34" charset="-122"/>
              <a:sym typeface="微软雅黑" pitchFamily="34" charset="-122"/>
            </a:endParaRPr>
          </a:p>
        </p:txBody>
      </p:sp>
      <p:sp>
        <p:nvSpPr>
          <p:cNvPr id="5146" name="Text Placeholder 15"/>
          <p:cNvSpPr>
            <a:spLocks noGrp="1" noChangeArrowheads="1"/>
          </p:cNvSpPr>
          <p:nvPr>
            <p:ph type="body" sz="quarter" idx="4294967295"/>
          </p:nvPr>
        </p:nvSpPr>
        <p:spPr bwMode="auto">
          <a:xfrm>
            <a:off x="526186" y="4799013"/>
            <a:ext cx="6411913" cy="512762"/>
          </a:xfrm>
          <a:prstGeom prst="rect">
            <a:avLst/>
          </a:prstGeom>
          <a:noFill/>
          <a:ln>
            <a:miter lim="800000"/>
            <a:headEnd/>
            <a:tailEnd/>
          </a:ln>
        </p:spPr>
        <p:txBody>
          <a:bodyPr lIns="0" tIns="0" rIns="0" bIns="0"/>
          <a:lstStyle/>
          <a:p>
            <a:pPr marL="0" indent="0" eaLnBrk="1" hangingPunct="1">
              <a:buFont typeface="Wingdings" pitchFamily="2" charset="2"/>
              <a:buNone/>
            </a:pPr>
            <a:r>
              <a:rPr lang="en-US" altLang="zh-CN" sz="1600" dirty="0" smtClean="0">
                <a:latin typeface="Arial" pitchFamily="34" charset="0"/>
                <a:cs typeface="Arial" pitchFamily="34" charset="0"/>
              </a:rPr>
              <a:t>2015</a:t>
            </a:r>
            <a:r>
              <a:rPr lang="zh-CN" altLang="en-US" sz="1600" dirty="0" smtClean="0">
                <a:latin typeface="Arial" pitchFamily="34" charset="0"/>
                <a:cs typeface="Arial" pitchFamily="34" charset="0"/>
              </a:rPr>
              <a:t>年</a:t>
            </a:r>
            <a:r>
              <a:rPr lang="en-US" altLang="zh-CN" sz="1600" dirty="0" smtClean="0">
                <a:latin typeface="Arial" pitchFamily="34" charset="0"/>
                <a:cs typeface="Arial" pitchFamily="34" charset="0"/>
              </a:rPr>
              <a:t>9</a:t>
            </a:r>
            <a:r>
              <a:rPr lang="zh-CN" altLang="en-US" sz="1600" dirty="0" smtClean="0">
                <a:latin typeface="Arial" pitchFamily="34" charset="0"/>
                <a:cs typeface="Arial" pitchFamily="34" charset="0"/>
              </a:rPr>
              <a:t>月</a:t>
            </a:r>
            <a:endParaRPr lang="en-US" altLang="zh-CN" sz="1600" dirty="0" smtClean="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txBox="1">
            <a:spLocks noChangeArrowheads="1"/>
          </p:cNvSpPr>
          <p:nvPr/>
        </p:nvSpPr>
        <p:spPr bwMode="auto">
          <a:xfrm>
            <a:off x="406400" y="165777"/>
            <a:ext cx="11785600" cy="698500"/>
          </a:xfrm>
          <a:prstGeom prst="rect">
            <a:avLst/>
          </a:prstGeom>
          <a:noFill/>
          <a:ln>
            <a:miter lim="800000"/>
            <a:headEnd/>
            <a:tailEnd/>
          </a:ln>
        </p:spPr>
        <p:txBody>
          <a:bodyPr lIns="91430" tIns="45715" rIns="91430" bIns="45715" anchor="ctr"/>
          <a:lstStyle/>
          <a:p>
            <a:pPr defTabSz="914400">
              <a:buFontTx/>
              <a:buNone/>
              <a:defRPr/>
            </a:pPr>
            <a:r>
              <a:rPr lang="en-US" altLang="zh-CN" sz="2400" b="1" kern="0" dirty="0">
                <a:latin typeface="微软雅黑" pitchFamily="34" charset="-122"/>
                <a:ea typeface="微软雅黑" pitchFamily="34" charset="-122"/>
                <a:cs typeface="+mj-cs"/>
                <a:sym typeface="Arial" pitchFamily="34" charset="0"/>
              </a:rPr>
              <a:t>Lenovo Solution for SAP HANA with X6 </a:t>
            </a:r>
            <a:r>
              <a:rPr lang="zh-CN" altLang="en-US" sz="2400" b="1" kern="0" dirty="0">
                <a:latin typeface="微软雅黑" pitchFamily="34" charset="-122"/>
                <a:ea typeface="微软雅黑" pitchFamily="34" charset="-122"/>
                <a:cs typeface="+mj-cs"/>
                <a:sym typeface="Arial" pitchFamily="34" charset="0"/>
              </a:rPr>
              <a:t>适用场景：</a:t>
            </a:r>
            <a:r>
              <a:rPr lang="en-US" altLang="zh-CN" sz="2400" b="1" kern="0" dirty="0">
                <a:latin typeface="微软雅黑" pitchFamily="34" charset="-122"/>
                <a:ea typeface="微软雅黑" pitchFamily="34" charset="-122"/>
                <a:cs typeface="+mj-cs"/>
                <a:sym typeface="Arial" pitchFamily="34" charset="0"/>
              </a:rPr>
              <a:t>BW </a:t>
            </a:r>
            <a:r>
              <a:rPr lang="en-US" altLang="zh-CN" sz="2400" b="1" kern="0" dirty="0" smtClean="0">
                <a:latin typeface="微软雅黑" pitchFamily="34" charset="-122"/>
                <a:ea typeface="微软雅黑" pitchFamily="34" charset="-122"/>
                <a:cs typeface="+mj-cs"/>
                <a:sym typeface="Arial" pitchFamily="34" charset="0"/>
              </a:rPr>
              <a:t>and </a:t>
            </a:r>
            <a:r>
              <a:rPr lang="en-US" altLang="zh-CN" sz="2400" b="1" kern="0" dirty="0" err="1" smtClean="0">
                <a:latin typeface="微软雅黑" pitchFamily="34" charset="-122"/>
                <a:ea typeface="微软雅黑" pitchFamily="34" charset="-122"/>
                <a:cs typeface="+mj-cs"/>
                <a:sym typeface="Arial" pitchFamily="34" charset="0"/>
              </a:rPr>
              <a:t>Datamart</a:t>
            </a:r>
            <a:r>
              <a:rPr lang="zh-CN" altLang="en-US" sz="2400" b="1" kern="0" dirty="0">
                <a:latin typeface="微软雅黑" pitchFamily="34" charset="-122"/>
                <a:ea typeface="微软雅黑" pitchFamily="34" charset="-122"/>
                <a:cs typeface="+mj-cs"/>
                <a:sym typeface="Arial" pitchFamily="34" charset="0"/>
              </a:rPr>
              <a:t>集群</a:t>
            </a:r>
            <a:r>
              <a:rPr lang="en-US" altLang="zh-CN" sz="2400" b="1" kern="0" dirty="0">
                <a:latin typeface="微软雅黑" pitchFamily="34" charset="-122"/>
                <a:ea typeface="微软雅黑" pitchFamily="34" charset="-122"/>
                <a:cs typeface="+mj-cs"/>
                <a:sym typeface="Arial" pitchFamily="34" charset="0"/>
              </a:rPr>
              <a:t>HA</a:t>
            </a:r>
            <a:endParaRPr lang="zh-CN" altLang="en-US" sz="2400" b="1" kern="0" dirty="0">
              <a:latin typeface="微软雅黑" pitchFamily="34" charset="-122"/>
              <a:ea typeface="微软雅黑" pitchFamily="34" charset="-122"/>
              <a:cs typeface="+mj-cs"/>
              <a:sym typeface="Arial" pitchFamily="34" charset="0"/>
            </a:endParaRPr>
          </a:p>
        </p:txBody>
      </p:sp>
      <p:graphicFrame>
        <p:nvGraphicFramePr>
          <p:cNvPr id="7" name="Group 2"/>
          <p:cNvGraphicFramePr>
            <a:graphicFrameLocks noGrp="1"/>
          </p:cNvGraphicFramePr>
          <p:nvPr/>
        </p:nvGraphicFramePr>
        <p:xfrm>
          <a:off x="370933" y="793642"/>
          <a:ext cx="11248847" cy="5570164"/>
        </p:xfrm>
        <a:graphic>
          <a:graphicData uri="http://schemas.openxmlformats.org/drawingml/2006/table">
            <a:tbl>
              <a:tblPr/>
              <a:tblGrid>
                <a:gridCol w="1108177"/>
                <a:gridCol w="1086166"/>
                <a:gridCol w="1076802"/>
                <a:gridCol w="1048712"/>
                <a:gridCol w="1048712"/>
                <a:gridCol w="1114256"/>
                <a:gridCol w="1198529"/>
                <a:gridCol w="1189163"/>
                <a:gridCol w="1170439"/>
                <a:gridCol w="1207891"/>
              </a:tblGrid>
              <a:tr h="271961">
                <a:tc gridSpan="3">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4 processors</a:t>
                      </a:r>
                    </a:p>
                  </a:txBody>
                  <a:tcPr marL="72000" marR="72000" marT="48346"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txBody>
                  <a:tcPr marL="72000" marR="72000" marT="48347"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8 processors</a:t>
                      </a:r>
                    </a:p>
                  </a:txBody>
                  <a:tcPr marL="72000" marR="72000" marT="48346"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txBody>
                  <a:tcPr marL="72000" marR="72000" marT="48347"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3502">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512GB</a:t>
                      </a:r>
                    </a:p>
                  </a:txBody>
                  <a:tcPr marL="0" marR="0" marT="84346"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txBody>
                  <a:tcPr marL="0" marR="0" marT="84346"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1.5TB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txBody>
                  <a:tcPr marL="0" marR="0" marT="84346"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512GB</a:t>
                      </a:r>
                    </a:p>
                  </a:txBody>
                  <a:tcPr marL="0" marR="0" marT="84346"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0" marR="0" marT="84346"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2TB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zh-CN" sz="1000" b="0" i="0" u="none" strike="noStrike" cap="none" normalizeH="0" baseline="0" dirty="0" smtClean="0">
                        <a:ln>
                          <a:noFill/>
                        </a:ln>
                        <a:solidFill>
                          <a:srgbClr val="000000"/>
                        </a:solidFill>
                        <a:effectLst/>
                        <a:latin typeface="Arial" pitchFamily="34" charset="0"/>
                        <a:cs typeface="Arial" pitchFamily="34" charset="0"/>
                      </a:endParaRPr>
                    </a:p>
                  </a:txBody>
                  <a:tcPr marL="0" marR="0" marT="84346"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3TB</a:t>
                      </a:r>
                    </a:p>
                  </a:txBody>
                  <a:tcPr marL="0" marR="0" marT="84346"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4TB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46"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6TB*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(restricted ramp-up SAPnote 1950470)</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12TB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72000" marR="72000" marT="84346" marB="71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250075">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zh-CN"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250075">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6241-AC4</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250075">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AC44H512C</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AC44H1024C</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AC44H1536C</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AC48H512C</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AC48H1024C</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AC48H2048C</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AC48H3072C</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AC48H4096C</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AC48H6144C</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AC48H12288S</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386383">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 to </a:t>
                      </a: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94</a:t>
                      </a:r>
                      <a:r>
                        <a:rPr kumimoji="0" lang="de-DE" sz="1000" b="0" i="0" u="none" strike="noStrike" cap="none" normalizeH="0" baseline="0" dirty="0" smtClean="0">
                          <a:ln>
                            <a:noFill/>
                          </a:ln>
                          <a:solidFill>
                            <a:srgbClr val="000000"/>
                          </a:solidFill>
                          <a:effectLst/>
                          <a:latin typeface="Arial" pitchFamily="34" charset="0"/>
                          <a:cs typeface="Arial" pitchFamily="34" charset="0"/>
                        </a:rPr>
                        <a:t> nodes</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 to </a:t>
                      </a: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94</a:t>
                      </a:r>
                      <a:r>
                        <a:rPr kumimoji="0" lang="de-DE" sz="1000" b="0" i="0" u="none" strike="noStrike" cap="none" normalizeH="0" baseline="0" dirty="0" smtClean="0">
                          <a:ln>
                            <a:noFill/>
                          </a:ln>
                          <a:solidFill>
                            <a:srgbClr val="000000"/>
                          </a:solidFill>
                          <a:effectLst/>
                          <a:latin typeface="Arial" pitchFamily="34" charset="0"/>
                          <a:cs typeface="Arial" pitchFamily="34" charset="0"/>
                        </a:rPr>
                        <a:t> nodes</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 to </a:t>
                      </a: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94</a:t>
                      </a:r>
                      <a:r>
                        <a:rPr kumimoji="0" lang="de-DE" sz="1000" b="0" i="0" u="none" strike="noStrike" cap="none" normalizeH="0" baseline="0" dirty="0" smtClean="0">
                          <a:ln>
                            <a:noFill/>
                          </a:ln>
                          <a:solidFill>
                            <a:srgbClr val="000000"/>
                          </a:solidFill>
                          <a:effectLst/>
                          <a:latin typeface="Arial" pitchFamily="34" charset="0"/>
                          <a:cs typeface="Arial" pitchFamily="34" charset="0"/>
                        </a:rPr>
                        <a:t> nodes</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algn="ctr"/>
                      <a:r>
                        <a:rPr lang="en-US" altLang="zh-CN" sz="1000" kern="1200" baseline="0" dirty="0" err="1" smtClean="0">
                          <a:solidFill>
                            <a:schemeClr val="tx1"/>
                          </a:solidFill>
                          <a:latin typeface="+mn-lt"/>
                          <a:ea typeface="+mn-ea"/>
                          <a:cs typeface="+mn-cs"/>
                        </a:rPr>
                        <a:t>Scaleout</a:t>
                      </a:r>
                      <a:r>
                        <a:rPr lang="en-US" altLang="zh-CN" sz="1000" kern="1200" baseline="0" dirty="0" smtClean="0">
                          <a:solidFill>
                            <a:schemeClr val="tx1"/>
                          </a:solidFill>
                          <a:latin typeface="+mn-lt"/>
                          <a:ea typeface="+mn-ea"/>
                          <a:cs typeface="+mn-cs"/>
                        </a:rPr>
                        <a:t> to 94</a:t>
                      </a:r>
                    </a:p>
                    <a:p>
                      <a:pPr algn="ctr"/>
                      <a:r>
                        <a:rPr lang="en-US" altLang="zh-CN" sz="1000" kern="1200" baseline="0" dirty="0" smtClean="0">
                          <a:solidFill>
                            <a:schemeClr val="tx1"/>
                          </a:solidFill>
                          <a:latin typeface="+mn-lt"/>
                          <a:ea typeface="+mn-ea"/>
                          <a:cs typeface="+mn-cs"/>
                        </a:rPr>
                        <a:t>nodes</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 to </a:t>
                      </a: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94</a:t>
                      </a:r>
                      <a:r>
                        <a:rPr kumimoji="0" lang="de-DE" sz="1000" b="0" i="0" u="none" strike="noStrike" cap="none" normalizeH="0" baseline="0" dirty="0" smtClean="0">
                          <a:ln>
                            <a:noFill/>
                          </a:ln>
                          <a:solidFill>
                            <a:srgbClr val="000000"/>
                          </a:solidFill>
                          <a:effectLst/>
                          <a:latin typeface="Arial" pitchFamily="34" charset="0"/>
                          <a:cs typeface="Arial" pitchFamily="34" charset="0"/>
                        </a:rPr>
                        <a:t> nodes</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 to </a:t>
                      </a: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94</a:t>
                      </a:r>
                      <a:r>
                        <a:rPr kumimoji="0" lang="de-DE" sz="1000" b="0" i="0" u="none" strike="noStrike" cap="none" normalizeH="0" baseline="0" dirty="0" smtClean="0">
                          <a:ln>
                            <a:noFill/>
                          </a:ln>
                          <a:solidFill>
                            <a:srgbClr val="000000"/>
                          </a:solidFill>
                          <a:effectLst/>
                          <a:latin typeface="Arial" pitchFamily="34" charset="0"/>
                          <a:cs typeface="Arial" pitchFamily="34" charset="0"/>
                        </a:rPr>
                        <a:t> nodes</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 to </a:t>
                      </a: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94 </a:t>
                      </a:r>
                      <a:r>
                        <a:rPr kumimoji="0" lang="de-DE" sz="1000" b="0" i="0" u="none" strike="noStrike" cap="none" normalizeH="0" baseline="0" dirty="0" smtClean="0">
                          <a:ln>
                            <a:noFill/>
                          </a:ln>
                          <a:solidFill>
                            <a:srgbClr val="000000"/>
                          </a:solidFill>
                          <a:effectLst/>
                          <a:latin typeface="Arial" pitchFamily="34" charset="0"/>
                          <a:cs typeface="Arial" pitchFamily="34" charset="0"/>
                        </a:rPr>
                        <a:t>nodes</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 to 4+1 nodes</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250075">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8x E7-8880v3</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081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36000" marR="36000" marT="82295"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519637">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512GB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16GB or 64x 8GB)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32GB or 64x 16GB)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16GB)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algn="ctr"/>
                      <a:r>
                        <a:rPr lang="en-US" altLang="zh-CN" sz="1000" kern="1200" baseline="0" dirty="0" smtClean="0">
                          <a:solidFill>
                            <a:schemeClr val="tx1"/>
                          </a:solidFill>
                          <a:latin typeface="+mn-lt"/>
                          <a:ea typeface="+mn-ea"/>
                          <a:cs typeface="+mn-cs"/>
                        </a:rPr>
                        <a:t>512GB </a:t>
                      </a:r>
                      <a:r>
                        <a:rPr lang="en-US" altLang="zh-CN" sz="800" kern="1200" baseline="0" dirty="0" smtClean="0">
                          <a:solidFill>
                            <a:schemeClr val="tx1"/>
                          </a:solidFill>
                          <a:latin typeface="+mn-lt"/>
                          <a:ea typeface="+mn-ea"/>
                          <a:cs typeface="+mn-cs"/>
                        </a:rPr>
                        <a:t>DDR3/4</a:t>
                      </a:r>
                    </a:p>
                    <a:p>
                      <a:pPr algn="ctr"/>
                      <a:r>
                        <a:rPr lang="en-US" altLang="zh-CN" sz="1000" kern="1200" baseline="0" dirty="0" smtClean="0">
                          <a:solidFill>
                            <a:schemeClr val="tx1"/>
                          </a:solidFill>
                          <a:latin typeface="+mn-lt"/>
                          <a:ea typeface="+mn-ea"/>
                          <a:cs typeface="+mn-cs"/>
                        </a:rPr>
                        <a:t>(64x 8GB)</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(64x 16GB or 128x 8GB)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(64x 32GB or 128x 16GB)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(192x 16GB)</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(64x 64GB or 128x 32GB)</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(192x 32GB)</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12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(192x 64GB)</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405483">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algn="ctr"/>
                      <a:r>
                        <a:rPr lang="en-US" altLang="zh-CN" sz="1000" kern="1200" baseline="0" dirty="0" smtClean="0">
                          <a:solidFill>
                            <a:schemeClr val="tx1"/>
                          </a:solidFill>
                          <a:latin typeface="+mn-lt"/>
                          <a:ea typeface="+mn-ea"/>
                          <a:cs typeface="+mn-cs"/>
                        </a:rPr>
                        <a:t>12x1.2TB HDD</a:t>
                      </a:r>
                    </a:p>
                    <a:p>
                      <a:pPr algn="ctr"/>
                      <a:r>
                        <a:rPr lang="en-US" altLang="zh-CN" sz="1000" kern="1200" baseline="0" dirty="0" smtClean="0">
                          <a:solidFill>
                            <a:schemeClr val="tx1"/>
                          </a:solidFill>
                          <a:latin typeface="+mn-lt"/>
                          <a:ea typeface="+mn-ea"/>
                          <a:cs typeface="+mn-cs"/>
                        </a:rPr>
                        <a:t>4x400GB SSD</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21x1.2TB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30x1.2TB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6x400GB SSD</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39x1.2TB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8x400GB SSD</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57x1.2TB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10x400GB SSD</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102x1.2TB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14x400GB SSD</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383329">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 M5210</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2x M5210</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M5225</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3x M5225</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5x M5225</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391635">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9.6TB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algn="ctr"/>
                      <a:r>
                        <a:rPr lang="en-US" altLang="zh-CN" sz="1000" kern="1200" baseline="0" dirty="0" smtClean="0">
                          <a:solidFill>
                            <a:schemeClr val="tx1"/>
                          </a:solidFill>
                          <a:latin typeface="+mn-lt"/>
                          <a:ea typeface="+mn-ea"/>
                          <a:cs typeface="+mn-cs"/>
                        </a:rPr>
                        <a:t>9.6TB RAID5</a:t>
                      </a:r>
                    </a:p>
                    <a:p>
                      <a:pPr algn="ctr"/>
                      <a:r>
                        <a:rPr lang="en-US" altLang="zh-CN" sz="1000" kern="1200" baseline="0" dirty="0" smtClean="0">
                          <a:solidFill>
                            <a:schemeClr val="tx1"/>
                          </a:solidFill>
                          <a:latin typeface="+mn-lt"/>
                          <a:ea typeface="+mn-ea"/>
                          <a:cs typeface="+mn-cs"/>
                        </a:rPr>
                        <a:t>data/log</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28.8TB RAID5 data/log</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38.4TB RAID5 data/log</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57.6TB RAID5 data/log</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105.6TB RAID5 data/log</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407757">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algn="ctr"/>
                      <a:r>
                        <a:rPr lang="en-US" altLang="zh-CN" sz="1000" kern="1200" baseline="0" dirty="0" smtClean="0">
                          <a:solidFill>
                            <a:schemeClr val="tx1"/>
                          </a:solidFill>
                          <a:latin typeface="+mn-lt"/>
                          <a:ea typeface="+mn-ea"/>
                          <a:cs typeface="+mn-cs"/>
                        </a:rPr>
                        <a:t>4x 10GbE</a:t>
                      </a:r>
                    </a:p>
                    <a:p>
                      <a:pPr algn="ctr"/>
                      <a:r>
                        <a:rPr lang="en-US" altLang="zh-CN" sz="1000" kern="1200" baseline="0" dirty="0" smtClean="0">
                          <a:solidFill>
                            <a:schemeClr val="tx1"/>
                          </a:solidFill>
                          <a:latin typeface="+mn-lt"/>
                          <a:ea typeface="+mn-ea"/>
                          <a:cs typeface="+mn-cs"/>
                        </a:rPr>
                        <a:t>8x 1GigE</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r>
              <a:tr h="717015">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1T</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1.5T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4S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8S</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4S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8S</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altLang="zh-CN" sz="1000" kern="1200" baseline="0" dirty="0" smtClean="0">
                          <a:solidFill>
                            <a:schemeClr val="tx1"/>
                          </a:solidFill>
                          <a:latin typeface="+mn-lt"/>
                          <a:ea typeface="+mn-ea"/>
                          <a:cs typeface="+mn-cs"/>
                        </a:rPr>
                        <a:t>Upgrade</a:t>
                      </a:r>
                    </a:p>
                    <a:p>
                      <a:pPr algn="ctr"/>
                      <a:r>
                        <a:rPr lang="en-US" altLang="zh-CN" sz="1000" kern="1200" baseline="0" dirty="0" smtClean="0">
                          <a:solidFill>
                            <a:schemeClr val="tx1"/>
                          </a:solidFill>
                          <a:latin typeface="+mn-lt"/>
                          <a:ea typeface="+mn-ea"/>
                          <a:cs typeface="+mn-cs"/>
                        </a:rPr>
                        <a:t>Options:</a:t>
                      </a:r>
                    </a:p>
                    <a:p>
                      <a:pPr algn="ctr"/>
                      <a:r>
                        <a:rPr lang="en-US" altLang="zh-CN" sz="1000" kern="1200" baseline="0" dirty="0" smtClean="0">
                          <a:solidFill>
                            <a:schemeClr val="tx1"/>
                          </a:solidFill>
                          <a:latin typeface="+mn-lt"/>
                          <a:ea typeface="+mn-ea"/>
                          <a:cs typeface="+mn-cs"/>
                        </a:rPr>
                        <a:t>512 </a:t>
                      </a:r>
                      <a:r>
                        <a:rPr kumimoji="0" lang="en-US" altLang="zh-CN" sz="1000" b="0" i="0" u="none" strike="noStrike" cap="none" normalizeH="0" baseline="0" dirty="0" smtClean="0">
                          <a:ln>
                            <a:noFill/>
                          </a:ln>
                          <a:solidFill>
                            <a:srgbClr val="000000"/>
                          </a:solidFill>
                          <a:effectLst/>
                          <a:latin typeface="Wingdings" pitchFamily="2" charset="2"/>
                          <a:cs typeface="Arial" pitchFamily="34" charset="0"/>
                        </a:rPr>
                        <a:t></a:t>
                      </a:r>
                      <a:r>
                        <a:rPr lang="en-US" altLang="zh-CN" sz="1000" kern="1200" baseline="0" dirty="0" smtClean="0">
                          <a:solidFill>
                            <a:schemeClr val="tx1"/>
                          </a:solidFill>
                          <a:latin typeface="+mn-lt"/>
                          <a:ea typeface="+mn-ea"/>
                          <a:cs typeface="+mn-cs"/>
                        </a:rPr>
                        <a:t> 2T</a:t>
                      </a:r>
                      <a:endParaRPr kumimoji="0" lang="en-US" sz="1000" b="0" i="0" u="none" strike="noStrike" cap="none" normalizeH="0" baseline="33000" dirty="0" smtClean="0">
                        <a:ln>
                          <a:noFill/>
                        </a:ln>
                        <a:solidFill>
                          <a:srgbClr val="000000"/>
                        </a:solidFill>
                        <a:effectLst/>
                        <a:latin typeface="Arial" pitchFamily="34" charset="0"/>
                        <a:cs typeface="Arial" pitchFamily="34" charset="0"/>
                      </a:endParaRP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2T*</a:t>
                      </a:r>
                      <a:r>
                        <a:rPr kumimoji="0" lang="en-US" sz="1000" b="0" i="0" u="none" strike="noStrike" cap="none" normalizeH="0" baseline="33000" dirty="0" smtClean="0">
                          <a:ln>
                            <a:noFill/>
                          </a:ln>
                          <a:solidFill>
                            <a:srgbClr val="000000"/>
                          </a:solidFill>
                          <a:effectLst/>
                          <a:latin typeface="Arial" pitchFamily="34" charset="0"/>
                          <a:cs typeface="Arial" pitchFamily="34" charset="0"/>
                        </a:rPr>
                        <a:t>1</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6T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3T</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808080"/>
                          </a:solidFill>
                          <a:effectLst/>
                          <a:latin typeface="Arial" pitchFamily="34" charset="0"/>
                          <a:cs typeface="Arial" pitchFamily="34" charset="0"/>
                        </a:rPr>
                        <a:t>4T </a:t>
                      </a:r>
                      <a:r>
                        <a:rPr kumimoji="0" lang="en-US" sz="1000" b="0" i="0" u="none" strike="noStrike" cap="none" normalizeH="0" baseline="0" dirty="0" smtClean="0">
                          <a:ln>
                            <a:noFill/>
                          </a:ln>
                          <a:solidFill>
                            <a:srgbClr val="808080"/>
                          </a:solidFill>
                          <a:effectLst/>
                          <a:latin typeface="Wingdings" pitchFamily="2" charset="2"/>
                          <a:cs typeface="Arial" pitchFamily="34" charset="0"/>
                        </a:rPr>
                        <a:t></a:t>
                      </a:r>
                      <a:r>
                        <a:rPr kumimoji="0" lang="en-US" sz="1000" b="0" i="0" u="none" strike="noStrike" cap="none" normalizeH="0" baseline="0" dirty="0" smtClean="0">
                          <a:ln>
                            <a:noFill/>
                          </a:ln>
                          <a:solidFill>
                            <a:srgbClr val="808080"/>
                          </a:solidFill>
                          <a:effectLst/>
                          <a:latin typeface="Arial" pitchFamily="34" charset="0"/>
                          <a:cs typeface="Arial" pitchFamily="34" charset="0"/>
                        </a:rPr>
                        <a:t> 8T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808080"/>
                          </a:solidFill>
                          <a:effectLst/>
                          <a:latin typeface="Arial" pitchFamily="34" charset="0"/>
                          <a:cs typeface="Arial" pitchFamily="34" charset="0"/>
                        </a:rPr>
                        <a:t>4T </a:t>
                      </a:r>
                      <a:r>
                        <a:rPr kumimoji="0" lang="en-US" sz="1000" b="0" i="0" u="none" strike="noStrike" cap="none" normalizeH="0" baseline="0" dirty="0" smtClean="0">
                          <a:ln>
                            <a:noFill/>
                          </a:ln>
                          <a:solidFill>
                            <a:srgbClr val="808080"/>
                          </a:solidFill>
                          <a:effectLst/>
                          <a:latin typeface="Wingdings" pitchFamily="2" charset="2"/>
                          <a:cs typeface="Arial" pitchFamily="34" charset="0"/>
                        </a:rPr>
                        <a:t></a:t>
                      </a:r>
                      <a:r>
                        <a:rPr kumimoji="0" lang="en-US" sz="1000" b="0" i="0" u="none" strike="noStrike" cap="none" normalizeH="0" baseline="0" dirty="0" smtClean="0">
                          <a:ln>
                            <a:noFill/>
                          </a:ln>
                          <a:solidFill>
                            <a:srgbClr val="808080"/>
                          </a:solidFill>
                          <a:effectLst/>
                          <a:latin typeface="Arial" pitchFamily="34" charset="0"/>
                          <a:cs typeface="Arial" pitchFamily="34" charset="0"/>
                        </a:rPr>
                        <a:t> 6T</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5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a:t>
                      </a:r>
                    </a:p>
                  </a:txBody>
                  <a:tcPr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pic>
        <p:nvPicPr>
          <p:cNvPr id="8" name="Picture 350"/>
          <p:cNvPicPr>
            <a:picLocks noChangeAspect="1" noChangeArrowheads="1"/>
          </p:cNvPicPr>
          <p:nvPr/>
        </p:nvPicPr>
        <p:blipFill>
          <a:blip r:embed="rId2" cstate="print"/>
          <a:srcRect/>
          <a:stretch>
            <a:fillRect/>
          </a:stretch>
        </p:blipFill>
        <p:spPr bwMode="auto">
          <a:xfrm>
            <a:off x="712485" y="1410542"/>
            <a:ext cx="457200" cy="457200"/>
          </a:xfrm>
          <a:prstGeom prst="rect">
            <a:avLst/>
          </a:prstGeom>
          <a:noFill/>
          <a:ln w="21600">
            <a:noFill/>
            <a:round/>
            <a:headEnd/>
            <a:tailEnd/>
          </a:ln>
        </p:spPr>
      </p:pic>
      <p:pic>
        <p:nvPicPr>
          <p:cNvPr id="9" name="Picture 351"/>
          <p:cNvPicPr>
            <a:picLocks noChangeAspect="1" noChangeArrowheads="1"/>
          </p:cNvPicPr>
          <p:nvPr/>
        </p:nvPicPr>
        <p:blipFill>
          <a:blip r:embed="rId2" cstate="print"/>
          <a:srcRect/>
          <a:stretch>
            <a:fillRect/>
          </a:stretch>
        </p:blipFill>
        <p:spPr bwMode="auto">
          <a:xfrm>
            <a:off x="1809084" y="1410542"/>
            <a:ext cx="457200" cy="457200"/>
          </a:xfrm>
          <a:prstGeom prst="rect">
            <a:avLst/>
          </a:prstGeom>
          <a:noFill/>
          <a:ln w="21600">
            <a:noFill/>
            <a:round/>
            <a:headEnd/>
            <a:tailEnd/>
          </a:ln>
        </p:spPr>
      </p:pic>
      <p:pic>
        <p:nvPicPr>
          <p:cNvPr id="10" name="Picture 352"/>
          <p:cNvPicPr>
            <a:picLocks noChangeAspect="1" noChangeArrowheads="1"/>
          </p:cNvPicPr>
          <p:nvPr/>
        </p:nvPicPr>
        <p:blipFill>
          <a:blip r:embed="rId2" cstate="print"/>
          <a:srcRect/>
          <a:stretch>
            <a:fillRect/>
          </a:stretch>
        </p:blipFill>
        <p:spPr bwMode="auto">
          <a:xfrm>
            <a:off x="2884988" y="1410542"/>
            <a:ext cx="457200" cy="457200"/>
          </a:xfrm>
          <a:prstGeom prst="rect">
            <a:avLst/>
          </a:prstGeom>
          <a:noFill/>
          <a:ln w="21600">
            <a:noFill/>
            <a:round/>
            <a:headEnd/>
            <a:tailEnd/>
          </a:ln>
        </p:spPr>
      </p:pic>
      <p:pic>
        <p:nvPicPr>
          <p:cNvPr id="11" name="Picture 353"/>
          <p:cNvPicPr>
            <a:picLocks noChangeAspect="1" noChangeArrowheads="1"/>
          </p:cNvPicPr>
          <p:nvPr/>
        </p:nvPicPr>
        <p:blipFill>
          <a:blip r:embed="rId2" cstate="print"/>
          <a:srcRect/>
          <a:stretch>
            <a:fillRect/>
          </a:stretch>
        </p:blipFill>
        <p:spPr bwMode="auto">
          <a:xfrm>
            <a:off x="4995424" y="1410542"/>
            <a:ext cx="457200" cy="457200"/>
          </a:xfrm>
          <a:prstGeom prst="rect">
            <a:avLst/>
          </a:prstGeom>
          <a:noFill/>
          <a:ln w="21600">
            <a:noFill/>
            <a:round/>
            <a:headEnd/>
            <a:tailEnd/>
          </a:ln>
        </p:spPr>
      </p:pic>
      <p:pic>
        <p:nvPicPr>
          <p:cNvPr id="12" name="Picture 353"/>
          <p:cNvPicPr>
            <a:picLocks noChangeAspect="1" noChangeArrowheads="1"/>
          </p:cNvPicPr>
          <p:nvPr/>
        </p:nvPicPr>
        <p:blipFill>
          <a:blip r:embed="rId2" cstate="print"/>
          <a:srcRect/>
          <a:stretch>
            <a:fillRect/>
          </a:stretch>
        </p:blipFill>
        <p:spPr bwMode="auto">
          <a:xfrm>
            <a:off x="7246938" y="1412130"/>
            <a:ext cx="457200" cy="457200"/>
          </a:xfrm>
          <a:prstGeom prst="rect">
            <a:avLst/>
          </a:prstGeom>
          <a:noFill/>
          <a:ln w="21600">
            <a:noFill/>
            <a:round/>
            <a:headEnd/>
            <a:tailEnd/>
          </a:ln>
        </p:spPr>
      </p:pic>
      <p:pic>
        <p:nvPicPr>
          <p:cNvPr id="14" name="Picture 353"/>
          <p:cNvPicPr>
            <a:picLocks noChangeAspect="1" noChangeArrowheads="1"/>
          </p:cNvPicPr>
          <p:nvPr/>
        </p:nvPicPr>
        <p:blipFill>
          <a:blip r:embed="rId2" cstate="print"/>
          <a:srcRect/>
          <a:stretch>
            <a:fillRect/>
          </a:stretch>
        </p:blipFill>
        <p:spPr bwMode="auto">
          <a:xfrm>
            <a:off x="3914701" y="1410542"/>
            <a:ext cx="457200" cy="457200"/>
          </a:xfrm>
          <a:prstGeom prst="rect">
            <a:avLst/>
          </a:prstGeom>
          <a:noFill/>
          <a:ln w="21600">
            <a:noFill/>
            <a:round/>
            <a:headEnd/>
            <a:tailEnd/>
          </a:ln>
        </p:spPr>
      </p:pic>
      <p:pic>
        <p:nvPicPr>
          <p:cNvPr id="15" name="Picture 353"/>
          <p:cNvPicPr>
            <a:picLocks noChangeAspect="1" noChangeArrowheads="1"/>
          </p:cNvPicPr>
          <p:nvPr/>
        </p:nvPicPr>
        <p:blipFill>
          <a:blip r:embed="rId2" cstate="print"/>
          <a:srcRect/>
          <a:stretch>
            <a:fillRect/>
          </a:stretch>
        </p:blipFill>
        <p:spPr bwMode="auto">
          <a:xfrm>
            <a:off x="6056142" y="1410542"/>
            <a:ext cx="457200" cy="457200"/>
          </a:xfrm>
          <a:prstGeom prst="rect">
            <a:avLst/>
          </a:prstGeom>
          <a:noFill/>
          <a:ln w="21600">
            <a:noFill/>
            <a:round/>
            <a:headEnd/>
            <a:tailEnd/>
          </a:ln>
        </p:spPr>
      </p:pic>
      <p:sp>
        <p:nvSpPr>
          <p:cNvPr id="17" name="Text Box 356"/>
          <p:cNvSpPr txBox="1">
            <a:spLocks noChangeArrowheads="1"/>
          </p:cNvSpPr>
          <p:nvPr/>
        </p:nvSpPr>
        <p:spPr bwMode="auto">
          <a:xfrm>
            <a:off x="6948488" y="6431145"/>
            <a:ext cx="3516312" cy="276225"/>
          </a:xfrm>
          <a:prstGeom prst="rect">
            <a:avLst/>
          </a:prstGeom>
          <a:noFill/>
          <a:ln w="21600">
            <a:noFill/>
            <a:round/>
            <a:headEnd/>
            <a:tailEnd/>
          </a:ln>
        </p:spPr>
        <p:txBody>
          <a:bodyPr wrap="none"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zh-CN" sz="1200" dirty="0">
                <a:solidFill>
                  <a:srgbClr val="000000"/>
                </a:solidFill>
                <a:latin typeface="Arial" pitchFamily="34" charset="0"/>
              </a:rPr>
              <a:t>* For Suite on HANA only, not for Datamart and BW</a:t>
            </a:r>
          </a:p>
        </p:txBody>
      </p:sp>
      <p:sp>
        <p:nvSpPr>
          <p:cNvPr id="18" name="Text Box 11"/>
          <p:cNvSpPr>
            <a:spLocks noChangeArrowheads="1"/>
          </p:cNvSpPr>
          <p:nvPr/>
        </p:nvSpPr>
        <p:spPr bwMode="auto">
          <a:xfrm>
            <a:off x="3433763" y="6429557"/>
            <a:ext cx="2981325" cy="279400"/>
          </a:xfrm>
          <a:prstGeom prst="rect">
            <a:avLst/>
          </a:prstGeom>
          <a:noFill/>
          <a:ln w="9525">
            <a:noFill/>
            <a:miter lim="800000"/>
            <a:headEnd/>
            <a:tailEnd/>
          </a:ln>
        </p:spPr>
        <p:txBody>
          <a:bodyPr lIns="90000" tIns="46800" rIns="90000" bIns="46800">
            <a:spAutoFit/>
          </a:bodyPr>
          <a:lstStyle/>
          <a:p>
            <a:pPr>
              <a:buClr>
                <a:schemeClr val="tx2"/>
              </a:buClr>
              <a:buFont typeface="Wingdings" pitchFamily="2" charset="2"/>
              <a:buNone/>
            </a:pPr>
            <a:r>
              <a:rPr lang="zh-CN" altLang="en-US" sz="1200" dirty="0">
                <a:latin typeface="Arial" pitchFamily="34" charset="0"/>
                <a:ea typeface="微软雅黑" pitchFamily="34" charset="-122"/>
                <a:sym typeface="Arial" pitchFamily="34" charset="0"/>
              </a:rPr>
              <a:t>注：必须同时</a:t>
            </a:r>
            <a:r>
              <a:rPr lang="zh-CN" altLang="en-US" sz="1200" dirty="0" smtClean="0">
                <a:latin typeface="Arial" pitchFamily="34" charset="0"/>
                <a:ea typeface="微软雅黑" pitchFamily="34" charset="-122"/>
                <a:sym typeface="Arial" pitchFamily="34" charset="0"/>
              </a:rPr>
              <a:t>包含初始安装</a:t>
            </a:r>
            <a:r>
              <a:rPr lang="zh-CN" altLang="en-US" sz="1200" dirty="0">
                <a:latin typeface="Arial" pitchFamily="34" charset="0"/>
                <a:ea typeface="微软雅黑" pitchFamily="34" charset="-122"/>
                <a:sym typeface="Arial" pitchFamily="34" charset="0"/>
              </a:rPr>
              <a:t>服务</a:t>
            </a:r>
            <a:endParaRPr lang="en-US" altLang="zh-CN" sz="1200" dirty="0">
              <a:latin typeface="Arial" pitchFamily="34" charset="0"/>
              <a:ea typeface="微软雅黑" pitchFamily="34" charset="-122"/>
              <a:sym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11808" y="937030"/>
            <a:ext cx="8226309" cy="5070740"/>
          </a:xfrm>
          <a:prstGeom prst="rect">
            <a:avLst/>
          </a:prstGeom>
        </p:spPr>
      </p:pic>
      <p:sp>
        <p:nvSpPr>
          <p:cNvPr id="3" name="圆角矩形 2"/>
          <p:cNvSpPr/>
          <p:nvPr/>
        </p:nvSpPr>
        <p:spPr>
          <a:xfrm>
            <a:off x="4293828" y="1553340"/>
            <a:ext cx="1098288" cy="4173340"/>
          </a:xfrm>
          <a:prstGeom prst="roundRect">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245581" y="1553340"/>
            <a:ext cx="4004567" cy="2472675"/>
          </a:xfrm>
          <a:prstGeom prst="roundRect">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V="1">
            <a:off x="3244874" y="1553340"/>
            <a:ext cx="5192843" cy="68844"/>
          </a:xfrm>
          <a:prstGeom prst="straightConnector1">
            <a:avLst/>
          </a:prstGeom>
          <a:ln w="12700">
            <a:solidFill>
              <a:srgbClr val="FF0000"/>
            </a:solidFill>
            <a:tailEnd type="triangle"/>
          </a:ln>
        </p:spPr>
        <p:style>
          <a:lnRef idx="3">
            <a:schemeClr val="accent1"/>
          </a:lnRef>
          <a:fillRef idx="0">
            <a:schemeClr val="accent1"/>
          </a:fillRef>
          <a:effectRef idx="2">
            <a:schemeClr val="accent1"/>
          </a:effectRef>
          <a:fontRef idx="minor">
            <a:schemeClr val="tx1"/>
          </a:fontRef>
        </p:style>
      </p:cxnSp>
      <p:grpSp>
        <p:nvGrpSpPr>
          <p:cNvPr id="6" name="组合 5"/>
          <p:cNvGrpSpPr/>
          <p:nvPr/>
        </p:nvGrpSpPr>
        <p:grpSpPr>
          <a:xfrm>
            <a:off x="8435060" y="1023316"/>
            <a:ext cx="3318678" cy="818952"/>
            <a:chOff x="9045" y="0"/>
            <a:chExt cx="4392098" cy="2602948"/>
          </a:xfrm>
          <a:solidFill>
            <a:srgbClr val="0070C0"/>
          </a:solidFill>
        </p:grpSpPr>
        <p:sp>
          <p:nvSpPr>
            <p:cNvPr id="7" name="圆角矩形 6"/>
            <p:cNvSpPr/>
            <p:nvPr/>
          </p:nvSpPr>
          <p:spPr>
            <a:xfrm>
              <a:off x="9045" y="0"/>
              <a:ext cx="4392098" cy="2602948"/>
            </a:xfrm>
            <a:prstGeom prst="roundRect">
              <a:avLst>
                <a:gd name="adj" fmla="val 10000"/>
              </a:avLst>
            </a:prstGeom>
            <a:grp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sp>
        <p:sp>
          <p:nvSpPr>
            <p:cNvPr id="8" name="圆角矩形 4"/>
            <p:cNvSpPr/>
            <p:nvPr/>
          </p:nvSpPr>
          <p:spPr>
            <a:xfrm>
              <a:off x="85283" y="76238"/>
              <a:ext cx="4239622" cy="24504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US" altLang="zh-CN" sz="1200" b="1" u="none" strike="noStrike" kern="1200" dirty="0" smtClean="0">
                  <a:latin typeface="Arial" pitchFamily="34" charset="0"/>
                  <a:ea typeface="微软雅黑" pitchFamily="34" charset="-122"/>
                </a:rPr>
                <a:t>1.HANA</a:t>
              </a:r>
              <a:r>
                <a:rPr lang="zh-CN" altLang="en-US" sz="1200" b="1" u="none" strike="noStrike" kern="1200" dirty="0" smtClean="0">
                  <a:latin typeface="Arial" pitchFamily="34" charset="0"/>
                  <a:ea typeface="微软雅黑" pitchFamily="34" charset="-122"/>
                </a:rPr>
                <a:t>基础架构搭建解决方案</a:t>
              </a:r>
              <a:endParaRPr lang="en-US" altLang="zh-CN" sz="1200" b="1" u="none" strike="noStrike" kern="1200" dirty="0" smtClean="0">
                <a:latin typeface="Arial" pitchFamily="34" charset="0"/>
                <a:ea typeface="微软雅黑" pitchFamily="34" charset="-122"/>
              </a:endParaRPr>
            </a:p>
            <a:p>
              <a:pPr lvl="0" defTabSz="1066800">
                <a:lnSpc>
                  <a:spcPct val="90000"/>
                </a:lnSpc>
                <a:spcBef>
                  <a:spcPct val="0"/>
                </a:spcBef>
                <a:spcAft>
                  <a:spcPct val="35000"/>
                </a:spcAft>
              </a:pPr>
              <a:r>
                <a:rPr lang="zh-CN" altLang="en-US" sz="1200" kern="1200" dirty="0" smtClean="0">
                  <a:latin typeface="Arial" pitchFamily="34" charset="0"/>
                  <a:ea typeface="微软雅黑" pitchFamily="34" charset="-122"/>
                </a:rPr>
                <a:t>架构层</a:t>
              </a:r>
              <a:r>
                <a:rPr lang="en-US" altLang="zh-CN" sz="1200" kern="1200" dirty="0" smtClean="0">
                  <a:latin typeface="Arial" pitchFamily="34" charset="0"/>
                  <a:ea typeface="微软雅黑" pitchFamily="34" charset="-122"/>
                </a:rPr>
                <a:t>/</a:t>
              </a:r>
              <a:r>
                <a:rPr lang="zh-CN" altLang="en-US" sz="1200" kern="1200" dirty="0" smtClean="0">
                  <a:latin typeface="Arial" pitchFamily="34" charset="0"/>
                  <a:ea typeface="微软雅黑" pitchFamily="34" charset="-122"/>
                </a:rPr>
                <a:t>平台层</a:t>
              </a:r>
              <a:r>
                <a:rPr lang="en-US" altLang="zh-CN" sz="1200" kern="1200" dirty="0" smtClean="0">
                  <a:latin typeface="Arial" pitchFamily="34" charset="0"/>
                  <a:ea typeface="微软雅黑" pitchFamily="34" charset="-122"/>
                </a:rPr>
                <a:t>/</a:t>
              </a:r>
              <a:r>
                <a:rPr lang="zh-CN" altLang="en-US" sz="1200" kern="1200" dirty="0" smtClean="0">
                  <a:latin typeface="Arial" pitchFamily="34" charset="0"/>
                  <a:ea typeface="微软雅黑" pitchFamily="34" charset="-122"/>
                </a:rPr>
                <a:t>应用层：设计部署</a:t>
              </a:r>
              <a:endParaRPr lang="zh-CN" altLang="en-US" sz="1200" kern="1200" dirty="0">
                <a:latin typeface="Arial" pitchFamily="34" charset="0"/>
                <a:ea typeface="微软雅黑" pitchFamily="34" charset="-122"/>
              </a:endParaRPr>
            </a:p>
          </p:txBody>
        </p:sp>
      </p:grpSp>
      <p:grpSp>
        <p:nvGrpSpPr>
          <p:cNvPr id="9" name="组合 8"/>
          <p:cNvGrpSpPr/>
          <p:nvPr/>
        </p:nvGrpSpPr>
        <p:grpSpPr>
          <a:xfrm>
            <a:off x="8435060" y="1867848"/>
            <a:ext cx="3318678" cy="875356"/>
            <a:chOff x="4776756" y="0"/>
            <a:chExt cx="4392098" cy="2602948"/>
          </a:xfrm>
          <a:solidFill>
            <a:srgbClr val="0070C0"/>
          </a:solidFill>
        </p:grpSpPr>
        <p:sp>
          <p:nvSpPr>
            <p:cNvPr id="10" name="圆角矩形 9"/>
            <p:cNvSpPr/>
            <p:nvPr/>
          </p:nvSpPr>
          <p:spPr>
            <a:xfrm>
              <a:off x="4776756" y="0"/>
              <a:ext cx="4392098" cy="2602948"/>
            </a:xfrm>
            <a:prstGeom prst="roundRect">
              <a:avLst>
                <a:gd name="adj" fmla="val 10000"/>
              </a:avLst>
            </a:prstGeom>
            <a:grp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sp>
        <p:sp>
          <p:nvSpPr>
            <p:cNvPr id="11" name="圆角矩形 4"/>
            <p:cNvSpPr/>
            <p:nvPr/>
          </p:nvSpPr>
          <p:spPr>
            <a:xfrm>
              <a:off x="4852994" y="76238"/>
              <a:ext cx="4239623" cy="25267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en-US" sz="1200" b="1" u="none" strike="noStrike" kern="1200" dirty="0" smtClean="0">
                  <a:latin typeface="Arial" pitchFamily="34" charset="0"/>
                  <a:ea typeface="微软雅黑" pitchFamily="34" charset="-122"/>
                </a:rPr>
                <a:t>2.BW on HANA</a:t>
              </a:r>
              <a:r>
                <a:rPr lang="zh-CN" altLang="en-US" sz="1200" b="1" u="none" strike="noStrike" kern="1200" dirty="0" smtClean="0">
                  <a:latin typeface="Arial" pitchFamily="34" charset="0"/>
                  <a:ea typeface="微软雅黑" pitchFamily="34" charset="-122"/>
                </a:rPr>
                <a:t>迁移解决方案</a:t>
              </a:r>
              <a:endParaRPr lang="en-US" altLang="zh-CN" sz="1200" b="1" u="none" strike="noStrike" kern="1200" dirty="0" smtClean="0">
                <a:latin typeface="Arial" pitchFamily="34" charset="0"/>
                <a:ea typeface="微软雅黑" pitchFamily="34" charset="-122"/>
              </a:endParaRPr>
            </a:p>
            <a:p>
              <a:pPr marL="0" marR="0" lvl="0" indent="0" defTabSz="914400" eaLnBrk="1" fontAlgn="auto" latinLnBrk="0" hangingPunct="1">
                <a:lnSpc>
                  <a:spcPct val="100000"/>
                </a:lnSpc>
                <a:spcBef>
                  <a:spcPct val="0"/>
                </a:spcBef>
                <a:spcAft>
                  <a:spcPts val="0"/>
                </a:spcAft>
                <a:buClrTx/>
                <a:buSzTx/>
                <a:buFontTx/>
                <a:buNone/>
                <a:tabLst/>
                <a:defRPr/>
              </a:pPr>
              <a:r>
                <a:rPr lang="zh-CN" altLang="en-US" sz="1200" u="none" strike="noStrike" kern="1200" dirty="0" smtClean="0">
                  <a:latin typeface="Arial" pitchFamily="34" charset="0"/>
                  <a:ea typeface="微软雅黑" pitchFamily="34" charset="-122"/>
                </a:rPr>
                <a:t>架构层</a:t>
              </a:r>
              <a:r>
                <a:rPr lang="en-US" altLang="zh-CN" sz="1200" u="none" strike="noStrike" kern="1200" dirty="0" smtClean="0">
                  <a:latin typeface="Arial" pitchFamily="34" charset="0"/>
                  <a:ea typeface="微软雅黑" pitchFamily="34" charset="-122"/>
                </a:rPr>
                <a:t>/</a:t>
              </a:r>
              <a:r>
                <a:rPr lang="zh-CN" altLang="en-US" sz="1200" u="none" strike="noStrike" kern="1200" dirty="0" smtClean="0">
                  <a:latin typeface="Arial" pitchFamily="34" charset="0"/>
                  <a:ea typeface="微软雅黑" pitchFamily="34" charset="-122"/>
                </a:rPr>
                <a:t>平台层：迁移可行性分析</a:t>
              </a:r>
              <a:r>
                <a:rPr lang="en-US" altLang="zh-CN" sz="1200" u="none" strike="noStrike" kern="1200" dirty="0" smtClean="0">
                  <a:latin typeface="Arial" pitchFamily="34" charset="0"/>
                  <a:ea typeface="微软雅黑" pitchFamily="34" charset="-122"/>
                </a:rPr>
                <a:t>/</a:t>
              </a:r>
              <a:r>
                <a:rPr lang="zh-CN" altLang="en-US" sz="1200" u="none" strike="noStrike" kern="1200" dirty="0" smtClean="0">
                  <a:latin typeface="Arial" pitchFamily="34" charset="0"/>
                  <a:ea typeface="微软雅黑" pitchFamily="34" charset="-122"/>
                </a:rPr>
                <a:t>迁移方案制定</a:t>
              </a:r>
              <a:r>
                <a:rPr lang="en-US" altLang="zh-CN" sz="1200" u="none" strike="noStrike" kern="1200" dirty="0" smtClean="0">
                  <a:latin typeface="Arial" pitchFamily="34" charset="0"/>
                  <a:ea typeface="微软雅黑" pitchFamily="34" charset="-122"/>
                </a:rPr>
                <a:t>/POC/</a:t>
              </a:r>
              <a:r>
                <a:rPr lang="zh-CN" altLang="en-US" sz="1200" u="none" strike="noStrike" kern="1200" dirty="0" smtClean="0">
                  <a:latin typeface="Arial" pitchFamily="34" charset="0"/>
                  <a:ea typeface="微软雅黑" pitchFamily="34" charset="-122"/>
                </a:rPr>
                <a:t>优化</a:t>
              </a:r>
              <a:r>
                <a:rPr lang="en-US" altLang="zh-CN" sz="1200" u="none" strike="noStrike" kern="1200" dirty="0" smtClean="0">
                  <a:latin typeface="Arial" pitchFamily="34" charset="0"/>
                  <a:ea typeface="微软雅黑" pitchFamily="34" charset="-122"/>
                </a:rPr>
                <a:t>/</a:t>
              </a:r>
              <a:r>
                <a:rPr lang="zh-CN" altLang="en-US" sz="1200" u="none" strike="noStrike" kern="1200" dirty="0" smtClean="0">
                  <a:latin typeface="Arial" pitchFamily="34" charset="0"/>
                  <a:ea typeface="微软雅黑" pitchFamily="34" charset="-122"/>
                </a:rPr>
                <a:t>升级</a:t>
              </a:r>
              <a:endParaRPr lang="en-US" altLang="zh-CN" sz="1200" u="none" strike="noStrike" kern="1200" dirty="0" smtClean="0">
                <a:latin typeface="Arial" pitchFamily="34" charset="0"/>
                <a:ea typeface="微软雅黑" pitchFamily="34" charset="-122"/>
              </a:endParaRPr>
            </a:p>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1200" u="none" strike="noStrike" kern="1200" dirty="0" smtClean="0">
                  <a:latin typeface="Arial" pitchFamily="34" charset="0"/>
                  <a:ea typeface="微软雅黑" pitchFamily="34" charset="-122"/>
                </a:rPr>
                <a:t>应用层：设计部署</a:t>
              </a:r>
              <a:endParaRPr lang="zh-CN" altLang="en-US" sz="1200" kern="1200" dirty="0">
                <a:latin typeface="Arial" pitchFamily="34" charset="0"/>
                <a:ea typeface="微软雅黑" pitchFamily="34" charset="-122"/>
              </a:endParaRPr>
            </a:p>
          </p:txBody>
        </p:sp>
      </p:grpSp>
      <p:cxnSp>
        <p:nvCxnSpPr>
          <p:cNvPr id="12" name="直接箭头连接符 11"/>
          <p:cNvCxnSpPr>
            <a:endCxn id="10" idx="1"/>
          </p:cNvCxnSpPr>
          <p:nvPr/>
        </p:nvCxnSpPr>
        <p:spPr>
          <a:xfrm flipV="1">
            <a:off x="5031283" y="2305526"/>
            <a:ext cx="3403777" cy="2488909"/>
          </a:xfrm>
          <a:prstGeom prst="straightConnector1">
            <a:avLst/>
          </a:prstGeom>
          <a:ln w="12700">
            <a:solidFill>
              <a:srgbClr val="FF0000"/>
            </a:solidFill>
            <a:tailEnd type="triangle"/>
          </a:ln>
        </p:spPr>
        <p:style>
          <a:lnRef idx="3">
            <a:schemeClr val="accent1"/>
          </a:lnRef>
          <a:fillRef idx="0">
            <a:schemeClr val="accent1"/>
          </a:fillRef>
          <a:effectRef idx="2">
            <a:schemeClr val="accent1"/>
          </a:effectRef>
          <a:fontRef idx="minor">
            <a:schemeClr val="tx1"/>
          </a:fontRef>
        </p:style>
      </p:cxnSp>
      <p:grpSp>
        <p:nvGrpSpPr>
          <p:cNvPr id="13" name="组合 12"/>
          <p:cNvGrpSpPr/>
          <p:nvPr/>
        </p:nvGrpSpPr>
        <p:grpSpPr>
          <a:xfrm>
            <a:off x="8419996" y="2789677"/>
            <a:ext cx="3351462" cy="793422"/>
            <a:chOff x="6775" y="2638727"/>
            <a:chExt cx="9171036" cy="1655610"/>
          </a:xfrm>
        </p:grpSpPr>
        <p:sp>
          <p:nvSpPr>
            <p:cNvPr id="14" name="圆角矩形 13"/>
            <p:cNvSpPr/>
            <p:nvPr/>
          </p:nvSpPr>
          <p:spPr>
            <a:xfrm>
              <a:off x="6775" y="2638727"/>
              <a:ext cx="9171036" cy="1655610"/>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5">
                <a:shade val="60000"/>
                <a:hueOff val="0"/>
                <a:satOff val="0"/>
                <a:lumOff val="0"/>
                <a:alphaOff val="0"/>
              </a:schemeClr>
            </a:fillRef>
            <a:effectRef idx="0">
              <a:schemeClr val="accent5">
                <a:shade val="60000"/>
                <a:hueOff val="0"/>
                <a:satOff val="0"/>
                <a:lumOff val="0"/>
                <a:alphaOff val="0"/>
              </a:schemeClr>
            </a:effectRef>
            <a:fontRef idx="minor">
              <a:schemeClr val="lt1"/>
            </a:fontRef>
          </p:style>
        </p:sp>
        <p:sp>
          <p:nvSpPr>
            <p:cNvPr id="15" name="圆角矩形 4"/>
            <p:cNvSpPr/>
            <p:nvPr/>
          </p:nvSpPr>
          <p:spPr>
            <a:xfrm>
              <a:off x="55266" y="2687218"/>
              <a:ext cx="9074054" cy="1558628"/>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US" altLang="zh-CN" sz="1200" b="1" u="none" strike="noStrike" kern="1200" dirty="0" smtClean="0">
                  <a:latin typeface="Arial" pitchFamily="34" charset="0"/>
                  <a:ea typeface="微软雅黑" pitchFamily="34" charset="-122"/>
                </a:rPr>
                <a:t>3.HANA</a:t>
              </a:r>
              <a:r>
                <a:rPr lang="zh-CN" altLang="en-US" sz="1200" b="1" u="none" strike="noStrike" kern="1200" dirty="0" smtClean="0">
                  <a:latin typeface="Arial" pitchFamily="34" charset="0"/>
                  <a:ea typeface="微软雅黑" pitchFamily="34" charset="-122"/>
                </a:rPr>
                <a:t>系统的运维与调优</a:t>
              </a:r>
              <a:endParaRPr lang="en-US" altLang="zh-CN" sz="1200" b="1" u="none" strike="noStrike" kern="1200" dirty="0" smtClean="0">
                <a:latin typeface="Arial" pitchFamily="34" charset="0"/>
                <a:ea typeface="微软雅黑" pitchFamily="34" charset="-122"/>
              </a:endParaRPr>
            </a:p>
            <a:p>
              <a:pPr lvl="0" defTabSz="1066800">
                <a:lnSpc>
                  <a:spcPct val="90000"/>
                </a:lnSpc>
                <a:spcBef>
                  <a:spcPct val="0"/>
                </a:spcBef>
                <a:spcAft>
                  <a:spcPct val="35000"/>
                </a:spcAft>
              </a:pPr>
              <a:r>
                <a:rPr lang="zh-CN" altLang="en-US" sz="1200" kern="1200" dirty="0" smtClean="0">
                  <a:latin typeface="Arial" pitchFamily="34" charset="0"/>
                  <a:ea typeface="微软雅黑" pitchFamily="34" charset="-122"/>
                </a:rPr>
                <a:t>架构层</a:t>
              </a:r>
              <a:r>
                <a:rPr lang="en-US" altLang="zh-CN" sz="1200" kern="1200" dirty="0" smtClean="0">
                  <a:latin typeface="Arial" pitchFamily="34" charset="0"/>
                  <a:ea typeface="微软雅黑" pitchFamily="34" charset="-122"/>
                </a:rPr>
                <a:t>/</a:t>
              </a:r>
              <a:r>
                <a:rPr lang="zh-CN" altLang="en-US" sz="1200" kern="1200" dirty="0" smtClean="0">
                  <a:latin typeface="Arial" pitchFamily="34" charset="0"/>
                  <a:ea typeface="微软雅黑" pitchFamily="34" charset="-122"/>
                </a:rPr>
                <a:t>平台层</a:t>
              </a:r>
              <a:r>
                <a:rPr lang="en-US" altLang="zh-CN" sz="1200" kern="1200" dirty="0" smtClean="0">
                  <a:latin typeface="Arial" pitchFamily="34" charset="0"/>
                  <a:ea typeface="微软雅黑" pitchFamily="34" charset="-122"/>
                </a:rPr>
                <a:t>/</a:t>
              </a:r>
              <a:r>
                <a:rPr lang="zh-CN" altLang="en-US" sz="1200" kern="1200" dirty="0" smtClean="0">
                  <a:latin typeface="Arial" pitchFamily="34" charset="0"/>
                  <a:ea typeface="微软雅黑" pitchFamily="34" charset="-122"/>
                </a:rPr>
                <a:t>应用层：</a:t>
              </a:r>
              <a:r>
                <a:rPr lang="zh-CN" altLang="en-US" sz="1200" u="none" strike="noStrike" kern="1200" dirty="0" smtClean="0">
                  <a:latin typeface="Arial" pitchFamily="34" charset="0"/>
                  <a:ea typeface="微软雅黑" pitchFamily="34" charset="-122"/>
                </a:rPr>
                <a:t>排错</a:t>
              </a:r>
              <a:r>
                <a:rPr lang="en-US" altLang="zh-CN" sz="1200" u="none" strike="noStrike" kern="1200" dirty="0" smtClean="0">
                  <a:latin typeface="Arial" pitchFamily="34" charset="0"/>
                  <a:ea typeface="微软雅黑" pitchFamily="34" charset="-122"/>
                </a:rPr>
                <a:t>/</a:t>
              </a:r>
              <a:r>
                <a:rPr lang="zh-CN" altLang="en-US" sz="1200" u="none" strike="noStrike" kern="1200" dirty="0" smtClean="0">
                  <a:latin typeface="Arial" pitchFamily="34" charset="0"/>
                  <a:ea typeface="微软雅黑" pitchFamily="34" charset="-122"/>
                </a:rPr>
                <a:t>优化</a:t>
              </a:r>
              <a:r>
                <a:rPr lang="en-US" altLang="zh-CN" sz="1200" u="none" strike="noStrike" kern="1200" dirty="0" smtClean="0">
                  <a:latin typeface="Arial" pitchFamily="34" charset="0"/>
                  <a:ea typeface="微软雅黑" pitchFamily="34" charset="-122"/>
                </a:rPr>
                <a:t>/</a:t>
              </a:r>
              <a:r>
                <a:rPr lang="zh-CN" altLang="en-US" sz="1200" u="none" strike="noStrike" kern="1200" dirty="0" smtClean="0">
                  <a:latin typeface="Arial" pitchFamily="34" charset="0"/>
                  <a:ea typeface="微软雅黑" pitchFamily="34" charset="-122"/>
                </a:rPr>
                <a:t>巡检</a:t>
              </a:r>
              <a:r>
                <a:rPr lang="en-US" altLang="zh-CN" sz="1200" u="none" strike="noStrike" kern="1200" dirty="0" smtClean="0">
                  <a:latin typeface="Arial" pitchFamily="34" charset="0"/>
                  <a:ea typeface="微软雅黑" pitchFamily="34" charset="-122"/>
                </a:rPr>
                <a:t>/</a:t>
              </a:r>
              <a:r>
                <a:rPr lang="zh-CN" altLang="en-US" sz="1200" u="none" strike="noStrike" kern="1200" dirty="0" smtClean="0">
                  <a:latin typeface="Arial" pitchFamily="34" charset="0"/>
                  <a:ea typeface="微软雅黑" pitchFamily="34" charset="-122"/>
                </a:rPr>
                <a:t>升级</a:t>
              </a:r>
              <a:endParaRPr lang="zh-CN" altLang="en-US" sz="1200" kern="1200" dirty="0">
                <a:latin typeface="Arial" pitchFamily="34" charset="0"/>
                <a:ea typeface="微软雅黑" pitchFamily="34" charset="-122"/>
              </a:endParaRPr>
            </a:p>
          </p:txBody>
        </p:sp>
      </p:grpSp>
      <p:graphicFrame>
        <p:nvGraphicFramePr>
          <p:cNvPr id="16" name="表格 15"/>
          <p:cNvGraphicFramePr>
            <a:graphicFrameLocks noGrp="1"/>
          </p:cNvGraphicFramePr>
          <p:nvPr>
            <p:extLst>
              <p:ext uri="{D42A27DB-BD31-4B8C-83A1-F6EECF244321}">
                <p14:modId xmlns:p14="http://schemas.microsoft.com/office/powerpoint/2010/main" xmlns="" val="961247766"/>
              </p:ext>
            </p:extLst>
          </p:nvPr>
        </p:nvGraphicFramePr>
        <p:xfrm>
          <a:off x="8433003" y="4068042"/>
          <a:ext cx="3217040" cy="2237311"/>
        </p:xfrm>
        <a:graphic>
          <a:graphicData uri="http://schemas.openxmlformats.org/drawingml/2006/table">
            <a:tbl>
              <a:tblPr>
                <a:effectLst/>
              </a:tblPr>
              <a:tblGrid>
                <a:gridCol w="1270247"/>
                <a:gridCol w="1946793"/>
              </a:tblGrid>
              <a:tr h="424427">
                <a:tc>
                  <a:txBody>
                    <a:bodyPr/>
                    <a:lstStyle/>
                    <a:p>
                      <a:pPr algn="ctr" rtl="0" fontAlgn="ctr">
                        <a:lnSpc>
                          <a:spcPts val="2000"/>
                        </a:lnSpc>
                      </a:pPr>
                      <a:r>
                        <a:rPr lang="zh-CN" altLang="en-US" sz="1400" b="1" i="0" u="none" strike="noStrike" baseline="0" dirty="0" smtClean="0">
                          <a:solidFill>
                            <a:srgbClr val="000000"/>
                          </a:solidFill>
                          <a:effectLst/>
                          <a:latin typeface="Arial" pitchFamily="34" charset="0"/>
                          <a:ea typeface="微软雅黑" panose="020B0503020204020204" pitchFamily="34" charset="-122"/>
                        </a:rPr>
                        <a:t>架构层级</a:t>
                      </a:r>
                      <a:endParaRPr lang="zh-CN" altLang="en-US" sz="1400" b="1" i="0" u="none" strike="noStrike" baseline="0" dirty="0">
                        <a:solidFill>
                          <a:srgbClr val="000000"/>
                        </a:solidFill>
                        <a:effectLst/>
                        <a:latin typeface="Arial" pitchFamily="34" charset="0"/>
                        <a:ea typeface="微软雅黑" panose="020B0503020204020204" pitchFamily="34" charset="-122"/>
                      </a:endParaRP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218987" rtl="0" eaLnBrk="1" fontAlgn="ctr" latinLnBrk="0" hangingPunct="1">
                        <a:lnSpc>
                          <a:spcPts val="2000"/>
                        </a:lnSpc>
                        <a:spcBef>
                          <a:spcPts val="0"/>
                        </a:spcBef>
                        <a:spcAft>
                          <a:spcPts val="0"/>
                        </a:spcAft>
                        <a:buClrTx/>
                        <a:buSzTx/>
                        <a:buFontTx/>
                        <a:buNone/>
                        <a:tabLst/>
                        <a:defRPr/>
                      </a:pPr>
                      <a:r>
                        <a:rPr lang="zh-CN" altLang="en-US" sz="1400" b="1" i="0" u="none" strike="noStrike" baseline="0" dirty="0" smtClean="0">
                          <a:solidFill>
                            <a:srgbClr val="000000"/>
                          </a:solidFill>
                          <a:effectLst/>
                          <a:latin typeface="Arial" pitchFamily="34" charset="0"/>
                          <a:ea typeface="微软雅黑" panose="020B0503020204020204" pitchFamily="34" charset="-122"/>
                        </a:rPr>
                        <a:t>部件</a:t>
                      </a: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44">
                <a:tc>
                  <a:txBody>
                    <a:bodyPr/>
                    <a:lstStyle/>
                    <a:p>
                      <a:pPr algn="ctr" rtl="0" fontAlgn="ctr">
                        <a:lnSpc>
                          <a:spcPts val="2000"/>
                        </a:lnSpc>
                      </a:pPr>
                      <a:r>
                        <a:rPr lang="zh-CN" altLang="en-US" sz="1200" b="0" i="0" u="none" strike="noStrike" baseline="0" dirty="0" smtClean="0">
                          <a:solidFill>
                            <a:srgbClr val="000000"/>
                          </a:solidFill>
                          <a:effectLst/>
                          <a:latin typeface="Arial" pitchFamily="34" charset="0"/>
                          <a:ea typeface="微软雅黑" panose="020B0503020204020204" pitchFamily="34" charset="-122"/>
                        </a:rPr>
                        <a:t>应用层</a:t>
                      </a:r>
                      <a:endParaRPr lang="en-US" sz="1200" b="0" i="0" u="none" strike="noStrike" baseline="0" dirty="0">
                        <a:solidFill>
                          <a:srgbClr val="000000"/>
                        </a:solidFill>
                        <a:effectLst/>
                        <a:latin typeface="Arial" pitchFamily="34" charset="0"/>
                        <a:ea typeface="微软雅黑" panose="020B0503020204020204" pitchFamily="34" charset="-122"/>
                      </a:endParaRP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lnSpc>
                          <a:spcPts val="2000"/>
                        </a:lnSpc>
                      </a:pPr>
                      <a:r>
                        <a:rPr lang="zh-CN" altLang="en-US" sz="1200" b="0" i="0" u="none" strike="noStrike" baseline="0" dirty="0" smtClean="0">
                          <a:solidFill>
                            <a:schemeClr val="tx1"/>
                          </a:solidFill>
                          <a:effectLst/>
                          <a:latin typeface="Arial" pitchFamily="34" charset="0"/>
                          <a:ea typeface="微软雅黑" panose="020B0503020204020204" pitchFamily="34" charset="-122"/>
                        </a:rPr>
                        <a:t>以</a:t>
                      </a:r>
                      <a:r>
                        <a:rPr lang="en-US" sz="1200" b="0" i="0" u="none" strike="noStrike" baseline="0" dirty="0" smtClean="0">
                          <a:solidFill>
                            <a:schemeClr val="tx1"/>
                          </a:solidFill>
                          <a:effectLst/>
                          <a:latin typeface="Arial" pitchFamily="34" charset="0"/>
                          <a:ea typeface="微软雅黑" panose="020B0503020204020204" pitchFamily="34" charset="-122"/>
                        </a:rPr>
                        <a:t>BW</a:t>
                      </a:r>
                      <a:r>
                        <a:rPr lang="zh-CN" altLang="en-US" sz="1200" b="0" i="0" u="none" strike="noStrike" baseline="0" dirty="0" smtClean="0">
                          <a:solidFill>
                            <a:schemeClr val="tx1"/>
                          </a:solidFill>
                          <a:effectLst/>
                          <a:latin typeface="Arial" pitchFamily="34" charset="0"/>
                          <a:ea typeface="微软雅黑" panose="020B0503020204020204" pitchFamily="34" charset="-122"/>
                        </a:rPr>
                        <a:t>相关服务业务为核心</a:t>
                      </a:r>
                      <a:endParaRPr lang="en-US" sz="1200" b="0" i="0" u="none" strike="noStrike" baseline="0" dirty="0">
                        <a:solidFill>
                          <a:schemeClr val="tx1"/>
                        </a:solidFill>
                        <a:effectLst/>
                        <a:latin typeface="Arial" pitchFamily="34" charset="0"/>
                        <a:ea typeface="微软雅黑" panose="020B0503020204020204" pitchFamily="34" charset="-122"/>
                      </a:endParaRP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289">
                <a:tc rowSpan="2">
                  <a:txBody>
                    <a:bodyPr/>
                    <a:lstStyle/>
                    <a:p>
                      <a:pPr algn="ctr" rtl="0" fontAlgn="ctr">
                        <a:lnSpc>
                          <a:spcPts val="2000"/>
                        </a:lnSpc>
                      </a:pPr>
                      <a:r>
                        <a:rPr lang="zh-CN" altLang="en-US" sz="1200" b="0" i="0" u="none" strike="noStrike" baseline="0" dirty="0" smtClean="0">
                          <a:solidFill>
                            <a:srgbClr val="000000"/>
                          </a:solidFill>
                          <a:effectLst/>
                          <a:latin typeface="Arial" pitchFamily="34" charset="0"/>
                          <a:ea typeface="微软雅黑" panose="020B0503020204020204" pitchFamily="34" charset="-122"/>
                        </a:rPr>
                        <a:t>平台层</a:t>
                      </a:r>
                      <a:endParaRPr lang="en-US" sz="1200" b="0" i="0" u="none" strike="noStrike" baseline="0" dirty="0">
                        <a:solidFill>
                          <a:srgbClr val="000000"/>
                        </a:solidFill>
                        <a:effectLst/>
                        <a:latin typeface="Arial" pitchFamily="34" charset="0"/>
                        <a:ea typeface="微软雅黑" panose="020B0503020204020204" pitchFamily="34" charset="-122"/>
                      </a:endParaRP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lnSpc>
                          <a:spcPts val="2000"/>
                        </a:lnSpc>
                      </a:pPr>
                      <a:r>
                        <a:rPr lang="en-US" sz="1200" b="0" i="0" u="none" strike="noStrike" baseline="0" dirty="0" smtClean="0">
                          <a:solidFill>
                            <a:schemeClr val="tx1"/>
                          </a:solidFill>
                          <a:effectLst/>
                          <a:latin typeface="Arial" pitchFamily="34" charset="0"/>
                          <a:ea typeface="微软雅黑" panose="020B0503020204020204" pitchFamily="34" charset="-122"/>
                        </a:rPr>
                        <a:t>RUNTIME(</a:t>
                      </a:r>
                      <a:r>
                        <a:rPr lang="en-US" sz="1200" b="0" i="0" u="none" strike="noStrike" baseline="0" dirty="0" err="1" smtClean="0">
                          <a:solidFill>
                            <a:schemeClr val="tx1"/>
                          </a:solidFill>
                          <a:effectLst/>
                          <a:latin typeface="Arial" pitchFamily="34" charset="0"/>
                          <a:ea typeface="微软雅黑" panose="020B0503020204020204" pitchFamily="34" charset="-122"/>
                        </a:rPr>
                        <a:t>NetWeaver</a:t>
                      </a:r>
                      <a:r>
                        <a:rPr lang="en-US" sz="1200" b="0" i="0" u="none" strike="noStrike" baseline="0" dirty="0" smtClean="0">
                          <a:solidFill>
                            <a:schemeClr val="tx1"/>
                          </a:solidFill>
                          <a:effectLst/>
                          <a:latin typeface="Arial" pitchFamily="34" charset="0"/>
                          <a:ea typeface="微软雅黑" panose="020B0503020204020204" pitchFamily="34" charset="-122"/>
                        </a:rPr>
                        <a:t>)</a:t>
                      </a:r>
                      <a:endParaRPr lang="en-US" sz="1200" b="0" i="0" u="none" strike="noStrike" baseline="0" dirty="0">
                        <a:solidFill>
                          <a:schemeClr val="tx1"/>
                        </a:solidFill>
                        <a:effectLst/>
                        <a:latin typeface="Arial" pitchFamily="34" charset="0"/>
                        <a:ea typeface="微软雅黑" panose="020B0503020204020204" pitchFamily="34" charset="-122"/>
                      </a:endParaRP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501">
                <a:tc vMerge="1">
                  <a:txBody>
                    <a:bodyPr/>
                    <a:lstStyle/>
                    <a:p>
                      <a:pPr algn="ctr" rtl="0" fontAlgn="ctr"/>
                      <a:endParaRPr 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8368" marR="8368" marT="8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2000"/>
                        </a:lnSpc>
                      </a:pPr>
                      <a:r>
                        <a:rPr lang="en-US" sz="1200" b="0" i="0" u="none" strike="noStrike" baseline="0" dirty="0">
                          <a:solidFill>
                            <a:schemeClr val="tx1"/>
                          </a:solidFill>
                          <a:effectLst/>
                          <a:latin typeface="Arial" pitchFamily="34" charset="0"/>
                          <a:ea typeface="微软雅黑" panose="020B0503020204020204" pitchFamily="34" charset="-122"/>
                        </a:rPr>
                        <a:t>HANA</a:t>
                      </a: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696">
                <a:tc rowSpan="3">
                  <a:txBody>
                    <a:bodyPr/>
                    <a:lstStyle/>
                    <a:p>
                      <a:pPr algn="ctr" rtl="0" fontAlgn="ctr">
                        <a:lnSpc>
                          <a:spcPts val="2000"/>
                        </a:lnSpc>
                      </a:pPr>
                      <a:r>
                        <a:rPr lang="zh-CN" altLang="en-US" sz="1200" b="0" i="0" u="none" strike="noStrike" baseline="0" dirty="0" smtClean="0">
                          <a:solidFill>
                            <a:srgbClr val="000000"/>
                          </a:solidFill>
                          <a:effectLst/>
                          <a:latin typeface="Arial" pitchFamily="34" charset="0"/>
                          <a:ea typeface="微软雅黑" panose="020B0503020204020204" pitchFamily="34" charset="-122"/>
                        </a:rPr>
                        <a:t>架构层</a:t>
                      </a:r>
                      <a:endParaRPr lang="en-US" sz="1200" b="0" i="0" u="none" strike="noStrike" baseline="0" dirty="0">
                        <a:solidFill>
                          <a:srgbClr val="000000"/>
                        </a:solidFill>
                        <a:effectLst/>
                        <a:latin typeface="Arial" pitchFamily="34" charset="0"/>
                        <a:ea typeface="微软雅黑" panose="020B0503020204020204" pitchFamily="34" charset="-122"/>
                      </a:endParaRP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lnSpc>
                          <a:spcPts val="2000"/>
                        </a:lnSpc>
                      </a:pPr>
                      <a:r>
                        <a:rPr lang="en-US" sz="1200" b="0" i="0" u="none" strike="noStrike" baseline="0" dirty="0">
                          <a:solidFill>
                            <a:schemeClr val="tx1"/>
                          </a:solidFill>
                          <a:effectLst/>
                          <a:latin typeface="Arial" pitchFamily="34" charset="0"/>
                          <a:ea typeface="微软雅黑" panose="020B0503020204020204" pitchFamily="34" charset="-122"/>
                        </a:rPr>
                        <a:t>GPFS</a:t>
                      </a: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501">
                <a:tc vMerge="1">
                  <a:txBody>
                    <a:bodyPr/>
                    <a:lstStyle/>
                    <a:p>
                      <a:pPr algn="ctr" rtl="0" fontAlgn="ctr">
                        <a:lnSpc>
                          <a:spcPts val="2000"/>
                        </a:lnSpc>
                      </a:pP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lnSpc>
                          <a:spcPts val="2000"/>
                        </a:lnSpc>
                      </a:pPr>
                      <a:r>
                        <a:rPr lang="en-US" sz="1200" b="0" i="0" u="none" strike="noStrike" baseline="0" dirty="0">
                          <a:solidFill>
                            <a:schemeClr val="tx1"/>
                          </a:solidFill>
                          <a:effectLst/>
                          <a:latin typeface="Arial" pitchFamily="34" charset="0"/>
                          <a:ea typeface="微软雅黑" panose="020B0503020204020204" pitchFamily="34" charset="-122"/>
                        </a:rPr>
                        <a:t>OS(SUSE)</a:t>
                      </a: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695">
                <a:tc vMerge="1">
                  <a:txBody>
                    <a:bodyPr/>
                    <a:lstStyle/>
                    <a:p>
                      <a:pPr algn="ctr" rtl="0" fontAlgn="ct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368" marR="8368" marT="8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2000"/>
                        </a:lnSpc>
                      </a:pPr>
                      <a:r>
                        <a:rPr lang="en-US" sz="1200" b="0" i="0" u="none" strike="noStrike" baseline="0" dirty="0">
                          <a:solidFill>
                            <a:schemeClr val="tx1"/>
                          </a:solidFill>
                          <a:effectLst/>
                          <a:latin typeface="Arial" pitchFamily="34" charset="0"/>
                          <a:ea typeface="微软雅黑" panose="020B0503020204020204" pitchFamily="34" charset="-122"/>
                        </a:rPr>
                        <a:t>Hardware</a:t>
                      </a:r>
                    </a:p>
                  </a:txBody>
                  <a:tcPr marL="8368" marR="8368" marT="83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矩形 16"/>
          <p:cNvSpPr/>
          <p:nvPr/>
        </p:nvSpPr>
        <p:spPr>
          <a:xfrm>
            <a:off x="8431752" y="3743673"/>
            <a:ext cx="1620957" cy="348813"/>
          </a:xfrm>
          <a:prstGeom prst="rect">
            <a:avLst/>
          </a:prstGeom>
        </p:spPr>
        <p:txBody>
          <a:bodyPr wrap="none">
            <a:spAutoFit/>
          </a:bodyPr>
          <a:lstStyle/>
          <a:p>
            <a:pPr algn="ctr" fontAlgn="ctr">
              <a:lnSpc>
                <a:spcPts val="2000"/>
              </a:lnSpc>
            </a:pPr>
            <a:r>
              <a:rPr lang="zh-CN" altLang="en-US" sz="1600" dirty="0" smtClean="0">
                <a:solidFill>
                  <a:srgbClr val="000000"/>
                </a:solidFill>
                <a:latin typeface="微软雅黑" panose="020B0503020204020204" pitchFamily="34" charset="-122"/>
                <a:ea typeface="微软雅黑" panose="020B0503020204020204" pitchFamily="34" charset="-122"/>
              </a:rPr>
              <a:t>系统逻辑分层：</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19" name="标题 34"/>
          <p:cNvSpPr txBox="1">
            <a:spLocks/>
          </p:cNvSpPr>
          <p:nvPr/>
        </p:nvSpPr>
        <p:spPr>
          <a:xfrm>
            <a:off x="402709" y="282946"/>
            <a:ext cx="11069166" cy="518141"/>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zh-CN" altLang="en-US" sz="2800" b="1" dirty="0" smtClean="0">
                <a:latin typeface="微软雅黑" pitchFamily="34" charset="-122"/>
                <a:ea typeface="微软雅黑" pitchFamily="34" charset="-122"/>
              </a:rPr>
              <a:t>联想面向</a:t>
            </a:r>
            <a:r>
              <a:rPr lang="en-US" altLang="zh-CN" sz="2800" b="1" dirty="0" smtClean="0">
                <a:latin typeface="微软雅黑" pitchFamily="34" charset="-122"/>
                <a:ea typeface="微软雅黑" pitchFamily="34" charset="-122"/>
              </a:rPr>
              <a:t>SAP HANA</a:t>
            </a:r>
            <a:r>
              <a:rPr lang="zh-CN" altLang="en-US" sz="2800" b="1" dirty="0" smtClean="0">
                <a:latin typeface="微软雅黑" pitchFamily="34" charset="-122"/>
                <a:ea typeface="微软雅黑" pitchFamily="34" charset="-122"/>
              </a:rPr>
              <a:t>的一体机服务产品</a:t>
            </a:r>
            <a:endParaRPr lang="zh-CN" altLang="en-US" sz="2800" b="1" dirty="0">
              <a:latin typeface="微软雅黑" pitchFamily="34" charset="-122"/>
              <a:ea typeface="微软雅黑" pitchFamily="34" charset="-122"/>
              <a:cs typeface="Heiti SC"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476250" y="4743183"/>
            <a:ext cx="11331575" cy="630942"/>
          </a:xfrm>
          <a:prstGeom prst="rect">
            <a:avLst/>
          </a:prstGeom>
          <a:noFill/>
          <a:ln w="9525">
            <a:noFill/>
            <a:miter lim="800000"/>
            <a:headEnd/>
            <a:tailEnd/>
          </a:ln>
        </p:spPr>
        <p:txBody>
          <a:bodyPr>
            <a:spAutoFit/>
          </a:bodyPr>
          <a:lstStyle/>
          <a:p>
            <a:pPr>
              <a:lnSpc>
                <a:spcPct val="150000"/>
              </a:lnSpc>
              <a:buClr>
                <a:schemeClr val="tx2"/>
              </a:buClr>
              <a:buFont typeface="Wingdings" pitchFamily="2" charset="2"/>
              <a:buNone/>
            </a:pPr>
            <a:r>
              <a:rPr lang="zh-CN" altLang="en-US" sz="1400" dirty="0">
                <a:latin typeface="Arial "/>
                <a:ea typeface="微软雅黑" pitchFamily="34" charset="-122"/>
                <a:sym typeface="Arial" pitchFamily="34" charset="0"/>
              </a:rPr>
              <a:t>单节点高可用性解决方案：</a:t>
            </a:r>
            <a:endParaRPr lang="en-US" altLang="zh-CN" sz="1400" dirty="0">
              <a:latin typeface="Arial "/>
              <a:ea typeface="微软雅黑" pitchFamily="34" charset="-122"/>
              <a:sym typeface="Arial" pitchFamily="34" charset="0"/>
            </a:endParaRPr>
          </a:p>
          <a:p>
            <a:pPr>
              <a:buClr>
                <a:schemeClr val="tx2"/>
              </a:buClr>
              <a:buFont typeface="Wingdings" pitchFamily="2" charset="2"/>
              <a:buNone/>
            </a:pPr>
            <a:r>
              <a:rPr lang="zh-CN" altLang="en-US" sz="1400" dirty="0">
                <a:latin typeface="Arial "/>
                <a:ea typeface="微软雅黑" pitchFamily="34" charset="-122"/>
                <a:sym typeface="Arial" pitchFamily="34" charset="0"/>
              </a:rPr>
              <a:t>一个</a:t>
            </a:r>
            <a:r>
              <a:rPr lang="en-US" altLang="zh-CN" sz="1400" dirty="0">
                <a:latin typeface="Arial "/>
                <a:ea typeface="微软雅黑" pitchFamily="34" charset="-122"/>
                <a:sym typeface="Arial" pitchFamily="34" charset="0"/>
              </a:rPr>
              <a:t>HANA</a:t>
            </a:r>
            <a:r>
              <a:rPr lang="zh-CN" altLang="en-US" sz="1400" dirty="0">
                <a:latin typeface="Arial "/>
                <a:ea typeface="微软雅黑" pitchFamily="34" charset="-122"/>
                <a:sym typeface="Arial" pitchFamily="34" charset="0"/>
              </a:rPr>
              <a:t>主节点生产，一个</a:t>
            </a:r>
            <a:r>
              <a:rPr lang="en-US" altLang="zh-CN" sz="1400" dirty="0">
                <a:latin typeface="Arial "/>
                <a:ea typeface="微软雅黑" pitchFamily="34" charset="-122"/>
                <a:sym typeface="Arial" pitchFamily="34" charset="0"/>
              </a:rPr>
              <a:t>HANA</a:t>
            </a:r>
            <a:r>
              <a:rPr lang="zh-CN" altLang="en-US" sz="1400" dirty="0">
                <a:latin typeface="Arial "/>
                <a:ea typeface="微软雅黑" pitchFamily="34" charset="-122"/>
                <a:sym typeface="Arial" pitchFamily="34" charset="0"/>
              </a:rPr>
              <a:t>热备节点。另外需要一个</a:t>
            </a:r>
            <a:r>
              <a:rPr lang="en-US" altLang="zh-CN" sz="1400" dirty="0">
                <a:latin typeface="Arial "/>
                <a:ea typeface="微软雅黑" pitchFamily="34" charset="-122"/>
                <a:sym typeface="Arial" pitchFamily="34" charset="0"/>
              </a:rPr>
              <a:t>GPFS</a:t>
            </a:r>
            <a:r>
              <a:rPr lang="zh-CN" altLang="en-US" sz="1400" dirty="0">
                <a:latin typeface="Arial "/>
                <a:ea typeface="微软雅黑" pitchFamily="34" charset="-122"/>
                <a:sym typeface="Arial" pitchFamily="34" charset="0"/>
              </a:rPr>
              <a:t>仲裁节点</a:t>
            </a:r>
            <a:r>
              <a:rPr lang="en-US" altLang="zh-CN" sz="1400" dirty="0">
                <a:latin typeface="Arial "/>
                <a:ea typeface="微软雅黑" pitchFamily="34" charset="-122"/>
                <a:sym typeface="Arial" pitchFamily="34" charset="0"/>
              </a:rPr>
              <a:t>x3550M5</a:t>
            </a:r>
            <a:r>
              <a:rPr lang="zh-CN" altLang="en-US" sz="1400" dirty="0">
                <a:latin typeface="Arial "/>
                <a:ea typeface="微软雅黑" pitchFamily="34" charset="-122"/>
                <a:sym typeface="Arial" pitchFamily="34" charset="0"/>
              </a:rPr>
              <a:t>，此节点不参与</a:t>
            </a:r>
            <a:r>
              <a:rPr lang="en-US" altLang="zh-CN" sz="1400" dirty="0">
                <a:latin typeface="Arial "/>
                <a:ea typeface="微软雅黑" pitchFamily="34" charset="-122"/>
                <a:sym typeface="Arial" pitchFamily="34" charset="0"/>
              </a:rPr>
              <a:t>HANA</a:t>
            </a:r>
            <a:r>
              <a:rPr lang="zh-CN" altLang="en-US" sz="1400" dirty="0">
                <a:latin typeface="Arial "/>
                <a:ea typeface="微软雅黑" pitchFamily="34" charset="-122"/>
                <a:sym typeface="Arial" pitchFamily="34" charset="0"/>
              </a:rPr>
              <a:t>数据计算，但用于</a:t>
            </a:r>
            <a:r>
              <a:rPr lang="en-US" altLang="zh-CN" sz="1400" dirty="0">
                <a:latin typeface="Arial "/>
                <a:ea typeface="微软雅黑" pitchFamily="34" charset="-122"/>
                <a:sym typeface="Arial" pitchFamily="34" charset="0"/>
              </a:rPr>
              <a:t>GPFS</a:t>
            </a:r>
            <a:r>
              <a:rPr lang="zh-CN" altLang="en-US" sz="1400" dirty="0">
                <a:latin typeface="Arial "/>
                <a:ea typeface="微软雅黑" pitchFamily="34" charset="-122"/>
                <a:sym typeface="Arial" pitchFamily="34" charset="0"/>
              </a:rPr>
              <a:t>集群。</a:t>
            </a:r>
          </a:p>
        </p:txBody>
      </p:sp>
      <p:sp>
        <p:nvSpPr>
          <p:cNvPr id="3" name="Rectangle 12"/>
          <p:cNvSpPr>
            <a:spLocks noChangeArrowheads="1"/>
          </p:cNvSpPr>
          <p:nvPr/>
        </p:nvSpPr>
        <p:spPr bwMode="auto">
          <a:xfrm>
            <a:off x="402633" y="277181"/>
            <a:ext cx="10055225" cy="438150"/>
          </a:xfrm>
          <a:prstGeom prst="rect">
            <a:avLst/>
          </a:prstGeom>
          <a:noFill/>
          <a:ln w="9525">
            <a:noFill/>
            <a:miter lim="800000"/>
            <a:headEnd/>
            <a:tailEnd/>
          </a:ln>
        </p:spPr>
        <p:txBody>
          <a:bodyPr lIns="90000" tIns="19316" rIns="0" bIns="0"/>
          <a:lstStyle/>
          <a:p>
            <a:pPr defTabSz="457200">
              <a:buClr>
                <a:schemeClr val="tx2"/>
              </a:buClr>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zh-CN" altLang="en-US" sz="2800" b="1" dirty="0">
                <a:solidFill>
                  <a:srgbClr val="000000"/>
                </a:solidFill>
                <a:latin typeface="Arial "/>
                <a:ea typeface="微软雅黑" pitchFamily="34" charset="-122"/>
                <a:sym typeface="Arial" pitchFamily="34" charset="0"/>
              </a:rPr>
              <a:t>高可用性 </a:t>
            </a:r>
            <a:r>
              <a:rPr lang="en-US" altLang="zh-CN" sz="2800" b="1" dirty="0">
                <a:solidFill>
                  <a:srgbClr val="000000"/>
                </a:solidFill>
                <a:latin typeface="Arial "/>
                <a:ea typeface="微软雅黑" pitchFamily="34" charset="-122"/>
                <a:sym typeface="Arial" pitchFamily="34" charset="0"/>
              </a:rPr>
              <a:t>-</a:t>
            </a:r>
            <a:r>
              <a:rPr lang="zh-CN" altLang="en-US" sz="2800" b="1" dirty="0">
                <a:solidFill>
                  <a:srgbClr val="000000"/>
                </a:solidFill>
                <a:latin typeface="Arial "/>
                <a:ea typeface="微软雅黑" pitchFamily="34" charset="-122"/>
                <a:sym typeface="Arial" pitchFamily="34" charset="0"/>
              </a:rPr>
              <a:t> 利用</a:t>
            </a:r>
            <a:r>
              <a:rPr lang="en-US" altLang="zh-CN" sz="2800" b="1" dirty="0">
                <a:solidFill>
                  <a:srgbClr val="000000"/>
                </a:solidFill>
                <a:latin typeface="Arial "/>
                <a:ea typeface="微软雅黑" pitchFamily="34" charset="-122"/>
                <a:sym typeface="Arial" pitchFamily="34" charset="0"/>
              </a:rPr>
              <a:t>GPFS</a:t>
            </a:r>
            <a:r>
              <a:rPr lang="zh-CN" altLang="en-US" sz="2800" b="1" dirty="0">
                <a:solidFill>
                  <a:srgbClr val="000000"/>
                </a:solidFill>
                <a:latin typeface="Arial "/>
                <a:ea typeface="微软雅黑" pitchFamily="34" charset="-122"/>
                <a:sym typeface="Arial" pitchFamily="34" charset="0"/>
              </a:rPr>
              <a:t>，一个数据库自动故障切换</a:t>
            </a:r>
            <a:endParaRPr lang="en-US" altLang="zh-CN" sz="2800" b="1" dirty="0">
              <a:solidFill>
                <a:srgbClr val="000000"/>
              </a:solidFill>
              <a:latin typeface="Arial "/>
              <a:ea typeface="微软雅黑" pitchFamily="34" charset="-122"/>
              <a:sym typeface="Arial" pitchFamily="34" charset="0"/>
            </a:endParaRPr>
          </a:p>
        </p:txBody>
      </p:sp>
      <p:pic>
        <p:nvPicPr>
          <p:cNvPr id="4" name="Picture 6"/>
          <p:cNvPicPr>
            <a:picLocks noChangeAspect="1" noChangeArrowheads="1"/>
          </p:cNvPicPr>
          <p:nvPr/>
        </p:nvPicPr>
        <p:blipFill>
          <a:blip r:embed="rId2" cstate="print"/>
          <a:srcRect/>
          <a:stretch>
            <a:fillRect/>
          </a:stretch>
        </p:blipFill>
        <p:spPr bwMode="auto">
          <a:xfrm>
            <a:off x="1021394" y="1055688"/>
            <a:ext cx="9290050" cy="3636962"/>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rrowheads="1"/>
          </p:cNvSpPr>
          <p:nvPr/>
        </p:nvSpPr>
        <p:spPr bwMode="auto">
          <a:xfrm>
            <a:off x="397774" y="289193"/>
            <a:ext cx="11782425" cy="757237"/>
          </a:xfrm>
          <a:prstGeom prst="rect">
            <a:avLst/>
          </a:prstGeom>
          <a:noFill/>
          <a:ln w="9525">
            <a:noFill/>
            <a:miter lim="800000"/>
            <a:headEnd/>
            <a:tailEnd/>
          </a:ln>
        </p:spPr>
        <p:txBody>
          <a:bodyPr/>
          <a:lstStyle/>
          <a:p>
            <a:pPr>
              <a:lnSpc>
                <a:spcPct val="90000"/>
              </a:lnSpc>
              <a:buClr>
                <a:schemeClr val="tx2"/>
              </a:buClr>
              <a:buFont typeface="Wingdings" pitchFamily="2" charset="2"/>
              <a:buNone/>
            </a:pPr>
            <a:r>
              <a:rPr lang="zh-CN" altLang="en-US" sz="2800" b="1" dirty="0">
                <a:solidFill>
                  <a:srgbClr val="000000"/>
                </a:solidFill>
                <a:latin typeface="Arial "/>
                <a:ea typeface="微软雅黑" pitchFamily="34" charset="-122"/>
                <a:sym typeface="Arial" pitchFamily="34" charset="0"/>
              </a:rPr>
              <a:t>灾备 </a:t>
            </a:r>
            <a:r>
              <a:rPr lang="en-US" altLang="zh-CN" sz="2800" b="1" dirty="0">
                <a:solidFill>
                  <a:srgbClr val="000000"/>
                </a:solidFill>
                <a:latin typeface="Arial "/>
                <a:ea typeface="微软雅黑" pitchFamily="34" charset="-122"/>
                <a:sym typeface="Arial" pitchFamily="34" charset="0"/>
              </a:rPr>
              <a:t>-</a:t>
            </a:r>
            <a:r>
              <a:rPr lang="zh-CN" altLang="en-US" sz="2800" b="1" dirty="0">
                <a:solidFill>
                  <a:srgbClr val="000000"/>
                </a:solidFill>
                <a:latin typeface="Arial "/>
                <a:ea typeface="微软雅黑" pitchFamily="34" charset="-122"/>
                <a:sym typeface="Arial" pitchFamily="34" charset="0"/>
              </a:rPr>
              <a:t> 利用</a:t>
            </a:r>
            <a:r>
              <a:rPr lang="en-US" altLang="zh-CN" sz="2800" b="1" dirty="0">
                <a:solidFill>
                  <a:srgbClr val="000000"/>
                </a:solidFill>
                <a:latin typeface="Arial "/>
                <a:ea typeface="微软雅黑" pitchFamily="34" charset="-122"/>
                <a:sym typeface="Arial" pitchFamily="34" charset="0"/>
              </a:rPr>
              <a:t>SAP HANA</a:t>
            </a:r>
            <a:r>
              <a:rPr lang="zh-CN" altLang="en-US" sz="2800" b="1" dirty="0">
                <a:solidFill>
                  <a:srgbClr val="000000"/>
                </a:solidFill>
                <a:latin typeface="Arial "/>
                <a:ea typeface="微软雅黑" pitchFamily="34" charset="-122"/>
                <a:sym typeface="Arial" pitchFamily="34" charset="0"/>
              </a:rPr>
              <a:t> </a:t>
            </a:r>
            <a:r>
              <a:rPr lang="en-US" altLang="zh-CN" sz="2800" b="1" dirty="0">
                <a:solidFill>
                  <a:srgbClr val="000000"/>
                </a:solidFill>
                <a:latin typeface="Arial "/>
                <a:ea typeface="微软雅黑" pitchFamily="34" charset="-122"/>
                <a:sym typeface="Arial" pitchFamily="34" charset="0"/>
              </a:rPr>
              <a:t>System Replication (</a:t>
            </a:r>
            <a:r>
              <a:rPr lang="zh-CN" altLang="en-US" sz="2800" b="1" dirty="0">
                <a:solidFill>
                  <a:srgbClr val="000000"/>
                </a:solidFill>
                <a:latin typeface="Arial "/>
                <a:ea typeface="微软雅黑" pitchFamily="34" charset="-122"/>
                <a:sym typeface="Arial" pitchFamily="34" charset="0"/>
              </a:rPr>
              <a:t>同步</a:t>
            </a:r>
            <a:r>
              <a:rPr lang="en-US" altLang="zh-CN" sz="2800" b="1" dirty="0">
                <a:solidFill>
                  <a:srgbClr val="000000"/>
                </a:solidFill>
                <a:latin typeface="Arial "/>
                <a:ea typeface="微软雅黑" pitchFamily="34" charset="-122"/>
                <a:sym typeface="Arial" pitchFamily="34" charset="0"/>
              </a:rPr>
              <a:t>/</a:t>
            </a:r>
            <a:r>
              <a:rPr lang="zh-CN" altLang="en-US" sz="2800" b="1" dirty="0">
                <a:solidFill>
                  <a:srgbClr val="000000"/>
                </a:solidFill>
                <a:latin typeface="Arial "/>
                <a:ea typeface="微软雅黑" pitchFamily="34" charset="-122"/>
                <a:sym typeface="Arial" pitchFamily="34" charset="0"/>
              </a:rPr>
              <a:t>异步</a:t>
            </a:r>
            <a:r>
              <a:rPr lang="en-US" altLang="zh-CN" sz="2800" b="1" dirty="0">
                <a:solidFill>
                  <a:srgbClr val="000000"/>
                </a:solidFill>
                <a:latin typeface="Arial "/>
                <a:ea typeface="微软雅黑" pitchFamily="34" charset="-122"/>
                <a:sym typeface="Arial" pitchFamily="34" charset="0"/>
              </a:rPr>
              <a:t>)</a:t>
            </a:r>
            <a:r>
              <a:rPr lang="zh-CN" altLang="en-US" sz="2800" b="1" dirty="0">
                <a:solidFill>
                  <a:srgbClr val="000000"/>
                </a:solidFill>
                <a:latin typeface="Arial "/>
                <a:ea typeface="微软雅黑" pitchFamily="34" charset="-122"/>
                <a:sym typeface="Arial" pitchFamily="34" charset="0"/>
              </a:rPr>
              <a:t>，两个数据库人工故障切换</a:t>
            </a:r>
            <a:endParaRPr lang="en-US" altLang="zh-CN" sz="2800" b="1" dirty="0">
              <a:solidFill>
                <a:srgbClr val="000000"/>
              </a:solidFill>
              <a:latin typeface="Arial "/>
              <a:ea typeface="微软雅黑" pitchFamily="34" charset="-122"/>
              <a:sym typeface="Arial" pitchFamily="34" charset="0"/>
            </a:endParaRPr>
          </a:p>
        </p:txBody>
      </p:sp>
      <p:sp>
        <p:nvSpPr>
          <p:cNvPr id="5" name="TextBox 24"/>
          <p:cNvSpPr txBox="1">
            <a:spLocks noChangeArrowheads="1"/>
          </p:cNvSpPr>
          <p:nvPr/>
        </p:nvSpPr>
        <p:spPr bwMode="auto">
          <a:xfrm>
            <a:off x="2996394" y="5716325"/>
            <a:ext cx="8316913" cy="646331"/>
          </a:xfrm>
          <a:prstGeom prst="rect">
            <a:avLst/>
          </a:prstGeom>
          <a:noFill/>
          <a:ln w="9525">
            <a:noFill/>
            <a:miter lim="800000"/>
            <a:headEnd/>
            <a:tailEnd/>
          </a:ln>
        </p:spPr>
        <p:txBody>
          <a:bodyPr>
            <a:spAutoFit/>
          </a:bodyPr>
          <a:lstStyle/>
          <a:p>
            <a:pPr>
              <a:buClr>
                <a:schemeClr val="tx2"/>
              </a:buClr>
              <a:buFont typeface="Wingdings" pitchFamily="2" charset="2"/>
              <a:buNone/>
            </a:pPr>
            <a:r>
              <a:rPr lang="en-US" altLang="zh-CN" sz="1800" dirty="0">
                <a:solidFill>
                  <a:srgbClr val="FF0000"/>
                </a:solidFill>
                <a:latin typeface="Arial" pitchFamily="34" charset="0"/>
                <a:ea typeface="微软雅黑" pitchFamily="34" charset="-122"/>
                <a:sym typeface="Arial" pitchFamily="34" charset="0"/>
              </a:rPr>
              <a:t>SAP HANA</a:t>
            </a:r>
            <a:r>
              <a:rPr lang="zh-CN" altLang="en-US" sz="1800" dirty="0">
                <a:solidFill>
                  <a:srgbClr val="FF0000"/>
                </a:solidFill>
                <a:latin typeface="Arial" pitchFamily="34" charset="0"/>
                <a:ea typeface="微软雅黑" pitchFamily="34" charset="-122"/>
                <a:sym typeface="Arial" pitchFamily="34" charset="0"/>
              </a:rPr>
              <a:t>内核功能，需要</a:t>
            </a:r>
            <a:r>
              <a:rPr lang="en-US" altLang="zh-CN" sz="1800" dirty="0">
                <a:solidFill>
                  <a:srgbClr val="FF0000"/>
                </a:solidFill>
                <a:latin typeface="Arial" pitchFamily="34" charset="0"/>
                <a:ea typeface="微软雅黑" pitchFamily="34" charset="-122"/>
                <a:sym typeface="Arial" pitchFamily="34" charset="0"/>
              </a:rPr>
              <a:t>SAP Service</a:t>
            </a:r>
            <a:r>
              <a:rPr lang="zh-CN" altLang="en-US" sz="1800" dirty="0">
                <a:solidFill>
                  <a:srgbClr val="FF0000"/>
                </a:solidFill>
                <a:latin typeface="Arial" pitchFamily="34" charset="0"/>
                <a:ea typeface="微软雅黑" pitchFamily="34" charset="-122"/>
                <a:sym typeface="Arial" pitchFamily="34" charset="0"/>
              </a:rPr>
              <a:t>实施，网络根据客户需求而定。</a:t>
            </a:r>
            <a:r>
              <a:rPr lang="zh-CN" altLang="en-US" sz="1800" dirty="0">
                <a:latin typeface="Arial" pitchFamily="34" charset="0"/>
                <a:ea typeface="微软雅黑" pitchFamily="34" charset="-122"/>
                <a:sym typeface="Arial" pitchFamily="34" charset="0"/>
              </a:rPr>
              <a:t>一般每天</a:t>
            </a:r>
            <a:r>
              <a:rPr lang="en-US" altLang="zh-CN" sz="1800" dirty="0">
                <a:latin typeface="Arial" pitchFamily="34" charset="0"/>
                <a:ea typeface="微软雅黑" pitchFamily="34" charset="-122"/>
                <a:sym typeface="Arial" pitchFamily="34" charset="0"/>
              </a:rPr>
              <a:t>4.3TB</a:t>
            </a:r>
            <a:r>
              <a:rPr lang="zh-CN" altLang="en-US" sz="1800" dirty="0">
                <a:latin typeface="Arial" pitchFamily="34" charset="0"/>
                <a:ea typeface="微软雅黑" pitchFamily="34" charset="-122"/>
                <a:sym typeface="Arial" pitchFamily="34" charset="0"/>
              </a:rPr>
              <a:t>的持久层数据，大约需要</a:t>
            </a:r>
            <a:r>
              <a:rPr lang="en-US" altLang="zh-CN" sz="1800" dirty="0">
                <a:latin typeface="Arial" pitchFamily="34" charset="0"/>
                <a:ea typeface="微软雅黑" pitchFamily="34" charset="-122"/>
                <a:sym typeface="Arial" pitchFamily="34" charset="0"/>
              </a:rPr>
              <a:t>0.5Gbit/s</a:t>
            </a:r>
            <a:r>
              <a:rPr lang="zh-CN" altLang="en-US" sz="1800" dirty="0">
                <a:latin typeface="Arial" pitchFamily="34" charset="0"/>
                <a:ea typeface="微软雅黑" pitchFamily="34" charset="-122"/>
                <a:sym typeface="Arial" pitchFamily="34" charset="0"/>
              </a:rPr>
              <a:t>的传输网络</a:t>
            </a:r>
            <a:r>
              <a:rPr lang="en-US" altLang="zh-CN" sz="1800" dirty="0">
                <a:latin typeface="Arial" pitchFamily="34" charset="0"/>
                <a:ea typeface="微软雅黑" pitchFamily="34" charset="-122"/>
                <a:sym typeface="Arial" pitchFamily="34" charset="0"/>
              </a:rPr>
              <a:t> </a:t>
            </a:r>
            <a:endParaRPr lang="zh-CN" altLang="en-US" sz="1800" dirty="0">
              <a:latin typeface="Arial" pitchFamily="34" charset="0"/>
              <a:ea typeface="微软雅黑" pitchFamily="34" charset="-122"/>
              <a:sym typeface="Arial" pitchFamily="34" charset="0"/>
            </a:endParaRPr>
          </a:p>
        </p:txBody>
      </p:sp>
      <p:sp>
        <p:nvSpPr>
          <p:cNvPr id="6" name="Text Box 20"/>
          <p:cNvSpPr txBox="1">
            <a:spLocks noChangeArrowheads="1"/>
          </p:cNvSpPr>
          <p:nvPr/>
        </p:nvSpPr>
        <p:spPr bwMode="auto">
          <a:xfrm>
            <a:off x="5688013" y="1415344"/>
            <a:ext cx="1888402" cy="523220"/>
          </a:xfrm>
          <a:prstGeom prst="rect">
            <a:avLst/>
          </a:prstGeom>
          <a:noFill/>
          <a:ln w="9525">
            <a:noFill/>
            <a:miter lim="800000"/>
            <a:headEnd/>
            <a:tailEnd/>
          </a:ln>
        </p:spPr>
        <p:txBody>
          <a:bodyPr wrap="none">
            <a:spAutoFit/>
          </a:bodyPr>
          <a:lstStyle/>
          <a:p>
            <a:pPr>
              <a:buClr>
                <a:schemeClr val="tx2"/>
              </a:buClr>
              <a:buFont typeface="Wingdings" pitchFamily="2" charset="2"/>
              <a:buNone/>
            </a:pPr>
            <a:r>
              <a:rPr lang="en-US" altLang="zh-CN" sz="1400" b="1" dirty="0">
                <a:latin typeface="Arial" pitchFamily="34" charset="0"/>
                <a:ea typeface="微软雅黑" pitchFamily="34" charset="-122"/>
                <a:sym typeface="Arial" pitchFamily="34" charset="0"/>
              </a:rPr>
              <a:t>HANA single node 2</a:t>
            </a:r>
          </a:p>
          <a:p>
            <a:pPr>
              <a:buClr>
                <a:schemeClr val="tx2"/>
              </a:buClr>
              <a:buFont typeface="Wingdings" pitchFamily="2" charset="2"/>
              <a:buNone/>
            </a:pPr>
            <a:r>
              <a:rPr lang="en-US" altLang="zh-CN" sz="1400" b="1" dirty="0">
                <a:latin typeface="Arial" pitchFamily="34" charset="0"/>
                <a:ea typeface="微软雅黑" pitchFamily="34" charset="-122"/>
                <a:sym typeface="Arial" pitchFamily="34" charset="0"/>
              </a:rPr>
              <a:t>x3850X6/x3950X6</a:t>
            </a:r>
          </a:p>
        </p:txBody>
      </p:sp>
      <p:sp>
        <p:nvSpPr>
          <p:cNvPr id="7" name="Text Box 32"/>
          <p:cNvSpPr txBox="1">
            <a:spLocks noChangeArrowheads="1"/>
          </p:cNvSpPr>
          <p:nvPr/>
        </p:nvSpPr>
        <p:spPr bwMode="auto">
          <a:xfrm>
            <a:off x="2470150" y="1415344"/>
            <a:ext cx="1888402" cy="523220"/>
          </a:xfrm>
          <a:prstGeom prst="rect">
            <a:avLst/>
          </a:prstGeom>
          <a:noFill/>
          <a:ln w="9525">
            <a:noFill/>
            <a:miter lim="800000"/>
            <a:headEnd/>
            <a:tailEnd/>
          </a:ln>
        </p:spPr>
        <p:txBody>
          <a:bodyPr wrap="none">
            <a:spAutoFit/>
          </a:bodyPr>
          <a:lstStyle/>
          <a:p>
            <a:pPr>
              <a:buClr>
                <a:schemeClr val="tx2"/>
              </a:buClr>
              <a:buFont typeface="Wingdings" pitchFamily="2" charset="2"/>
              <a:buNone/>
            </a:pPr>
            <a:r>
              <a:rPr lang="en-US" altLang="zh-CN" sz="1400" b="1" dirty="0">
                <a:latin typeface="Arial" pitchFamily="34" charset="0"/>
                <a:ea typeface="微软雅黑" pitchFamily="34" charset="-122"/>
                <a:sym typeface="Arial" pitchFamily="34" charset="0"/>
              </a:rPr>
              <a:t>HANA single node 1</a:t>
            </a:r>
          </a:p>
          <a:p>
            <a:pPr>
              <a:buClr>
                <a:schemeClr val="tx2"/>
              </a:buClr>
              <a:buFont typeface="Wingdings" pitchFamily="2" charset="2"/>
              <a:buNone/>
            </a:pPr>
            <a:r>
              <a:rPr lang="en-US" altLang="zh-CN" sz="1400" b="1" dirty="0">
                <a:latin typeface="Arial" pitchFamily="34" charset="0"/>
                <a:ea typeface="微软雅黑" pitchFamily="34" charset="-122"/>
                <a:sym typeface="Arial" pitchFamily="34" charset="0"/>
              </a:rPr>
              <a:t>x3850X6/x3950X6</a:t>
            </a:r>
          </a:p>
        </p:txBody>
      </p:sp>
      <p:sp>
        <p:nvSpPr>
          <p:cNvPr id="8" name="Line 60"/>
          <p:cNvSpPr>
            <a:spLocks noChangeShapeType="1"/>
          </p:cNvSpPr>
          <p:nvPr/>
        </p:nvSpPr>
        <p:spPr bwMode="auto">
          <a:xfrm>
            <a:off x="6864350" y="2740907"/>
            <a:ext cx="0" cy="1522412"/>
          </a:xfrm>
          <a:prstGeom prst="line">
            <a:avLst/>
          </a:prstGeom>
          <a:noFill/>
          <a:ln w="9525">
            <a:solidFill>
              <a:srgbClr val="FF0000"/>
            </a:solidFill>
            <a:round/>
            <a:headEnd/>
            <a:tailEnd/>
          </a:ln>
        </p:spPr>
        <p:txBody>
          <a:bodyPr/>
          <a:lstStyle/>
          <a:p>
            <a:endParaRPr lang="zh-CN" altLang="en-US"/>
          </a:p>
        </p:txBody>
      </p:sp>
      <p:sp>
        <p:nvSpPr>
          <p:cNvPr id="9" name="Line 61"/>
          <p:cNvSpPr>
            <a:spLocks noChangeShapeType="1"/>
          </p:cNvSpPr>
          <p:nvPr/>
        </p:nvSpPr>
        <p:spPr bwMode="auto">
          <a:xfrm>
            <a:off x="3816350" y="4271945"/>
            <a:ext cx="3048000" cy="0"/>
          </a:xfrm>
          <a:prstGeom prst="line">
            <a:avLst/>
          </a:prstGeom>
          <a:noFill/>
          <a:ln w="9525">
            <a:solidFill>
              <a:srgbClr val="FF0000"/>
            </a:solidFill>
            <a:round/>
            <a:headEnd/>
            <a:tailEnd/>
          </a:ln>
        </p:spPr>
        <p:txBody>
          <a:bodyPr/>
          <a:lstStyle/>
          <a:p>
            <a:endParaRPr lang="zh-CN" altLang="en-US"/>
          </a:p>
        </p:txBody>
      </p:sp>
      <p:sp>
        <p:nvSpPr>
          <p:cNvPr id="10" name="Line 63"/>
          <p:cNvSpPr>
            <a:spLocks noChangeShapeType="1"/>
          </p:cNvSpPr>
          <p:nvPr/>
        </p:nvSpPr>
        <p:spPr bwMode="auto">
          <a:xfrm>
            <a:off x="3816350" y="2664707"/>
            <a:ext cx="0" cy="1598612"/>
          </a:xfrm>
          <a:prstGeom prst="line">
            <a:avLst/>
          </a:prstGeom>
          <a:noFill/>
          <a:ln w="9525">
            <a:solidFill>
              <a:srgbClr val="FF0000"/>
            </a:solidFill>
            <a:round/>
            <a:headEnd/>
            <a:tailEnd/>
          </a:ln>
        </p:spPr>
        <p:txBody>
          <a:bodyPr/>
          <a:lstStyle/>
          <a:p>
            <a:endParaRPr lang="zh-CN" altLang="en-US"/>
          </a:p>
        </p:txBody>
      </p:sp>
      <p:sp>
        <p:nvSpPr>
          <p:cNvPr id="11" name="TextBox 37"/>
          <p:cNvSpPr txBox="1">
            <a:spLocks noChangeArrowheads="1"/>
          </p:cNvSpPr>
          <p:nvPr/>
        </p:nvSpPr>
        <p:spPr bwMode="auto">
          <a:xfrm>
            <a:off x="3960466" y="4263319"/>
            <a:ext cx="4248150" cy="304800"/>
          </a:xfrm>
          <a:prstGeom prst="rect">
            <a:avLst/>
          </a:prstGeom>
          <a:noFill/>
          <a:ln w="9525">
            <a:noFill/>
            <a:miter lim="800000"/>
            <a:headEnd/>
            <a:tailEnd/>
          </a:ln>
        </p:spPr>
        <p:txBody>
          <a:bodyPr>
            <a:spAutoFit/>
          </a:bodyPr>
          <a:lstStyle/>
          <a:p>
            <a:pPr>
              <a:buClr>
                <a:schemeClr val="tx2"/>
              </a:buClr>
              <a:buFont typeface="Wingdings" pitchFamily="2" charset="2"/>
              <a:buNone/>
            </a:pPr>
            <a:r>
              <a:rPr lang="en-US" altLang="zh-CN" sz="1400" dirty="0">
                <a:solidFill>
                  <a:srgbClr val="FF0000"/>
                </a:solidFill>
                <a:latin typeface="Arial" pitchFamily="34" charset="0"/>
                <a:ea typeface="微软雅黑" pitchFamily="34" charset="-122"/>
                <a:sym typeface="Arial" pitchFamily="34" charset="0"/>
              </a:rPr>
              <a:t>SAP HANA System Replication</a:t>
            </a:r>
            <a:endParaRPr lang="zh-CN" altLang="en-US" sz="1400" dirty="0">
              <a:solidFill>
                <a:srgbClr val="FF0000"/>
              </a:solidFill>
              <a:latin typeface="Arial" pitchFamily="34" charset="0"/>
              <a:ea typeface="微软雅黑" pitchFamily="34" charset="-122"/>
              <a:sym typeface="Arial" pitchFamily="34" charset="0"/>
            </a:endParaRPr>
          </a:p>
        </p:txBody>
      </p:sp>
      <p:pic>
        <p:nvPicPr>
          <p:cNvPr id="12" name="Picture 1"/>
          <p:cNvPicPr>
            <a:picLocks noChangeAspect="1" noChangeArrowheads="1"/>
          </p:cNvPicPr>
          <p:nvPr/>
        </p:nvPicPr>
        <p:blipFill>
          <a:blip r:embed="rId2" cstate="print"/>
          <a:srcRect/>
          <a:stretch>
            <a:fillRect/>
          </a:stretch>
        </p:blipFill>
        <p:spPr bwMode="auto">
          <a:xfrm>
            <a:off x="5678488" y="2050344"/>
            <a:ext cx="2373312" cy="690563"/>
          </a:xfrm>
          <a:prstGeom prst="rect">
            <a:avLst/>
          </a:prstGeom>
          <a:noFill/>
          <a:ln w="9525">
            <a:noFill/>
            <a:miter lim="800000"/>
            <a:headEnd/>
            <a:tailEnd/>
          </a:ln>
        </p:spPr>
      </p:pic>
      <p:pic>
        <p:nvPicPr>
          <p:cNvPr id="13" name="Picture 1"/>
          <p:cNvPicPr>
            <a:picLocks noChangeAspect="1" noChangeArrowheads="1"/>
          </p:cNvPicPr>
          <p:nvPr/>
        </p:nvPicPr>
        <p:blipFill>
          <a:blip r:embed="rId2" cstate="print"/>
          <a:srcRect/>
          <a:stretch>
            <a:fillRect/>
          </a:stretch>
        </p:blipFill>
        <p:spPr bwMode="auto">
          <a:xfrm>
            <a:off x="2638425" y="2050344"/>
            <a:ext cx="2373313" cy="690563"/>
          </a:xfrm>
          <a:prstGeom prst="rect">
            <a:avLst/>
          </a:prstGeom>
          <a:noFill/>
          <a:ln w="9525">
            <a:noFill/>
            <a:miter lim="800000"/>
            <a:headEnd/>
            <a:tailEnd/>
          </a:ln>
        </p:spPr>
      </p:pic>
      <p:sp>
        <p:nvSpPr>
          <p:cNvPr id="14" name="TextBox 12"/>
          <p:cNvSpPr txBox="1">
            <a:spLocks noChangeArrowheads="1"/>
          </p:cNvSpPr>
          <p:nvPr/>
        </p:nvSpPr>
        <p:spPr bwMode="auto">
          <a:xfrm>
            <a:off x="382070" y="4579920"/>
            <a:ext cx="11788775" cy="1189038"/>
          </a:xfrm>
          <a:prstGeom prst="rect">
            <a:avLst/>
          </a:prstGeom>
          <a:noFill/>
          <a:ln w="9525">
            <a:noFill/>
            <a:miter lim="800000"/>
            <a:headEnd/>
            <a:tailEnd/>
          </a:ln>
        </p:spPr>
        <p:txBody>
          <a:bodyPr>
            <a:spAutoFit/>
          </a:bodyPr>
          <a:lstStyle/>
          <a:p>
            <a:pPr>
              <a:buClr>
                <a:schemeClr val="tx2"/>
              </a:buClr>
              <a:buFont typeface="Wingdings" pitchFamily="2" charset="2"/>
              <a:buNone/>
            </a:pPr>
            <a:r>
              <a:rPr lang="zh-CN" altLang="en-US" sz="1800" dirty="0">
                <a:latin typeface="Arial" pitchFamily="34" charset="0"/>
                <a:ea typeface="微软雅黑" pitchFamily="34" charset="-122"/>
                <a:sym typeface="Arial" pitchFamily="34" charset="0"/>
              </a:rPr>
              <a:t>基于</a:t>
            </a:r>
            <a:r>
              <a:rPr lang="en-US" altLang="zh-CN" sz="1800" dirty="0">
                <a:latin typeface="Arial" pitchFamily="34" charset="0"/>
                <a:ea typeface="微软雅黑" pitchFamily="34" charset="-122"/>
                <a:sym typeface="Arial" pitchFamily="34" charset="0"/>
              </a:rPr>
              <a:t>SUSE HA</a:t>
            </a:r>
            <a:r>
              <a:rPr lang="zh-CN" altLang="en-US" sz="1800" dirty="0">
                <a:latin typeface="Arial" pitchFamily="34" charset="0"/>
                <a:ea typeface="微软雅黑" pitchFamily="34" charset="-122"/>
                <a:sym typeface="Arial" pitchFamily="34" charset="0"/>
              </a:rPr>
              <a:t>的自动切换技术，没有</a:t>
            </a:r>
            <a:r>
              <a:rPr lang="en-US" altLang="zh-CN" sz="1800" dirty="0">
                <a:latin typeface="Arial" pitchFamily="34" charset="0"/>
                <a:ea typeface="微软雅黑" pitchFamily="34" charset="-122"/>
                <a:sym typeface="Arial" pitchFamily="34" charset="0"/>
              </a:rPr>
              <a:t>SAP</a:t>
            </a:r>
            <a:r>
              <a:rPr lang="zh-CN" altLang="en-US" sz="1800" dirty="0">
                <a:latin typeface="Arial" pitchFamily="34" charset="0"/>
                <a:ea typeface="微软雅黑" pitchFamily="34" charset="-122"/>
                <a:sym typeface="Arial" pitchFamily="34" charset="0"/>
              </a:rPr>
              <a:t>的认证</a:t>
            </a:r>
            <a:endParaRPr lang="en-US" altLang="zh-CN" sz="1800" dirty="0">
              <a:latin typeface="Arial" pitchFamily="34" charset="0"/>
              <a:ea typeface="微软雅黑" pitchFamily="34" charset="-122"/>
              <a:sym typeface="Arial" pitchFamily="34" charset="0"/>
            </a:endParaRPr>
          </a:p>
          <a:p>
            <a:pPr>
              <a:buClr>
                <a:schemeClr val="tx2"/>
              </a:buClr>
              <a:buFont typeface="Wingdings" pitchFamily="2" charset="2"/>
              <a:buNone/>
            </a:pPr>
            <a:r>
              <a:rPr lang="en-US" altLang="zh-CN" sz="1800" dirty="0">
                <a:solidFill>
                  <a:schemeClr val="accent5"/>
                </a:solidFill>
                <a:latin typeface="Arial" pitchFamily="34" charset="0"/>
                <a:ea typeface="微软雅黑" pitchFamily="34" charset="-122"/>
                <a:sym typeface="Arial" pitchFamily="34" charset="0"/>
                <a:hlinkClick r:id="rId3"/>
              </a:rPr>
              <a:t>https://www.suse.com/promo/saphana-replication.html</a:t>
            </a:r>
            <a:endParaRPr lang="en-US" altLang="zh-CN" sz="1800" dirty="0">
              <a:solidFill>
                <a:schemeClr val="accent5"/>
              </a:solidFill>
              <a:latin typeface="Arial" pitchFamily="34" charset="0"/>
              <a:ea typeface="微软雅黑" pitchFamily="34" charset="-122"/>
              <a:sym typeface="Arial" pitchFamily="34" charset="0"/>
            </a:endParaRPr>
          </a:p>
          <a:p>
            <a:pPr>
              <a:buClr>
                <a:schemeClr val="tx2"/>
              </a:buClr>
              <a:buFont typeface="Wingdings" pitchFamily="2" charset="2"/>
              <a:buNone/>
            </a:pPr>
            <a:r>
              <a:rPr lang="en-US" altLang="zh-CN" sz="1800" dirty="0">
                <a:solidFill>
                  <a:schemeClr val="accent5"/>
                </a:solidFill>
                <a:latin typeface="Arial" pitchFamily="34" charset="0"/>
                <a:ea typeface="微软雅黑" pitchFamily="34" charset="-122"/>
                <a:sym typeface="Arial" pitchFamily="34" charset="0"/>
                <a:hlinkClick r:id="rId4"/>
              </a:rPr>
              <a:t>http://</a:t>
            </a:r>
            <a:r>
              <a:rPr lang="en-US" altLang="zh-CN" sz="1800" dirty="0" smtClean="0">
                <a:solidFill>
                  <a:schemeClr val="accent5"/>
                </a:solidFill>
                <a:latin typeface="Arial" pitchFamily="34" charset="0"/>
                <a:ea typeface="微软雅黑" pitchFamily="34" charset="-122"/>
                <a:sym typeface="Arial" pitchFamily="34" charset="0"/>
                <a:hlinkClick r:id="rId4"/>
              </a:rPr>
              <a:t>scn.sap.com/community/hana-in-memory/blog/2014/04/04/fail-safe-operation-of-sap-hana-suse-</a:t>
            </a:r>
          </a:p>
          <a:p>
            <a:pPr>
              <a:buClr>
                <a:schemeClr val="tx2"/>
              </a:buClr>
              <a:buFont typeface="Wingdings" pitchFamily="2" charset="2"/>
              <a:buNone/>
            </a:pPr>
            <a:r>
              <a:rPr lang="en-US" altLang="zh-CN" sz="1800" dirty="0" smtClean="0">
                <a:solidFill>
                  <a:schemeClr val="accent5"/>
                </a:solidFill>
                <a:latin typeface="Arial" pitchFamily="34" charset="0"/>
                <a:ea typeface="微软雅黑" pitchFamily="34" charset="-122"/>
                <a:sym typeface="Arial" pitchFamily="34" charset="0"/>
                <a:hlinkClick r:id="rId4"/>
              </a:rPr>
              <a:t>extends-its-high-availability-solution</a:t>
            </a:r>
            <a:endParaRPr lang="en-US" altLang="zh-CN" sz="1800" dirty="0">
              <a:solidFill>
                <a:schemeClr val="accent5"/>
              </a:solidFill>
              <a:latin typeface="Arial" pitchFamily="34" charset="0"/>
              <a:ea typeface="微软雅黑" pitchFamily="34" charset="-122"/>
              <a:sym typeface="Arial"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408141" y="277181"/>
            <a:ext cx="11580813" cy="438150"/>
          </a:xfrm>
          <a:prstGeom prst="rect">
            <a:avLst/>
          </a:prstGeom>
          <a:noFill/>
          <a:ln w="9525">
            <a:noFill/>
            <a:miter lim="800000"/>
            <a:headEnd/>
            <a:tailEnd/>
          </a:ln>
        </p:spPr>
        <p:txBody>
          <a:bodyPr lIns="90000" tIns="19316" rIns="0" bIns="0"/>
          <a:lstStyle/>
          <a:p>
            <a:pPr defTabSz="457200">
              <a:buClr>
                <a:schemeClr val="tx2"/>
              </a:buClr>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zh-CN" sz="2800" b="1" dirty="0">
                <a:solidFill>
                  <a:srgbClr val="000000"/>
                </a:solidFill>
                <a:latin typeface="Arial "/>
                <a:ea typeface="微软雅黑" pitchFamily="34" charset="-122"/>
                <a:sym typeface="Arial" pitchFamily="34" charset="0"/>
              </a:rPr>
              <a:t>SAP HANA – </a:t>
            </a:r>
            <a:r>
              <a:rPr lang="zh-CN" altLang="en-US" sz="2800" b="1" dirty="0">
                <a:solidFill>
                  <a:srgbClr val="000000"/>
                </a:solidFill>
                <a:latin typeface="Arial "/>
                <a:ea typeface="微软雅黑" pitchFamily="34" charset="-122"/>
                <a:sym typeface="Arial" pitchFamily="34" charset="0"/>
              </a:rPr>
              <a:t>向外扩展及高可用性</a:t>
            </a:r>
            <a:endParaRPr lang="en-US" altLang="zh-CN" sz="2800" b="1" dirty="0">
              <a:solidFill>
                <a:srgbClr val="000000"/>
              </a:solidFill>
              <a:latin typeface="Arial "/>
              <a:ea typeface="微软雅黑" pitchFamily="34" charset="-122"/>
              <a:sym typeface="Arial" pitchFamily="34" charset="0"/>
            </a:endParaRPr>
          </a:p>
        </p:txBody>
      </p:sp>
      <p:sp>
        <p:nvSpPr>
          <p:cNvPr id="3" name="Rectangle 2"/>
          <p:cNvSpPr>
            <a:spLocks noChangeArrowheads="1"/>
          </p:cNvSpPr>
          <p:nvPr/>
        </p:nvSpPr>
        <p:spPr bwMode="auto">
          <a:xfrm>
            <a:off x="8514394" y="1589434"/>
            <a:ext cx="2019300" cy="3773488"/>
          </a:xfrm>
          <a:prstGeom prst="rect">
            <a:avLst/>
          </a:prstGeom>
          <a:noFill/>
          <a:ln w="10080">
            <a:solidFill>
              <a:srgbClr val="000000"/>
            </a:solidFill>
            <a:prstDash val="sysDot"/>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
                <a:ea typeface="微软雅黑" pitchFamily="34" charset="-122"/>
                <a:sym typeface="Arial" pitchFamily="34" charset="0"/>
              </a:rPr>
              <a:t>node04</a:t>
            </a:r>
          </a:p>
        </p:txBody>
      </p:sp>
      <p:sp>
        <p:nvSpPr>
          <p:cNvPr id="4" name="Rectangle 3"/>
          <p:cNvSpPr>
            <a:spLocks noChangeArrowheads="1"/>
          </p:cNvSpPr>
          <p:nvPr/>
        </p:nvSpPr>
        <p:spPr bwMode="auto">
          <a:xfrm>
            <a:off x="6403019" y="1587847"/>
            <a:ext cx="2022475" cy="3773487"/>
          </a:xfrm>
          <a:prstGeom prst="rect">
            <a:avLst/>
          </a:prstGeom>
          <a:noFill/>
          <a:ln w="10080">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
                <a:ea typeface="微软雅黑" pitchFamily="34" charset="-122"/>
                <a:sym typeface="Arial" pitchFamily="34" charset="0"/>
              </a:rPr>
              <a:t>node03</a:t>
            </a:r>
          </a:p>
        </p:txBody>
      </p:sp>
      <p:sp>
        <p:nvSpPr>
          <p:cNvPr id="5" name="Rectangle 4"/>
          <p:cNvSpPr>
            <a:spLocks noChangeArrowheads="1"/>
          </p:cNvSpPr>
          <p:nvPr/>
        </p:nvSpPr>
        <p:spPr bwMode="auto">
          <a:xfrm>
            <a:off x="2180269" y="1587847"/>
            <a:ext cx="2020888" cy="3773487"/>
          </a:xfrm>
          <a:prstGeom prst="rect">
            <a:avLst/>
          </a:prstGeom>
          <a:noFill/>
          <a:ln w="10080">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
                <a:ea typeface="微软雅黑" pitchFamily="34" charset="-122"/>
                <a:sym typeface="Arial" pitchFamily="34" charset="0"/>
              </a:rPr>
              <a:t>node01</a:t>
            </a:r>
          </a:p>
        </p:txBody>
      </p:sp>
      <p:sp>
        <p:nvSpPr>
          <p:cNvPr id="6" name="Rectangle 5"/>
          <p:cNvSpPr>
            <a:spLocks noChangeArrowheads="1"/>
          </p:cNvSpPr>
          <p:nvPr/>
        </p:nvSpPr>
        <p:spPr bwMode="auto">
          <a:xfrm>
            <a:off x="4288469" y="1587847"/>
            <a:ext cx="2024063" cy="3773487"/>
          </a:xfrm>
          <a:prstGeom prst="rect">
            <a:avLst/>
          </a:prstGeom>
          <a:noFill/>
          <a:ln w="10080">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
                <a:ea typeface="微软雅黑" pitchFamily="34" charset="-122"/>
                <a:sym typeface="Arial" pitchFamily="34" charset="0"/>
              </a:rPr>
              <a:t>node02</a:t>
            </a:r>
          </a:p>
        </p:txBody>
      </p:sp>
      <p:sp>
        <p:nvSpPr>
          <p:cNvPr id="7" name="Rectangle 6"/>
          <p:cNvSpPr>
            <a:spLocks noChangeArrowheads="1"/>
          </p:cNvSpPr>
          <p:nvPr/>
        </p:nvSpPr>
        <p:spPr bwMode="auto">
          <a:xfrm>
            <a:off x="2104069" y="3655671"/>
            <a:ext cx="8516938" cy="1620837"/>
          </a:xfrm>
          <a:prstGeom prst="rect">
            <a:avLst/>
          </a:prstGeom>
          <a:solidFill>
            <a:srgbClr val="FFFF99"/>
          </a:solidFill>
          <a:ln w="21600">
            <a:solidFill>
              <a:srgbClr val="808080"/>
            </a:solidFill>
            <a:miter lim="800000"/>
            <a:headEnd/>
            <a:tailEnd/>
          </a:ln>
        </p:spPr>
        <p:txBody>
          <a:bodyPr lIns="90000" tIns="45000" rIns="90000" bIns="45000"/>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
                <a:ea typeface="微软雅黑" pitchFamily="34" charset="-122"/>
                <a:sym typeface="Arial" pitchFamily="34" charset="0"/>
              </a:rPr>
              <a:t>Shared file system - GPFS</a:t>
            </a:r>
          </a:p>
        </p:txBody>
      </p:sp>
      <p:sp>
        <p:nvSpPr>
          <p:cNvPr id="8" name="Rectangle 11"/>
          <p:cNvSpPr>
            <a:spLocks noChangeArrowheads="1"/>
          </p:cNvSpPr>
          <p:nvPr/>
        </p:nvSpPr>
        <p:spPr bwMode="auto">
          <a:xfrm>
            <a:off x="2250119" y="2277721"/>
            <a:ext cx="1879600" cy="242887"/>
          </a:xfrm>
          <a:prstGeom prst="rect">
            <a:avLst/>
          </a:prstGeom>
          <a:solidFill>
            <a:srgbClr val="E6FF00"/>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
                <a:ea typeface="微软雅黑" pitchFamily="34" charset="-122"/>
                <a:sym typeface="Arial" pitchFamily="34" charset="0"/>
              </a:rPr>
              <a:t>DB partition 1</a:t>
            </a:r>
          </a:p>
        </p:txBody>
      </p:sp>
      <p:sp>
        <p:nvSpPr>
          <p:cNvPr id="9" name="Text Box 12"/>
          <p:cNvSpPr txBox="1">
            <a:spLocks noChangeArrowheads="1"/>
          </p:cNvSpPr>
          <p:nvPr/>
        </p:nvSpPr>
        <p:spPr bwMode="auto">
          <a:xfrm>
            <a:off x="2265994" y="3034958"/>
            <a:ext cx="1847850"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SAP HANA</a:t>
            </a:r>
            <a:r>
              <a:rPr lang="en-US" altLang="zh-CN" sz="1000" b="1" baseline="33000">
                <a:solidFill>
                  <a:srgbClr val="000000"/>
                </a:solidFill>
                <a:latin typeface="Arial "/>
                <a:ea typeface="微软雅黑" pitchFamily="34" charset="-122"/>
                <a:sym typeface="Arial" pitchFamily="34" charset="0"/>
              </a:rPr>
              <a:t> </a:t>
            </a:r>
            <a:r>
              <a:rPr lang="en-US" altLang="zh-CN" sz="1000" b="1">
                <a:solidFill>
                  <a:srgbClr val="000000"/>
                </a:solidFill>
                <a:latin typeface="Arial "/>
                <a:ea typeface="微软雅黑" pitchFamily="34" charset="-122"/>
                <a:sym typeface="Arial" pitchFamily="34" charset="0"/>
              </a:rPr>
              <a:t>studio </a:t>
            </a:r>
          </a:p>
        </p:txBody>
      </p:sp>
      <p:sp>
        <p:nvSpPr>
          <p:cNvPr id="10" name="Text Box 13"/>
          <p:cNvSpPr txBox="1">
            <a:spLocks noChangeArrowheads="1"/>
          </p:cNvSpPr>
          <p:nvPr/>
        </p:nvSpPr>
        <p:spPr bwMode="auto">
          <a:xfrm>
            <a:off x="2265994" y="2571408"/>
            <a:ext cx="1847850" cy="3794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SAP HANA</a:t>
            </a:r>
            <a:r>
              <a:rPr lang="en-US" altLang="zh-CN" sz="1000" b="1" baseline="33000">
                <a:solidFill>
                  <a:srgbClr val="000000"/>
                </a:solidFill>
                <a:latin typeface="Arial "/>
                <a:ea typeface="微软雅黑" pitchFamily="34" charset="-122"/>
                <a:sym typeface="Arial" pitchFamily="34" charset="0"/>
              </a:rPr>
              <a:t> </a:t>
            </a:r>
            <a:r>
              <a:rPr lang="en-US" altLang="zh-CN" sz="1000" b="1">
                <a:solidFill>
                  <a:srgbClr val="000000"/>
                </a:solidFill>
                <a:latin typeface="Arial "/>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Worker node</a:t>
            </a:r>
          </a:p>
        </p:txBody>
      </p:sp>
      <p:sp>
        <p:nvSpPr>
          <p:cNvPr id="11" name="Rectangle 16"/>
          <p:cNvSpPr>
            <a:spLocks noChangeArrowheads="1"/>
          </p:cNvSpPr>
          <p:nvPr/>
        </p:nvSpPr>
        <p:spPr bwMode="auto">
          <a:xfrm>
            <a:off x="4361494" y="2277721"/>
            <a:ext cx="1881188" cy="242887"/>
          </a:xfrm>
          <a:prstGeom prst="rect">
            <a:avLst/>
          </a:prstGeom>
          <a:solidFill>
            <a:srgbClr val="23FF23"/>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
                <a:ea typeface="微软雅黑" pitchFamily="34" charset="-122"/>
                <a:sym typeface="Arial" pitchFamily="34" charset="0"/>
              </a:rPr>
              <a:t>DB partition 2</a:t>
            </a:r>
          </a:p>
        </p:txBody>
      </p:sp>
      <p:sp>
        <p:nvSpPr>
          <p:cNvPr id="12" name="Text Box 17"/>
          <p:cNvSpPr txBox="1">
            <a:spLocks noChangeArrowheads="1"/>
          </p:cNvSpPr>
          <p:nvPr/>
        </p:nvSpPr>
        <p:spPr bwMode="auto">
          <a:xfrm>
            <a:off x="4378957" y="3034958"/>
            <a:ext cx="1846262"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1000" b="1" dirty="0">
              <a:solidFill>
                <a:srgbClr val="000000"/>
              </a:solidFill>
              <a:latin typeface="Arial "/>
              <a:ea typeface="微软雅黑" pitchFamily="34" charset="-122"/>
              <a:sym typeface="Arial" pitchFamily="34" charset="0"/>
            </a:endParaRPr>
          </a:p>
        </p:txBody>
      </p:sp>
      <p:sp>
        <p:nvSpPr>
          <p:cNvPr id="13" name="Text Box 18"/>
          <p:cNvSpPr txBox="1">
            <a:spLocks noChangeArrowheads="1"/>
          </p:cNvSpPr>
          <p:nvPr/>
        </p:nvSpPr>
        <p:spPr bwMode="auto">
          <a:xfrm>
            <a:off x="4378957" y="2572996"/>
            <a:ext cx="1846262" cy="379412"/>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
                <a:ea typeface="微软雅黑" pitchFamily="34" charset="-122"/>
                <a:sym typeface="Arial" pitchFamily="34" charset="0"/>
              </a:rPr>
              <a:t>- SAP HANA</a:t>
            </a:r>
            <a:r>
              <a:rPr lang="en-US" altLang="zh-CN" sz="1000" b="1" baseline="33000" dirty="0">
                <a:solidFill>
                  <a:srgbClr val="000000"/>
                </a:solidFill>
                <a:latin typeface="Arial "/>
                <a:ea typeface="微软雅黑" pitchFamily="34" charset="-122"/>
                <a:sym typeface="Arial" pitchFamily="34" charset="0"/>
              </a:rPr>
              <a:t> </a:t>
            </a:r>
            <a:r>
              <a:rPr lang="en-US" altLang="zh-CN" sz="1000" b="1" dirty="0">
                <a:solidFill>
                  <a:srgbClr val="000000"/>
                </a:solidFill>
                <a:latin typeface="Arial "/>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
                <a:ea typeface="微软雅黑" pitchFamily="34" charset="-122"/>
                <a:sym typeface="Arial" pitchFamily="34" charset="0"/>
              </a:rPr>
              <a:t>      Worker node</a:t>
            </a:r>
          </a:p>
        </p:txBody>
      </p:sp>
      <p:sp>
        <p:nvSpPr>
          <p:cNvPr id="14" name="Rectangle 23"/>
          <p:cNvSpPr>
            <a:spLocks noChangeArrowheads="1"/>
          </p:cNvSpPr>
          <p:nvPr/>
        </p:nvSpPr>
        <p:spPr bwMode="auto">
          <a:xfrm>
            <a:off x="6472869" y="2279308"/>
            <a:ext cx="1881188" cy="242888"/>
          </a:xfrm>
          <a:prstGeom prst="rect">
            <a:avLst/>
          </a:prstGeom>
          <a:solidFill>
            <a:srgbClr val="33CC66"/>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
                <a:ea typeface="微软雅黑" pitchFamily="34" charset="-122"/>
                <a:sym typeface="Arial" pitchFamily="34" charset="0"/>
              </a:rPr>
              <a:t>DB partition 3</a:t>
            </a:r>
          </a:p>
        </p:txBody>
      </p:sp>
      <p:sp>
        <p:nvSpPr>
          <p:cNvPr id="15" name="Text Box 24"/>
          <p:cNvSpPr txBox="1">
            <a:spLocks noChangeArrowheads="1"/>
          </p:cNvSpPr>
          <p:nvPr/>
        </p:nvSpPr>
        <p:spPr bwMode="auto">
          <a:xfrm>
            <a:off x="6490332" y="3034958"/>
            <a:ext cx="1844675"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1000" b="1">
              <a:solidFill>
                <a:srgbClr val="000000"/>
              </a:solidFill>
              <a:latin typeface="Arial "/>
              <a:ea typeface="微软雅黑" pitchFamily="34" charset="-122"/>
              <a:sym typeface="Arial" pitchFamily="34" charset="0"/>
            </a:endParaRPr>
          </a:p>
        </p:txBody>
      </p:sp>
      <p:sp>
        <p:nvSpPr>
          <p:cNvPr id="16" name="Text Box 25"/>
          <p:cNvSpPr txBox="1">
            <a:spLocks noChangeArrowheads="1"/>
          </p:cNvSpPr>
          <p:nvPr/>
        </p:nvSpPr>
        <p:spPr bwMode="auto">
          <a:xfrm>
            <a:off x="6490332" y="2572996"/>
            <a:ext cx="1844675" cy="379412"/>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SAP HANA</a:t>
            </a:r>
            <a:r>
              <a:rPr lang="en-US" altLang="zh-CN" sz="1000" b="1" baseline="33000">
                <a:solidFill>
                  <a:srgbClr val="000000"/>
                </a:solidFill>
                <a:latin typeface="Arial "/>
                <a:ea typeface="微软雅黑" pitchFamily="34" charset="-122"/>
                <a:sym typeface="Arial" pitchFamily="34" charset="0"/>
              </a:rPr>
              <a:t> </a:t>
            </a:r>
            <a:r>
              <a:rPr lang="en-US" altLang="zh-CN" sz="1000" b="1">
                <a:solidFill>
                  <a:srgbClr val="000000"/>
                </a:solidFill>
                <a:latin typeface="Arial "/>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Worker node</a:t>
            </a:r>
          </a:p>
        </p:txBody>
      </p:sp>
      <p:sp>
        <p:nvSpPr>
          <p:cNvPr id="17" name="Rectangle 30"/>
          <p:cNvSpPr>
            <a:spLocks noChangeArrowheads="1"/>
          </p:cNvSpPr>
          <p:nvPr/>
        </p:nvSpPr>
        <p:spPr bwMode="auto">
          <a:xfrm>
            <a:off x="8581069" y="2279308"/>
            <a:ext cx="1882775" cy="242888"/>
          </a:xfrm>
          <a:prstGeom prst="rect">
            <a:avLst/>
          </a:prstGeom>
          <a:solidFill>
            <a:srgbClr val="E6E6E6"/>
          </a:solidFill>
          <a:ln w="21600">
            <a:solidFill>
              <a:srgbClr val="80808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18" name="Text Box 31"/>
          <p:cNvSpPr txBox="1">
            <a:spLocks noChangeArrowheads="1"/>
          </p:cNvSpPr>
          <p:nvPr/>
        </p:nvSpPr>
        <p:spPr bwMode="auto">
          <a:xfrm>
            <a:off x="8598532" y="3034958"/>
            <a:ext cx="1849437"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1000" b="1">
              <a:solidFill>
                <a:srgbClr val="000000"/>
              </a:solidFill>
              <a:latin typeface="Arial "/>
              <a:ea typeface="微软雅黑" pitchFamily="34" charset="-122"/>
              <a:sym typeface="Arial" pitchFamily="34" charset="0"/>
            </a:endParaRPr>
          </a:p>
        </p:txBody>
      </p:sp>
      <p:sp>
        <p:nvSpPr>
          <p:cNvPr id="19" name="Text Box 32"/>
          <p:cNvSpPr txBox="1">
            <a:spLocks noChangeArrowheads="1"/>
          </p:cNvSpPr>
          <p:nvPr/>
        </p:nvSpPr>
        <p:spPr bwMode="auto">
          <a:xfrm>
            <a:off x="8598532" y="2572996"/>
            <a:ext cx="1849437" cy="379412"/>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SAP HANA</a:t>
            </a:r>
            <a:r>
              <a:rPr lang="en-US" altLang="zh-CN" sz="1000" b="1" baseline="33000">
                <a:solidFill>
                  <a:srgbClr val="000000"/>
                </a:solidFill>
                <a:latin typeface="Arial "/>
                <a:ea typeface="微软雅黑" pitchFamily="34" charset="-122"/>
                <a:sym typeface="Arial" pitchFamily="34" charset="0"/>
              </a:rPr>
              <a:t> </a:t>
            </a:r>
            <a:r>
              <a:rPr lang="en-US" altLang="zh-CN" sz="1000" b="1">
                <a:solidFill>
                  <a:srgbClr val="000000"/>
                </a:solidFill>
                <a:latin typeface="Arial "/>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     Standby node</a:t>
            </a:r>
          </a:p>
        </p:txBody>
      </p:sp>
      <p:sp>
        <p:nvSpPr>
          <p:cNvPr id="20" name="Rectangle 33"/>
          <p:cNvSpPr>
            <a:spLocks noChangeArrowheads="1"/>
          </p:cNvSpPr>
          <p:nvPr/>
        </p:nvSpPr>
        <p:spPr bwMode="auto">
          <a:xfrm>
            <a:off x="537474" y="4537632"/>
            <a:ext cx="10080625" cy="247650"/>
          </a:xfrm>
          <a:prstGeom prst="rect">
            <a:avLst/>
          </a:prstGeom>
          <a:noFill/>
          <a:ln w="12700">
            <a:solidFill>
              <a:srgbClr val="808080"/>
            </a:solidFill>
            <a:miter lim="800000"/>
            <a:headEnd/>
            <a:tailEnd/>
          </a:ln>
        </p:spPr>
        <p:txBody>
          <a:bodyPr lIns="82440" tIns="37440" rIns="82440" bIns="37440" anchor="ctr"/>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
                <a:ea typeface="微软雅黑" pitchFamily="34" charset="-122"/>
                <a:sym typeface="Arial" pitchFamily="34" charset="0"/>
              </a:rPr>
              <a:t>Second replica</a:t>
            </a:r>
          </a:p>
        </p:txBody>
      </p:sp>
      <p:sp>
        <p:nvSpPr>
          <p:cNvPr id="21" name="Rectangle 34"/>
          <p:cNvSpPr>
            <a:spLocks noChangeArrowheads="1"/>
          </p:cNvSpPr>
          <p:nvPr/>
        </p:nvSpPr>
        <p:spPr bwMode="auto">
          <a:xfrm>
            <a:off x="537474" y="4250295"/>
            <a:ext cx="10080625" cy="247650"/>
          </a:xfrm>
          <a:prstGeom prst="rect">
            <a:avLst/>
          </a:prstGeom>
          <a:noFill/>
          <a:ln w="12700">
            <a:solidFill>
              <a:srgbClr val="808080"/>
            </a:solidFill>
            <a:miter lim="800000"/>
            <a:headEnd/>
            <a:tailEnd/>
          </a:ln>
        </p:spPr>
        <p:txBody>
          <a:bodyPr lIns="82440" tIns="37440" rIns="82440" bIns="37440" anchor="ctr"/>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First replica</a:t>
            </a:r>
          </a:p>
        </p:txBody>
      </p:sp>
      <p:sp>
        <p:nvSpPr>
          <p:cNvPr id="22" name="Rectangle 35"/>
          <p:cNvSpPr>
            <a:spLocks noChangeArrowheads="1"/>
          </p:cNvSpPr>
          <p:nvPr/>
        </p:nvSpPr>
        <p:spPr bwMode="auto">
          <a:xfrm>
            <a:off x="2250119" y="1968158"/>
            <a:ext cx="8199438" cy="242888"/>
          </a:xfrm>
          <a:prstGeom prst="rect">
            <a:avLst/>
          </a:prstGeom>
          <a:solidFill>
            <a:srgbClr val="E6FF00"/>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
                <a:ea typeface="微软雅黑" pitchFamily="34" charset="-122"/>
                <a:sym typeface="Arial" pitchFamily="34" charset="0"/>
              </a:rPr>
              <a:t>SAP HANA DB</a:t>
            </a:r>
          </a:p>
        </p:txBody>
      </p:sp>
      <p:sp>
        <p:nvSpPr>
          <p:cNvPr id="23" name="Rectangle 36"/>
          <p:cNvSpPr>
            <a:spLocks noChangeArrowheads="1"/>
          </p:cNvSpPr>
          <p:nvPr/>
        </p:nvSpPr>
        <p:spPr bwMode="auto">
          <a:xfrm>
            <a:off x="9255757" y="4573246"/>
            <a:ext cx="146050" cy="195262"/>
          </a:xfrm>
          <a:prstGeom prst="rect">
            <a:avLst/>
          </a:prstGeom>
          <a:solidFill>
            <a:srgbClr val="E6FF00"/>
          </a:solidFill>
          <a:ln w="6480">
            <a:solidFill>
              <a:srgbClr val="E6FF0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4" name="Rectangle 37"/>
          <p:cNvSpPr>
            <a:spLocks noChangeArrowheads="1"/>
          </p:cNvSpPr>
          <p:nvPr/>
        </p:nvSpPr>
        <p:spPr bwMode="auto">
          <a:xfrm>
            <a:off x="9433557" y="4573246"/>
            <a:ext cx="146050" cy="195262"/>
          </a:xfrm>
          <a:prstGeom prst="rect">
            <a:avLst/>
          </a:prstGeom>
          <a:solidFill>
            <a:srgbClr val="23FF23"/>
          </a:solidFill>
          <a:ln w="6480">
            <a:solidFill>
              <a:srgbClr val="23FF23"/>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5" name="AutoShape 61"/>
          <p:cNvSpPr>
            <a:spLocks noChangeArrowheads="1"/>
          </p:cNvSpPr>
          <p:nvPr/>
        </p:nvSpPr>
        <p:spPr bwMode="auto">
          <a:xfrm>
            <a:off x="8784269" y="4046196"/>
            <a:ext cx="1423988" cy="1154112"/>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a:solidFill>
                <a:schemeClr val="bg2"/>
              </a:solidFill>
              <a:latin typeface="Arial "/>
              <a:ea typeface="微软雅黑" pitchFamily="34" charset="-122"/>
              <a:sym typeface="Arial" pitchFamily="34" charset="0"/>
            </a:endParaRPr>
          </a:p>
          <a:p>
            <a:pPr algn="ctr">
              <a:buClr>
                <a:schemeClr val="tx2"/>
              </a:buClr>
              <a:buFont typeface="Wingdings" pitchFamily="2" charset="2"/>
              <a:buNone/>
            </a:pPr>
            <a:r>
              <a:rPr lang="en-US" altLang="zh-CN" sz="1200" b="1">
                <a:solidFill>
                  <a:schemeClr val="bg2"/>
                </a:solidFill>
                <a:latin typeface="Arial "/>
                <a:ea typeface="微软雅黑" pitchFamily="34" charset="-122"/>
                <a:sym typeface="Arial" pitchFamily="34" charset="0"/>
              </a:rPr>
              <a:t>local storage</a:t>
            </a:r>
          </a:p>
        </p:txBody>
      </p:sp>
      <p:sp>
        <p:nvSpPr>
          <p:cNvPr id="26" name="Rectangle 38"/>
          <p:cNvSpPr>
            <a:spLocks noChangeArrowheads="1"/>
          </p:cNvSpPr>
          <p:nvPr/>
        </p:nvSpPr>
        <p:spPr bwMode="auto">
          <a:xfrm>
            <a:off x="9609769" y="4573246"/>
            <a:ext cx="146050" cy="195262"/>
          </a:xfrm>
          <a:prstGeom prst="rect">
            <a:avLst/>
          </a:prstGeom>
          <a:solidFill>
            <a:srgbClr val="33CC66"/>
          </a:solidFill>
          <a:ln w="6480">
            <a:solidFill>
              <a:srgbClr val="3DEB3D"/>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7" name="Rectangle 42"/>
          <p:cNvSpPr>
            <a:spLocks noChangeArrowheads="1"/>
          </p:cNvSpPr>
          <p:nvPr/>
        </p:nvSpPr>
        <p:spPr bwMode="auto">
          <a:xfrm>
            <a:off x="7344407" y="4573246"/>
            <a:ext cx="146050" cy="195262"/>
          </a:xfrm>
          <a:prstGeom prst="rect">
            <a:avLst/>
          </a:prstGeom>
          <a:solidFill>
            <a:srgbClr val="E6FF00"/>
          </a:solidFill>
          <a:ln w="6480">
            <a:solidFill>
              <a:srgbClr val="E6FF0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8" name="Rectangle 43"/>
          <p:cNvSpPr>
            <a:spLocks noChangeArrowheads="1"/>
          </p:cNvSpPr>
          <p:nvPr/>
        </p:nvSpPr>
        <p:spPr bwMode="auto">
          <a:xfrm>
            <a:off x="7522207" y="4573246"/>
            <a:ext cx="147637" cy="195262"/>
          </a:xfrm>
          <a:prstGeom prst="rect">
            <a:avLst/>
          </a:prstGeom>
          <a:solidFill>
            <a:srgbClr val="23FF23"/>
          </a:solidFill>
          <a:ln w="6480">
            <a:solidFill>
              <a:srgbClr val="23FF23"/>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9" name="AutoShape 59"/>
          <p:cNvSpPr>
            <a:spLocks noChangeArrowheads="1"/>
          </p:cNvSpPr>
          <p:nvPr/>
        </p:nvSpPr>
        <p:spPr bwMode="auto">
          <a:xfrm>
            <a:off x="6753857" y="4057308"/>
            <a:ext cx="1422400" cy="1154113"/>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a:solidFill>
                <a:schemeClr val="bg2"/>
              </a:solidFill>
              <a:latin typeface="Arial "/>
              <a:ea typeface="微软雅黑" pitchFamily="34" charset="-122"/>
              <a:sym typeface="Arial" pitchFamily="34" charset="0"/>
            </a:endParaRPr>
          </a:p>
          <a:p>
            <a:pPr algn="ctr">
              <a:buClr>
                <a:schemeClr val="tx2"/>
              </a:buClr>
              <a:buFont typeface="Wingdings" pitchFamily="2" charset="2"/>
              <a:buNone/>
            </a:pPr>
            <a:r>
              <a:rPr lang="en-US" altLang="zh-CN" sz="1200" b="1">
                <a:solidFill>
                  <a:schemeClr val="bg2"/>
                </a:solidFill>
                <a:latin typeface="Arial "/>
                <a:ea typeface="微软雅黑" pitchFamily="34" charset="-122"/>
                <a:sym typeface="Arial" pitchFamily="34" charset="0"/>
              </a:rPr>
              <a:t>local storage</a:t>
            </a:r>
          </a:p>
        </p:txBody>
      </p:sp>
      <p:sp>
        <p:nvSpPr>
          <p:cNvPr id="30" name="AutoShape 58"/>
          <p:cNvSpPr>
            <a:spLocks noChangeArrowheads="1"/>
          </p:cNvSpPr>
          <p:nvPr/>
        </p:nvSpPr>
        <p:spPr bwMode="auto">
          <a:xfrm>
            <a:off x="4620257" y="4057308"/>
            <a:ext cx="1422400" cy="1154113"/>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solidFill>
                <a:schemeClr val="bg2"/>
              </a:solidFill>
              <a:latin typeface="Arial "/>
              <a:ea typeface="微软雅黑" pitchFamily="34" charset="-122"/>
              <a:sym typeface="Arial" pitchFamily="34" charset="0"/>
            </a:endParaRPr>
          </a:p>
          <a:p>
            <a:pPr algn="ctr">
              <a:buClr>
                <a:schemeClr val="tx2"/>
              </a:buClr>
              <a:buFont typeface="Wingdings" pitchFamily="2" charset="2"/>
              <a:buNone/>
            </a:pPr>
            <a:r>
              <a:rPr lang="en-US" altLang="zh-CN" sz="1200" b="1" dirty="0">
                <a:solidFill>
                  <a:schemeClr val="bg2"/>
                </a:solidFill>
                <a:latin typeface="Arial "/>
                <a:ea typeface="微软雅黑" pitchFamily="34" charset="-122"/>
                <a:sym typeface="Arial" pitchFamily="34" charset="0"/>
              </a:rPr>
              <a:t>local storage</a:t>
            </a:r>
          </a:p>
        </p:txBody>
      </p:sp>
      <p:sp>
        <p:nvSpPr>
          <p:cNvPr id="31" name="Rectangle 47"/>
          <p:cNvSpPr>
            <a:spLocks noChangeArrowheads="1"/>
          </p:cNvSpPr>
          <p:nvPr/>
        </p:nvSpPr>
        <p:spPr bwMode="auto">
          <a:xfrm>
            <a:off x="5414007" y="4573246"/>
            <a:ext cx="146050" cy="195262"/>
          </a:xfrm>
          <a:prstGeom prst="rect">
            <a:avLst/>
          </a:prstGeom>
          <a:solidFill>
            <a:srgbClr val="33CC66"/>
          </a:solidFill>
          <a:ln w="6480">
            <a:solidFill>
              <a:srgbClr val="3DEB3D"/>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2" name="Rectangle 48"/>
          <p:cNvSpPr>
            <a:spLocks noChangeArrowheads="1"/>
          </p:cNvSpPr>
          <p:nvPr/>
        </p:nvSpPr>
        <p:spPr bwMode="auto">
          <a:xfrm>
            <a:off x="5064757" y="4573246"/>
            <a:ext cx="146050" cy="195262"/>
          </a:xfrm>
          <a:prstGeom prst="rect">
            <a:avLst/>
          </a:prstGeom>
          <a:solidFill>
            <a:srgbClr val="E6FF00"/>
          </a:solidFill>
          <a:ln w="6480">
            <a:solidFill>
              <a:srgbClr val="E6FF0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3" name="Rectangle 50"/>
          <p:cNvSpPr>
            <a:spLocks noChangeArrowheads="1"/>
          </p:cNvSpPr>
          <p:nvPr/>
        </p:nvSpPr>
        <p:spPr bwMode="auto">
          <a:xfrm>
            <a:off x="2996244" y="4573246"/>
            <a:ext cx="146050" cy="195262"/>
          </a:xfrm>
          <a:prstGeom prst="rect">
            <a:avLst/>
          </a:prstGeom>
          <a:solidFill>
            <a:srgbClr val="23FF23"/>
          </a:solidFill>
          <a:ln w="6480">
            <a:solidFill>
              <a:srgbClr val="23FF23"/>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4" name="AutoShape 54"/>
          <p:cNvSpPr>
            <a:spLocks noChangeArrowheads="1"/>
          </p:cNvSpPr>
          <p:nvPr/>
        </p:nvSpPr>
        <p:spPr bwMode="auto">
          <a:xfrm>
            <a:off x="2488244" y="4046196"/>
            <a:ext cx="1422400" cy="1154112"/>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solidFill>
                <a:schemeClr val="bg2"/>
              </a:solidFill>
              <a:latin typeface="Arial "/>
              <a:ea typeface="微软雅黑" pitchFamily="34" charset="-122"/>
              <a:sym typeface="Arial" pitchFamily="34" charset="0"/>
            </a:endParaRPr>
          </a:p>
          <a:p>
            <a:pPr algn="ctr">
              <a:buClr>
                <a:schemeClr val="tx2"/>
              </a:buClr>
              <a:buFont typeface="Wingdings" pitchFamily="2" charset="2"/>
              <a:buNone/>
            </a:pPr>
            <a:r>
              <a:rPr lang="en-US" altLang="zh-CN" sz="1200" b="1" dirty="0">
                <a:solidFill>
                  <a:schemeClr val="bg2"/>
                </a:solidFill>
                <a:latin typeface="Arial "/>
                <a:ea typeface="微软雅黑" pitchFamily="34" charset="-122"/>
                <a:sym typeface="Arial" pitchFamily="34" charset="0"/>
              </a:rPr>
              <a:t>local storage</a:t>
            </a:r>
          </a:p>
        </p:txBody>
      </p:sp>
      <p:sp>
        <p:nvSpPr>
          <p:cNvPr id="35" name="Rectangle 51"/>
          <p:cNvSpPr>
            <a:spLocks noChangeArrowheads="1"/>
          </p:cNvSpPr>
          <p:nvPr/>
        </p:nvSpPr>
        <p:spPr bwMode="auto">
          <a:xfrm>
            <a:off x="3170869" y="4573246"/>
            <a:ext cx="146050" cy="195262"/>
          </a:xfrm>
          <a:prstGeom prst="rect">
            <a:avLst/>
          </a:prstGeom>
          <a:solidFill>
            <a:srgbClr val="33CC66"/>
          </a:solidFill>
          <a:ln w="6480">
            <a:solidFill>
              <a:srgbClr val="3DEB3D"/>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6" name="AutoShape 55"/>
          <p:cNvSpPr>
            <a:spLocks/>
          </p:cNvSpPr>
          <p:nvPr/>
        </p:nvSpPr>
        <p:spPr bwMode="auto">
          <a:xfrm rot="5400000">
            <a:off x="6240301" y="36964"/>
            <a:ext cx="207962" cy="7921625"/>
          </a:xfrm>
          <a:prstGeom prst="leftBrace">
            <a:avLst>
              <a:gd name="adj1" fmla="val 238073"/>
              <a:gd name="adj2" fmla="val 50000"/>
            </a:avLst>
          </a:prstGeom>
          <a:noFill/>
          <a:ln w="9525">
            <a:solidFill>
              <a:schemeClr val="tx1"/>
            </a:solidFill>
            <a:round/>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7" name="Rectangle 56"/>
          <p:cNvSpPr>
            <a:spLocks noChangeArrowheads="1"/>
          </p:cNvSpPr>
          <p:nvPr/>
        </p:nvSpPr>
        <p:spPr bwMode="auto">
          <a:xfrm>
            <a:off x="2532694" y="4285908"/>
            <a:ext cx="1339850" cy="195263"/>
          </a:xfrm>
          <a:prstGeom prst="rect">
            <a:avLst/>
          </a:prstGeom>
          <a:solidFill>
            <a:srgbClr val="E6FF00"/>
          </a:solidFill>
          <a:ln w="12700">
            <a:solidFill>
              <a:srgbClr val="E6FF00"/>
            </a:solidFill>
            <a:miter lim="800000"/>
            <a:headEnd/>
            <a:tailEnd/>
          </a:ln>
        </p:spPr>
        <p:txBody>
          <a:bodyPr lIns="0" tIns="37440" rIns="0" bIns="3744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data01 + log01</a:t>
            </a:r>
          </a:p>
        </p:txBody>
      </p:sp>
      <p:sp>
        <p:nvSpPr>
          <p:cNvPr id="38" name="Rectangle 57"/>
          <p:cNvSpPr>
            <a:spLocks noChangeArrowheads="1"/>
          </p:cNvSpPr>
          <p:nvPr/>
        </p:nvSpPr>
        <p:spPr bwMode="auto">
          <a:xfrm>
            <a:off x="4620257" y="4285908"/>
            <a:ext cx="1409700" cy="179388"/>
          </a:xfrm>
          <a:prstGeom prst="rect">
            <a:avLst/>
          </a:prstGeom>
          <a:solidFill>
            <a:srgbClr val="23FF23"/>
          </a:solidFill>
          <a:ln w="6480">
            <a:solidFill>
              <a:srgbClr val="E6FF00"/>
            </a:solidFill>
            <a:miter lim="800000"/>
            <a:headEnd/>
            <a:tailEnd/>
          </a:ln>
        </p:spPr>
        <p:txBody>
          <a:bodyPr lIns="82440" tIns="37440" rIns="82440" bIns="3744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
                <a:ea typeface="微软雅黑" pitchFamily="34" charset="-122"/>
                <a:sym typeface="Arial" pitchFamily="34" charset="0"/>
              </a:rPr>
              <a:t>data02 + log02</a:t>
            </a:r>
          </a:p>
        </p:txBody>
      </p:sp>
      <p:sp>
        <p:nvSpPr>
          <p:cNvPr id="39" name="Rectangle 60"/>
          <p:cNvSpPr>
            <a:spLocks noChangeArrowheads="1"/>
          </p:cNvSpPr>
          <p:nvPr/>
        </p:nvSpPr>
        <p:spPr bwMode="auto">
          <a:xfrm>
            <a:off x="6804657" y="4285908"/>
            <a:ext cx="1330325" cy="195263"/>
          </a:xfrm>
          <a:prstGeom prst="rect">
            <a:avLst/>
          </a:prstGeom>
          <a:solidFill>
            <a:srgbClr val="33CC66"/>
          </a:solidFill>
          <a:ln w="6477">
            <a:solidFill>
              <a:srgbClr val="E6FF00"/>
            </a:solidFill>
            <a:miter lim="800000"/>
            <a:headEnd/>
            <a:tailEnd/>
          </a:ln>
        </p:spPr>
        <p:txBody>
          <a:bodyPr lIns="0" tIns="37440" rIns="0" bIns="3744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
                <a:ea typeface="微软雅黑" pitchFamily="34" charset="-122"/>
                <a:sym typeface="Arial" pitchFamily="34" charset="0"/>
              </a:rPr>
              <a:t>data03 + log03</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416710" y="277181"/>
            <a:ext cx="11580813" cy="438150"/>
          </a:xfrm>
          <a:prstGeom prst="rect">
            <a:avLst/>
          </a:prstGeom>
          <a:noFill/>
          <a:ln w="9525">
            <a:noFill/>
            <a:miter lim="800000"/>
            <a:headEnd/>
            <a:tailEnd/>
          </a:ln>
        </p:spPr>
        <p:txBody>
          <a:bodyPr lIns="90000" tIns="19316" rIns="0" bIns="0"/>
          <a:lstStyle/>
          <a:p>
            <a:pPr defTabSz="457200">
              <a:buClr>
                <a:schemeClr val="tx2"/>
              </a:buClr>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zh-CN" sz="2800" b="1" dirty="0">
                <a:solidFill>
                  <a:srgbClr val="000000"/>
                </a:solidFill>
                <a:latin typeface="Arial" pitchFamily="34" charset="0"/>
                <a:ea typeface="微软雅黑" pitchFamily="34" charset="-122"/>
                <a:sym typeface="Arial" pitchFamily="34" charset="0"/>
              </a:rPr>
              <a:t>SAP HANA – </a:t>
            </a:r>
            <a:r>
              <a:rPr lang="zh-CN" altLang="en-US" sz="2800" b="1" dirty="0">
                <a:solidFill>
                  <a:srgbClr val="000000"/>
                </a:solidFill>
                <a:latin typeface="Arial" pitchFamily="34" charset="0"/>
                <a:ea typeface="微软雅黑" pitchFamily="34" charset="-122"/>
                <a:sym typeface="Arial" pitchFamily="34" charset="0"/>
              </a:rPr>
              <a:t>向外扩展及高可用性</a:t>
            </a:r>
            <a:endParaRPr lang="en-US" altLang="zh-CN" sz="2800" b="1" dirty="0">
              <a:solidFill>
                <a:srgbClr val="000000"/>
              </a:solidFill>
              <a:latin typeface="Arial" pitchFamily="34" charset="0"/>
              <a:ea typeface="微软雅黑" pitchFamily="34" charset="-122"/>
              <a:sym typeface="Arial" pitchFamily="34" charset="0"/>
            </a:endParaRPr>
          </a:p>
        </p:txBody>
      </p:sp>
      <p:sp>
        <p:nvSpPr>
          <p:cNvPr id="3" name="Rectangle 2"/>
          <p:cNvSpPr>
            <a:spLocks noChangeArrowheads="1"/>
          </p:cNvSpPr>
          <p:nvPr/>
        </p:nvSpPr>
        <p:spPr bwMode="auto">
          <a:xfrm>
            <a:off x="8566150" y="1675694"/>
            <a:ext cx="2019300" cy="3773488"/>
          </a:xfrm>
          <a:prstGeom prst="rect">
            <a:avLst/>
          </a:prstGeom>
          <a:noFill/>
          <a:ln w="10033">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pitchFamily="34" charset="0"/>
                <a:ea typeface="微软雅黑" pitchFamily="34" charset="-122"/>
                <a:sym typeface="Arial" pitchFamily="34" charset="0"/>
              </a:rPr>
              <a:t>node04</a:t>
            </a:r>
          </a:p>
        </p:txBody>
      </p:sp>
      <p:sp>
        <p:nvSpPr>
          <p:cNvPr id="4" name="Rectangle 3"/>
          <p:cNvSpPr>
            <a:spLocks noChangeArrowheads="1"/>
          </p:cNvSpPr>
          <p:nvPr/>
        </p:nvSpPr>
        <p:spPr bwMode="auto">
          <a:xfrm>
            <a:off x="6454775" y="1674107"/>
            <a:ext cx="2022475" cy="3773487"/>
          </a:xfrm>
          <a:prstGeom prst="rect">
            <a:avLst/>
          </a:prstGeom>
          <a:noFill/>
          <a:ln w="10033" cap="rnd">
            <a:solidFill>
              <a:srgbClr val="000000"/>
            </a:solidFill>
            <a:prstDash val="sysDot"/>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pitchFamily="34" charset="0"/>
                <a:ea typeface="微软雅黑" pitchFamily="34" charset="-122"/>
                <a:sym typeface="Arial" pitchFamily="34" charset="0"/>
              </a:rPr>
              <a:t>node03</a:t>
            </a:r>
          </a:p>
        </p:txBody>
      </p:sp>
      <p:sp>
        <p:nvSpPr>
          <p:cNvPr id="5" name="Rectangle 4"/>
          <p:cNvSpPr>
            <a:spLocks noChangeArrowheads="1"/>
          </p:cNvSpPr>
          <p:nvPr/>
        </p:nvSpPr>
        <p:spPr bwMode="auto">
          <a:xfrm>
            <a:off x="2232025" y="1674107"/>
            <a:ext cx="2020888" cy="3773487"/>
          </a:xfrm>
          <a:prstGeom prst="rect">
            <a:avLst/>
          </a:prstGeom>
          <a:noFill/>
          <a:ln w="10080">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pitchFamily="34" charset="0"/>
                <a:ea typeface="微软雅黑" pitchFamily="34" charset="-122"/>
                <a:sym typeface="Arial" pitchFamily="34" charset="0"/>
              </a:rPr>
              <a:t>node01</a:t>
            </a:r>
          </a:p>
        </p:txBody>
      </p:sp>
      <p:sp>
        <p:nvSpPr>
          <p:cNvPr id="6" name="Rectangle 5"/>
          <p:cNvSpPr>
            <a:spLocks noChangeArrowheads="1"/>
          </p:cNvSpPr>
          <p:nvPr/>
        </p:nvSpPr>
        <p:spPr bwMode="auto">
          <a:xfrm>
            <a:off x="4340225" y="1674107"/>
            <a:ext cx="2024063" cy="3773487"/>
          </a:xfrm>
          <a:prstGeom prst="rect">
            <a:avLst/>
          </a:prstGeom>
          <a:noFill/>
          <a:ln w="10080">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pitchFamily="34" charset="0"/>
                <a:ea typeface="微软雅黑" pitchFamily="34" charset="-122"/>
                <a:sym typeface="Arial" pitchFamily="34" charset="0"/>
              </a:rPr>
              <a:t>node02</a:t>
            </a:r>
          </a:p>
        </p:txBody>
      </p:sp>
      <p:sp>
        <p:nvSpPr>
          <p:cNvPr id="7" name="Rectangle 6"/>
          <p:cNvSpPr>
            <a:spLocks noChangeArrowheads="1"/>
          </p:cNvSpPr>
          <p:nvPr/>
        </p:nvSpPr>
        <p:spPr bwMode="auto">
          <a:xfrm>
            <a:off x="2155825" y="3750557"/>
            <a:ext cx="8516938" cy="1620837"/>
          </a:xfrm>
          <a:prstGeom prst="rect">
            <a:avLst/>
          </a:prstGeom>
          <a:solidFill>
            <a:srgbClr val="FFFF99"/>
          </a:solidFill>
          <a:ln w="21600">
            <a:solidFill>
              <a:srgbClr val="808080"/>
            </a:solidFill>
            <a:miter lim="800000"/>
            <a:headEnd/>
            <a:tailEnd/>
          </a:ln>
        </p:spPr>
        <p:txBody>
          <a:bodyPr lIns="90000" tIns="45000" rIns="90000" bIns="45000"/>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pitchFamily="34" charset="0"/>
                <a:ea typeface="微软雅黑" pitchFamily="34" charset="-122"/>
                <a:sym typeface="Arial" pitchFamily="34" charset="0"/>
              </a:rPr>
              <a:t>Shared file system - GPFS</a:t>
            </a:r>
          </a:p>
        </p:txBody>
      </p:sp>
      <p:sp>
        <p:nvSpPr>
          <p:cNvPr id="8" name="Rectangle 7"/>
          <p:cNvSpPr>
            <a:spLocks noChangeArrowheads="1"/>
          </p:cNvSpPr>
          <p:nvPr/>
        </p:nvSpPr>
        <p:spPr bwMode="auto">
          <a:xfrm>
            <a:off x="2301875" y="2372607"/>
            <a:ext cx="1879600" cy="242887"/>
          </a:xfrm>
          <a:prstGeom prst="rect">
            <a:avLst/>
          </a:prstGeom>
          <a:solidFill>
            <a:srgbClr val="E6FF00"/>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pitchFamily="34" charset="0"/>
                <a:ea typeface="微软雅黑" pitchFamily="34" charset="-122"/>
                <a:sym typeface="Arial" pitchFamily="34" charset="0"/>
              </a:rPr>
              <a:t>DB partition 1</a:t>
            </a:r>
          </a:p>
        </p:txBody>
      </p:sp>
      <p:sp>
        <p:nvSpPr>
          <p:cNvPr id="9" name="Text Box 8"/>
          <p:cNvSpPr txBox="1">
            <a:spLocks noChangeArrowheads="1"/>
          </p:cNvSpPr>
          <p:nvPr/>
        </p:nvSpPr>
        <p:spPr bwMode="auto">
          <a:xfrm>
            <a:off x="2317750" y="3129844"/>
            <a:ext cx="1847850"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SAP HANA</a:t>
            </a:r>
            <a:r>
              <a:rPr lang="en-US" altLang="zh-CN" sz="1000" b="1" baseline="33000">
                <a:solidFill>
                  <a:srgbClr val="000000"/>
                </a:solidFill>
                <a:latin typeface="Arial" pitchFamily="34" charset="0"/>
                <a:ea typeface="微软雅黑" pitchFamily="34" charset="-122"/>
                <a:sym typeface="Arial" pitchFamily="34" charset="0"/>
              </a:rPr>
              <a:t> </a:t>
            </a:r>
            <a:r>
              <a:rPr lang="en-US" altLang="zh-CN" sz="1000" b="1">
                <a:solidFill>
                  <a:srgbClr val="000000"/>
                </a:solidFill>
                <a:latin typeface="Arial" pitchFamily="34" charset="0"/>
                <a:ea typeface="微软雅黑" pitchFamily="34" charset="-122"/>
                <a:sym typeface="Arial" pitchFamily="34" charset="0"/>
              </a:rPr>
              <a:t>studio </a:t>
            </a:r>
          </a:p>
        </p:txBody>
      </p:sp>
      <p:sp>
        <p:nvSpPr>
          <p:cNvPr id="10" name="Text Box 9"/>
          <p:cNvSpPr txBox="1">
            <a:spLocks noChangeArrowheads="1"/>
          </p:cNvSpPr>
          <p:nvPr/>
        </p:nvSpPr>
        <p:spPr bwMode="auto">
          <a:xfrm>
            <a:off x="2317750" y="2666294"/>
            <a:ext cx="1847850" cy="3794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SAP HANA</a:t>
            </a:r>
            <a:r>
              <a:rPr lang="en-US" altLang="zh-CN" sz="1000" b="1" baseline="33000">
                <a:solidFill>
                  <a:srgbClr val="000000"/>
                </a:solidFill>
                <a:latin typeface="Arial" pitchFamily="34" charset="0"/>
                <a:ea typeface="微软雅黑" pitchFamily="34" charset="-122"/>
                <a:sym typeface="Arial" pitchFamily="34" charset="0"/>
              </a:rPr>
              <a:t> </a:t>
            </a:r>
            <a:r>
              <a:rPr lang="en-US" altLang="zh-CN" sz="1000" b="1">
                <a:solidFill>
                  <a:srgbClr val="000000"/>
                </a:solidFill>
                <a:latin typeface="Arial" pitchFamily="34" charset="0"/>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Worker node</a:t>
            </a:r>
          </a:p>
        </p:txBody>
      </p:sp>
      <p:sp>
        <p:nvSpPr>
          <p:cNvPr id="11" name="Rectangle 10"/>
          <p:cNvSpPr>
            <a:spLocks noChangeArrowheads="1"/>
          </p:cNvSpPr>
          <p:nvPr/>
        </p:nvSpPr>
        <p:spPr bwMode="auto">
          <a:xfrm>
            <a:off x="4413250" y="2372607"/>
            <a:ext cx="1881188" cy="242887"/>
          </a:xfrm>
          <a:prstGeom prst="rect">
            <a:avLst/>
          </a:prstGeom>
          <a:solidFill>
            <a:srgbClr val="23FF23"/>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pitchFamily="34" charset="0"/>
                <a:ea typeface="微软雅黑" pitchFamily="34" charset="-122"/>
                <a:sym typeface="Arial" pitchFamily="34" charset="0"/>
              </a:rPr>
              <a:t>DB partition 2</a:t>
            </a:r>
          </a:p>
        </p:txBody>
      </p:sp>
      <p:sp>
        <p:nvSpPr>
          <p:cNvPr id="12" name="Text Box 11"/>
          <p:cNvSpPr txBox="1">
            <a:spLocks noChangeArrowheads="1"/>
          </p:cNvSpPr>
          <p:nvPr/>
        </p:nvSpPr>
        <p:spPr bwMode="auto">
          <a:xfrm>
            <a:off x="4430713" y="3129844"/>
            <a:ext cx="1846262"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1000" b="1">
              <a:solidFill>
                <a:srgbClr val="000000"/>
              </a:solidFill>
              <a:latin typeface="Arial" pitchFamily="34" charset="0"/>
              <a:ea typeface="微软雅黑" pitchFamily="34" charset="-122"/>
              <a:sym typeface="Arial" pitchFamily="34" charset="0"/>
            </a:endParaRPr>
          </a:p>
        </p:txBody>
      </p:sp>
      <p:sp>
        <p:nvSpPr>
          <p:cNvPr id="13" name="Text Box 12"/>
          <p:cNvSpPr txBox="1">
            <a:spLocks noChangeArrowheads="1"/>
          </p:cNvSpPr>
          <p:nvPr/>
        </p:nvSpPr>
        <p:spPr bwMode="auto">
          <a:xfrm>
            <a:off x="4430713" y="2667882"/>
            <a:ext cx="1846262" cy="379412"/>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SAP HANA</a:t>
            </a:r>
            <a:r>
              <a:rPr lang="en-US" altLang="zh-CN" sz="1000" b="1" baseline="33000">
                <a:solidFill>
                  <a:srgbClr val="000000"/>
                </a:solidFill>
                <a:latin typeface="Arial" pitchFamily="34" charset="0"/>
                <a:ea typeface="微软雅黑" pitchFamily="34" charset="-122"/>
                <a:sym typeface="Arial" pitchFamily="34" charset="0"/>
              </a:rPr>
              <a:t> </a:t>
            </a:r>
            <a:r>
              <a:rPr lang="en-US" altLang="zh-CN" sz="1000" b="1">
                <a:solidFill>
                  <a:srgbClr val="000000"/>
                </a:solidFill>
                <a:latin typeface="Arial" pitchFamily="34" charset="0"/>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Worker node</a:t>
            </a:r>
          </a:p>
        </p:txBody>
      </p:sp>
      <p:sp>
        <p:nvSpPr>
          <p:cNvPr id="14" name="Text Box 14"/>
          <p:cNvSpPr txBox="1">
            <a:spLocks noChangeArrowheads="1"/>
          </p:cNvSpPr>
          <p:nvPr/>
        </p:nvSpPr>
        <p:spPr bwMode="auto">
          <a:xfrm>
            <a:off x="6542088" y="3129844"/>
            <a:ext cx="1844675"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1000" b="1" dirty="0">
              <a:solidFill>
                <a:srgbClr val="000000"/>
              </a:solidFill>
              <a:latin typeface="Arial" pitchFamily="34" charset="0"/>
              <a:ea typeface="微软雅黑" pitchFamily="34" charset="-122"/>
              <a:sym typeface="Arial" pitchFamily="34" charset="0"/>
            </a:endParaRPr>
          </a:p>
        </p:txBody>
      </p:sp>
      <p:sp>
        <p:nvSpPr>
          <p:cNvPr id="15" name="Text Box 15"/>
          <p:cNvSpPr txBox="1">
            <a:spLocks noChangeArrowheads="1"/>
          </p:cNvSpPr>
          <p:nvPr/>
        </p:nvSpPr>
        <p:spPr bwMode="auto">
          <a:xfrm>
            <a:off x="6542088" y="2667882"/>
            <a:ext cx="1844675" cy="379412"/>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SAP HANA</a:t>
            </a:r>
            <a:r>
              <a:rPr lang="en-US" altLang="zh-CN" sz="1000" b="1" baseline="33000">
                <a:solidFill>
                  <a:srgbClr val="000000"/>
                </a:solidFill>
                <a:latin typeface="Arial" pitchFamily="34" charset="0"/>
                <a:ea typeface="微软雅黑" pitchFamily="34" charset="-122"/>
                <a:sym typeface="Arial" pitchFamily="34" charset="0"/>
              </a:rPr>
              <a:t> </a:t>
            </a:r>
            <a:r>
              <a:rPr lang="en-US" altLang="zh-CN" sz="1000" b="1">
                <a:solidFill>
                  <a:srgbClr val="000000"/>
                </a:solidFill>
                <a:latin typeface="Arial" pitchFamily="34" charset="0"/>
                <a:ea typeface="微软雅黑" pitchFamily="34" charset="-122"/>
                <a:sym typeface="Arial" pitchFamily="34" charset="0"/>
              </a:rPr>
              <a:t>DB</a:t>
            </a:r>
          </a:p>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Defunct node</a:t>
            </a:r>
          </a:p>
        </p:txBody>
      </p:sp>
      <p:sp>
        <p:nvSpPr>
          <p:cNvPr id="16" name="Text Box 17"/>
          <p:cNvSpPr txBox="1">
            <a:spLocks noChangeArrowheads="1"/>
          </p:cNvSpPr>
          <p:nvPr/>
        </p:nvSpPr>
        <p:spPr bwMode="auto">
          <a:xfrm>
            <a:off x="8650288" y="3129844"/>
            <a:ext cx="1849437"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1000" b="1">
              <a:solidFill>
                <a:srgbClr val="000000"/>
              </a:solidFill>
              <a:latin typeface="Arial" pitchFamily="34" charset="0"/>
              <a:ea typeface="微软雅黑" pitchFamily="34" charset="-122"/>
              <a:sym typeface="Arial" pitchFamily="34" charset="0"/>
            </a:endParaRPr>
          </a:p>
        </p:txBody>
      </p:sp>
      <p:sp>
        <p:nvSpPr>
          <p:cNvPr id="17" name="Text Box 18"/>
          <p:cNvSpPr txBox="1">
            <a:spLocks noChangeArrowheads="1"/>
          </p:cNvSpPr>
          <p:nvPr/>
        </p:nvSpPr>
        <p:spPr bwMode="auto">
          <a:xfrm>
            <a:off x="8650288" y="2667882"/>
            <a:ext cx="1849437" cy="379412"/>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SAP HANA</a:t>
            </a:r>
            <a:r>
              <a:rPr lang="en-US" altLang="zh-CN" sz="1000" b="1" baseline="33000">
                <a:solidFill>
                  <a:srgbClr val="000000"/>
                </a:solidFill>
                <a:latin typeface="Arial" pitchFamily="34" charset="0"/>
                <a:ea typeface="微软雅黑" pitchFamily="34" charset="-122"/>
                <a:sym typeface="Arial" pitchFamily="34" charset="0"/>
              </a:rPr>
              <a:t> </a:t>
            </a:r>
            <a:r>
              <a:rPr lang="en-US" altLang="zh-CN" sz="1000" b="1">
                <a:solidFill>
                  <a:srgbClr val="000000"/>
                </a:solidFill>
                <a:latin typeface="Arial" pitchFamily="34" charset="0"/>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Worker node</a:t>
            </a:r>
          </a:p>
        </p:txBody>
      </p:sp>
      <p:sp>
        <p:nvSpPr>
          <p:cNvPr id="18" name="Rectangle 19"/>
          <p:cNvSpPr>
            <a:spLocks noChangeArrowheads="1"/>
          </p:cNvSpPr>
          <p:nvPr/>
        </p:nvSpPr>
        <p:spPr bwMode="auto">
          <a:xfrm>
            <a:off x="546100" y="4641144"/>
            <a:ext cx="10080625" cy="247650"/>
          </a:xfrm>
          <a:prstGeom prst="rect">
            <a:avLst/>
          </a:prstGeom>
          <a:noFill/>
          <a:ln w="12700">
            <a:solidFill>
              <a:srgbClr val="808080"/>
            </a:solidFill>
            <a:miter lim="800000"/>
            <a:headEnd/>
            <a:tailEnd/>
          </a:ln>
        </p:spPr>
        <p:txBody>
          <a:bodyPr lIns="82440" tIns="37440" rIns="82440" bIns="37440" anchor="ctr"/>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Second replica</a:t>
            </a:r>
          </a:p>
        </p:txBody>
      </p:sp>
      <p:sp>
        <p:nvSpPr>
          <p:cNvPr id="19" name="Rectangle 20"/>
          <p:cNvSpPr>
            <a:spLocks noChangeArrowheads="1"/>
          </p:cNvSpPr>
          <p:nvPr/>
        </p:nvSpPr>
        <p:spPr bwMode="auto">
          <a:xfrm>
            <a:off x="546100" y="4353807"/>
            <a:ext cx="10080625" cy="247650"/>
          </a:xfrm>
          <a:prstGeom prst="rect">
            <a:avLst/>
          </a:prstGeom>
          <a:noFill/>
          <a:ln w="12700">
            <a:solidFill>
              <a:srgbClr val="808080"/>
            </a:solidFill>
            <a:miter lim="800000"/>
            <a:headEnd/>
            <a:tailEnd/>
          </a:ln>
        </p:spPr>
        <p:txBody>
          <a:bodyPr lIns="82440" tIns="37440" rIns="82440" bIns="37440" anchor="ctr"/>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First replica</a:t>
            </a:r>
          </a:p>
        </p:txBody>
      </p:sp>
      <p:sp>
        <p:nvSpPr>
          <p:cNvPr id="20" name="Rectangle 21"/>
          <p:cNvSpPr>
            <a:spLocks noChangeArrowheads="1"/>
          </p:cNvSpPr>
          <p:nvPr/>
        </p:nvSpPr>
        <p:spPr bwMode="auto">
          <a:xfrm>
            <a:off x="2301875" y="2063044"/>
            <a:ext cx="8199438" cy="242888"/>
          </a:xfrm>
          <a:prstGeom prst="rect">
            <a:avLst/>
          </a:prstGeom>
          <a:solidFill>
            <a:srgbClr val="E6FF00"/>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pitchFamily="34" charset="0"/>
                <a:ea typeface="微软雅黑" pitchFamily="34" charset="-122"/>
                <a:sym typeface="Arial" pitchFamily="34" charset="0"/>
              </a:rPr>
              <a:t>SAP HANA DB</a:t>
            </a:r>
          </a:p>
        </p:txBody>
      </p:sp>
      <p:sp>
        <p:nvSpPr>
          <p:cNvPr id="21" name="Rectangle 22"/>
          <p:cNvSpPr>
            <a:spLocks noChangeArrowheads="1"/>
          </p:cNvSpPr>
          <p:nvPr/>
        </p:nvSpPr>
        <p:spPr bwMode="auto">
          <a:xfrm>
            <a:off x="9307513" y="4668132"/>
            <a:ext cx="146050" cy="195262"/>
          </a:xfrm>
          <a:prstGeom prst="rect">
            <a:avLst/>
          </a:prstGeom>
          <a:solidFill>
            <a:srgbClr val="E6FF00"/>
          </a:solidFill>
          <a:ln w="6480">
            <a:solidFill>
              <a:srgbClr val="E6FF0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2" name="Rectangle 23"/>
          <p:cNvSpPr>
            <a:spLocks noChangeArrowheads="1"/>
          </p:cNvSpPr>
          <p:nvPr/>
        </p:nvSpPr>
        <p:spPr bwMode="auto">
          <a:xfrm>
            <a:off x="9485313" y="4668132"/>
            <a:ext cx="146050" cy="195262"/>
          </a:xfrm>
          <a:prstGeom prst="rect">
            <a:avLst/>
          </a:prstGeom>
          <a:solidFill>
            <a:srgbClr val="23FF23"/>
          </a:solidFill>
          <a:ln w="6480">
            <a:solidFill>
              <a:srgbClr val="23FF23"/>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3" name="AutoShape 24"/>
          <p:cNvSpPr>
            <a:spLocks noChangeArrowheads="1"/>
          </p:cNvSpPr>
          <p:nvPr/>
        </p:nvSpPr>
        <p:spPr bwMode="auto">
          <a:xfrm>
            <a:off x="8836025" y="4141082"/>
            <a:ext cx="1423988" cy="1154112"/>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dirty="0">
              <a:latin typeface="Arial" pitchFamily="34" charset="0"/>
              <a:ea typeface="微软雅黑" pitchFamily="34" charset="-122"/>
              <a:sym typeface="Arial" pitchFamily="34" charset="0"/>
            </a:endParaRPr>
          </a:p>
          <a:p>
            <a:pPr algn="ctr">
              <a:buClr>
                <a:schemeClr val="tx2"/>
              </a:buClr>
              <a:buFont typeface="Wingdings" pitchFamily="2" charset="2"/>
              <a:buNone/>
            </a:pPr>
            <a:endParaRPr lang="en-US" altLang="zh-CN" sz="1200" b="1" dirty="0">
              <a:latin typeface="Arial" pitchFamily="34" charset="0"/>
              <a:ea typeface="微软雅黑" pitchFamily="34" charset="-122"/>
              <a:sym typeface="Arial" pitchFamily="34" charset="0"/>
            </a:endParaRPr>
          </a:p>
          <a:p>
            <a:pPr algn="ctr">
              <a:buClr>
                <a:schemeClr val="tx2"/>
              </a:buClr>
              <a:buFont typeface="Wingdings" pitchFamily="2" charset="2"/>
              <a:buNone/>
            </a:pPr>
            <a:endParaRPr lang="en-US" altLang="zh-CN" sz="1200" b="1" dirty="0">
              <a:solidFill>
                <a:schemeClr val="bg2"/>
              </a:solidFill>
              <a:latin typeface="Arial" pitchFamily="34" charset="0"/>
              <a:ea typeface="微软雅黑" pitchFamily="34" charset="-122"/>
              <a:sym typeface="Arial" pitchFamily="34" charset="0"/>
            </a:endParaRPr>
          </a:p>
          <a:p>
            <a:pPr algn="ctr">
              <a:buClr>
                <a:schemeClr val="tx2"/>
              </a:buClr>
              <a:buFont typeface="Wingdings" pitchFamily="2" charset="2"/>
              <a:buNone/>
            </a:pPr>
            <a:r>
              <a:rPr lang="en-US" altLang="zh-CN" sz="1200" b="1" dirty="0">
                <a:solidFill>
                  <a:schemeClr val="bg2"/>
                </a:solidFill>
                <a:latin typeface="Arial" pitchFamily="34" charset="0"/>
                <a:ea typeface="微软雅黑" pitchFamily="34" charset="-122"/>
                <a:sym typeface="Arial" pitchFamily="34" charset="0"/>
              </a:rPr>
              <a:t>local storage</a:t>
            </a:r>
          </a:p>
        </p:txBody>
      </p:sp>
      <p:sp>
        <p:nvSpPr>
          <p:cNvPr id="24" name="Rectangle 25"/>
          <p:cNvSpPr>
            <a:spLocks noChangeArrowheads="1"/>
          </p:cNvSpPr>
          <p:nvPr/>
        </p:nvSpPr>
        <p:spPr bwMode="auto">
          <a:xfrm>
            <a:off x="9661525" y="4668132"/>
            <a:ext cx="146050" cy="195262"/>
          </a:xfrm>
          <a:prstGeom prst="rect">
            <a:avLst/>
          </a:prstGeom>
          <a:solidFill>
            <a:srgbClr val="33CC66"/>
          </a:solidFill>
          <a:ln w="6480">
            <a:solidFill>
              <a:srgbClr val="3DEB3D"/>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5" name="AutoShape 28"/>
          <p:cNvSpPr>
            <a:spLocks noChangeArrowheads="1"/>
          </p:cNvSpPr>
          <p:nvPr/>
        </p:nvSpPr>
        <p:spPr bwMode="auto">
          <a:xfrm>
            <a:off x="6805613" y="4152194"/>
            <a:ext cx="1422400" cy="1154113"/>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a:latin typeface="Arial" pitchFamily="34" charset="0"/>
              <a:ea typeface="微软雅黑" pitchFamily="34" charset="-122"/>
              <a:sym typeface="Arial" pitchFamily="34" charset="0"/>
            </a:endParaRPr>
          </a:p>
          <a:p>
            <a:pPr algn="ctr">
              <a:buClr>
                <a:schemeClr val="tx2"/>
              </a:buClr>
              <a:buFont typeface="Wingdings" pitchFamily="2" charset="2"/>
              <a:buNone/>
            </a:pPr>
            <a:endParaRPr lang="en-US" altLang="zh-CN" sz="1200" b="1">
              <a:latin typeface="Arial" pitchFamily="34" charset="0"/>
              <a:ea typeface="微软雅黑" pitchFamily="34" charset="-122"/>
              <a:sym typeface="Arial" pitchFamily="34" charset="0"/>
            </a:endParaRPr>
          </a:p>
          <a:p>
            <a:pPr algn="ctr">
              <a:buClr>
                <a:schemeClr val="tx2"/>
              </a:buClr>
              <a:buFont typeface="Wingdings" pitchFamily="2" charset="2"/>
              <a:buNone/>
            </a:pPr>
            <a:endParaRPr lang="en-US" altLang="zh-CN" sz="1200" b="1">
              <a:solidFill>
                <a:schemeClr val="bg2"/>
              </a:solidFill>
              <a:latin typeface="Arial" pitchFamily="34" charset="0"/>
              <a:ea typeface="微软雅黑" pitchFamily="34" charset="-122"/>
              <a:sym typeface="Arial" pitchFamily="34" charset="0"/>
            </a:endParaRPr>
          </a:p>
          <a:p>
            <a:pPr algn="ctr">
              <a:buClr>
                <a:schemeClr val="tx2"/>
              </a:buClr>
              <a:buFont typeface="Wingdings" pitchFamily="2" charset="2"/>
              <a:buNone/>
            </a:pPr>
            <a:r>
              <a:rPr lang="en-US" altLang="zh-CN" sz="1200" b="1">
                <a:solidFill>
                  <a:schemeClr val="bg2"/>
                </a:solidFill>
                <a:latin typeface="Arial" pitchFamily="34" charset="0"/>
                <a:ea typeface="微软雅黑" pitchFamily="34" charset="-122"/>
                <a:sym typeface="Arial" pitchFamily="34" charset="0"/>
              </a:rPr>
              <a:t>local storage</a:t>
            </a:r>
          </a:p>
        </p:txBody>
      </p:sp>
      <p:sp>
        <p:nvSpPr>
          <p:cNvPr id="26" name="AutoShape 29"/>
          <p:cNvSpPr>
            <a:spLocks noChangeArrowheads="1"/>
          </p:cNvSpPr>
          <p:nvPr/>
        </p:nvSpPr>
        <p:spPr bwMode="auto">
          <a:xfrm>
            <a:off x="4672013" y="4152194"/>
            <a:ext cx="1422400" cy="1154113"/>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dirty="0">
              <a:latin typeface="Arial" pitchFamily="34" charset="0"/>
              <a:ea typeface="微软雅黑" pitchFamily="34" charset="-122"/>
              <a:sym typeface="Arial" pitchFamily="34" charset="0"/>
            </a:endParaRPr>
          </a:p>
          <a:p>
            <a:pPr algn="ctr">
              <a:buClr>
                <a:schemeClr val="tx2"/>
              </a:buClr>
              <a:buFont typeface="Wingdings" pitchFamily="2" charset="2"/>
              <a:buNone/>
            </a:pPr>
            <a:endParaRPr lang="en-US" altLang="zh-CN" sz="1200" b="1" dirty="0">
              <a:latin typeface="Arial" pitchFamily="34" charset="0"/>
              <a:ea typeface="微软雅黑" pitchFamily="34" charset="-122"/>
              <a:sym typeface="Arial" pitchFamily="34" charset="0"/>
            </a:endParaRPr>
          </a:p>
          <a:p>
            <a:pPr algn="ctr">
              <a:buClr>
                <a:schemeClr val="tx2"/>
              </a:buClr>
              <a:buFont typeface="Wingdings" pitchFamily="2" charset="2"/>
              <a:buNone/>
            </a:pPr>
            <a:endParaRPr lang="en-US" altLang="zh-CN" sz="1200" b="1" dirty="0">
              <a:solidFill>
                <a:schemeClr val="bg2"/>
              </a:solidFill>
              <a:latin typeface="Arial" pitchFamily="34" charset="0"/>
              <a:ea typeface="微软雅黑" pitchFamily="34" charset="-122"/>
              <a:sym typeface="Arial" pitchFamily="34" charset="0"/>
            </a:endParaRPr>
          </a:p>
          <a:p>
            <a:pPr algn="ctr">
              <a:buClr>
                <a:schemeClr val="tx2"/>
              </a:buClr>
              <a:buFont typeface="Wingdings" pitchFamily="2" charset="2"/>
              <a:buNone/>
            </a:pPr>
            <a:r>
              <a:rPr lang="en-US" altLang="zh-CN" sz="1200" b="1" dirty="0">
                <a:solidFill>
                  <a:schemeClr val="bg2"/>
                </a:solidFill>
                <a:latin typeface="Arial" pitchFamily="34" charset="0"/>
                <a:ea typeface="微软雅黑" pitchFamily="34" charset="-122"/>
                <a:sym typeface="Arial" pitchFamily="34" charset="0"/>
              </a:rPr>
              <a:t>local storage</a:t>
            </a:r>
          </a:p>
        </p:txBody>
      </p:sp>
      <p:sp>
        <p:nvSpPr>
          <p:cNvPr id="27" name="Rectangle 30"/>
          <p:cNvSpPr>
            <a:spLocks noChangeArrowheads="1"/>
          </p:cNvSpPr>
          <p:nvPr/>
        </p:nvSpPr>
        <p:spPr bwMode="auto">
          <a:xfrm>
            <a:off x="5465763" y="4668132"/>
            <a:ext cx="146050" cy="195262"/>
          </a:xfrm>
          <a:prstGeom prst="rect">
            <a:avLst/>
          </a:prstGeom>
          <a:solidFill>
            <a:srgbClr val="33CC66"/>
          </a:solidFill>
          <a:ln w="6480">
            <a:solidFill>
              <a:srgbClr val="3DEB3D"/>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8" name="Rectangle 31"/>
          <p:cNvSpPr>
            <a:spLocks noChangeArrowheads="1"/>
          </p:cNvSpPr>
          <p:nvPr/>
        </p:nvSpPr>
        <p:spPr bwMode="auto">
          <a:xfrm>
            <a:off x="5116513" y="4668132"/>
            <a:ext cx="146050" cy="195262"/>
          </a:xfrm>
          <a:prstGeom prst="rect">
            <a:avLst/>
          </a:prstGeom>
          <a:solidFill>
            <a:srgbClr val="E6FF00"/>
          </a:solidFill>
          <a:ln w="6480">
            <a:solidFill>
              <a:srgbClr val="E6FF0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9" name="Rectangle 32"/>
          <p:cNvSpPr>
            <a:spLocks noChangeArrowheads="1"/>
          </p:cNvSpPr>
          <p:nvPr/>
        </p:nvSpPr>
        <p:spPr bwMode="auto">
          <a:xfrm>
            <a:off x="3048000" y="4668132"/>
            <a:ext cx="146050" cy="195262"/>
          </a:xfrm>
          <a:prstGeom prst="rect">
            <a:avLst/>
          </a:prstGeom>
          <a:solidFill>
            <a:srgbClr val="23FF23"/>
          </a:solidFill>
          <a:ln w="6480">
            <a:solidFill>
              <a:srgbClr val="23FF23"/>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0" name="AutoShape 33"/>
          <p:cNvSpPr>
            <a:spLocks noChangeArrowheads="1"/>
          </p:cNvSpPr>
          <p:nvPr/>
        </p:nvSpPr>
        <p:spPr bwMode="auto">
          <a:xfrm>
            <a:off x="2540000" y="4141082"/>
            <a:ext cx="1422400" cy="1154112"/>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dirty="0">
              <a:latin typeface="Arial" pitchFamily="34" charset="0"/>
              <a:ea typeface="微软雅黑" pitchFamily="34" charset="-122"/>
              <a:sym typeface="Arial" pitchFamily="34" charset="0"/>
            </a:endParaRPr>
          </a:p>
          <a:p>
            <a:pPr algn="ctr">
              <a:buClr>
                <a:schemeClr val="tx2"/>
              </a:buClr>
              <a:buFont typeface="Wingdings" pitchFamily="2" charset="2"/>
              <a:buNone/>
            </a:pPr>
            <a:endParaRPr lang="en-US" altLang="zh-CN" sz="1200" b="1" dirty="0">
              <a:latin typeface="Arial" pitchFamily="34" charset="0"/>
              <a:ea typeface="微软雅黑" pitchFamily="34" charset="-122"/>
              <a:sym typeface="Arial" pitchFamily="34" charset="0"/>
            </a:endParaRPr>
          </a:p>
          <a:p>
            <a:pPr algn="ctr">
              <a:buClr>
                <a:schemeClr val="tx2"/>
              </a:buClr>
              <a:buFont typeface="Wingdings" pitchFamily="2" charset="2"/>
              <a:buNone/>
            </a:pPr>
            <a:endParaRPr lang="en-US" altLang="zh-CN" sz="1200" b="1" dirty="0">
              <a:solidFill>
                <a:schemeClr val="bg2"/>
              </a:solidFill>
              <a:latin typeface="Arial" pitchFamily="34" charset="0"/>
              <a:ea typeface="微软雅黑" pitchFamily="34" charset="-122"/>
              <a:sym typeface="Arial" pitchFamily="34" charset="0"/>
            </a:endParaRPr>
          </a:p>
          <a:p>
            <a:pPr algn="ctr">
              <a:buClr>
                <a:schemeClr val="tx2"/>
              </a:buClr>
              <a:buFont typeface="Wingdings" pitchFamily="2" charset="2"/>
              <a:buNone/>
            </a:pPr>
            <a:r>
              <a:rPr lang="en-US" altLang="zh-CN" sz="1200" b="1" dirty="0">
                <a:solidFill>
                  <a:schemeClr val="bg2"/>
                </a:solidFill>
                <a:latin typeface="Arial" pitchFamily="34" charset="0"/>
                <a:ea typeface="微软雅黑" pitchFamily="34" charset="-122"/>
                <a:sym typeface="Arial" pitchFamily="34" charset="0"/>
              </a:rPr>
              <a:t>local storage</a:t>
            </a:r>
          </a:p>
        </p:txBody>
      </p:sp>
      <p:sp>
        <p:nvSpPr>
          <p:cNvPr id="31" name="Rectangle 34"/>
          <p:cNvSpPr>
            <a:spLocks noChangeArrowheads="1"/>
          </p:cNvSpPr>
          <p:nvPr/>
        </p:nvSpPr>
        <p:spPr bwMode="auto">
          <a:xfrm>
            <a:off x="3222625" y="4668132"/>
            <a:ext cx="146050" cy="195262"/>
          </a:xfrm>
          <a:prstGeom prst="rect">
            <a:avLst/>
          </a:prstGeom>
          <a:solidFill>
            <a:srgbClr val="33CC66"/>
          </a:solidFill>
          <a:ln w="6480">
            <a:solidFill>
              <a:srgbClr val="3DEB3D"/>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2" name="AutoShape 35"/>
          <p:cNvSpPr>
            <a:spLocks/>
          </p:cNvSpPr>
          <p:nvPr/>
        </p:nvSpPr>
        <p:spPr bwMode="auto">
          <a:xfrm rot="5400000">
            <a:off x="6292057" y="131850"/>
            <a:ext cx="207962" cy="7921625"/>
          </a:xfrm>
          <a:prstGeom prst="leftBrace">
            <a:avLst>
              <a:gd name="adj1" fmla="val 238073"/>
              <a:gd name="adj2" fmla="val 50000"/>
            </a:avLst>
          </a:prstGeom>
          <a:noFill/>
          <a:ln w="9525">
            <a:solidFill>
              <a:schemeClr val="tx1"/>
            </a:solidFill>
            <a:round/>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3" name="Rectangle 36"/>
          <p:cNvSpPr>
            <a:spLocks noChangeArrowheads="1"/>
          </p:cNvSpPr>
          <p:nvPr/>
        </p:nvSpPr>
        <p:spPr bwMode="auto">
          <a:xfrm>
            <a:off x="2584450" y="4380794"/>
            <a:ext cx="1339850" cy="195263"/>
          </a:xfrm>
          <a:prstGeom prst="rect">
            <a:avLst/>
          </a:prstGeom>
          <a:solidFill>
            <a:srgbClr val="E6FF00"/>
          </a:solidFill>
          <a:ln w="12700">
            <a:solidFill>
              <a:srgbClr val="E6FF00"/>
            </a:solidFill>
            <a:miter lim="800000"/>
            <a:headEnd/>
            <a:tailEnd/>
          </a:ln>
        </p:spPr>
        <p:txBody>
          <a:bodyPr lIns="0" tIns="37440" rIns="0" bIns="3744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data01 + log01</a:t>
            </a:r>
          </a:p>
        </p:txBody>
      </p:sp>
      <p:sp>
        <p:nvSpPr>
          <p:cNvPr id="34" name="Rectangle 37"/>
          <p:cNvSpPr>
            <a:spLocks noChangeArrowheads="1"/>
          </p:cNvSpPr>
          <p:nvPr/>
        </p:nvSpPr>
        <p:spPr bwMode="auto">
          <a:xfrm>
            <a:off x="4672013" y="4380794"/>
            <a:ext cx="1409700" cy="179388"/>
          </a:xfrm>
          <a:prstGeom prst="rect">
            <a:avLst/>
          </a:prstGeom>
          <a:solidFill>
            <a:srgbClr val="23FF23"/>
          </a:solidFill>
          <a:ln w="6480">
            <a:solidFill>
              <a:srgbClr val="E6FF00"/>
            </a:solidFill>
            <a:miter lim="800000"/>
            <a:headEnd/>
            <a:tailEnd/>
          </a:ln>
        </p:spPr>
        <p:txBody>
          <a:bodyPr lIns="82440" tIns="37440" rIns="82440" bIns="3744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data02 + log02</a:t>
            </a:r>
          </a:p>
        </p:txBody>
      </p:sp>
      <p:sp>
        <p:nvSpPr>
          <p:cNvPr id="35" name="Rectangle 38"/>
          <p:cNvSpPr>
            <a:spLocks noChangeArrowheads="1"/>
          </p:cNvSpPr>
          <p:nvPr/>
        </p:nvSpPr>
        <p:spPr bwMode="auto">
          <a:xfrm>
            <a:off x="8891588" y="4380794"/>
            <a:ext cx="1330325" cy="195263"/>
          </a:xfrm>
          <a:prstGeom prst="rect">
            <a:avLst/>
          </a:prstGeom>
          <a:solidFill>
            <a:srgbClr val="33CC66"/>
          </a:solidFill>
          <a:ln w="6477">
            <a:solidFill>
              <a:srgbClr val="E6FF00"/>
            </a:solidFill>
            <a:miter lim="800000"/>
            <a:headEnd/>
            <a:tailEnd/>
          </a:ln>
        </p:spPr>
        <p:txBody>
          <a:bodyPr lIns="0" tIns="37440" rIns="0" bIns="3744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data03 + log03</a:t>
            </a:r>
          </a:p>
        </p:txBody>
      </p:sp>
      <p:sp>
        <p:nvSpPr>
          <p:cNvPr id="36" name="Rectangle 39"/>
          <p:cNvSpPr>
            <a:spLocks noChangeArrowheads="1"/>
          </p:cNvSpPr>
          <p:nvPr/>
        </p:nvSpPr>
        <p:spPr bwMode="auto">
          <a:xfrm>
            <a:off x="8632825" y="2375782"/>
            <a:ext cx="1882775" cy="242887"/>
          </a:xfrm>
          <a:prstGeom prst="rect">
            <a:avLst/>
          </a:prstGeom>
          <a:solidFill>
            <a:srgbClr val="33CC66"/>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pitchFamily="34" charset="0"/>
                <a:ea typeface="微软雅黑" pitchFamily="34" charset="-122"/>
                <a:sym typeface="Arial" pitchFamily="34" charset="0"/>
              </a:rPr>
              <a:t>DB partition 3</a:t>
            </a:r>
          </a:p>
        </p:txBody>
      </p:sp>
      <p:sp>
        <p:nvSpPr>
          <p:cNvPr id="37" name="Rectangle 40"/>
          <p:cNvSpPr>
            <a:spLocks noChangeArrowheads="1"/>
          </p:cNvSpPr>
          <p:nvPr/>
        </p:nvSpPr>
        <p:spPr bwMode="auto">
          <a:xfrm>
            <a:off x="6526213" y="2375782"/>
            <a:ext cx="1882775" cy="242887"/>
          </a:xfrm>
          <a:prstGeom prst="rect">
            <a:avLst/>
          </a:prstGeom>
          <a:solidFill>
            <a:srgbClr val="E6E6E6"/>
          </a:solidFill>
          <a:ln w="21600">
            <a:solidFill>
              <a:srgbClr val="80808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8" name="Line 42"/>
          <p:cNvSpPr>
            <a:spLocks noChangeShapeType="1"/>
          </p:cNvSpPr>
          <p:nvPr/>
        </p:nvSpPr>
        <p:spPr bwMode="auto">
          <a:xfrm flipV="1">
            <a:off x="3251200" y="4764969"/>
            <a:ext cx="6464300" cy="11113"/>
          </a:xfrm>
          <a:prstGeom prst="line">
            <a:avLst/>
          </a:prstGeom>
          <a:noFill/>
          <a:ln w="14400">
            <a:solidFill>
              <a:srgbClr val="000000"/>
            </a:solidFill>
            <a:round/>
            <a:headEnd/>
            <a:tailEnd/>
          </a:ln>
        </p:spPr>
        <p:txBody>
          <a:bodyPr/>
          <a:lstStyle/>
          <a:p>
            <a:endParaRPr lang="zh-CN" altLang="en-US"/>
          </a:p>
        </p:txBody>
      </p:sp>
      <p:sp>
        <p:nvSpPr>
          <p:cNvPr id="39" name="Freeform 41"/>
          <p:cNvSpPr>
            <a:spLocks/>
          </p:cNvSpPr>
          <p:nvPr/>
        </p:nvSpPr>
        <p:spPr bwMode="auto">
          <a:xfrm>
            <a:off x="6970713" y="2064632"/>
            <a:ext cx="1190625" cy="2320925"/>
          </a:xfrm>
          <a:custGeom>
            <a:avLst/>
            <a:gdLst>
              <a:gd name="T0" fmla="*/ 2147483647 w 561"/>
              <a:gd name="T1" fmla="*/ 0 h 1462"/>
              <a:gd name="T2" fmla="*/ 2147483647 w 561"/>
              <a:gd name="T3" fmla="*/ 2147483647 h 1462"/>
              <a:gd name="T4" fmla="*/ 2147483647 w 561"/>
              <a:gd name="T5" fmla="*/ 2147483647 h 1462"/>
              <a:gd name="T6" fmla="*/ 0 w 561"/>
              <a:gd name="T7" fmla="*/ 2147483647 h 1462"/>
              <a:gd name="T8" fmla="*/ 0 60000 65536"/>
              <a:gd name="T9" fmla="*/ 0 60000 65536"/>
              <a:gd name="T10" fmla="*/ 0 60000 65536"/>
              <a:gd name="T11" fmla="*/ 0 60000 65536"/>
              <a:gd name="T12" fmla="*/ 0 w 561"/>
              <a:gd name="T13" fmla="*/ 0 h 1462"/>
              <a:gd name="T14" fmla="*/ 561 w 561"/>
              <a:gd name="T15" fmla="*/ 1462 h 1462"/>
            </a:gdLst>
            <a:ahLst/>
            <a:cxnLst>
              <a:cxn ang="T8">
                <a:pos x="T0" y="T1"/>
              </a:cxn>
              <a:cxn ang="T9">
                <a:pos x="T2" y="T3"/>
              </a:cxn>
              <a:cxn ang="T10">
                <a:pos x="T4" y="T5"/>
              </a:cxn>
              <a:cxn ang="T11">
                <a:pos x="T6" y="T7"/>
              </a:cxn>
            </a:cxnLst>
            <a:rect l="T12" t="T13" r="T14" b="T15"/>
            <a:pathLst>
              <a:path w="561" h="1462">
                <a:moveTo>
                  <a:pt x="391" y="0"/>
                </a:moveTo>
                <a:lnTo>
                  <a:pt x="88" y="783"/>
                </a:lnTo>
                <a:lnTo>
                  <a:pt x="561" y="414"/>
                </a:lnTo>
                <a:lnTo>
                  <a:pt x="0" y="1462"/>
                </a:lnTo>
              </a:path>
            </a:pathLst>
          </a:custGeom>
          <a:noFill/>
          <a:ln w="38160" cmpd="sng">
            <a:solidFill>
              <a:srgbClr val="FF3300"/>
            </a:solidFill>
            <a:bevel/>
            <a:headEnd/>
            <a:tailEnd type="triangle" w="med" len="med"/>
          </a:ln>
        </p:spPr>
        <p:txBody>
          <a:bodyPr wrap="none" anchor="ctr"/>
          <a:lstStyle/>
          <a:p>
            <a:endParaRPr lang="zh-CN" altLang="en-US"/>
          </a:p>
        </p:txBody>
      </p:sp>
      <p:sp>
        <p:nvSpPr>
          <p:cNvPr id="40" name="Oval 43"/>
          <p:cNvSpPr>
            <a:spLocks noChangeArrowheads="1"/>
          </p:cNvSpPr>
          <p:nvPr/>
        </p:nvSpPr>
        <p:spPr bwMode="auto">
          <a:xfrm>
            <a:off x="9686925" y="4737982"/>
            <a:ext cx="103188" cy="77787"/>
          </a:xfrm>
          <a:prstGeom prst="ellipse">
            <a:avLst/>
          </a:prstGeom>
          <a:solidFill>
            <a:srgbClr val="000000"/>
          </a:solidFill>
          <a:ln w="21600">
            <a:solidFill>
              <a:srgbClr val="000000"/>
            </a:solidFill>
            <a:round/>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41" name="Oval 44"/>
          <p:cNvSpPr>
            <a:spLocks noChangeArrowheads="1"/>
          </p:cNvSpPr>
          <p:nvPr/>
        </p:nvSpPr>
        <p:spPr bwMode="auto">
          <a:xfrm>
            <a:off x="5484813" y="4737982"/>
            <a:ext cx="104775" cy="77787"/>
          </a:xfrm>
          <a:prstGeom prst="ellipse">
            <a:avLst/>
          </a:prstGeom>
          <a:solidFill>
            <a:srgbClr val="000000"/>
          </a:solidFill>
          <a:ln w="21600">
            <a:solidFill>
              <a:srgbClr val="000000"/>
            </a:solidFill>
            <a:round/>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42" name="Oval 46"/>
          <p:cNvSpPr>
            <a:spLocks noChangeArrowheads="1"/>
          </p:cNvSpPr>
          <p:nvPr/>
        </p:nvSpPr>
        <p:spPr bwMode="auto">
          <a:xfrm>
            <a:off x="3251200" y="4737982"/>
            <a:ext cx="104775" cy="77787"/>
          </a:xfrm>
          <a:prstGeom prst="ellipse">
            <a:avLst/>
          </a:prstGeom>
          <a:solidFill>
            <a:srgbClr val="000000"/>
          </a:solidFill>
          <a:ln w="21600">
            <a:solidFill>
              <a:srgbClr val="000000"/>
            </a:solidFill>
            <a:round/>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43" name="Line 47"/>
          <p:cNvSpPr>
            <a:spLocks noChangeShapeType="1"/>
          </p:cNvSpPr>
          <p:nvPr/>
        </p:nvSpPr>
        <p:spPr bwMode="auto">
          <a:xfrm flipV="1">
            <a:off x="9752013" y="4553832"/>
            <a:ext cx="1587" cy="185737"/>
          </a:xfrm>
          <a:prstGeom prst="line">
            <a:avLst/>
          </a:prstGeom>
          <a:noFill/>
          <a:ln w="14400">
            <a:solidFill>
              <a:srgbClr val="000000"/>
            </a:solidFill>
            <a:round/>
            <a:headEnd/>
            <a:tailEnd type="triangle" w="med" len="med"/>
          </a:ln>
        </p:spPr>
        <p:txBody>
          <a:bodyPr/>
          <a:lstStyle/>
          <a:p>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408141" y="282422"/>
            <a:ext cx="11580813" cy="438150"/>
          </a:xfrm>
          <a:prstGeom prst="rect">
            <a:avLst/>
          </a:prstGeom>
          <a:noFill/>
          <a:ln w="9525">
            <a:noFill/>
            <a:miter lim="800000"/>
            <a:headEnd/>
            <a:tailEnd/>
          </a:ln>
        </p:spPr>
        <p:txBody>
          <a:bodyPr lIns="90000" tIns="19316" rIns="0" bIns="0"/>
          <a:lstStyle/>
          <a:p>
            <a:pPr defTabSz="457200">
              <a:buClr>
                <a:schemeClr val="tx2"/>
              </a:buClr>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zh-CN" sz="2800" b="1" dirty="0">
                <a:solidFill>
                  <a:srgbClr val="000000"/>
                </a:solidFill>
                <a:latin typeface="Arial" pitchFamily="34" charset="0"/>
                <a:ea typeface="微软雅黑" pitchFamily="34" charset="-122"/>
                <a:sym typeface="Arial" pitchFamily="34" charset="0"/>
              </a:rPr>
              <a:t>SAP HANA – </a:t>
            </a:r>
            <a:r>
              <a:rPr lang="zh-CN" altLang="en-US" sz="2800" b="1" dirty="0">
                <a:solidFill>
                  <a:srgbClr val="000000"/>
                </a:solidFill>
                <a:latin typeface="Arial" pitchFamily="34" charset="0"/>
                <a:ea typeface="微软雅黑" pitchFamily="34" charset="-122"/>
                <a:sym typeface="Arial" pitchFamily="34" charset="0"/>
              </a:rPr>
              <a:t>向外扩展及高可用性</a:t>
            </a:r>
            <a:endParaRPr lang="en-US" altLang="zh-CN" sz="2800" b="1" dirty="0">
              <a:solidFill>
                <a:srgbClr val="000000"/>
              </a:solidFill>
              <a:latin typeface="Arial" pitchFamily="34" charset="0"/>
              <a:ea typeface="微软雅黑" pitchFamily="34" charset="-122"/>
              <a:sym typeface="Arial" pitchFamily="34" charset="0"/>
            </a:endParaRPr>
          </a:p>
        </p:txBody>
      </p:sp>
      <p:sp>
        <p:nvSpPr>
          <p:cNvPr id="3" name="Rectangle 2"/>
          <p:cNvSpPr>
            <a:spLocks noChangeArrowheads="1"/>
          </p:cNvSpPr>
          <p:nvPr/>
        </p:nvSpPr>
        <p:spPr bwMode="auto">
          <a:xfrm>
            <a:off x="8566150" y="1529052"/>
            <a:ext cx="2019300" cy="3773488"/>
          </a:xfrm>
          <a:prstGeom prst="rect">
            <a:avLst/>
          </a:prstGeom>
          <a:noFill/>
          <a:ln w="10033">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pitchFamily="34" charset="0"/>
                <a:ea typeface="微软雅黑" pitchFamily="34" charset="-122"/>
                <a:sym typeface="Arial" pitchFamily="34" charset="0"/>
              </a:rPr>
              <a:t>node04</a:t>
            </a:r>
          </a:p>
        </p:txBody>
      </p:sp>
      <p:sp>
        <p:nvSpPr>
          <p:cNvPr id="4" name="Rectangle 3"/>
          <p:cNvSpPr>
            <a:spLocks noChangeArrowheads="1"/>
          </p:cNvSpPr>
          <p:nvPr/>
        </p:nvSpPr>
        <p:spPr bwMode="auto">
          <a:xfrm>
            <a:off x="6454775" y="1527465"/>
            <a:ext cx="2022475" cy="3773487"/>
          </a:xfrm>
          <a:prstGeom prst="rect">
            <a:avLst/>
          </a:prstGeom>
          <a:noFill/>
          <a:ln w="10033">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pitchFamily="34" charset="0"/>
                <a:ea typeface="微软雅黑" pitchFamily="34" charset="-122"/>
                <a:sym typeface="Arial" pitchFamily="34" charset="0"/>
              </a:rPr>
              <a:t>node03</a:t>
            </a:r>
          </a:p>
        </p:txBody>
      </p:sp>
      <p:sp>
        <p:nvSpPr>
          <p:cNvPr id="5" name="Rectangle 4"/>
          <p:cNvSpPr>
            <a:spLocks noChangeArrowheads="1"/>
          </p:cNvSpPr>
          <p:nvPr/>
        </p:nvSpPr>
        <p:spPr bwMode="auto">
          <a:xfrm>
            <a:off x="2232025" y="1527465"/>
            <a:ext cx="2020888" cy="3773487"/>
          </a:xfrm>
          <a:prstGeom prst="rect">
            <a:avLst/>
          </a:prstGeom>
          <a:noFill/>
          <a:ln w="10080">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pitchFamily="34" charset="0"/>
                <a:ea typeface="微软雅黑" pitchFamily="34" charset="-122"/>
                <a:sym typeface="Arial" pitchFamily="34" charset="0"/>
              </a:rPr>
              <a:t>node01</a:t>
            </a:r>
          </a:p>
        </p:txBody>
      </p:sp>
      <p:sp>
        <p:nvSpPr>
          <p:cNvPr id="6" name="Rectangle 5"/>
          <p:cNvSpPr>
            <a:spLocks noChangeArrowheads="1"/>
          </p:cNvSpPr>
          <p:nvPr/>
        </p:nvSpPr>
        <p:spPr bwMode="auto">
          <a:xfrm>
            <a:off x="4340225" y="1527465"/>
            <a:ext cx="2024063" cy="3773487"/>
          </a:xfrm>
          <a:prstGeom prst="rect">
            <a:avLst/>
          </a:prstGeom>
          <a:noFill/>
          <a:ln w="10080">
            <a:solidFill>
              <a:srgbClr val="000000"/>
            </a:solidFill>
            <a:miter lim="800000"/>
            <a:headEnd/>
            <a:tailEnd/>
          </a:ln>
        </p:spPr>
        <p:txBody>
          <a:bodyPr lIns="84240" tIns="3600" rIns="84240" bIns="39240"/>
          <a:lstStyle/>
          <a:p>
            <a:pPr algn="ctr" defTabSz="449263">
              <a:lnSpc>
                <a:spcPct val="150000"/>
              </a:lnSpc>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pitchFamily="34" charset="0"/>
                <a:ea typeface="微软雅黑" pitchFamily="34" charset="-122"/>
                <a:sym typeface="Arial" pitchFamily="34" charset="0"/>
              </a:rPr>
              <a:t>node02</a:t>
            </a:r>
          </a:p>
        </p:txBody>
      </p:sp>
      <p:sp>
        <p:nvSpPr>
          <p:cNvPr id="7" name="Rectangle 6"/>
          <p:cNvSpPr>
            <a:spLocks noChangeArrowheads="1"/>
          </p:cNvSpPr>
          <p:nvPr/>
        </p:nvSpPr>
        <p:spPr bwMode="auto">
          <a:xfrm>
            <a:off x="2155825" y="3603915"/>
            <a:ext cx="8516938" cy="1620837"/>
          </a:xfrm>
          <a:prstGeom prst="rect">
            <a:avLst/>
          </a:prstGeom>
          <a:solidFill>
            <a:srgbClr val="FFFF99"/>
          </a:solidFill>
          <a:ln w="21600">
            <a:solidFill>
              <a:srgbClr val="808080"/>
            </a:solidFill>
            <a:miter lim="800000"/>
            <a:headEnd/>
            <a:tailEnd/>
          </a:ln>
        </p:spPr>
        <p:txBody>
          <a:bodyPr lIns="90000" tIns="45000" rIns="90000" bIns="45000"/>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pitchFamily="34" charset="0"/>
                <a:ea typeface="微软雅黑" pitchFamily="34" charset="-122"/>
                <a:sym typeface="Arial" pitchFamily="34" charset="0"/>
              </a:rPr>
              <a:t>Shared file system - GPFS</a:t>
            </a:r>
          </a:p>
        </p:txBody>
      </p:sp>
      <p:sp>
        <p:nvSpPr>
          <p:cNvPr id="8" name="Rectangle 7"/>
          <p:cNvSpPr>
            <a:spLocks noChangeArrowheads="1"/>
          </p:cNvSpPr>
          <p:nvPr/>
        </p:nvSpPr>
        <p:spPr bwMode="auto">
          <a:xfrm>
            <a:off x="2301875" y="2225965"/>
            <a:ext cx="1879600" cy="242887"/>
          </a:xfrm>
          <a:prstGeom prst="rect">
            <a:avLst/>
          </a:prstGeom>
          <a:solidFill>
            <a:srgbClr val="E6FF00"/>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dirty="0">
                <a:solidFill>
                  <a:srgbClr val="000000"/>
                </a:solidFill>
                <a:latin typeface="Arial" pitchFamily="34" charset="0"/>
                <a:ea typeface="微软雅黑" pitchFamily="34" charset="-122"/>
                <a:sym typeface="Arial" pitchFamily="34" charset="0"/>
              </a:rPr>
              <a:t>DB partition 1</a:t>
            </a:r>
          </a:p>
        </p:txBody>
      </p:sp>
      <p:sp>
        <p:nvSpPr>
          <p:cNvPr id="9" name="Text Box 8"/>
          <p:cNvSpPr txBox="1">
            <a:spLocks noChangeArrowheads="1"/>
          </p:cNvSpPr>
          <p:nvPr/>
        </p:nvSpPr>
        <p:spPr bwMode="auto">
          <a:xfrm>
            <a:off x="2317750" y="2983202"/>
            <a:ext cx="1847850"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SAP HANA</a:t>
            </a:r>
            <a:r>
              <a:rPr lang="en-US" altLang="zh-CN" sz="1000" b="1" baseline="33000" dirty="0">
                <a:solidFill>
                  <a:srgbClr val="000000"/>
                </a:solidFill>
                <a:latin typeface="Arial" pitchFamily="34" charset="0"/>
                <a:ea typeface="微软雅黑" pitchFamily="34" charset="-122"/>
                <a:sym typeface="Arial" pitchFamily="34" charset="0"/>
              </a:rPr>
              <a:t> </a:t>
            </a:r>
            <a:r>
              <a:rPr lang="en-US" altLang="zh-CN" sz="1000" b="1" dirty="0">
                <a:solidFill>
                  <a:srgbClr val="000000"/>
                </a:solidFill>
                <a:latin typeface="Arial" pitchFamily="34" charset="0"/>
                <a:ea typeface="微软雅黑" pitchFamily="34" charset="-122"/>
                <a:sym typeface="Arial" pitchFamily="34" charset="0"/>
              </a:rPr>
              <a:t>studio </a:t>
            </a:r>
          </a:p>
        </p:txBody>
      </p:sp>
      <p:sp>
        <p:nvSpPr>
          <p:cNvPr id="10" name="Text Box 9"/>
          <p:cNvSpPr txBox="1">
            <a:spLocks noChangeArrowheads="1"/>
          </p:cNvSpPr>
          <p:nvPr/>
        </p:nvSpPr>
        <p:spPr bwMode="auto">
          <a:xfrm>
            <a:off x="2317750" y="2519652"/>
            <a:ext cx="1847850" cy="3794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SAP HANA</a:t>
            </a:r>
            <a:r>
              <a:rPr lang="en-US" altLang="zh-CN" sz="1000" b="1" baseline="33000" dirty="0">
                <a:solidFill>
                  <a:srgbClr val="000000"/>
                </a:solidFill>
                <a:latin typeface="Arial" pitchFamily="34" charset="0"/>
                <a:ea typeface="微软雅黑" pitchFamily="34" charset="-122"/>
                <a:sym typeface="Arial" pitchFamily="34" charset="0"/>
              </a:rPr>
              <a:t> </a:t>
            </a:r>
            <a:r>
              <a:rPr lang="en-US" altLang="zh-CN" sz="1000" b="1" dirty="0">
                <a:solidFill>
                  <a:srgbClr val="000000"/>
                </a:solidFill>
                <a:latin typeface="Arial" pitchFamily="34" charset="0"/>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Worker node</a:t>
            </a:r>
          </a:p>
        </p:txBody>
      </p:sp>
      <p:sp>
        <p:nvSpPr>
          <p:cNvPr id="11" name="Rectangle 10"/>
          <p:cNvSpPr>
            <a:spLocks noChangeArrowheads="1"/>
          </p:cNvSpPr>
          <p:nvPr/>
        </p:nvSpPr>
        <p:spPr bwMode="auto">
          <a:xfrm>
            <a:off x="4413250" y="2225965"/>
            <a:ext cx="1881188" cy="242887"/>
          </a:xfrm>
          <a:prstGeom prst="rect">
            <a:avLst/>
          </a:prstGeom>
          <a:solidFill>
            <a:srgbClr val="23FF23"/>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pitchFamily="34" charset="0"/>
                <a:ea typeface="微软雅黑" pitchFamily="34" charset="-122"/>
                <a:sym typeface="Arial" pitchFamily="34" charset="0"/>
              </a:rPr>
              <a:t>DB partition 2</a:t>
            </a:r>
          </a:p>
        </p:txBody>
      </p:sp>
      <p:sp>
        <p:nvSpPr>
          <p:cNvPr id="12" name="Text Box 11"/>
          <p:cNvSpPr txBox="1">
            <a:spLocks noChangeArrowheads="1"/>
          </p:cNvSpPr>
          <p:nvPr/>
        </p:nvSpPr>
        <p:spPr bwMode="auto">
          <a:xfrm>
            <a:off x="4430713" y="2983202"/>
            <a:ext cx="1846262"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1000" b="1" dirty="0">
              <a:solidFill>
                <a:srgbClr val="000000"/>
              </a:solidFill>
              <a:latin typeface="Arial" pitchFamily="34" charset="0"/>
              <a:ea typeface="微软雅黑" pitchFamily="34" charset="-122"/>
              <a:sym typeface="Arial" pitchFamily="34" charset="0"/>
            </a:endParaRPr>
          </a:p>
        </p:txBody>
      </p:sp>
      <p:sp>
        <p:nvSpPr>
          <p:cNvPr id="13" name="Text Box 12"/>
          <p:cNvSpPr txBox="1">
            <a:spLocks noChangeArrowheads="1"/>
          </p:cNvSpPr>
          <p:nvPr/>
        </p:nvSpPr>
        <p:spPr bwMode="auto">
          <a:xfrm>
            <a:off x="4430713" y="2521240"/>
            <a:ext cx="1846262" cy="379412"/>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SAP HANA</a:t>
            </a:r>
            <a:r>
              <a:rPr lang="en-US" altLang="zh-CN" sz="1000" b="1" baseline="33000">
                <a:solidFill>
                  <a:srgbClr val="000000"/>
                </a:solidFill>
                <a:latin typeface="Arial" pitchFamily="34" charset="0"/>
                <a:ea typeface="微软雅黑" pitchFamily="34" charset="-122"/>
                <a:sym typeface="Arial" pitchFamily="34" charset="0"/>
              </a:rPr>
              <a:t> </a:t>
            </a:r>
            <a:r>
              <a:rPr lang="en-US" altLang="zh-CN" sz="1000" b="1">
                <a:solidFill>
                  <a:srgbClr val="000000"/>
                </a:solidFill>
                <a:latin typeface="Arial" pitchFamily="34" charset="0"/>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Worker node</a:t>
            </a:r>
          </a:p>
        </p:txBody>
      </p:sp>
      <p:sp>
        <p:nvSpPr>
          <p:cNvPr id="14" name="Text Box 13"/>
          <p:cNvSpPr txBox="1">
            <a:spLocks noChangeArrowheads="1"/>
          </p:cNvSpPr>
          <p:nvPr/>
        </p:nvSpPr>
        <p:spPr bwMode="auto">
          <a:xfrm>
            <a:off x="6542088" y="2983202"/>
            <a:ext cx="1844675"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1000" b="1" dirty="0">
              <a:solidFill>
                <a:srgbClr val="000000"/>
              </a:solidFill>
              <a:latin typeface="Arial" pitchFamily="34" charset="0"/>
              <a:ea typeface="微软雅黑" pitchFamily="34" charset="-122"/>
              <a:sym typeface="Arial" pitchFamily="34" charset="0"/>
            </a:endParaRPr>
          </a:p>
        </p:txBody>
      </p:sp>
      <p:sp>
        <p:nvSpPr>
          <p:cNvPr id="15" name="Text Box 14"/>
          <p:cNvSpPr txBox="1">
            <a:spLocks noChangeArrowheads="1"/>
          </p:cNvSpPr>
          <p:nvPr/>
        </p:nvSpPr>
        <p:spPr bwMode="auto">
          <a:xfrm>
            <a:off x="6542088" y="2521240"/>
            <a:ext cx="1844675" cy="379412"/>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SAP HANA</a:t>
            </a:r>
            <a:r>
              <a:rPr lang="en-US" altLang="zh-CN" sz="1000" b="1" baseline="33000">
                <a:solidFill>
                  <a:srgbClr val="000000"/>
                </a:solidFill>
                <a:latin typeface="Arial" pitchFamily="34" charset="0"/>
                <a:ea typeface="微软雅黑" pitchFamily="34" charset="-122"/>
                <a:sym typeface="Arial" pitchFamily="34" charset="0"/>
              </a:rPr>
              <a:t> </a:t>
            </a:r>
            <a:r>
              <a:rPr lang="en-US" altLang="zh-CN" sz="1000" b="1">
                <a:solidFill>
                  <a:srgbClr val="000000"/>
                </a:solidFill>
                <a:latin typeface="Arial" pitchFamily="34" charset="0"/>
                <a:ea typeface="微软雅黑" pitchFamily="34" charset="-122"/>
                <a:sym typeface="Arial" pitchFamily="34" charset="0"/>
              </a:rPr>
              <a:t>DB</a:t>
            </a:r>
          </a:p>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Standby node</a:t>
            </a:r>
          </a:p>
        </p:txBody>
      </p:sp>
      <p:sp>
        <p:nvSpPr>
          <p:cNvPr id="16" name="Text Box 15"/>
          <p:cNvSpPr txBox="1">
            <a:spLocks noChangeArrowheads="1"/>
          </p:cNvSpPr>
          <p:nvPr/>
        </p:nvSpPr>
        <p:spPr bwMode="auto">
          <a:xfrm>
            <a:off x="8650288" y="2983202"/>
            <a:ext cx="1849437" cy="531813"/>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Index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 Statistic server</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CN" sz="1000" b="1" dirty="0">
              <a:solidFill>
                <a:srgbClr val="000000"/>
              </a:solidFill>
              <a:latin typeface="Arial" pitchFamily="34" charset="0"/>
              <a:ea typeface="微软雅黑" pitchFamily="34" charset="-122"/>
              <a:sym typeface="Arial" pitchFamily="34" charset="0"/>
            </a:endParaRPr>
          </a:p>
        </p:txBody>
      </p:sp>
      <p:sp>
        <p:nvSpPr>
          <p:cNvPr id="17" name="Text Box 16"/>
          <p:cNvSpPr txBox="1">
            <a:spLocks noChangeArrowheads="1"/>
          </p:cNvSpPr>
          <p:nvPr/>
        </p:nvSpPr>
        <p:spPr bwMode="auto">
          <a:xfrm>
            <a:off x="8650288" y="2521240"/>
            <a:ext cx="1849437" cy="379412"/>
          </a:xfrm>
          <a:prstGeom prst="rect">
            <a:avLst/>
          </a:prstGeom>
          <a:noFill/>
          <a:ln w="12700">
            <a:solidFill>
              <a:srgbClr val="000000"/>
            </a:solidFill>
            <a:miter lim="800000"/>
            <a:headEnd/>
            <a:tailEnd/>
          </a:ln>
        </p:spPr>
        <p:txBody>
          <a:bodyPr lIns="82440" tIns="37440" rIns="82440" bIns="37440"/>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SAP HANA</a:t>
            </a:r>
            <a:r>
              <a:rPr lang="en-US" altLang="zh-CN" sz="1000" b="1" baseline="33000">
                <a:solidFill>
                  <a:srgbClr val="000000"/>
                </a:solidFill>
                <a:latin typeface="Arial" pitchFamily="34" charset="0"/>
                <a:ea typeface="微软雅黑" pitchFamily="34" charset="-122"/>
                <a:sym typeface="Arial" pitchFamily="34" charset="0"/>
              </a:rPr>
              <a:t> </a:t>
            </a:r>
            <a:r>
              <a:rPr lang="en-US" altLang="zh-CN" sz="1000" b="1">
                <a:solidFill>
                  <a:srgbClr val="000000"/>
                </a:solidFill>
                <a:latin typeface="Arial" pitchFamily="34" charset="0"/>
                <a:ea typeface="微软雅黑" pitchFamily="34" charset="-122"/>
                <a:sym typeface="Arial" pitchFamily="34" charset="0"/>
              </a:rPr>
              <a:t>DB</a:t>
            </a:r>
          </a:p>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     Worker node</a:t>
            </a:r>
          </a:p>
        </p:txBody>
      </p:sp>
      <p:sp>
        <p:nvSpPr>
          <p:cNvPr id="18" name="Rectangle 17"/>
          <p:cNvSpPr>
            <a:spLocks noChangeArrowheads="1"/>
          </p:cNvSpPr>
          <p:nvPr/>
        </p:nvSpPr>
        <p:spPr bwMode="auto">
          <a:xfrm>
            <a:off x="546100" y="4494502"/>
            <a:ext cx="10080625" cy="247650"/>
          </a:xfrm>
          <a:prstGeom prst="rect">
            <a:avLst/>
          </a:prstGeom>
          <a:noFill/>
          <a:ln w="12700">
            <a:solidFill>
              <a:srgbClr val="808080"/>
            </a:solidFill>
            <a:miter lim="800000"/>
            <a:headEnd/>
            <a:tailEnd/>
          </a:ln>
        </p:spPr>
        <p:txBody>
          <a:bodyPr lIns="82440" tIns="37440" rIns="82440" bIns="37440" anchor="ctr"/>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Second replica</a:t>
            </a:r>
          </a:p>
        </p:txBody>
      </p:sp>
      <p:sp>
        <p:nvSpPr>
          <p:cNvPr id="19" name="Rectangle 18"/>
          <p:cNvSpPr>
            <a:spLocks noChangeArrowheads="1"/>
          </p:cNvSpPr>
          <p:nvPr/>
        </p:nvSpPr>
        <p:spPr bwMode="auto">
          <a:xfrm>
            <a:off x="546100" y="4207165"/>
            <a:ext cx="10080625" cy="247650"/>
          </a:xfrm>
          <a:prstGeom prst="rect">
            <a:avLst/>
          </a:prstGeom>
          <a:noFill/>
          <a:ln w="12700">
            <a:solidFill>
              <a:srgbClr val="808080"/>
            </a:solidFill>
            <a:miter lim="800000"/>
            <a:headEnd/>
            <a:tailEnd/>
          </a:ln>
        </p:spPr>
        <p:txBody>
          <a:bodyPr lIns="82440" tIns="37440" rIns="82440" bIns="37440" anchor="ctr"/>
          <a:lstStyle/>
          <a:p>
            <a:pP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First replica</a:t>
            </a:r>
          </a:p>
        </p:txBody>
      </p:sp>
      <p:sp>
        <p:nvSpPr>
          <p:cNvPr id="20" name="Rectangle 19"/>
          <p:cNvSpPr>
            <a:spLocks noChangeArrowheads="1"/>
          </p:cNvSpPr>
          <p:nvPr/>
        </p:nvSpPr>
        <p:spPr bwMode="auto">
          <a:xfrm>
            <a:off x="2301875" y="1916402"/>
            <a:ext cx="8199438" cy="242888"/>
          </a:xfrm>
          <a:prstGeom prst="rect">
            <a:avLst/>
          </a:prstGeom>
          <a:solidFill>
            <a:srgbClr val="E6FF00"/>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pitchFamily="34" charset="0"/>
                <a:ea typeface="微软雅黑" pitchFamily="34" charset="-122"/>
                <a:sym typeface="Arial" pitchFamily="34" charset="0"/>
              </a:rPr>
              <a:t>SAP HANA DB</a:t>
            </a:r>
          </a:p>
        </p:txBody>
      </p:sp>
      <p:sp>
        <p:nvSpPr>
          <p:cNvPr id="21" name="Rectangle 20"/>
          <p:cNvSpPr>
            <a:spLocks noChangeArrowheads="1"/>
          </p:cNvSpPr>
          <p:nvPr/>
        </p:nvSpPr>
        <p:spPr bwMode="auto">
          <a:xfrm>
            <a:off x="9307513" y="4521490"/>
            <a:ext cx="146050" cy="195262"/>
          </a:xfrm>
          <a:prstGeom prst="rect">
            <a:avLst/>
          </a:prstGeom>
          <a:solidFill>
            <a:srgbClr val="E6FF00"/>
          </a:solidFill>
          <a:ln w="6480">
            <a:solidFill>
              <a:srgbClr val="E6FF0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2" name="Rectangle 21"/>
          <p:cNvSpPr>
            <a:spLocks noChangeArrowheads="1"/>
          </p:cNvSpPr>
          <p:nvPr/>
        </p:nvSpPr>
        <p:spPr bwMode="auto">
          <a:xfrm>
            <a:off x="9485313" y="4521490"/>
            <a:ext cx="146050" cy="195262"/>
          </a:xfrm>
          <a:prstGeom prst="rect">
            <a:avLst/>
          </a:prstGeom>
          <a:solidFill>
            <a:srgbClr val="23FF23"/>
          </a:solidFill>
          <a:ln w="6480">
            <a:solidFill>
              <a:srgbClr val="23FF23"/>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3" name="AutoShape 22"/>
          <p:cNvSpPr>
            <a:spLocks noChangeArrowheads="1"/>
          </p:cNvSpPr>
          <p:nvPr/>
        </p:nvSpPr>
        <p:spPr bwMode="auto">
          <a:xfrm>
            <a:off x="8836025" y="3994440"/>
            <a:ext cx="1423988" cy="1154112"/>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solidFill>
                <a:schemeClr val="bg2"/>
              </a:solidFill>
              <a:latin typeface="Arial "/>
              <a:ea typeface="微软雅黑" pitchFamily="34" charset="-122"/>
              <a:sym typeface="Arial" pitchFamily="34" charset="0"/>
            </a:endParaRPr>
          </a:p>
          <a:p>
            <a:pPr algn="ctr">
              <a:buClr>
                <a:schemeClr val="tx2"/>
              </a:buClr>
              <a:buFont typeface="Wingdings" pitchFamily="2" charset="2"/>
              <a:buNone/>
            </a:pPr>
            <a:r>
              <a:rPr lang="en-US" altLang="zh-CN" sz="1200" b="1" dirty="0">
                <a:solidFill>
                  <a:schemeClr val="bg2"/>
                </a:solidFill>
                <a:latin typeface="Arial "/>
                <a:ea typeface="微软雅黑" pitchFamily="34" charset="-122"/>
                <a:sym typeface="Arial" pitchFamily="34" charset="0"/>
              </a:rPr>
              <a:t>local storage</a:t>
            </a:r>
          </a:p>
        </p:txBody>
      </p:sp>
      <p:sp>
        <p:nvSpPr>
          <p:cNvPr id="24" name="AutoShape 24"/>
          <p:cNvSpPr>
            <a:spLocks noChangeArrowheads="1"/>
          </p:cNvSpPr>
          <p:nvPr/>
        </p:nvSpPr>
        <p:spPr bwMode="auto">
          <a:xfrm>
            <a:off x="6805613" y="4005552"/>
            <a:ext cx="1422400" cy="1154113"/>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a:solidFill>
                <a:schemeClr val="bg2"/>
              </a:solidFill>
              <a:latin typeface="Arial "/>
              <a:ea typeface="微软雅黑" pitchFamily="34" charset="-122"/>
              <a:sym typeface="Arial" pitchFamily="34" charset="0"/>
            </a:endParaRPr>
          </a:p>
          <a:p>
            <a:pPr algn="ctr">
              <a:buClr>
                <a:schemeClr val="tx2"/>
              </a:buClr>
              <a:buFont typeface="Wingdings" pitchFamily="2" charset="2"/>
              <a:buNone/>
            </a:pPr>
            <a:r>
              <a:rPr lang="en-US" altLang="zh-CN" sz="1200" b="1">
                <a:solidFill>
                  <a:schemeClr val="bg2"/>
                </a:solidFill>
                <a:latin typeface="Arial "/>
                <a:ea typeface="微软雅黑" pitchFamily="34" charset="-122"/>
                <a:sym typeface="Arial" pitchFamily="34" charset="0"/>
              </a:rPr>
              <a:t>local storage</a:t>
            </a:r>
          </a:p>
        </p:txBody>
      </p:sp>
      <p:sp>
        <p:nvSpPr>
          <p:cNvPr id="25" name="AutoShape 25"/>
          <p:cNvSpPr>
            <a:spLocks noChangeArrowheads="1"/>
          </p:cNvSpPr>
          <p:nvPr/>
        </p:nvSpPr>
        <p:spPr bwMode="auto">
          <a:xfrm>
            <a:off x="4672013" y="4005552"/>
            <a:ext cx="1422400" cy="1154113"/>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solidFill>
                <a:schemeClr val="bg2"/>
              </a:solidFill>
              <a:latin typeface="Arial "/>
              <a:ea typeface="微软雅黑" pitchFamily="34" charset="-122"/>
              <a:sym typeface="Arial" pitchFamily="34" charset="0"/>
            </a:endParaRPr>
          </a:p>
          <a:p>
            <a:pPr algn="ctr">
              <a:buClr>
                <a:schemeClr val="tx2"/>
              </a:buClr>
              <a:buFont typeface="Wingdings" pitchFamily="2" charset="2"/>
              <a:buNone/>
            </a:pPr>
            <a:r>
              <a:rPr lang="en-US" altLang="zh-CN" sz="1200" b="1" dirty="0">
                <a:solidFill>
                  <a:schemeClr val="bg2"/>
                </a:solidFill>
                <a:latin typeface="Arial "/>
                <a:ea typeface="微软雅黑" pitchFamily="34" charset="-122"/>
                <a:sym typeface="Arial" pitchFamily="34" charset="0"/>
              </a:rPr>
              <a:t>local storage</a:t>
            </a:r>
          </a:p>
        </p:txBody>
      </p:sp>
      <p:sp>
        <p:nvSpPr>
          <p:cNvPr id="26" name="Rectangle 26"/>
          <p:cNvSpPr>
            <a:spLocks noChangeArrowheads="1"/>
          </p:cNvSpPr>
          <p:nvPr/>
        </p:nvSpPr>
        <p:spPr bwMode="auto">
          <a:xfrm>
            <a:off x="5541963" y="4521490"/>
            <a:ext cx="146050" cy="195262"/>
          </a:xfrm>
          <a:prstGeom prst="rect">
            <a:avLst/>
          </a:prstGeom>
          <a:solidFill>
            <a:srgbClr val="33CC66"/>
          </a:solidFill>
          <a:ln w="6480">
            <a:solidFill>
              <a:srgbClr val="3DEB3D"/>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7" name="Rectangle 27"/>
          <p:cNvSpPr>
            <a:spLocks noChangeArrowheads="1"/>
          </p:cNvSpPr>
          <p:nvPr/>
        </p:nvSpPr>
        <p:spPr bwMode="auto">
          <a:xfrm>
            <a:off x="5116513" y="4521490"/>
            <a:ext cx="146050" cy="195262"/>
          </a:xfrm>
          <a:prstGeom prst="rect">
            <a:avLst/>
          </a:prstGeom>
          <a:solidFill>
            <a:srgbClr val="E6FF00"/>
          </a:solidFill>
          <a:ln w="6480">
            <a:solidFill>
              <a:srgbClr val="E6FF0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8" name="Rectangle 28"/>
          <p:cNvSpPr>
            <a:spLocks noChangeArrowheads="1"/>
          </p:cNvSpPr>
          <p:nvPr/>
        </p:nvSpPr>
        <p:spPr bwMode="auto">
          <a:xfrm>
            <a:off x="3048000" y="4521490"/>
            <a:ext cx="146050" cy="195262"/>
          </a:xfrm>
          <a:prstGeom prst="rect">
            <a:avLst/>
          </a:prstGeom>
          <a:solidFill>
            <a:srgbClr val="23FF23"/>
          </a:solidFill>
          <a:ln w="6480">
            <a:solidFill>
              <a:srgbClr val="23FF23"/>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29" name="AutoShape 29"/>
          <p:cNvSpPr>
            <a:spLocks noChangeArrowheads="1"/>
          </p:cNvSpPr>
          <p:nvPr/>
        </p:nvSpPr>
        <p:spPr bwMode="auto">
          <a:xfrm>
            <a:off x="2540000" y="3994440"/>
            <a:ext cx="1422400" cy="1154112"/>
          </a:xfrm>
          <a:prstGeom prst="can">
            <a:avLst>
              <a:gd name="adj" fmla="val 17116"/>
            </a:avLst>
          </a:prstGeom>
          <a:noFill/>
          <a:ln w="9525">
            <a:solidFill>
              <a:schemeClr val="bg2"/>
            </a:solidFill>
            <a:round/>
            <a:headEnd/>
            <a:tailEnd/>
          </a:ln>
        </p:spPr>
        <p:txBody>
          <a:bodyPr wrap="none" anchor="ctr"/>
          <a:lstStyle/>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latin typeface="Arial "/>
              <a:ea typeface="微软雅黑" pitchFamily="34" charset="-122"/>
              <a:sym typeface="Arial" pitchFamily="34" charset="0"/>
            </a:endParaRPr>
          </a:p>
          <a:p>
            <a:pPr algn="ctr">
              <a:buClr>
                <a:schemeClr val="tx2"/>
              </a:buClr>
              <a:buFont typeface="Wingdings" pitchFamily="2" charset="2"/>
              <a:buNone/>
            </a:pPr>
            <a:endParaRPr lang="en-US" altLang="zh-CN" sz="1200" b="1" dirty="0">
              <a:solidFill>
                <a:schemeClr val="bg2"/>
              </a:solidFill>
              <a:latin typeface="Arial "/>
              <a:ea typeface="微软雅黑" pitchFamily="34" charset="-122"/>
              <a:sym typeface="Arial" pitchFamily="34" charset="0"/>
            </a:endParaRPr>
          </a:p>
          <a:p>
            <a:pPr algn="ctr">
              <a:buClr>
                <a:schemeClr val="tx2"/>
              </a:buClr>
              <a:buFont typeface="Wingdings" pitchFamily="2" charset="2"/>
              <a:buNone/>
            </a:pPr>
            <a:r>
              <a:rPr lang="en-US" altLang="zh-CN" sz="1200" b="1" dirty="0">
                <a:solidFill>
                  <a:schemeClr val="bg2"/>
                </a:solidFill>
                <a:latin typeface="Arial "/>
                <a:ea typeface="微软雅黑" pitchFamily="34" charset="-122"/>
                <a:sym typeface="Arial" pitchFamily="34" charset="0"/>
              </a:rPr>
              <a:t>local storage</a:t>
            </a:r>
          </a:p>
        </p:txBody>
      </p:sp>
      <p:sp>
        <p:nvSpPr>
          <p:cNvPr id="30" name="Rectangle 30"/>
          <p:cNvSpPr>
            <a:spLocks noChangeArrowheads="1"/>
          </p:cNvSpPr>
          <p:nvPr/>
        </p:nvSpPr>
        <p:spPr bwMode="auto">
          <a:xfrm>
            <a:off x="3222625" y="4521490"/>
            <a:ext cx="146050" cy="195262"/>
          </a:xfrm>
          <a:prstGeom prst="rect">
            <a:avLst/>
          </a:prstGeom>
          <a:solidFill>
            <a:srgbClr val="33CC66"/>
          </a:solidFill>
          <a:ln w="6480">
            <a:solidFill>
              <a:srgbClr val="3DEB3D"/>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1" name="AutoShape 31"/>
          <p:cNvSpPr>
            <a:spLocks/>
          </p:cNvSpPr>
          <p:nvPr/>
        </p:nvSpPr>
        <p:spPr bwMode="auto">
          <a:xfrm rot="5400000">
            <a:off x="6292057" y="-14792"/>
            <a:ext cx="207962" cy="7921625"/>
          </a:xfrm>
          <a:prstGeom prst="leftBrace">
            <a:avLst>
              <a:gd name="adj1" fmla="val 238073"/>
              <a:gd name="adj2" fmla="val 50000"/>
            </a:avLst>
          </a:prstGeom>
          <a:noFill/>
          <a:ln w="9525">
            <a:solidFill>
              <a:schemeClr val="tx1"/>
            </a:solidFill>
            <a:round/>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2" name="Rectangle 32"/>
          <p:cNvSpPr>
            <a:spLocks noChangeArrowheads="1"/>
          </p:cNvSpPr>
          <p:nvPr/>
        </p:nvSpPr>
        <p:spPr bwMode="auto">
          <a:xfrm>
            <a:off x="2584450" y="4234152"/>
            <a:ext cx="1339850" cy="195263"/>
          </a:xfrm>
          <a:prstGeom prst="rect">
            <a:avLst/>
          </a:prstGeom>
          <a:solidFill>
            <a:srgbClr val="E6FF00"/>
          </a:solidFill>
          <a:ln w="12700">
            <a:solidFill>
              <a:srgbClr val="E6FF00"/>
            </a:solidFill>
            <a:miter lim="800000"/>
            <a:headEnd/>
            <a:tailEnd/>
          </a:ln>
        </p:spPr>
        <p:txBody>
          <a:bodyPr lIns="0" tIns="37440" rIns="0" bIns="3744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data01 + log01</a:t>
            </a:r>
          </a:p>
        </p:txBody>
      </p:sp>
      <p:sp>
        <p:nvSpPr>
          <p:cNvPr id="33" name="Rectangle 33"/>
          <p:cNvSpPr>
            <a:spLocks noChangeArrowheads="1"/>
          </p:cNvSpPr>
          <p:nvPr/>
        </p:nvSpPr>
        <p:spPr bwMode="auto">
          <a:xfrm>
            <a:off x="4672013" y="4234152"/>
            <a:ext cx="1409700" cy="179388"/>
          </a:xfrm>
          <a:prstGeom prst="rect">
            <a:avLst/>
          </a:prstGeom>
          <a:solidFill>
            <a:srgbClr val="23FF23"/>
          </a:solidFill>
          <a:ln w="6480">
            <a:solidFill>
              <a:srgbClr val="E6FF00"/>
            </a:solidFill>
            <a:miter lim="800000"/>
            <a:headEnd/>
            <a:tailEnd/>
          </a:ln>
        </p:spPr>
        <p:txBody>
          <a:bodyPr lIns="82440" tIns="37440" rIns="82440" bIns="3744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a:solidFill>
                  <a:srgbClr val="000000"/>
                </a:solidFill>
                <a:latin typeface="Arial" pitchFamily="34" charset="0"/>
                <a:ea typeface="微软雅黑" pitchFamily="34" charset="-122"/>
                <a:sym typeface="Arial" pitchFamily="34" charset="0"/>
              </a:rPr>
              <a:t>data02 + log02</a:t>
            </a:r>
          </a:p>
        </p:txBody>
      </p:sp>
      <p:sp>
        <p:nvSpPr>
          <p:cNvPr id="34" name="Rectangle 34"/>
          <p:cNvSpPr>
            <a:spLocks noChangeArrowheads="1"/>
          </p:cNvSpPr>
          <p:nvPr/>
        </p:nvSpPr>
        <p:spPr bwMode="auto">
          <a:xfrm>
            <a:off x="8891588" y="4234152"/>
            <a:ext cx="1330325" cy="195263"/>
          </a:xfrm>
          <a:prstGeom prst="rect">
            <a:avLst/>
          </a:prstGeom>
          <a:solidFill>
            <a:srgbClr val="33CC66"/>
          </a:solidFill>
          <a:ln w="6477">
            <a:solidFill>
              <a:srgbClr val="E6FF00"/>
            </a:solidFill>
            <a:miter lim="800000"/>
            <a:headEnd/>
            <a:tailEnd/>
          </a:ln>
        </p:spPr>
        <p:txBody>
          <a:bodyPr lIns="0" tIns="37440" rIns="0" bIns="3744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b="1" dirty="0">
                <a:solidFill>
                  <a:srgbClr val="000000"/>
                </a:solidFill>
                <a:latin typeface="Arial" pitchFamily="34" charset="0"/>
                <a:ea typeface="微软雅黑" pitchFamily="34" charset="-122"/>
                <a:sym typeface="Arial" pitchFamily="34" charset="0"/>
              </a:rPr>
              <a:t>data03 + log03</a:t>
            </a:r>
          </a:p>
        </p:txBody>
      </p:sp>
      <p:sp>
        <p:nvSpPr>
          <p:cNvPr id="35" name="Rectangle 35"/>
          <p:cNvSpPr>
            <a:spLocks noChangeArrowheads="1"/>
          </p:cNvSpPr>
          <p:nvPr/>
        </p:nvSpPr>
        <p:spPr bwMode="auto">
          <a:xfrm>
            <a:off x="8632825" y="2229140"/>
            <a:ext cx="1882775" cy="242887"/>
          </a:xfrm>
          <a:prstGeom prst="rect">
            <a:avLst/>
          </a:prstGeom>
          <a:solidFill>
            <a:srgbClr val="33CC66"/>
          </a:solidFill>
          <a:ln w="21600">
            <a:solidFill>
              <a:srgbClr val="808080"/>
            </a:solidFill>
            <a:miter lim="800000"/>
            <a:headEnd/>
            <a:tailEnd/>
          </a:ln>
        </p:spPr>
        <p:txBody>
          <a:bodyPr lIns="90000" tIns="45000" rIns="90000" bIns="45000" anchor="ctr"/>
          <a:lstStyle/>
          <a:p>
            <a:pPr algn="ctr" defTabSz="449263">
              <a:buClr>
                <a:schemeClr val="tx2"/>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b="1">
                <a:solidFill>
                  <a:srgbClr val="000000"/>
                </a:solidFill>
                <a:latin typeface="Arial" pitchFamily="34" charset="0"/>
                <a:ea typeface="微软雅黑" pitchFamily="34" charset="-122"/>
                <a:sym typeface="Arial" pitchFamily="34" charset="0"/>
              </a:rPr>
              <a:t>DB partition 3</a:t>
            </a:r>
          </a:p>
        </p:txBody>
      </p:sp>
      <p:sp>
        <p:nvSpPr>
          <p:cNvPr id="36" name="Rectangle 36"/>
          <p:cNvSpPr>
            <a:spLocks noChangeArrowheads="1"/>
          </p:cNvSpPr>
          <p:nvPr/>
        </p:nvSpPr>
        <p:spPr bwMode="auto">
          <a:xfrm>
            <a:off x="6526213" y="2229140"/>
            <a:ext cx="1882775" cy="242887"/>
          </a:xfrm>
          <a:prstGeom prst="rect">
            <a:avLst/>
          </a:prstGeom>
          <a:solidFill>
            <a:srgbClr val="E6E6E6"/>
          </a:solidFill>
          <a:ln w="21600">
            <a:solidFill>
              <a:srgbClr val="80808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7" name="Rectangle 43"/>
          <p:cNvSpPr>
            <a:spLocks noChangeArrowheads="1"/>
          </p:cNvSpPr>
          <p:nvPr/>
        </p:nvSpPr>
        <p:spPr bwMode="auto">
          <a:xfrm>
            <a:off x="7218363" y="4529427"/>
            <a:ext cx="146050" cy="195263"/>
          </a:xfrm>
          <a:prstGeom prst="rect">
            <a:avLst/>
          </a:prstGeom>
          <a:solidFill>
            <a:srgbClr val="E6FF00"/>
          </a:solidFill>
          <a:ln w="6480">
            <a:solidFill>
              <a:srgbClr val="E6FF00"/>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8" name="Rectangle 44"/>
          <p:cNvSpPr>
            <a:spLocks noChangeArrowheads="1"/>
          </p:cNvSpPr>
          <p:nvPr/>
        </p:nvSpPr>
        <p:spPr bwMode="auto">
          <a:xfrm>
            <a:off x="7396163" y="4529427"/>
            <a:ext cx="146050" cy="195263"/>
          </a:xfrm>
          <a:prstGeom prst="rect">
            <a:avLst/>
          </a:prstGeom>
          <a:solidFill>
            <a:srgbClr val="23FF23"/>
          </a:solidFill>
          <a:ln w="6480">
            <a:solidFill>
              <a:srgbClr val="23FF23"/>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
        <p:nvSpPr>
          <p:cNvPr id="39" name="Rectangle 45"/>
          <p:cNvSpPr>
            <a:spLocks noChangeArrowheads="1"/>
          </p:cNvSpPr>
          <p:nvPr/>
        </p:nvSpPr>
        <p:spPr bwMode="auto">
          <a:xfrm>
            <a:off x="7573963" y="4529427"/>
            <a:ext cx="147637" cy="195263"/>
          </a:xfrm>
          <a:prstGeom prst="rect">
            <a:avLst/>
          </a:prstGeom>
          <a:solidFill>
            <a:srgbClr val="33CC66"/>
          </a:solidFill>
          <a:ln w="6480">
            <a:solidFill>
              <a:srgbClr val="3DEB3D"/>
            </a:solidFill>
            <a:miter lim="800000"/>
            <a:headEnd/>
            <a:tailEnd/>
          </a:ln>
        </p:spPr>
        <p:txBody>
          <a:bodyPr wrap="none" anchor="ctr"/>
          <a:lstStyle/>
          <a:p>
            <a:pPr>
              <a:buClr>
                <a:schemeClr val="tx2"/>
              </a:buClr>
              <a:buFont typeface="Wingdings" pitchFamily="2" charset="2"/>
              <a:buNone/>
            </a:pPr>
            <a:endParaRPr lang="en-US" altLang="zh-CN" sz="1800" b="1">
              <a:ea typeface="黑体" pitchFamily="49" charset="-122"/>
              <a:sym typeface="Arial"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noChangeArrowheads="1"/>
          </p:cNvSpPr>
          <p:nvPr/>
        </p:nvSpPr>
        <p:spPr bwMode="auto">
          <a:xfrm>
            <a:off x="393012" y="216596"/>
            <a:ext cx="11976100" cy="598488"/>
          </a:xfrm>
          <a:prstGeom prst="rect">
            <a:avLst/>
          </a:prstGeom>
          <a:solidFill>
            <a:srgbClr val="FF0000">
              <a:alpha val="0"/>
            </a:srgbClr>
          </a:solidFill>
          <a:ln w="9525">
            <a:noFill/>
            <a:miter lim="800000"/>
            <a:headEnd/>
            <a:tailEnd/>
          </a:ln>
        </p:spPr>
        <p:txBody>
          <a:bodyPr lIns="0" tIns="0" rIns="0" bIns="0" anchor="ctr"/>
          <a:lstStyle/>
          <a:p>
            <a:pPr>
              <a:buClr>
                <a:schemeClr val="tx2"/>
              </a:buClr>
              <a:buFont typeface="Wingdings" pitchFamily="2" charset="2"/>
              <a:buNone/>
            </a:pPr>
            <a:r>
              <a:rPr lang="zh-CN" altLang="en-US" sz="2800" b="1" dirty="0">
                <a:latin typeface="Arial "/>
                <a:ea typeface="微软雅黑" pitchFamily="34" charset="-122"/>
                <a:sym typeface="Arial" pitchFamily="34" charset="0"/>
              </a:rPr>
              <a:t> </a:t>
            </a:r>
            <a:r>
              <a:rPr lang="en-US" altLang="zh-CN" sz="2800" b="1" dirty="0">
                <a:latin typeface="Arial "/>
                <a:ea typeface="微软雅黑" pitchFamily="34" charset="-122"/>
                <a:sym typeface="Arial" pitchFamily="34" charset="0"/>
              </a:rPr>
              <a:t>Lenovo</a:t>
            </a:r>
            <a:r>
              <a:rPr lang="zh-CN" altLang="en-US" sz="2800" b="1" dirty="0">
                <a:latin typeface="Arial "/>
                <a:ea typeface="微软雅黑" pitchFamily="34" charset="-122"/>
                <a:sym typeface="Arial" pitchFamily="34" charset="0"/>
              </a:rPr>
              <a:t>面向</a:t>
            </a:r>
            <a:r>
              <a:rPr lang="en-US" altLang="zh-CN" sz="2800" b="1" dirty="0">
                <a:latin typeface="Arial "/>
                <a:ea typeface="微软雅黑" pitchFamily="34" charset="-122"/>
                <a:sym typeface="Arial" pitchFamily="34" charset="0"/>
              </a:rPr>
              <a:t>SAP HANA™</a:t>
            </a:r>
            <a:r>
              <a:rPr lang="zh-CN" altLang="en-US" sz="2800" b="1" dirty="0">
                <a:latin typeface="Arial "/>
                <a:ea typeface="微软雅黑" pitchFamily="34" charset="-122"/>
                <a:sym typeface="Arial" pitchFamily="34" charset="0"/>
              </a:rPr>
              <a:t>解决方案售后支持</a:t>
            </a:r>
            <a:endParaRPr lang="zh-CN" altLang="en-US" sz="2800" b="1" i="1" dirty="0">
              <a:latin typeface="Arial "/>
              <a:ea typeface="微软雅黑" pitchFamily="34" charset="-122"/>
              <a:sym typeface="Arial" pitchFamily="34" charset="0"/>
            </a:endParaRPr>
          </a:p>
        </p:txBody>
      </p:sp>
      <p:sp>
        <p:nvSpPr>
          <p:cNvPr id="3" name="AutoShape 2"/>
          <p:cNvSpPr>
            <a:spLocks noChangeArrowheads="1"/>
          </p:cNvSpPr>
          <p:nvPr/>
        </p:nvSpPr>
        <p:spPr bwMode="auto">
          <a:xfrm>
            <a:off x="382588" y="2557463"/>
            <a:ext cx="3808412" cy="1465262"/>
          </a:xfrm>
          <a:prstGeom prst="roundRect">
            <a:avLst>
              <a:gd name="adj" fmla="val 16667"/>
            </a:avLst>
          </a:prstGeom>
          <a:solidFill>
            <a:srgbClr val="FFFF99"/>
          </a:solidFill>
          <a:ln w="21600">
            <a:solidFill>
              <a:srgbClr val="808080"/>
            </a:solidFill>
            <a:round/>
            <a:headEnd/>
            <a:tailEnd/>
          </a:ln>
        </p:spPr>
        <p:txBody>
          <a:bodyPr wrap="none" anchor="ctr"/>
          <a:lstStyle/>
          <a:p>
            <a:pPr>
              <a:buClr>
                <a:schemeClr val="tx2"/>
              </a:buClr>
              <a:buFont typeface="Wingdings" pitchFamily="2" charset="2"/>
              <a:buNone/>
            </a:pPr>
            <a:endParaRPr lang="zh-CN" altLang="en-US" b="1">
              <a:ea typeface="黑体" pitchFamily="49" charset="-122"/>
              <a:sym typeface="Arial" pitchFamily="34" charset="0"/>
            </a:endParaRPr>
          </a:p>
        </p:txBody>
      </p:sp>
      <p:sp>
        <p:nvSpPr>
          <p:cNvPr id="4" name="AutoShape 3"/>
          <p:cNvSpPr>
            <a:spLocks noChangeArrowheads="1"/>
          </p:cNvSpPr>
          <p:nvPr/>
        </p:nvSpPr>
        <p:spPr bwMode="auto">
          <a:xfrm>
            <a:off x="5694363" y="1222375"/>
            <a:ext cx="2644775" cy="1465263"/>
          </a:xfrm>
          <a:prstGeom prst="roundRect">
            <a:avLst>
              <a:gd name="adj" fmla="val 16667"/>
            </a:avLst>
          </a:prstGeom>
          <a:solidFill>
            <a:srgbClr val="B2B2B2"/>
          </a:solidFill>
          <a:ln w="21600">
            <a:solidFill>
              <a:srgbClr val="808080"/>
            </a:solidFill>
            <a:round/>
            <a:headEnd/>
            <a:tailEnd/>
          </a:ln>
        </p:spPr>
        <p:txBody>
          <a:bodyPr wrap="none" anchor="ctr"/>
          <a:lstStyle/>
          <a:p>
            <a:pPr>
              <a:buClr>
                <a:schemeClr val="tx2"/>
              </a:buClr>
              <a:buFont typeface="Wingdings" pitchFamily="2" charset="2"/>
              <a:buNone/>
            </a:pPr>
            <a:endParaRPr lang="zh-CN" altLang="en-US" b="1">
              <a:ea typeface="黑体" pitchFamily="49" charset="-122"/>
              <a:sym typeface="Arial" pitchFamily="34" charset="0"/>
            </a:endParaRPr>
          </a:p>
        </p:txBody>
      </p:sp>
      <p:sp>
        <p:nvSpPr>
          <p:cNvPr id="5" name="AutoShape 4"/>
          <p:cNvSpPr>
            <a:spLocks noChangeArrowheads="1"/>
          </p:cNvSpPr>
          <p:nvPr/>
        </p:nvSpPr>
        <p:spPr bwMode="auto">
          <a:xfrm>
            <a:off x="5694363" y="4078288"/>
            <a:ext cx="2644775" cy="1465262"/>
          </a:xfrm>
          <a:prstGeom prst="roundRect">
            <a:avLst>
              <a:gd name="adj" fmla="val 16667"/>
            </a:avLst>
          </a:prstGeom>
          <a:solidFill>
            <a:srgbClr val="666699"/>
          </a:solidFill>
          <a:ln w="21600">
            <a:solidFill>
              <a:srgbClr val="808080"/>
            </a:solidFill>
            <a:round/>
            <a:headEnd/>
            <a:tailEnd/>
          </a:ln>
        </p:spPr>
        <p:txBody>
          <a:bodyPr wrap="none" anchor="ctr"/>
          <a:lstStyle/>
          <a:p>
            <a:pPr>
              <a:buClr>
                <a:schemeClr val="tx2"/>
              </a:buClr>
              <a:buFont typeface="Wingdings" pitchFamily="2" charset="2"/>
              <a:buNone/>
            </a:pPr>
            <a:endParaRPr lang="zh-CN" altLang="en-US" b="1">
              <a:ea typeface="黑体" pitchFamily="49" charset="-122"/>
              <a:sym typeface="Arial" pitchFamily="34" charset="0"/>
            </a:endParaRPr>
          </a:p>
        </p:txBody>
      </p:sp>
      <p:cxnSp>
        <p:nvCxnSpPr>
          <p:cNvPr id="6" name="AutoShape 5"/>
          <p:cNvCxnSpPr>
            <a:cxnSpLocks noChangeShapeType="1"/>
            <a:stCxn id="3" idx="3"/>
            <a:endCxn id="5" idx="1"/>
          </p:cNvCxnSpPr>
          <p:nvPr/>
        </p:nvCxnSpPr>
        <p:spPr bwMode="auto">
          <a:xfrm>
            <a:off x="4203700" y="3290888"/>
            <a:ext cx="1476375" cy="1520825"/>
          </a:xfrm>
          <a:prstGeom prst="curvedConnector3">
            <a:avLst>
              <a:gd name="adj1" fmla="val 49931"/>
            </a:avLst>
          </a:prstGeom>
          <a:noFill/>
          <a:ln w="90000">
            <a:solidFill>
              <a:srgbClr val="808080"/>
            </a:solidFill>
            <a:round/>
            <a:headEnd/>
            <a:tailEnd type="triangle" w="med" len="med"/>
          </a:ln>
        </p:spPr>
      </p:cxnSp>
      <p:pic>
        <p:nvPicPr>
          <p:cNvPr id="7" name="Picture 6"/>
          <p:cNvPicPr>
            <a:picLocks noChangeAspect="1" noChangeArrowheads="1"/>
          </p:cNvPicPr>
          <p:nvPr/>
        </p:nvPicPr>
        <p:blipFill>
          <a:blip r:embed="rId2" cstate="print"/>
          <a:srcRect/>
          <a:stretch>
            <a:fillRect/>
          </a:stretch>
        </p:blipFill>
        <p:spPr bwMode="auto">
          <a:xfrm>
            <a:off x="5880100" y="1314450"/>
            <a:ext cx="874713" cy="258763"/>
          </a:xfrm>
          <a:prstGeom prst="rect">
            <a:avLst/>
          </a:prstGeom>
          <a:noFill/>
          <a:ln w="9525">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6010275" y="4259263"/>
            <a:ext cx="1150938" cy="422275"/>
          </a:xfrm>
          <a:prstGeom prst="rect">
            <a:avLst/>
          </a:prstGeom>
          <a:noFill/>
          <a:ln w="9525">
            <a:noFill/>
            <a:miter lim="800000"/>
            <a:headEnd/>
            <a:tailEnd/>
          </a:ln>
        </p:spPr>
      </p:pic>
      <p:cxnSp>
        <p:nvCxnSpPr>
          <p:cNvPr id="9" name="AutoShape 8"/>
          <p:cNvCxnSpPr>
            <a:cxnSpLocks noChangeShapeType="1"/>
            <a:stCxn id="3" idx="3"/>
            <a:endCxn id="4" idx="1"/>
          </p:cNvCxnSpPr>
          <p:nvPr/>
        </p:nvCxnSpPr>
        <p:spPr bwMode="auto">
          <a:xfrm flipV="1">
            <a:off x="4203700" y="1955800"/>
            <a:ext cx="1476375" cy="1335088"/>
          </a:xfrm>
          <a:prstGeom prst="curvedConnector3">
            <a:avLst>
              <a:gd name="adj1" fmla="val 49931"/>
            </a:avLst>
          </a:prstGeom>
          <a:noFill/>
          <a:ln w="54000">
            <a:solidFill>
              <a:srgbClr val="808080"/>
            </a:solidFill>
            <a:prstDash val="sysDot"/>
            <a:round/>
            <a:headEnd/>
            <a:tailEnd type="triangle" w="med" len="med"/>
          </a:ln>
        </p:spPr>
      </p:cxnSp>
      <p:pic>
        <p:nvPicPr>
          <p:cNvPr id="10" name="Picture 9"/>
          <p:cNvPicPr>
            <a:picLocks noChangeAspect="1" noChangeArrowheads="1"/>
          </p:cNvPicPr>
          <p:nvPr/>
        </p:nvPicPr>
        <p:blipFill>
          <a:blip r:embed="rId4" cstate="print"/>
          <a:srcRect/>
          <a:stretch>
            <a:fillRect/>
          </a:stretch>
        </p:blipFill>
        <p:spPr bwMode="auto">
          <a:xfrm>
            <a:off x="719138" y="2794000"/>
            <a:ext cx="844550" cy="960438"/>
          </a:xfrm>
          <a:prstGeom prst="rect">
            <a:avLst/>
          </a:prstGeom>
          <a:noFill/>
          <a:ln w="9525">
            <a:noFill/>
            <a:miter lim="800000"/>
            <a:headEnd/>
            <a:tailEnd/>
          </a:ln>
        </p:spPr>
      </p:pic>
      <p:sp>
        <p:nvSpPr>
          <p:cNvPr id="14" name="AutoShape 14"/>
          <p:cNvSpPr>
            <a:spLocks/>
          </p:cNvSpPr>
          <p:nvPr/>
        </p:nvSpPr>
        <p:spPr bwMode="auto">
          <a:xfrm>
            <a:off x="8294688" y="2062163"/>
            <a:ext cx="552450" cy="2695575"/>
          </a:xfrm>
          <a:prstGeom prst="rightBrace">
            <a:avLst>
              <a:gd name="adj1" fmla="val 54192"/>
              <a:gd name="adj2" fmla="val 50792"/>
            </a:avLst>
          </a:prstGeom>
          <a:noFill/>
          <a:ln w="39600">
            <a:solidFill>
              <a:srgbClr val="0000FF"/>
            </a:solidFill>
            <a:prstDash val="sysDot"/>
            <a:round/>
            <a:headEnd/>
            <a:tailEnd/>
          </a:ln>
        </p:spPr>
        <p:txBody>
          <a:bodyPr wrap="none" anchor="ctr"/>
          <a:lstStyle/>
          <a:p>
            <a:pPr>
              <a:buClr>
                <a:schemeClr val="tx2"/>
              </a:buClr>
              <a:buFont typeface="Wingdings" pitchFamily="2" charset="2"/>
              <a:buNone/>
            </a:pPr>
            <a:endParaRPr lang="zh-CN" altLang="en-US" b="1">
              <a:ea typeface="黑体" pitchFamily="49" charset="-122"/>
              <a:sym typeface="Arial" pitchFamily="34" charset="0"/>
            </a:endParaRPr>
          </a:p>
        </p:txBody>
      </p:sp>
      <p:sp>
        <p:nvSpPr>
          <p:cNvPr id="16" name="Cloud"/>
          <p:cNvSpPr>
            <a:spLocks noChangeAspect="1" noEditPoints="1"/>
          </p:cNvSpPr>
          <p:nvPr/>
        </p:nvSpPr>
        <p:spPr bwMode="auto">
          <a:xfrm>
            <a:off x="8599488" y="3152775"/>
            <a:ext cx="3505200" cy="1760538"/>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0 h 21600"/>
              <a:gd name="T48" fmla="*/ 2147483647 w 21600"/>
              <a:gd name="T49" fmla="*/ 2147483647 h 21600"/>
              <a:gd name="T50" fmla="*/ 2147483647 w 21600"/>
              <a:gd name="T51" fmla="*/ 2147483647 h 21600"/>
              <a:gd name="T52" fmla="*/ 2147483647 w 21600"/>
              <a:gd name="T53" fmla="*/ 0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2147483647 w 21600"/>
              <a:gd name="T121" fmla="*/ 2147483647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00"/>
              <a:gd name="T184" fmla="*/ 0 h 21600"/>
              <a:gd name="T185" fmla="*/ 21600 w 21600"/>
              <a:gd name="T186" fmla="*/ 21600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a:moveTo>
                  <a:pt x="1074" y="12702"/>
                </a:moveTo>
                <a:cubicBezTo>
                  <a:pt x="1407" y="12969"/>
                  <a:pt x="1786" y="13110"/>
                  <a:pt x="2172" y="13110"/>
                </a:cubicBezTo>
                <a:cubicBezTo>
                  <a:pt x="2228" y="13109"/>
                  <a:pt x="2285" y="13107"/>
                  <a:pt x="2341" y="13101"/>
                </a:cubicBezTo>
              </a:path>
              <a:path w="21600" h="21600">
                <a:moveTo>
                  <a:pt x="2909" y="17629"/>
                </a:moveTo>
                <a:cubicBezTo>
                  <a:pt x="3099" y="17599"/>
                  <a:pt x="3285" y="17535"/>
                  <a:pt x="3463" y="17439"/>
                </a:cubicBezTo>
              </a:path>
              <a:path w="21600" h="21600">
                <a:moveTo>
                  <a:pt x="7895" y="18680"/>
                </a:moveTo>
                <a:cubicBezTo>
                  <a:pt x="7983" y="18985"/>
                  <a:pt x="8095" y="19277"/>
                  <a:pt x="8229" y="19550"/>
                </a:cubicBezTo>
              </a:path>
              <a:path w="21600" h="21600">
                <a:moveTo>
                  <a:pt x="14267" y="18324"/>
                </a:moveTo>
                <a:cubicBezTo>
                  <a:pt x="14336" y="18013"/>
                  <a:pt x="14380" y="17693"/>
                  <a:pt x="14400" y="17370"/>
                </a:cubicBezTo>
              </a:path>
              <a:path w="21600" h="21600">
                <a:moveTo>
                  <a:pt x="18694" y="15045"/>
                </a:moveTo>
                <a:cubicBezTo>
                  <a:pt x="18694" y="15034"/>
                  <a:pt x="18695" y="15024"/>
                  <a:pt x="18695" y="15013"/>
                </a:cubicBezTo>
                <a:cubicBezTo>
                  <a:pt x="18695" y="13508"/>
                  <a:pt x="18063" y="12136"/>
                  <a:pt x="17069" y="11477"/>
                </a:cubicBezTo>
              </a:path>
              <a:path w="21600" h="21600">
                <a:moveTo>
                  <a:pt x="20165" y="8999"/>
                </a:moveTo>
                <a:cubicBezTo>
                  <a:pt x="20479" y="8635"/>
                  <a:pt x="20726" y="8177"/>
                  <a:pt x="20889" y="7661"/>
                </a:cubicBezTo>
              </a:path>
              <a:path w="21600" h="21600">
                <a:moveTo>
                  <a:pt x="19186" y="3344"/>
                </a:moveTo>
                <a:cubicBezTo>
                  <a:pt x="19186" y="3328"/>
                  <a:pt x="19187" y="3313"/>
                  <a:pt x="19187" y="3297"/>
                </a:cubicBezTo>
                <a:cubicBezTo>
                  <a:pt x="19187" y="3101"/>
                  <a:pt x="19174" y="2905"/>
                  <a:pt x="19148" y="2712"/>
                </a:cubicBezTo>
              </a:path>
              <a:path w="21600" h="21600">
                <a:moveTo>
                  <a:pt x="14905" y="1165"/>
                </a:moveTo>
                <a:cubicBezTo>
                  <a:pt x="14754" y="1408"/>
                  <a:pt x="14629" y="1679"/>
                  <a:pt x="14535" y="1971"/>
                </a:cubicBezTo>
              </a:path>
              <a:path w="21600" h="21600">
                <a:moveTo>
                  <a:pt x="11221" y="1645"/>
                </a:moveTo>
                <a:cubicBezTo>
                  <a:pt x="11140" y="1866"/>
                  <a:pt x="11080" y="2099"/>
                  <a:pt x="11041" y="2340"/>
                </a:cubicBezTo>
              </a:path>
              <a:path w="21600" h="21600">
                <a:moveTo>
                  <a:pt x="7645" y="3276"/>
                </a:moveTo>
                <a:cubicBezTo>
                  <a:pt x="7449" y="3016"/>
                  <a:pt x="7231" y="2790"/>
                  <a:pt x="6995" y="2602"/>
                </a:cubicBezTo>
              </a:path>
              <a:path w="21600" h="21600">
                <a:moveTo>
                  <a:pt x="1942" y="7186"/>
                </a:moveTo>
                <a:cubicBezTo>
                  <a:pt x="1966" y="7426"/>
                  <a:pt x="2004" y="7663"/>
                  <a:pt x="2056" y="7895"/>
                </a:cubicBezTo>
              </a:path>
            </a:pathLst>
          </a:custGeom>
          <a:solidFill>
            <a:srgbClr val="3EC2D4"/>
          </a:solidFill>
          <a:ln w="9525" cmpd="sng">
            <a:solidFill>
              <a:srgbClr val="000000"/>
            </a:solidFill>
            <a:bevel/>
            <a:headEnd/>
            <a:tailEnd/>
          </a:ln>
        </p:spPr>
        <p:txBody>
          <a:bodyPr/>
          <a:lstStyle/>
          <a:p>
            <a:endParaRPr lang="zh-CN" altLang="en-US"/>
          </a:p>
        </p:txBody>
      </p:sp>
      <p:sp>
        <p:nvSpPr>
          <p:cNvPr id="18" name="Content Placeholder 6"/>
          <p:cNvSpPr>
            <a:spLocks noChangeArrowheads="1"/>
          </p:cNvSpPr>
          <p:nvPr/>
        </p:nvSpPr>
        <p:spPr bwMode="auto">
          <a:xfrm>
            <a:off x="406400" y="5789613"/>
            <a:ext cx="11834813" cy="376237"/>
          </a:xfrm>
          <a:prstGeom prst="rect">
            <a:avLst/>
          </a:prstGeom>
          <a:noFill/>
          <a:ln w="9525">
            <a:noFill/>
            <a:miter lim="800000"/>
            <a:headEnd/>
            <a:tailEnd/>
          </a:ln>
        </p:spPr>
        <p:txBody>
          <a:bodyPr/>
          <a:lstStyle/>
          <a:p>
            <a:pPr marL="166688" indent="-166688">
              <a:buClr>
                <a:schemeClr val="tx2"/>
              </a:buClr>
              <a:buFont typeface="Wingdings" pitchFamily="2" charset="2"/>
              <a:buNone/>
            </a:pPr>
            <a:r>
              <a:rPr lang="en-US" altLang="zh-CN" sz="1600" dirty="0">
                <a:latin typeface="Arial" pitchFamily="34" charset="0"/>
                <a:ea typeface="微软雅黑" pitchFamily="34" charset="-122"/>
                <a:sym typeface="Arial" pitchFamily="34" charset="0"/>
              </a:rPr>
              <a:t>Lenovo HANA Operations Guide (Lenovo HANA</a:t>
            </a:r>
            <a:r>
              <a:rPr lang="zh-CN" altLang="en-US" sz="1600" dirty="0">
                <a:latin typeface="Arial" pitchFamily="34" charset="0"/>
                <a:ea typeface="微软雅黑" pitchFamily="34" charset="-122"/>
                <a:sym typeface="Arial" pitchFamily="34" charset="0"/>
              </a:rPr>
              <a:t>维护手册客户版，可从</a:t>
            </a:r>
            <a:r>
              <a:rPr lang="en-US" altLang="zh-CN" sz="1600" dirty="0">
                <a:latin typeface="Arial" pitchFamily="34" charset="0"/>
                <a:ea typeface="微软雅黑" pitchFamily="34" charset="-122"/>
                <a:sym typeface="Arial" pitchFamily="34" charset="0"/>
              </a:rPr>
              <a:t>SAP Note 1650046</a:t>
            </a:r>
            <a:r>
              <a:rPr lang="zh-CN" altLang="en-US" sz="1600" dirty="0">
                <a:latin typeface="Arial" pitchFamily="34" charset="0"/>
                <a:ea typeface="微软雅黑" pitchFamily="34" charset="-122"/>
                <a:sym typeface="Arial" pitchFamily="34" charset="0"/>
              </a:rPr>
              <a:t>中获得</a:t>
            </a:r>
            <a:r>
              <a:rPr lang="en-US" altLang="zh-CN" sz="1600" dirty="0">
                <a:latin typeface="Arial" pitchFamily="34" charset="0"/>
                <a:ea typeface="微软雅黑" pitchFamily="34" charset="-122"/>
                <a:sym typeface="Arial" pitchFamily="34" charset="0"/>
              </a:rPr>
              <a:t>)</a:t>
            </a:r>
            <a:endParaRPr lang="zh-CN" altLang="en-US" sz="1800" dirty="0">
              <a:latin typeface="Arial" pitchFamily="34" charset="0"/>
              <a:ea typeface="微软雅黑" pitchFamily="34" charset="-122"/>
              <a:sym typeface="Arial" pitchFamily="34" charset="0"/>
            </a:endParaRPr>
          </a:p>
        </p:txBody>
      </p:sp>
      <p:pic>
        <p:nvPicPr>
          <p:cNvPr id="19" name="Picture 2"/>
          <p:cNvPicPr>
            <a:picLocks noChangeAspect="1" noChangeArrowheads="1"/>
          </p:cNvPicPr>
          <p:nvPr/>
        </p:nvPicPr>
        <p:blipFill>
          <a:blip r:embed="rId5" cstate="print"/>
          <a:srcRect/>
          <a:stretch>
            <a:fillRect/>
          </a:stretch>
        </p:blipFill>
        <p:spPr bwMode="auto">
          <a:xfrm>
            <a:off x="7023100" y="1406525"/>
            <a:ext cx="1176338" cy="133350"/>
          </a:xfrm>
          <a:prstGeom prst="rect">
            <a:avLst/>
          </a:prstGeom>
          <a:noFill/>
          <a:ln w="9525">
            <a:noFill/>
            <a:miter lim="800000"/>
            <a:headEnd/>
            <a:tailEnd/>
          </a:ln>
        </p:spPr>
      </p:pic>
      <p:sp>
        <p:nvSpPr>
          <p:cNvPr id="24" name="TextBox 23"/>
          <p:cNvSpPr txBox="1"/>
          <p:nvPr/>
        </p:nvSpPr>
        <p:spPr>
          <a:xfrm>
            <a:off x="1570011" y="2734573"/>
            <a:ext cx="2656935" cy="646331"/>
          </a:xfrm>
          <a:prstGeom prst="rect">
            <a:avLst/>
          </a:prstGeom>
          <a:noFill/>
        </p:spPr>
        <p:txBody>
          <a:bodyPr wrap="square" rtlCol="0">
            <a:spAutoFit/>
          </a:bodyPr>
          <a:lstStyle/>
          <a:p>
            <a:r>
              <a:rPr lang="en-US" altLang="zh-CN" b="1" dirty="0" smtClean="0">
                <a:latin typeface="Arial" pitchFamily="34" charset="0"/>
                <a:cs typeface="Arial" pitchFamily="34" charset="0"/>
              </a:rPr>
              <a:t>Customer</a:t>
            </a:r>
          </a:p>
          <a:p>
            <a:r>
              <a:rPr lang="en-US" altLang="zh-CN" b="1" dirty="0" smtClean="0">
                <a:latin typeface="Arial" pitchFamily="34" charset="0"/>
                <a:cs typeface="Arial" pitchFamily="34" charset="0"/>
              </a:rPr>
              <a:t>SAP HANA</a:t>
            </a:r>
            <a:endParaRPr lang="zh-CN" altLang="en-US" b="1" dirty="0">
              <a:latin typeface="Arial" pitchFamily="34" charset="0"/>
              <a:cs typeface="Arial" pitchFamily="34" charset="0"/>
            </a:endParaRPr>
          </a:p>
        </p:txBody>
      </p:sp>
      <p:sp>
        <p:nvSpPr>
          <p:cNvPr id="25" name="TextBox 24"/>
          <p:cNvSpPr txBox="1"/>
          <p:nvPr/>
        </p:nvSpPr>
        <p:spPr>
          <a:xfrm>
            <a:off x="1593017" y="3404560"/>
            <a:ext cx="2656935" cy="369332"/>
          </a:xfrm>
          <a:prstGeom prst="rect">
            <a:avLst/>
          </a:prstGeom>
          <a:noFill/>
        </p:spPr>
        <p:txBody>
          <a:bodyPr wrap="square" rtlCol="0">
            <a:spAutoFit/>
          </a:bodyPr>
          <a:lstStyle/>
          <a:p>
            <a:r>
              <a:rPr lang="en-US" altLang="zh-CN" b="1" dirty="0" err="1" smtClean="0">
                <a:solidFill>
                  <a:srgbClr val="C00000"/>
                </a:solidFill>
                <a:latin typeface="Arial" pitchFamily="34" charset="0"/>
                <a:cs typeface="Arial" pitchFamily="34" charset="0"/>
              </a:rPr>
              <a:t>Lssue</a:t>
            </a:r>
            <a:endParaRPr lang="zh-CN" altLang="en-US" b="1" dirty="0">
              <a:solidFill>
                <a:srgbClr val="C00000"/>
              </a:solidFill>
              <a:latin typeface="Arial" pitchFamily="34" charset="0"/>
              <a:cs typeface="Arial" pitchFamily="34" charset="0"/>
            </a:endParaRPr>
          </a:p>
        </p:txBody>
      </p:sp>
      <p:sp>
        <p:nvSpPr>
          <p:cNvPr id="26" name="TextBox 25"/>
          <p:cNvSpPr txBox="1"/>
          <p:nvPr/>
        </p:nvSpPr>
        <p:spPr>
          <a:xfrm>
            <a:off x="5794081" y="1679276"/>
            <a:ext cx="2656935" cy="892552"/>
          </a:xfrm>
          <a:prstGeom prst="rect">
            <a:avLst/>
          </a:prstGeom>
          <a:noFill/>
        </p:spPr>
        <p:txBody>
          <a:bodyPr wrap="square" rtlCol="0">
            <a:spAutoFit/>
          </a:bodyPr>
          <a:lstStyle/>
          <a:p>
            <a:r>
              <a:rPr lang="en-US" altLang="zh-CN" sz="2600" b="1" dirty="0" smtClean="0">
                <a:latin typeface="Arial" pitchFamily="34" charset="0"/>
                <a:cs typeface="Arial" pitchFamily="34" charset="0"/>
              </a:rPr>
              <a:t>PMR</a:t>
            </a:r>
          </a:p>
          <a:p>
            <a:r>
              <a:rPr lang="en-US" altLang="zh-CN" sz="2600" b="1" dirty="0" smtClean="0">
                <a:latin typeface="Arial" pitchFamily="34" charset="0"/>
                <a:cs typeface="Arial" pitchFamily="34" charset="0"/>
              </a:rPr>
              <a:t>Process</a:t>
            </a:r>
            <a:endParaRPr lang="zh-CN" altLang="en-US" sz="2600" b="1" dirty="0">
              <a:latin typeface="Arial" pitchFamily="34" charset="0"/>
              <a:cs typeface="Arial" pitchFamily="34" charset="0"/>
            </a:endParaRPr>
          </a:p>
        </p:txBody>
      </p:sp>
      <p:sp>
        <p:nvSpPr>
          <p:cNvPr id="27" name="TextBox 26"/>
          <p:cNvSpPr txBox="1"/>
          <p:nvPr/>
        </p:nvSpPr>
        <p:spPr>
          <a:xfrm>
            <a:off x="5914847" y="4707147"/>
            <a:ext cx="2656935" cy="892552"/>
          </a:xfrm>
          <a:prstGeom prst="rect">
            <a:avLst/>
          </a:prstGeom>
          <a:noFill/>
        </p:spPr>
        <p:txBody>
          <a:bodyPr wrap="square" rtlCol="0">
            <a:spAutoFit/>
          </a:bodyPr>
          <a:lstStyle/>
          <a:p>
            <a:r>
              <a:rPr lang="en-US" altLang="zh-CN" sz="2600" b="1" dirty="0" smtClean="0">
                <a:latin typeface="Arial" pitchFamily="34" charset="0"/>
                <a:cs typeface="Arial" pitchFamily="34" charset="0"/>
              </a:rPr>
              <a:t>OSS</a:t>
            </a:r>
          </a:p>
          <a:p>
            <a:r>
              <a:rPr lang="en-US" altLang="zh-CN" sz="2600" b="1" dirty="0" smtClean="0">
                <a:latin typeface="Arial" pitchFamily="34" charset="0"/>
                <a:cs typeface="Arial" pitchFamily="34" charset="0"/>
              </a:rPr>
              <a:t>Process</a:t>
            </a:r>
            <a:endParaRPr lang="zh-CN" altLang="en-US" sz="2600" b="1" dirty="0">
              <a:latin typeface="Arial" pitchFamily="34" charset="0"/>
              <a:cs typeface="Arial" pitchFamily="34" charset="0"/>
            </a:endParaRPr>
          </a:p>
        </p:txBody>
      </p:sp>
      <p:sp>
        <p:nvSpPr>
          <p:cNvPr id="28" name="TextBox 27"/>
          <p:cNvSpPr txBox="1"/>
          <p:nvPr/>
        </p:nvSpPr>
        <p:spPr>
          <a:xfrm>
            <a:off x="9126741" y="3441943"/>
            <a:ext cx="4753155" cy="1354217"/>
          </a:xfrm>
          <a:prstGeom prst="rect">
            <a:avLst/>
          </a:prstGeom>
          <a:noFill/>
        </p:spPr>
        <p:txBody>
          <a:bodyPr wrap="square" rtlCol="0">
            <a:spAutoFit/>
          </a:bodyPr>
          <a:lstStyle/>
          <a:p>
            <a:r>
              <a:rPr lang="en-US" altLang="zh-CN" sz="1600" dirty="0" smtClean="0">
                <a:solidFill>
                  <a:schemeClr val="bg1"/>
                </a:solidFill>
                <a:latin typeface="Arial" pitchFamily="34" charset="0"/>
                <a:cs typeface="Arial" pitchFamily="34" charset="0"/>
              </a:rPr>
              <a:t>Integrated Lenovo &amp; SAP </a:t>
            </a:r>
          </a:p>
          <a:p>
            <a:r>
              <a:rPr lang="en-US" altLang="zh-CN" sz="1600" dirty="0" smtClean="0">
                <a:solidFill>
                  <a:schemeClr val="bg1"/>
                </a:solidFill>
                <a:latin typeface="Arial" pitchFamily="34" charset="0"/>
                <a:cs typeface="Arial" pitchFamily="34" charset="0"/>
              </a:rPr>
              <a:t>Support Team </a:t>
            </a:r>
          </a:p>
          <a:p>
            <a:r>
              <a:rPr lang="en-US" altLang="zh-CN" sz="1600" dirty="0" smtClean="0">
                <a:solidFill>
                  <a:schemeClr val="bg1"/>
                </a:solidFill>
                <a:latin typeface="Arial" pitchFamily="34" charset="0"/>
                <a:cs typeface="Arial" pitchFamily="34" charset="0"/>
              </a:rPr>
              <a:t>for SAP HANA</a:t>
            </a:r>
          </a:p>
          <a:p>
            <a:r>
              <a:rPr lang="en-US" altLang="zh-CN" sz="1600" dirty="0" smtClean="0">
                <a:solidFill>
                  <a:schemeClr val="bg1"/>
                </a:solidFill>
                <a:latin typeface="Arial" pitchFamily="34" charset="0"/>
                <a:cs typeface="Arial" pitchFamily="34" charset="0"/>
              </a:rPr>
              <a:t>BC-OP-LNX-Lenovo</a:t>
            </a:r>
          </a:p>
          <a:p>
            <a:endParaRPr lang="zh-CN" altLang="en-US"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12233" y="793079"/>
            <a:ext cx="11579225"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a:lnSpc>
                <a:spcPct val="90000"/>
              </a:lnSpc>
            </a:pPr>
            <a:r>
              <a:rPr lang="en-US" sz="2000" dirty="0">
                <a:solidFill>
                  <a:srgbClr val="000000"/>
                </a:solidFill>
                <a:ea typeface="微软雅黑" pitchFamily="34" charset="-122"/>
              </a:rPr>
              <a:t>SAP HANA</a:t>
            </a:r>
            <a:r>
              <a:rPr lang="zh-CN" altLang="en-US" sz="2000" dirty="0">
                <a:solidFill>
                  <a:srgbClr val="000000"/>
                </a:solidFill>
                <a:ea typeface="微软雅黑" pitchFamily="34" charset="-122"/>
              </a:rPr>
              <a:t>扩展解决方案摘要</a:t>
            </a:r>
            <a:r>
              <a:rPr lang="en-US" dirty="0">
                <a:solidFill>
                  <a:srgbClr val="000000"/>
                </a:solidFill>
                <a:ea typeface="微软雅黑" pitchFamily="34" charset="-122"/>
              </a:rPr>
              <a:t/>
            </a:r>
            <a:br>
              <a:rPr lang="en-US" dirty="0">
                <a:solidFill>
                  <a:srgbClr val="000000"/>
                </a:solidFill>
                <a:ea typeface="微软雅黑" pitchFamily="34" charset="-122"/>
              </a:rPr>
            </a:br>
            <a:r>
              <a:rPr lang="zh-CN" altLang="en-US" sz="1600" i="1" dirty="0">
                <a:solidFill>
                  <a:srgbClr val="000000"/>
                </a:solidFill>
                <a:ea typeface="微软雅黑" pitchFamily="34" charset="-122"/>
              </a:rPr>
              <a:t>简单、无缝、可扩展性</a:t>
            </a:r>
            <a:endParaRPr lang="en-US" sz="1600" i="1" dirty="0">
              <a:solidFill>
                <a:srgbClr val="000000"/>
              </a:solidFill>
              <a:ea typeface="微软雅黑" pitchFamily="34" charset="-122"/>
            </a:endParaRPr>
          </a:p>
        </p:txBody>
      </p:sp>
      <p:sp>
        <p:nvSpPr>
          <p:cNvPr id="3" name="Rectangle 4"/>
          <p:cNvSpPr txBox="1">
            <a:spLocks noChangeArrowheads="1"/>
          </p:cNvSpPr>
          <p:nvPr/>
        </p:nvSpPr>
        <p:spPr bwMode="auto">
          <a:xfrm>
            <a:off x="398901" y="2421005"/>
            <a:ext cx="8661400" cy="3910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宋体" pitchFamily="2" charset="-122"/>
              </a:defRPr>
            </a:lvl1pPr>
            <a:lvl2pPr>
              <a:defRPr sz="24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a:lnSpc>
                <a:spcPct val="90000"/>
              </a:lnSpc>
              <a:buClr>
                <a:schemeClr val="tx1"/>
              </a:buClr>
            </a:pPr>
            <a:r>
              <a:rPr lang="zh-CN" altLang="en-US" sz="1600" b="1" dirty="0">
                <a:ea typeface="微软雅黑" pitchFamily="34" charset="-122"/>
              </a:rPr>
              <a:t>简单</a:t>
            </a:r>
            <a:endParaRPr lang="en-US" sz="1600" b="1" dirty="0">
              <a:ea typeface="微软雅黑" pitchFamily="34" charset="-122"/>
            </a:endParaRPr>
          </a:p>
          <a:p>
            <a:pPr lvl="1">
              <a:lnSpc>
                <a:spcPct val="90000"/>
              </a:lnSpc>
              <a:spcBef>
                <a:spcPct val="25000"/>
              </a:spcBef>
              <a:spcAft>
                <a:spcPct val="15000"/>
              </a:spcAft>
              <a:buClr>
                <a:schemeClr val="tx1"/>
              </a:buClr>
              <a:buFont typeface="Lucida Grande"/>
              <a:buNone/>
            </a:pPr>
            <a:r>
              <a:rPr lang="en-US" sz="1600" b="1" dirty="0">
                <a:solidFill>
                  <a:srgbClr val="0033CC"/>
                </a:solidFill>
                <a:ea typeface="微软雅黑" pitchFamily="34" charset="-122"/>
              </a:rPr>
              <a:t>IBM GPFS</a:t>
            </a:r>
            <a:r>
              <a:rPr lang="zh-CN" altLang="en-US" sz="1600" dirty="0">
                <a:ea typeface="微软雅黑" pitchFamily="34" charset="-122"/>
              </a:rPr>
              <a:t>消除了对</a:t>
            </a:r>
            <a:r>
              <a:rPr lang="en-US" sz="1600" dirty="0">
                <a:ea typeface="微软雅黑" pitchFamily="34" charset="-122"/>
              </a:rPr>
              <a:t>SAN</a:t>
            </a:r>
            <a:r>
              <a:rPr lang="zh-CN" altLang="en-US" sz="1600" dirty="0">
                <a:ea typeface="微软雅黑" pitchFamily="34" charset="-122"/>
              </a:rPr>
              <a:t>的需求</a:t>
            </a:r>
            <a:r>
              <a:rPr lang="en-US" sz="1600" b="1" dirty="0">
                <a:ea typeface="微软雅黑" pitchFamily="34" charset="-122"/>
              </a:rPr>
              <a:t> </a:t>
            </a:r>
          </a:p>
          <a:p>
            <a:pPr lvl="1">
              <a:lnSpc>
                <a:spcPct val="90000"/>
              </a:lnSpc>
              <a:spcBef>
                <a:spcPct val="25000"/>
              </a:spcBef>
              <a:spcAft>
                <a:spcPct val="15000"/>
              </a:spcAft>
              <a:buClr>
                <a:schemeClr val="tx1"/>
              </a:buClr>
              <a:buFont typeface="Lucida Grande"/>
              <a:buNone/>
            </a:pPr>
            <a:r>
              <a:rPr lang="zh-CN" altLang="en-US" sz="1600" dirty="0">
                <a:ea typeface="微软雅黑" pitchFamily="34" charset="-122"/>
              </a:rPr>
              <a:t>无需</a:t>
            </a:r>
            <a:r>
              <a:rPr lang="en-US" sz="1600" dirty="0">
                <a:ea typeface="微软雅黑" pitchFamily="34" charset="-122"/>
              </a:rPr>
              <a:t>SAN</a:t>
            </a:r>
            <a:r>
              <a:rPr lang="zh-CN" altLang="en-US" sz="1600" dirty="0">
                <a:ea typeface="微软雅黑" pitchFamily="34" charset="-122"/>
              </a:rPr>
              <a:t>管理</a:t>
            </a:r>
            <a:endParaRPr lang="en-US" sz="1600" dirty="0">
              <a:ea typeface="微软雅黑" pitchFamily="34" charset="-122"/>
            </a:endParaRPr>
          </a:p>
          <a:p>
            <a:pPr lvl="1">
              <a:lnSpc>
                <a:spcPct val="90000"/>
              </a:lnSpc>
              <a:spcBef>
                <a:spcPct val="25000"/>
              </a:spcBef>
              <a:spcAft>
                <a:spcPct val="15000"/>
              </a:spcAft>
              <a:buClr>
                <a:schemeClr val="tx1"/>
              </a:buClr>
              <a:buFont typeface="Lucida Grande"/>
              <a:buNone/>
            </a:pPr>
            <a:r>
              <a:rPr lang="zh-CN" altLang="en-US" sz="1600" dirty="0">
                <a:ea typeface="微软雅黑" pitchFamily="34" charset="-122"/>
              </a:rPr>
              <a:t>可通过添加节点轻松扩展</a:t>
            </a:r>
            <a:endParaRPr lang="en-US" sz="1600" b="1" dirty="0">
              <a:ea typeface="微软雅黑" pitchFamily="34" charset="-122"/>
            </a:endParaRPr>
          </a:p>
          <a:p>
            <a:pPr lvl="1">
              <a:lnSpc>
                <a:spcPct val="90000"/>
              </a:lnSpc>
              <a:spcBef>
                <a:spcPct val="25000"/>
              </a:spcBef>
              <a:spcAft>
                <a:spcPct val="15000"/>
              </a:spcAft>
              <a:buClr>
                <a:schemeClr val="tx1"/>
              </a:buClr>
              <a:buFont typeface="Lucida Grande"/>
              <a:buNone/>
            </a:pPr>
            <a:r>
              <a:rPr lang="zh-CN" altLang="en-US" sz="1600" dirty="0">
                <a:ea typeface="微软雅黑" pitchFamily="34" charset="-122"/>
              </a:rPr>
              <a:t>简单的订购</a:t>
            </a:r>
            <a:r>
              <a:rPr lang="zh-CN" altLang="en-US" sz="1600" dirty="0" smtClean="0">
                <a:ea typeface="微软雅黑" pitchFamily="34" charset="-122"/>
              </a:rPr>
              <a:t>流程</a:t>
            </a:r>
            <a:endParaRPr lang="en-US" altLang="zh-CN" sz="1600" dirty="0" smtClean="0">
              <a:ea typeface="微软雅黑" pitchFamily="34" charset="-122"/>
            </a:endParaRPr>
          </a:p>
          <a:p>
            <a:pPr lvl="1">
              <a:lnSpc>
                <a:spcPct val="90000"/>
              </a:lnSpc>
              <a:spcBef>
                <a:spcPct val="25000"/>
              </a:spcBef>
              <a:spcAft>
                <a:spcPct val="15000"/>
              </a:spcAft>
              <a:buClr>
                <a:schemeClr val="tx1"/>
              </a:buClr>
              <a:buFont typeface="Lucida Grande"/>
              <a:buNone/>
            </a:pPr>
            <a:endParaRPr lang="en-US" sz="1600" dirty="0">
              <a:ea typeface="微软雅黑" pitchFamily="34" charset="-122"/>
            </a:endParaRPr>
          </a:p>
          <a:p>
            <a:pPr>
              <a:lnSpc>
                <a:spcPct val="90000"/>
              </a:lnSpc>
              <a:buClr>
                <a:schemeClr val="tx1"/>
              </a:buClr>
            </a:pPr>
            <a:r>
              <a:rPr lang="zh-CN" altLang="en-US" sz="1600" b="1" dirty="0" smtClean="0">
                <a:ea typeface="微软雅黑" pitchFamily="34" charset="-122"/>
              </a:rPr>
              <a:t>灵活</a:t>
            </a:r>
            <a:endParaRPr lang="en-US" sz="1600" b="1" dirty="0">
              <a:ea typeface="微软雅黑" pitchFamily="34" charset="-122"/>
            </a:endParaRPr>
          </a:p>
          <a:p>
            <a:pPr lvl="1">
              <a:lnSpc>
                <a:spcPct val="90000"/>
              </a:lnSpc>
              <a:spcBef>
                <a:spcPct val="25000"/>
              </a:spcBef>
              <a:spcAft>
                <a:spcPct val="15000"/>
              </a:spcAft>
              <a:buClr>
                <a:schemeClr val="tx1"/>
              </a:buClr>
              <a:buFont typeface="Lucida Grande"/>
              <a:buNone/>
            </a:pPr>
            <a:r>
              <a:rPr lang="en-US" sz="1600" b="1" dirty="0">
                <a:solidFill>
                  <a:srgbClr val="0033CC"/>
                </a:solidFill>
                <a:ea typeface="微软雅黑" pitchFamily="34" charset="-122"/>
              </a:rPr>
              <a:t>IBM GPFS</a:t>
            </a:r>
            <a:r>
              <a:rPr lang="zh-CN" altLang="en-US" sz="1600" dirty="0">
                <a:ea typeface="微软雅黑" pitchFamily="34" charset="-122"/>
              </a:rPr>
              <a:t>提供高可用性</a:t>
            </a:r>
            <a:endParaRPr lang="en-US" sz="1600" dirty="0">
              <a:ea typeface="微软雅黑" pitchFamily="34" charset="-122"/>
            </a:endParaRPr>
          </a:p>
          <a:p>
            <a:pPr lvl="1">
              <a:lnSpc>
                <a:spcPct val="90000"/>
              </a:lnSpc>
              <a:spcBef>
                <a:spcPct val="25000"/>
              </a:spcBef>
              <a:spcAft>
                <a:spcPct val="15000"/>
              </a:spcAft>
              <a:buClr>
                <a:schemeClr val="tx1"/>
              </a:buClr>
              <a:buFont typeface="Lucida Grande"/>
              <a:buNone/>
            </a:pPr>
            <a:r>
              <a:rPr lang="zh-CN" altLang="en-US" sz="1600" dirty="0">
                <a:ea typeface="微软雅黑" pitchFamily="34" charset="-122"/>
              </a:rPr>
              <a:t>集成包装可</a:t>
            </a:r>
            <a:r>
              <a:rPr lang="zh-CN" altLang="en-US" sz="1600" b="1" dirty="0">
                <a:solidFill>
                  <a:srgbClr val="0033CC"/>
                </a:solidFill>
                <a:ea typeface="微软雅黑" pitchFamily="34" charset="-122"/>
              </a:rPr>
              <a:t>降低风险</a:t>
            </a:r>
            <a:r>
              <a:rPr lang="zh-CN" altLang="en-US" sz="1600" dirty="0">
                <a:ea typeface="微软雅黑" pitchFamily="34" charset="-122"/>
              </a:rPr>
              <a:t>并且加快部署速度</a:t>
            </a:r>
            <a:endParaRPr lang="en-US" sz="1600" dirty="0">
              <a:ea typeface="微软雅黑" pitchFamily="34" charset="-122"/>
            </a:endParaRPr>
          </a:p>
          <a:p>
            <a:pPr lvl="1">
              <a:lnSpc>
                <a:spcPct val="90000"/>
              </a:lnSpc>
              <a:spcBef>
                <a:spcPct val="25000"/>
              </a:spcBef>
              <a:spcAft>
                <a:spcPct val="15000"/>
              </a:spcAft>
              <a:buClr>
                <a:schemeClr val="tx1"/>
              </a:buClr>
              <a:buFont typeface="Lucida Grande"/>
              <a:buNone/>
            </a:pPr>
            <a:r>
              <a:rPr lang="zh-CN" altLang="en-US" sz="1600" dirty="0">
                <a:ea typeface="微软雅黑" pitchFamily="34" charset="-122"/>
              </a:rPr>
              <a:t>简单的基础架构能够</a:t>
            </a:r>
            <a:r>
              <a:rPr lang="zh-CN" altLang="en-US" sz="1600" b="1" dirty="0">
                <a:solidFill>
                  <a:srgbClr val="0033CC"/>
                </a:solidFill>
                <a:ea typeface="微软雅黑" pitchFamily="34" charset="-122"/>
              </a:rPr>
              <a:t>降低长期维护</a:t>
            </a:r>
            <a:r>
              <a:rPr lang="zh-CN" altLang="en-US" sz="1600" b="1" dirty="0" smtClean="0">
                <a:solidFill>
                  <a:srgbClr val="0033CC"/>
                </a:solidFill>
                <a:ea typeface="微软雅黑" pitchFamily="34" charset="-122"/>
              </a:rPr>
              <a:t>需求</a:t>
            </a:r>
            <a:endParaRPr lang="en-US" altLang="zh-CN" sz="1600" b="1" dirty="0" smtClean="0">
              <a:solidFill>
                <a:srgbClr val="0033CC"/>
              </a:solidFill>
              <a:ea typeface="微软雅黑" pitchFamily="34" charset="-122"/>
            </a:endParaRPr>
          </a:p>
          <a:p>
            <a:pPr lvl="1">
              <a:lnSpc>
                <a:spcPct val="90000"/>
              </a:lnSpc>
              <a:spcBef>
                <a:spcPct val="25000"/>
              </a:spcBef>
              <a:spcAft>
                <a:spcPct val="15000"/>
              </a:spcAft>
              <a:buClr>
                <a:schemeClr val="tx1"/>
              </a:buClr>
              <a:buFont typeface="Lucida Grande"/>
              <a:buNone/>
            </a:pPr>
            <a:endParaRPr lang="en-US" sz="1600" b="1" dirty="0">
              <a:solidFill>
                <a:srgbClr val="0033CC"/>
              </a:solidFill>
              <a:ea typeface="微软雅黑" pitchFamily="34" charset="-122"/>
            </a:endParaRPr>
          </a:p>
          <a:p>
            <a:pPr>
              <a:lnSpc>
                <a:spcPct val="90000"/>
              </a:lnSpc>
              <a:buClr>
                <a:schemeClr val="tx1"/>
              </a:buClr>
            </a:pPr>
            <a:r>
              <a:rPr lang="zh-CN" altLang="en-US" sz="1600" b="1" dirty="0">
                <a:ea typeface="微软雅黑" pitchFamily="34" charset="-122"/>
              </a:rPr>
              <a:t>可扩展</a:t>
            </a:r>
            <a:endParaRPr lang="en-US" sz="1600" b="1" dirty="0">
              <a:ea typeface="微软雅黑" pitchFamily="34" charset="-122"/>
            </a:endParaRPr>
          </a:p>
          <a:p>
            <a:pPr lvl="1">
              <a:lnSpc>
                <a:spcPct val="90000"/>
              </a:lnSpc>
              <a:spcBef>
                <a:spcPct val="25000"/>
              </a:spcBef>
              <a:spcAft>
                <a:spcPct val="15000"/>
              </a:spcAft>
              <a:buClr>
                <a:schemeClr val="tx1"/>
              </a:buClr>
              <a:buFont typeface="Lucida Grande"/>
              <a:buNone/>
            </a:pPr>
            <a:r>
              <a:rPr lang="en-US" sz="1600" b="1" dirty="0">
                <a:solidFill>
                  <a:srgbClr val="0033CC"/>
                </a:solidFill>
                <a:ea typeface="微软雅黑" pitchFamily="34" charset="-122"/>
              </a:rPr>
              <a:t>IBM GPFS</a:t>
            </a:r>
            <a:r>
              <a:rPr lang="zh-CN" altLang="en-US" sz="1600" dirty="0">
                <a:ea typeface="微软雅黑" pitchFamily="34" charset="-122"/>
              </a:rPr>
              <a:t>允许扩展</a:t>
            </a:r>
            <a:r>
              <a:rPr lang="zh-CN" altLang="en-US" sz="1600" dirty="0" smtClean="0">
                <a:ea typeface="微软雅黑" pitchFamily="34" charset="-122"/>
              </a:rPr>
              <a:t>到</a:t>
            </a:r>
            <a:r>
              <a:rPr lang="en-US" altLang="zh-CN" sz="1600" dirty="0" smtClean="0">
                <a:ea typeface="微软雅黑" pitchFamily="34" charset="-122"/>
              </a:rPr>
              <a:t>94</a:t>
            </a:r>
            <a:r>
              <a:rPr lang="zh-CN" altLang="en-US" sz="1600" dirty="0" smtClean="0">
                <a:ea typeface="微软雅黑" pitchFamily="34" charset="-122"/>
              </a:rPr>
              <a:t>个</a:t>
            </a:r>
            <a:r>
              <a:rPr lang="zh-CN" altLang="en-US" sz="1600" dirty="0">
                <a:ea typeface="微软雅黑" pitchFamily="34" charset="-122"/>
              </a:rPr>
              <a:t>节点</a:t>
            </a:r>
            <a:endParaRPr lang="en-US" sz="1600" dirty="0">
              <a:ea typeface="微软雅黑" pitchFamily="34" charset="-122"/>
            </a:endParaRPr>
          </a:p>
          <a:p>
            <a:pPr lvl="2">
              <a:lnSpc>
                <a:spcPct val="90000"/>
              </a:lnSpc>
              <a:spcBef>
                <a:spcPct val="20000"/>
              </a:spcBef>
              <a:buClr>
                <a:schemeClr val="tx1"/>
              </a:buClr>
              <a:buFont typeface="Times" pitchFamily="18" charset="0"/>
              <a:buNone/>
            </a:pPr>
            <a:r>
              <a:rPr lang="zh-CN" altLang="en-US" sz="1600" dirty="0">
                <a:ea typeface="微软雅黑" pitchFamily="34" charset="-122"/>
              </a:rPr>
              <a:t>满足大规模数据库需求</a:t>
            </a:r>
            <a:endParaRPr lang="en-US" sz="1600" dirty="0">
              <a:ea typeface="微软雅黑" pitchFamily="34" charset="-122"/>
            </a:endParaRPr>
          </a:p>
          <a:p>
            <a:pPr lvl="1">
              <a:lnSpc>
                <a:spcPct val="90000"/>
              </a:lnSpc>
              <a:spcBef>
                <a:spcPct val="25000"/>
              </a:spcBef>
              <a:spcAft>
                <a:spcPct val="15000"/>
              </a:spcAft>
              <a:buClr>
                <a:schemeClr val="tx1"/>
              </a:buClr>
              <a:buFont typeface="Lucida Grande"/>
              <a:buNone/>
            </a:pPr>
            <a:r>
              <a:rPr lang="zh-CN" altLang="en-US" sz="1600" b="1" dirty="0">
                <a:solidFill>
                  <a:srgbClr val="0033CC"/>
                </a:solidFill>
                <a:ea typeface="微软雅黑" pitchFamily="34" charset="-122"/>
              </a:rPr>
              <a:t>通过</a:t>
            </a:r>
            <a:r>
              <a:rPr lang="en-US" sz="1600" b="1" dirty="0">
                <a:solidFill>
                  <a:srgbClr val="0033CC"/>
                </a:solidFill>
                <a:ea typeface="微软雅黑" pitchFamily="34" charset="-122"/>
              </a:rPr>
              <a:t>SAP</a:t>
            </a:r>
            <a:r>
              <a:rPr lang="zh-CN" altLang="en-US" sz="1600" b="1" dirty="0" smtClean="0">
                <a:solidFill>
                  <a:srgbClr val="0033CC"/>
                </a:solidFill>
                <a:ea typeface="微软雅黑" pitchFamily="34" charset="-122"/>
              </a:rPr>
              <a:t>验证</a:t>
            </a:r>
            <a:endParaRPr lang="en-US" altLang="zh-CN" sz="1600" b="1" dirty="0" smtClean="0">
              <a:solidFill>
                <a:srgbClr val="0033CC"/>
              </a:solidFill>
              <a:ea typeface="微软雅黑" pitchFamily="34" charset="-122"/>
            </a:endParaRPr>
          </a:p>
          <a:p>
            <a:pPr lvl="1">
              <a:lnSpc>
                <a:spcPct val="90000"/>
              </a:lnSpc>
              <a:spcBef>
                <a:spcPct val="25000"/>
              </a:spcBef>
              <a:spcAft>
                <a:spcPct val="15000"/>
              </a:spcAft>
              <a:buClr>
                <a:schemeClr val="tx1"/>
              </a:buClr>
              <a:buFont typeface="Lucida Grande"/>
              <a:buNone/>
            </a:pPr>
            <a:r>
              <a:rPr lang="zh-CN" altLang="en-US" sz="1600" b="1" dirty="0" smtClean="0">
                <a:solidFill>
                  <a:srgbClr val="0033CC"/>
                </a:solidFill>
                <a:ea typeface="微软雅黑" pitchFamily="34" charset="-122"/>
              </a:rPr>
              <a:t>最多的成功案例和实施经验</a:t>
            </a:r>
            <a:endParaRPr lang="en-US" altLang="zh-CN" sz="1600" b="1" dirty="0" smtClean="0">
              <a:solidFill>
                <a:srgbClr val="0033CC"/>
              </a:solidFill>
              <a:ea typeface="微软雅黑" pitchFamily="34" charset="-122"/>
            </a:endParaRPr>
          </a:p>
        </p:txBody>
      </p:sp>
      <p:pic>
        <p:nvPicPr>
          <p:cNvPr id="4"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24981" y="4850541"/>
            <a:ext cx="134302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15768" y="1053412"/>
            <a:ext cx="134302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15768" y="2002737"/>
            <a:ext cx="1343025"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11006" y="2785374"/>
            <a:ext cx="1344612"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11006" y="3541024"/>
            <a:ext cx="1344612"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17356" y="4333187"/>
            <a:ext cx="1344612"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30056" y="5115824"/>
            <a:ext cx="1344612"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81781" y="5129252"/>
            <a:ext cx="1331912"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5"/>
          <p:cNvSpPr txBox="1">
            <a:spLocks noChangeArrowheads="1"/>
          </p:cNvSpPr>
          <p:nvPr/>
        </p:nvSpPr>
        <p:spPr bwMode="auto">
          <a:xfrm rot="16200000">
            <a:off x="10611990" y="1647242"/>
            <a:ext cx="593725"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eaLnBrk="1" hangingPunct="1"/>
            <a:r>
              <a:rPr lang="en-US" sz="3100" dirty="0">
                <a:solidFill>
                  <a:srgbClr val="000000"/>
                </a:solidFill>
                <a:cs typeface="Arial" pitchFamily="34" charset="0"/>
              </a:rPr>
              <a:t>…</a:t>
            </a:r>
          </a:p>
        </p:txBody>
      </p:sp>
      <p:cxnSp>
        <p:nvCxnSpPr>
          <p:cNvPr id="13" name="Straight Arrow Connector 25"/>
          <p:cNvCxnSpPr>
            <a:cxnSpLocks noChangeShapeType="1"/>
          </p:cNvCxnSpPr>
          <p:nvPr/>
        </p:nvCxnSpPr>
        <p:spPr bwMode="auto">
          <a:xfrm>
            <a:off x="6472431" y="5348805"/>
            <a:ext cx="1290637" cy="0"/>
          </a:xfrm>
          <a:prstGeom prst="straightConnector1">
            <a:avLst/>
          </a:prstGeom>
          <a:noFill/>
          <a:ln w="9525" cmpd="sng">
            <a:solidFill>
              <a:srgbClr val="5FBBDA"/>
            </a:solidFill>
            <a:round/>
            <a:headEnd/>
            <a:tailEnd type="triangle" w="med" len="med"/>
          </a:ln>
          <a:extLst>
            <a:ext uri="{909E8E84-426E-40DD-AFC4-6F175D3DCCD1}">
              <a14:hiddenFill xmlns="" xmlns:a14="http://schemas.microsoft.com/office/drawing/2010/main">
                <a:noFill/>
              </a14:hiddenFill>
            </a:ext>
          </a:extLst>
        </p:spPr>
      </p:cxnSp>
      <p:sp>
        <p:nvSpPr>
          <p:cNvPr id="14" name="TextBox 30"/>
          <p:cNvSpPr txBox="1">
            <a:spLocks noChangeArrowheads="1"/>
          </p:cNvSpPr>
          <p:nvPr/>
        </p:nvSpPr>
        <p:spPr bwMode="auto">
          <a:xfrm>
            <a:off x="6572443" y="5375793"/>
            <a:ext cx="15398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eaLnBrk="1" hangingPunct="1"/>
            <a:r>
              <a:rPr lang="zh-CN" altLang="en-US" sz="1200" b="1" dirty="0">
                <a:solidFill>
                  <a:srgbClr val="000000"/>
                </a:solidFill>
                <a:ea typeface="微软雅黑" pitchFamily="34" charset="-122"/>
              </a:rPr>
              <a:t>向上扩展</a:t>
            </a:r>
            <a:endParaRPr lang="en-US" sz="1200" b="1" dirty="0">
              <a:solidFill>
                <a:srgbClr val="000000"/>
              </a:solidFill>
              <a:ea typeface="微软雅黑" pitchFamily="34" charset="-122"/>
            </a:endParaRPr>
          </a:p>
        </p:txBody>
      </p:sp>
      <p:sp>
        <p:nvSpPr>
          <p:cNvPr id="15" name="TextBox 31"/>
          <p:cNvSpPr txBox="1">
            <a:spLocks noChangeArrowheads="1"/>
          </p:cNvSpPr>
          <p:nvPr/>
        </p:nvSpPr>
        <p:spPr bwMode="auto">
          <a:xfrm rot="19162672">
            <a:off x="5858068" y="3895856"/>
            <a:ext cx="1981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eaLnBrk="1" hangingPunct="1"/>
            <a:r>
              <a:rPr lang="zh-CN" altLang="en-US" sz="1200" b="1" dirty="0">
                <a:solidFill>
                  <a:srgbClr val="000000"/>
                </a:solidFill>
                <a:ea typeface="微软雅黑" pitchFamily="34" charset="-122"/>
              </a:rPr>
              <a:t>向外扩展</a:t>
            </a:r>
            <a:endParaRPr lang="en-US" sz="1200" b="1" dirty="0">
              <a:solidFill>
                <a:srgbClr val="000000"/>
              </a:solidFill>
              <a:ea typeface="微软雅黑" pitchFamily="34" charset="-122"/>
            </a:endParaRPr>
          </a:p>
        </p:txBody>
      </p:sp>
      <p:cxnSp>
        <p:nvCxnSpPr>
          <p:cNvPr id="16" name="Straight Arrow Connector 32"/>
          <p:cNvCxnSpPr>
            <a:cxnSpLocks noChangeShapeType="1"/>
          </p:cNvCxnSpPr>
          <p:nvPr/>
        </p:nvCxnSpPr>
        <p:spPr bwMode="auto">
          <a:xfrm flipV="1">
            <a:off x="5754881" y="3689868"/>
            <a:ext cx="2068512" cy="1387475"/>
          </a:xfrm>
          <a:prstGeom prst="straightConnector1">
            <a:avLst/>
          </a:prstGeom>
          <a:noFill/>
          <a:ln w="9525" cmpd="sng">
            <a:solidFill>
              <a:srgbClr val="5FBBDA"/>
            </a:solidFill>
            <a:round/>
            <a:headEnd/>
            <a:tailEnd type="triangle" w="med" len="med"/>
          </a:ln>
          <a:extLst>
            <a:ext uri="{909E8E84-426E-40DD-AFC4-6F175D3DCCD1}">
              <a14:hiddenFill xmlns="" xmlns:a14="http://schemas.microsoft.com/office/drawing/2010/main">
                <a:noFill/>
              </a14:hiddenFill>
            </a:ext>
          </a:extLst>
        </p:spPr>
      </p:cxnSp>
      <p:cxnSp>
        <p:nvCxnSpPr>
          <p:cNvPr id="17" name="Straight Arrow Connector 36"/>
          <p:cNvCxnSpPr>
            <a:cxnSpLocks noChangeShapeType="1"/>
          </p:cNvCxnSpPr>
          <p:nvPr/>
        </p:nvCxnSpPr>
        <p:spPr bwMode="auto">
          <a:xfrm flipV="1">
            <a:off x="9241031" y="4514162"/>
            <a:ext cx="935037" cy="477837"/>
          </a:xfrm>
          <a:prstGeom prst="straightConnector1">
            <a:avLst/>
          </a:prstGeom>
          <a:noFill/>
          <a:ln w="9525" cmpd="sng">
            <a:solidFill>
              <a:srgbClr val="5FBBDA"/>
            </a:solidFill>
            <a:round/>
            <a:headEnd/>
            <a:tailEnd type="triangle" w="med" len="med"/>
          </a:ln>
          <a:extLst>
            <a:ext uri="{909E8E84-426E-40DD-AFC4-6F175D3DCCD1}">
              <a14:hiddenFill xmlns="" xmlns:a14="http://schemas.microsoft.com/office/drawing/2010/main">
                <a:noFill/>
              </a14:hiddenFill>
            </a:ext>
          </a:extLst>
        </p:spPr>
      </p:cxnSp>
      <p:sp>
        <p:nvSpPr>
          <p:cNvPr id="18" name="TextBox 42"/>
          <p:cNvSpPr txBox="1">
            <a:spLocks noChangeArrowheads="1"/>
          </p:cNvSpPr>
          <p:nvPr/>
        </p:nvSpPr>
        <p:spPr bwMode="auto">
          <a:xfrm rot="19465933">
            <a:off x="9080693" y="4507812"/>
            <a:ext cx="11112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eaLnBrk="1" hangingPunct="1"/>
            <a:r>
              <a:rPr lang="zh-CN" altLang="en-US" sz="1200" b="1">
                <a:solidFill>
                  <a:srgbClr val="000000"/>
                </a:solidFill>
                <a:ea typeface="微软雅黑" pitchFamily="34" charset="-122"/>
              </a:rPr>
              <a:t>向外扩展</a:t>
            </a:r>
          </a:p>
        </p:txBody>
      </p:sp>
      <p:pic>
        <p:nvPicPr>
          <p:cNvPr id="19" name="Picture 4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88468" y="2073793"/>
            <a:ext cx="1328738"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4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12281" y="3874018"/>
            <a:ext cx="1330325"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4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07518" y="2508768"/>
            <a:ext cx="1328738"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4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12281" y="3410468"/>
            <a:ext cx="1330325"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5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15456" y="2978668"/>
            <a:ext cx="1331912"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93231" y="1595955"/>
            <a:ext cx="1328737"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5" name="Straight Arrow Connector 66"/>
          <p:cNvCxnSpPr>
            <a:cxnSpLocks noChangeShapeType="1"/>
          </p:cNvCxnSpPr>
          <p:nvPr/>
        </p:nvCxnSpPr>
        <p:spPr bwMode="auto">
          <a:xfrm>
            <a:off x="9194993" y="3148912"/>
            <a:ext cx="868363" cy="1587"/>
          </a:xfrm>
          <a:prstGeom prst="straightConnector1">
            <a:avLst/>
          </a:prstGeom>
          <a:noFill/>
          <a:ln w="9525" cmpd="sng">
            <a:solidFill>
              <a:srgbClr val="5FBBDA"/>
            </a:solidFill>
            <a:round/>
            <a:headEnd/>
            <a:tailEnd type="triangle" w="med" len="med"/>
          </a:ln>
          <a:extLst>
            <a:ext uri="{909E8E84-426E-40DD-AFC4-6F175D3DCCD1}">
              <a14:hiddenFill xmlns="" xmlns:a14="http://schemas.microsoft.com/office/drawing/2010/main">
                <a:noFill/>
              </a14:hiddenFill>
            </a:ext>
          </a:extLst>
        </p:spPr>
      </p:cxnSp>
      <p:sp>
        <p:nvSpPr>
          <p:cNvPr id="26" name="TextBox 67"/>
          <p:cNvSpPr txBox="1">
            <a:spLocks noChangeArrowheads="1"/>
          </p:cNvSpPr>
          <p:nvPr/>
        </p:nvSpPr>
        <p:spPr bwMode="auto">
          <a:xfrm>
            <a:off x="9179118" y="3188599"/>
            <a:ext cx="124618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eaLnBrk="1" hangingPunct="1"/>
            <a:r>
              <a:rPr lang="zh-CN" altLang="en-US" sz="1200" b="1" dirty="0">
                <a:solidFill>
                  <a:srgbClr val="000000"/>
                </a:solidFill>
                <a:ea typeface="微软雅黑" pitchFamily="34" charset="-122"/>
              </a:rPr>
              <a:t>对于集群来说具有同样的横向和纵向的扩展能力</a:t>
            </a:r>
          </a:p>
        </p:txBody>
      </p:sp>
      <p:sp>
        <p:nvSpPr>
          <p:cNvPr id="27" name="Text Box 30"/>
          <p:cNvSpPr txBox="1">
            <a:spLocks noChangeArrowheads="1"/>
          </p:cNvSpPr>
          <p:nvPr/>
        </p:nvSpPr>
        <p:spPr bwMode="auto">
          <a:xfrm>
            <a:off x="5009169" y="5718775"/>
            <a:ext cx="572928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dirty="0">
                <a:latin typeface="Arial" pitchFamily="34" charset="0"/>
                <a:ea typeface="微软雅黑" pitchFamily="34" charset="-122"/>
              </a:rPr>
              <a:t>向上扩展</a:t>
            </a:r>
            <a:r>
              <a:rPr lang="zh-CN" altLang="en-US" dirty="0">
                <a:latin typeface="Arial" pitchFamily="34" charset="0"/>
                <a:ea typeface="微软雅黑" pitchFamily="34" charset="-122"/>
              </a:rPr>
              <a:t>：针对Suite </a:t>
            </a:r>
            <a:r>
              <a:rPr lang="en-US" dirty="0">
                <a:latin typeface="Arial" pitchFamily="34" charset="0"/>
                <a:ea typeface="微软雅黑" pitchFamily="34" charset="-122"/>
              </a:rPr>
              <a:t>on HANA</a:t>
            </a:r>
            <a:r>
              <a:rPr lang="zh-CN" altLang="en-US" dirty="0">
                <a:latin typeface="Arial" pitchFamily="34" charset="0"/>
                <a:ea typeface="微软雅黑" pitchFamily="34" charset="-122"/>
              </a:rPr>
              <a:t>机型，单节点可</a:t>
            </a:r>
            <a:r>
              <a:rPr lang="zh-CN" altLang="en-US" dirty="0" smtClean="0">
                <a:latin typeface="Arial" pitchFamily="34" charset="0"/>
                <a:ea typeface="微软雅黑" pitchFamily="34" charset="-122"/>
              </a:rPr>
              <a:t>以</a:t>
            </a:r>
            <a:endParaRPr lang="en-US" altLang="zh-CN" dirty="0" smtClean="0">
              <a:latin typeface="Arial" pitchFamily="34" charset="0"/>
              <a:ea typeface="微软雅黑" pitchFamily="34" charset="-122"/>
            </a:endParaRPr>
          </a:p>
          <a:p>
            <a:r>
              <a:rPr lang="zh-CN" altLang="en-US" dirty="0" smtClean="0">
                <a:latin typeface="Arial" pitchFamily="34" charset="0"/>
                <a:ea typeface="微软雅黑" pitchFamily="34" charset="-122"/>
              </a:rPr>
              <a:t>扩</a:t>
            </a:r>
            <a:r>
              <a:rPr lang="zh-CN" altLang="en-US" dirty="0">
                <a:latin typeface="Arial" pitchFamily="34" charset="0"/>
                <a:ea typeface="微软雅黑" pitchFamily="34" charset="-122"/>
              </a:rPr>
              <a:t>展到</a:t>
            </a:r>
            <a:r>
              <a:rPr lang="zh-CN" altLang="en-US" dirty="0" smtClean="0">
                <a:latin typeface="Arial" pitchFamily="34" charset="0"/>
                <a:ea typeface="微软雅黑" pitchFamily="34" charset="-122"/>
              </a:rPr>
              <a:t>8</a:t>
            </a:r>
            <a:r>
              <a:rPr lang="en-US" altLang="zh-CN" dirty="0" smtClean="0">
                <a:latin typeface="Arial" pitchFamily="34" charset="0"/>
                <a:ea typeface="微软雅黑" pitchFamily="34" charset="-122"/>
              </a:rPr>
              <a:t>S</a:t>
            </a:r>
            <a:r>
              <a:rPr lang="zh-CN" altLang="en-US" dirty="0" smtClean="0">
                <a:latin typeface="Arial" pitchFamily="34" charset="0"/>
                <a:ea typeface="微软雅黑" pitchFamily="34" charset="-122"/>
              </a:rPr>
              <a:t>6</a:t>
            </a:r>
            <a:r>
              <a:rPr lang="zh-CN" altLang="en-US" dirty="0">
                <a:latin typeface="Arial" pitchFamily="34" charset="0"/>
                <a:ea typeface="微软雅黑" pitchFamily="34" charset="-122"/>
              </a:rPr>
              <a:t>T，且是同一机型</a:t>
            </a:r>
          </a:p>
        </p:txBody>
      </p:sp>
      <p:sp>
        <p:nvSpPr>
          <p:cNvPr id="28" name="Text Box 31"/>
          <p:cNvSpPr txBox="1">
            <a:spLocks noChangeArrowheads="1"/>
          </p:cNvSpPr>
          <p:nvPr/>
        </p:nvSpPr>
        <p:spPr bwMode="auto">
          <a:xfrm>
            <a:off x="5014952" y="737103"/>
            <a:ext cx="5105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zh-CN" altLang="en-US" b="1" dirty="0">
                <a:latin typeface="Arial" pitchFamily="34" charset="0"/>
                <a:ea typeface="微软雅黑" pitchFamily="34" charset="-122"/>
              </a:rPr>
              <a:t>向外扩展</a:t>
            </a:r>
            <a:r>
              <a:rPr lang="zh-CN" altLang="en-US" dirty="0">
                <a:latin typeface="Arial" pitchFamily="34" charset="0"/>
                <a:ea typeface="微软雅黑" pitchFamily="34" charset="-122"/>
              </a:rPr>
              <a:t>：集群可以扩展</a:t>
            </a:r>
            <a:r>
              <a:rPr lang="zh-CN" altLang="en-US" dirty="0" smtClean="0">
                <a:latin typeface="Arial" pitchFamily="34" charset="0"/>
                <a:ea typeface="微软雅黑" pitchFamily="34" charset="-122"/>
              </a:rPr>
              <a:t>到</a:t>
            </a:r>
            <a:r>
              <a:rPr lang="en-US" altLang="zh-CN" dirty="0" smtClean="0">
                <a:latin typeface="Arial" pitchFamily="34" charset="0"/>
                <a:ea typeface="微软雅黑" pitchFamily="34" charset="-122"/>
              </a:rPr>
              <a:t>94</a:t>
            </a:r>
            <a:r>
              <a:rPr lang="zh-CN" altLang="en-US" dirty="0" smtClean="0">
                <a:latin typeface="Arial" pitchFamily="34" charset="0"/>
                <a:ea typeface="微软雅黑" pitchFamily="34" charset="-122"/>
              </a:rPr>
              <a:t>个</a:t>
            </a:r>
            <a:r>
              <a:rPr lang="zh-CN" altLang="en-US" dirty="0">
                <a:latin typeface="Arial" pitchFamily="34" charset="0"/>
                <a:ea typeface="微软雅黑" pitchFamily="34" charset="-122"/>
              </a:rPr>
              <a:t>节点；集群单节点容量最大</a:t>
            </a:r>
            <a:r>
              <a:rPr lang="zh-CN" altLang="en-US" dirty="0" smtClean="0">
                <a:latin typeface="Arial" pitchFamily="34" charset="0"/>
                <a:ea typeface="微软雅黑" pitchFamily="34" charset="-122"/>
              </a:rPr>
              <a:t>8</a:t>
            </a:r>
            <a:r>
              <a:rPr lang="en-US" altLang="zh-CN" dirty="0" smtClean="0">
                <a:latin typeface="Arial" pitchFamily="34" charset="0"/>
                <a:ea typeface="微软雅黑" pitchFamily="34" charset="-122"/>
              </a:rPr>
              <a:t>S3</a:t>
            </a:r>
            <a:r>
              <a:rPr lang="zh-CN" altLang="en-US" dirty="0" smtClean="0">
                <a:latin typeface="Arial" pitchFamily="34" charset="0"/>
                <a:ea typeface="微软雅黑" pitchFamily="34" charset="-122"/>
              </a:rPr>
              <a:t>T</a:t>
            </a:r>
            <a:r>
              <a:rPr lang="zh-CN" altLang="en-US" dirty="0">
                <a:latin typeface="Arial" pitchFamily="34" charset="0"/>
                <a:ea typeface="微软雅黑" pitchFamily="34" charset="-122"/>
              </a:rPr>
              <a:t>，且为同一机型</a:t>
            </a:r>
          </a:p>
        </p:txBody>
      </p:sp>
      <p:sp>
        <p:nvSpPr>
          <p:cNvPr id="30" name="标题 34"/>
          <p:cNvSpPr txBox="1">
            <a:spLocks/>
          </p:cNvSpPr>
          <p:nvPr/>
        </p:nvSpPr>
        <p:spPr>
          <a:xfrm>
            <a:off x="411335" y="282946"/>
            <a:ext cx="11069166" cy="518141"/>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zh-CN" altLang="en-US" sz="2800" b="1" dirty="0" smtClean="0">
                <a:latin typeface="Arial" pitchFamily="34" charset="0"/>
                <a:ea typeface="微软雅黑" pitchFamily="34" charset="-122"/>
                <a:cs typeface="Heiti SC" charset="-122"/>
              </a:rPr>
              <a:t>简单、灵活、高扩展性的解决方案</a:t>
            </a:r>
            <a:endParaRPr lang="zh-CN" altLang="en-US" sz="2800" b="1" dirty="0">
              <a:latin typeface="Arial" pitchFamily="34" charset="0"/>
              <a:ea typeface="微软雅黑" pitchFamily="34" charset="-122"/>
              <a:cs typeface="Heiti SC"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P spid="28"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ChangeArrowheads="1"/>
          </p:cNvSpPr>
          <p:nvPr/>
        </p:nvSpPr>
        <p:spPr bwMode="auto">
          <a:xfrm>
            <a:off x="7213008" y="320321"/>
            <a:ext cx="2208212" cy="4702175"/>
          </a:xfrm>
          <a:prstGeom prst="rect">
            <a:avLst/>
          </a:prstGeom>
          <a:noFill/>
          <a:ln w="9525">
            <a:noFill/>
            <a:miter lim="800000"/>
            <a:headEnd/>
            <a:tailEnd/>
          </a:ln>
        </p:spPr>
        <p:txBody>
          <a:bodyPr lIns="121899" tIns="60949" rIns="121899" bIns="60949"/>
          <a:lstStyle/>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某证券</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某汽车制造</a:t>
            </a:r>
            <a:endParaRPr lang="en-US" altLang="zh-CN" sz="1600" b="1" dirty="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某部委研究中心</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某时装</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某电视推销</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某钢铁制造</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某保险</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某纺织</a:t>
            </a:r>
            <a:endParaRPr lang="en-US" altLang="zh-CN" sz="1600" b="1" dirty="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某煤企</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某通信</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某汽车销售</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某面企</a:t>
            </a:r>
            <a:endParaRPr lang="en-US" altLang="zh-CN" sz="1600" b="1" dirty="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某眼镜</a:t>
            </a:r>
            <a:endParaRPr lang="en-US" altLang="zh-CN" sz="1600" b="1" dirty="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某啤酒</a:t>
            </a:r>
            <a:endParaRPr lang="en-US" altLang="zh-CN" sz="1600" b="1" dirty="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某超市</a:t>
            </a:r>
            <a:endParaRPr lang="en-US" altLang="zh-CN" sz="1600" b="1" dirty="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某化妆品</a:t>
            </a:r>
            <a:endParaRPr lang="en-US" altLang="zh-CN" sz="1600" b="1" dirty="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某鸭</a:t>
            </a:r>
            <a:r>
              <a:rPr lang="zh-CN" altLang="en-US" sz="1600" b="1" dirty="0" smtClean="0">
                <a:solidFill>
                  <a:srgbClr val="414042"/>
                </a:solidFill>
                <a:latin typeface="Arial" pitchFamily="34" charset="0"/>
                <a:ea typeface="微软雅黑" pitchFamily="34" charset="-122"/>
                <a:sym typeface="楷体" pitchFamily="49" charset="-122"/>
              </a:rPr>
              <a:t>脖</a:t>
            </a:r>
            <a:endParaRPr lang="en-US" altLang="zh-CN" sz="1600" b="1" dirty="0" smtClean="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r>
              <a:rPr lang="zh-CN" altLang="en-US" sz="1600" b="1" dirty="0" smtClean="0">
                <a:solidFill>
                  <a:srgbClr val="414042"/>
                </a:solidFill>
                <a:latin typeface="Arial" pitchFamily="34" charset="0"/>
                <a:ea typeface="微软雅黑" pitchFamily="34" charset="-122"/>
                <a:sym typeface="楷体" pitchFamily="49" charset="-122"/>
              </a:rPr>
              <a:t>某建材</a:t>
            </a:r>
            <a:endParaRPr lang="en-US" altLang="zh-CN" sz="1600" b="1" dirty="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endParaRPr lang="zh-CN" altLang="en-US" sz="1600" b="1" dirty="0">
              <a:solidFill>
                <a:srgbClr val="414042"/>
              </a:solidFill>
              <a:latin typeface="Arial" pitchFamily="34" charset="0"/>
              <a:ea typeface="微软雅黑" pitchFamily="34" charset="-122"/>
              <a:sym typeface="楷体" pitchFamily="49" charset="-122"/>
            </a:endParaRPr>
          </a:p>
        </p:txBody>
      </p:sp>
      <p:sp>
        <p:nvSpPr>
          <p:cNvPr id="4" name="Content Placeholder 3"/>
          <p:cNvSpPr>
            <a:spLocks noChangeArrowheads="1"/>
          </p:cNvSpPr>
          <p:nvPr/>
        </p:nvSpPr>
        <p:spPr bwMode="auto">
          <a:xfrm>
            <a:off x="9386911" y="319633"/>
            <a:ext cx="1981200" cy="5038725"/>
          </a:xfrm>
          <a:prstGeom prst="rect">
            <a:avLst/>
          </a:prstGeom>
          <a:noFill/>
          <a:ln w="9525">
            <a:noFill/>
            <a:miter lim="800000"/>
            <a:headEnd/>
            <a:tailEnd/>
          </a:ln>
        </p:spPr>
        <p:txBody>
          <a:bodyPr/>
          <a:lstStyle/>
          <a:p>
            <a:pPr marL="225425" indent="-225425">
              <a:spcBef>
                <a:spcPct val="20000"/>
              </a:spcBef>
              <a:buClr>
                <a:schemeClr val="tx1">
                  <a:lumMod val="50000"/>
                  <a:lumOff val="50000"/>
                </a:schemeClr>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某体育用品</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某食品制造</a:t>
            </a: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某设备制造</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某鞋业</a:t>
            </a: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某化工</a:t>
            </a: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某能源</a:t>
            </a: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某重工制造</a:t>
            </a: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某厨具</a:t>
            </a: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某电力</a:t>
            </a: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某日化</a:t>
            </a: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某药业</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某制造企业</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某出版社</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某酒业</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某金属制造</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某环境</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某电源</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某丝绸</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某卫生用品</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1">
                  <a:lumMod val="50000"/>
                  <a:lumOff val="50000"/>
                </a:schemeClr>
              </a:buClr>
              <a:buFont typeface="Wingdings" pitchFamily="2" charset="2"/>
              <a:buChar char="§"/>
            </a:pPr>
            <a:r>
              <a:rPr lang="zh-CN" altLang="en-US" sz="1600" b="1" dirty="0">
                <a:latin typeface="Arial" pitchFamily="34" charset="0"/>
                <a:ea typeface="微软雅黑" pitchFamily="34" charset="-122"/>
                <a:sym typeface="Arial" pitchFamily="34" charset="0"/>
              </a:rPr>
              <a:t>某政府部门</a:t>
            </a:r>
            <a:endParaRPr lang="en-US" altLang="zh-CN" sz="1600" b="1" dirty="0">
              <a:latin typeface="Arial" pitchFamily="34" charset="0"/>
              <a:ea typeface="微软雅黑" pitchFamily="34" charset="-122"/>
              <a:sym typeface="Arial" pitchFamily="34" charset="0"/>
            </a:endParaRPr>
          </a:p>
          <a:p>
            <a:pPr marL="225425" indent="-225425">
              <a:spcBef>
                <a:spcPct val="20000"/>
              </a:spcBef>
              <a:buClr>
                <a:schemeClr val="tx2"/>
              </a:buClr>
              <a:buFont typeface="Wingdings" pitchFamily="2" charset="2"/>
              <a:buChar char="§"/>
            </a:pPr>
            <a:endParaRPr lang="zh-CN" altLang="en-US" sz="1600" b="1" dirty="0">
              <a:latin typeface="Arial" pitchFamily="34" charset="0"/>
              <a:ea typeface="微软雅黑" pitchFamily="34" charset="-122"/>
              <a:sym typeface="Arial" pitchFamily="34" charset="0"/>
            </a:endParaRPr>
          </a:p>
          <a:p>
            <a:pPr marL="225425" indent="-225425">
              <a:spcBef>
                <a:spcPct val="20000"/>
              </a:spcBef>
              <a:buClr>
                <a:schemeClr val="tx2"/>
              </a:buClr>
              <a:buFont typeface="Wingdings" pitchFamily="2" charset="2"/>
              <a:buNone/>
            </a:pPr>
            <a:endParaRPr lang="zh-CN" altLang="en-US" sz="1600" b="1" dirty="0">
              <a:latin typeface="Arial" pitchFamily="34" charset="0"/>
              <a:ea typeface="微软雅黑" pitchFamily="34" charset="-122"/>
              <a:sym typeface="Arial" pitchFamily="34" charset="0"/>
            </a:endParaRPr>
          </a:p>
        </p:txBody>
      </p:sp>
      <p:sp>
        <p:nvSpPr>
          <p:cNvPr id="5" name="Content Placeholder 3"/>
          <p:cNvSpPr>
            <a:spLocks noChangeArrowheads="1"/>
          </p:cNvSpPr>
          <p:nvPr/>
        </p:nvSpPr>
        <p:spPr bwMode="auto">
          <a:xfrm>
            <a:off x="326126" y="875002"/>
            <a:ext cx="6257925" cy="2600325"/>
          </a:xfrm>
          <a:prstGeom prst="rect">
            <a:avLst/>
          </a:prstGeom>
          <a:noFill/>
          <a:ln w="9525">
            <a:noFill/>
            <a:miter lim="800000"/>
            <a:headEnd/>
            <a:tailEnd/>
          </a:ln>
        </p:spPr>
        <p:txBody>
          <a:bodyPr lIns="121899" tIns="60949" rIns="121899" bIns="60949"/>
          <a:lstStyle/>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“伴随业务发展，</a:t>
            </a:r>
            <a:r>
              <a:rPr lang="en-US" altLang="zh-CN" sz="1600" b="1" dirty="0">
                <a:solidFill>
                  <a:srgbClr val="414042"/>
                </a:solidFill>
                <a:latin typeface="Arial" pitchFamily="34" charset="0"/>
                <a:ea typeface="微软雅黑" pitchFamily="34" charset="-122"/>
                <a:sym typeface="楷体" pitchFamily="49" charset="-122"/>
              </a:rPr>
              <a:t>x3850/x3950</a:t>
            </a:r>
            <a:r>
              <a:rPr lang="zh-CN" altLang="en-US" sz="1600" b="1" dirty="0">
                <a:solidFill>
                  <a:srgbClr val="414042"/>
                </a:solidFill>
                <a:latin typeface="Arial" pitchFamily="34" charset="0"/>
                <a:ea typeface="微软雅黑" pitchFamily="34" charset="-122"/>
                <a:sym typeface="楷体" pitchFamily="49" charset="-122"/>
              </a:rPr>
              <a:t>可以按需扩展</a:t>
            </a:r>
            <a:r>
              <a:rPr lang="en-US" altLang="zh-CN" sz="1600" b="1" dirty="0">
                <a:solidFill>
                  <a:srgbClr val="414042"/>
                </a:solidFill>
                <a:latin typeface="Arial" pitchFamily="34" charset="0"/>
                <a:ea typeface="微软雅黑" pitchFamily="34" charset="-122"/>
                <a:sym typeface="楷体" pitchFamily="49" charset="-122"/>
              </a:rPr>
              <a:t>CPU</a:t>
            </a:r>
            <a:r>
              <a:rPr lang="zh-CN" altLang="en-US" sz="1600" b="1" dirty="0">
                <a:solidFill>
                  <a:srgbClr val="414042"/>
                </a:solidFill>
                <a:latin typeface="Arial" pitchFamily="34" charset="0"/>
                <a:ea typeface="微软雅黑" pitchFamily="34" charset="-122"/>
                <a:sym typeface="楷体" pitchFamily="49" charset="-122"/>
              </a:rPr>
              <a:t>和内存；同时依托</a:t>
            </a:r>
            <a:r>
              <a:rPr lang="en-US" altLang="zh-CN" sz="1600" b="1" dirty="0">
                <a:solidFill>
                  <a:srgbClr val="414042"/>
                </a:solidFill>
                <a:latin typeface="Arial" pitchFamily="34" charset="0"/>
                <a:ea typeface="微软雅黑" pitchFamily="34" charset="-122"/>
                <a:sym typeface="楷体" pitchFamily="49" charset="-122"/>
              </a:rPr>
              <a:t>GPFS</a:t>
            </a:r>
            <a:r>
              <a:rPr lang="zh-CN" altLang="en-US" sz="1600" b="1" dirty="0">
                <a:solidFill>
                  <a:srgbClr val="414042"/>
                </a:solidFill>
                <a:latin typeface="Arial" pitchFamily="34" charset="0"/>
                <a:ea typeface="微软雅黑" pitchFamily="34" charset="-122"/>
                <a:sym typeface="楷体" pitchFamily="49" charset="-122"/>
              </a:rPr>
              <a:t>文件系统可以进行集群扩展。”</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“为企业提供一个灵活、开放的信息管理平台，方便随时了解和监控下属企业的运营情况，能实时查阅下属公司财务、生产、销售、人事、成本、收益等方面的信息。”</a:t>
            </a: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“企业对未来发展的预期非常好，所以，搭建</a:t>
            </a:r>
            <a:r>
              <a:rPr lang="en-US" altLang="zh-CN" sz="1600" b="1" dirty="0">
                <a:solidFill>
                  <a:srgbClr val="414042"/>
                </a:solidFill>
                <a:latin typeface="Arial" pitchFamily="34" charset="0"/>
                <a:ea typeface="微软雅黑" pitchFamily="34" charset="-122"/>
                <a:sym typeface="楷体" pitchFamily="49" charset="-122"/>
              </a:rPr>
              <a:t>SAP HANA</a:t>
            </a:r>
            <a:r>
              <a:rPr lang="zh-CN" altLang="en-US" sz="1600" b="1" dirty="0">
                <a:solidFill>
                  <a:srgbClr val="414042"/>
                </a:solidFill>
                <a:latin typeface="Arial" pitchFamily="34" charset="0"/>
                <a:ea typeface="微软雅黑" pitchFamily="34" charset="-122"/>
                <a:sym typeface="楷体" pitchFamily="49" charset="-122"/>
              </a:rPr>
              <a:t>系统平台，不仅要满足现在的需求还要重点考虑未来扩展的功能。</a:t>
            </a:r>
            <a:r>
              <a:rPr lang="en-US" altLang="zh-CN" sz="1600" b="1" dirty="0">
                <a:solidFill>
                  <a:srgbClr val="414042"/>
                </a:solidFill>
                <a:latin typeface="Arial" pitchFamily="34" charset="0"/>
                <a:ea typeface="微软雅黑" pitchFamily="34" charset="-122"/>
                <a:sym typeface="楷体" pitchFamily="49" charset="-122"/>
              </a:rPr>
              <a:t>Lenovo</a:t>
            </a:r>
            <a:r>
              <a:rPr lang="zh-CN" altLang="en-US" sz="1600" b="1" dirty="0">
                <a:solidFill>
                  <a:srgbClr val="414042"/>
                </a:solidFill>
                <a:latin typeface="Arial" pitchFamily="34" charset="0"/>
                <a:ea typeface="微软雅黑" pitchFamily="34" charset="-122"/>
                <a:sym typeface="楷体" pitchFamily="49" charset="-122"/>
              </a:rPr>
              <a:t>有完整的产品线，未来我们可以很灵活的进行升级、扩容，非常方便。”</a:t>
            </a:r>
            <a:endParaRPr lang="en-US" altLang="zh-CN" sz="1600" b="1" dirty="0">
              <a:solidFill>
                <a:srgbClr val="414042"/>
              </a:solidFill>
              <a:latin typeface="Arial" pitchFamily="34" charset="0"/>
              <a:ea typeface="微软雅黑" pitchFamily="34" charset="-122"/>
              <a:sym typeface="楷体" pitchFamily="49" charset="-122"/>
            </a:endParaRPr>
          </a:p>
          <a:p>
            <a:pPr marL="225425" indent="-225425">
              <a:lnSpc>
                <a:spcPct val="95000"/>
              </a:lnSpc>
              <a:spcBef>
                <a:spcPts val="800"/>
              </a:spcBef>
              <a:buClr>
                <a:srgbClr val="FF0000"/>
              </a:buClr>
              <a:buFont typeface="Wingdings" pitchFamily="2" charset="2"/>
              <a:buChar char="§"/>
            </a:pPr>
            <a:r>
              <a:rPr lang="zh-CN" altLang="en-US" sz="1600" b="1" dirty="0">
                <a:solidFill>
                  <a:srgbClr val="414042"/>
                </a:solidFill>
                <a:latin typeface="Arial" pitchFamily="34" charset="0"/>
                <a:ea typeface="微软雅黑" pitchFamily="34" charset="-122"/>
                <a:sym typeface="楷体" pitchFamily="49" charset="-122"/>
              </a:rPr>
              <a:t>示例</a:t>
            </a:r>
            <a:endParaRPr lang="zh-CN" altLang="en-US" sz="1800" dirty="0">
              <a:latin typeface="Arial" pitchFamily="34" charset="0"/>
              <a:ea typeface="微软雅黑" pitchFamily="34" charset="-122"/>
              <a:sym typeface="Arial" pitchFamily="34" charset="0"/>
            </a:endParaRPr>
          </a:p>
        </p:txBody>
      </p:sp>
      <p:graphicFrame>
        <p:nvGraphicFramePr>
          <p:cNvPr id="6" name="对象 9"/>
          <p:cNvGraphicFramePr>
            <a:graphicFrameLocks noChangeAspect="1"/>
          </p:cNvGraphicFramePr>
          <p:nvPr/>
        </p:nvGraphicFramePr>
        <p:xfrm>
          <a:off x="647700" y="4058378"/>
          <a:ext cx="5597525" cy="1885950"/>
        </p:xfrm>
        <a:graphic>
          <a:graphicData uri="http://schemas.openxmlformats.org/presentationml/2006/ole">
            <p:oleObj spid="_x0000_s2050" name="BMP 图像" r:id="rId3" imgW="12123810" imgH="3847619" progId="PBrush">
              <p:embed/>
            </p:oleObj>
          </a:graphicData>
        </a:graphic>
      </p:graphicFrame>
      <p:sp>
        <p:nvSpPr>
          <p:cNvPr id="7" name="标题 1"/>
          <p:cNvSpPr>
            <a:spLocks noChangeArrowheads="1"/>
          </p:cNvSpPr>
          <p:nvPr/>
        </p:nvSpPr>
        <p:spPr bwMode="auto">
          <a:xfrm>
            <a:off x="403760" y="225215"/>
            <a:ext cx="6477000" cy="598487"/>
          </a:xfrm>
          <a:prstGeom prst="rect">
            <a:avLst/>
          </a:prstGeom>
          <a:solidFill>
            <a:srgbClr val="FF0000">
              <a:alpha val="0"/>
            </a:srgbClr>
          </a:solidFill>
          <a:ln w="9525">
            <a:noFill/>
            <a:miter lim="800000"/>
            <a:headEnd/>
            <a:tailEnd/>
          </a:ln>
        </p:spPr>
        <p:txBody>
          <a:bodyPr lIns="90000" tIns="0" rIns="0" bIns="0" anchor="ctr"/>
          <a:lstStyle/>
          <a:p>
            <a:pPr>
              <a:buClr>
                <a:schemeClr val="tx2"/>
              </a:buClr>
              <a:buFont typeface="Wingdings" pitchFamily="2" charset="2"/>
              <a:buNone/>
            </a:pPr>
            <a:r>
              <a:rPr lang="zh-CN" altLang="en-US" sz="2800" b="1" dirty="0" smtClean="0">
                <a:latin typeface="Arial" pitchFamily="34" charset="0"/>
                <a:ea typeface="微软雅黑" pitchFamily="34" charset="-122"/>
                <a:sym typeface="Arial" pitchFamily="34" charset="0"/>
              </a:rPr>
              <a:t>中</a:t>
            </a:r>
            <a:r>
              <a:rPr lang="zh-CN" altLang="en-US" sz="2800" b="1" dirty="0">
                <a:latin typeface="Arial" pitchFamily="34" charset="0"/>
                <a:ea typeface="微软雅黑" pitchFamily="34" charset="-122"/>
                <a:sym typeface="Arial" pitchFamily="34" charset="0"/>
              </a:rPr>
              <a:t>国成功案例</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811549" y="4994695"/>
            <a:ext cx="5555412" cy="33643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5"/>
          <p:cNvSpPr>
            <a:spLocks noChangeAspect="1" noEditPoints="1"/>
          </p:cNvSpPr>
          <p:nvPr/>
        </p:nvSpPr>
        <p:spPr bwMode="auto">
          <a:xfrm>
            <a:off x="204788" y="423863"/>
            <a:ext cx="201612" cy="200025"/>
          </a:xfrm>
          <a:custGeom>
            <a:avLst/>
            <a:gdLst>
              <a:gd name="T0" fmla="*/ 2147483647 w 1368"/>
              <a:gd name="T1" fmla="*/ 0 h 1368"/>
              <a:gd name="T2" fmla="*/ 0 w 1368"/>
              <a:gd name="T3" fmla="*/ 2147483647 h 1368"/>
              <a:gd name="T4" fmla="*/ 2147483647 w 1368"/>
              <a:gd name="T5" fmla="*/ 2147483647 h 1368"/>
              <a:gd name="T6" fmla="*/ 2147483647 w 1368"/>
              <a:gd name="T7" fmla="*/ 2147483647 h 1368"/>
              <a:gd name="T8" fmla="*/ 2147483647 w 1368"/>
              <a:gd name="T9" fmla="*/ 0 h 1368"/>
              <a:gd name="T10" fmla="*/ 2147483647 w 1368"/>
              <a:gd name="T11" fmla="*/ 2147483647 h 1368"/>
              <a:gd name="T12" fmla="*/ 2147483647 w 1368"/>
              <a:gd name="T13" fmla="*/ 2147483647 h 1368"/>
              <a:gd name="T14" fmla="*/ 2147483647 w 1368"/>
              <a:gd name="T15" fmla="*/ 2147483647 h 1368"/>
              <a:gd name="T16" fmla="*/ 2147483647 w 1368"/>
              <a:gd name="T17" fmla="*/ 2147483647 h 1368"/>
              <a:gd name="T18" fmla="*/ 2147483647 w 1368"/>
              <a:gd name="T19" fmla="*/ 2147483647 h 1368"/>
              <a:gd name="T20" fmla="*/ 2147483647 w 1368"/>
              <a:gd name="T21" fmla="*/ 2147483647 h 1368"/>
              <a:gd name="T22" fmla="*/ 2147483647 w 1368"/>
              <a:gd name="T23" fmla="*/ 2147483647 h 1368"/>
              <a:gd name="T24" fmla="*/ 2147483647 w 1368"/>
              <a:gd name="T25" fmla="*/ 2147483647 h 1368"/>
              <a:gd name="T26" fmla="*/ 2147483647 w 1368"/>
              <a:gd name="T27" fmla="*/ 2147483647 h 1368"/>
              <a:gd name="T28" fmla="*/ 2147483647 w 1368"/>
              <a:gd name="T29" fmla="*/ 2147483647 h 1368"/>
              <a:gd name="T30" fmla="*/ 2147483647 w 1368"/>
              <a:gd name="T31" fmla="*/ 2147483647 h 1368"/>
              <a:gd name="T32" fmla="*/ 2147483647 w 1368"/>
              <a:gd name="T33" fmla="*/ 2147483647 h 1368"/>
              <a:gd name="T34" fmla="*/ 2147483647 w 1368"/>
              <a:gd name="T35" fmla="*/ 2147483647 h 1368"/>
              <a:gd name="T36" fmla="*/ 2147483647 w 1368"/>
              <a:gd name="T37" fmla="*/ 2147483647 h 1368"/>
              <a:gd name="T38" fmla="*/ 2147483647 w 1368"/>
              <a:gd name="T39" fmla="*/ 2147483647 h 1368"/>
              <a:gd name="T40" fmla="*/ 2147483647 w 1368"/>
              <a:gd name="T41" fmla="*/ 2147483647 h 1368"/>
              <a:gd name="T42" fmla="*/ 2147483647 w 1368"/>
              <a:gd name="T43" fmla="*/ 2147483647 h 1368"/>
              <a:gd name="T44" fmla="*/ 2147483647 w 1368"/>
              <a:gd name="T45" fmla="*/ 2147483647 h 1368"/>
              <a:gd name="T46" fmla="*/ 2147483647 w 1368"/>
              <a:gd name="T47" fmla="*/ 2147483647 h 1368"/>
              <a:gd name="T48" fmla="*/ 2147483647 w 1368"/>
              <a:gd name="T49" fmla="*/ 2147483647 h 1368"/>
              <a:gd name="T50" fmla="*/ 2147483647 w 1368"/>
              <a:gd name="T51" fmla="*/ 2147483647 h 1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8"/>
              <a:gd name="T79" fmla="*/ 0 h 1368"/>
              <a:gd name="T80" fmla="*/ 1368 w 1368"/>
              <a:gd name="T81" fmla="*/ 1368 h 1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rgbClr val="FF0000"/>
          </a:solidFill>
          <a:ln w="9525">
            <a:noFill/>
            <a:round/>
            <a:headEnd/>
            <a:tailEnd/>
          </a:ln>
        </p:spPr>
        <p:txBody>
          <a:bodyPr/>
          <a:lstStyle/>
          <a:p>
            <a:endParaRPr lang="zh-CN" altLang="en-US"/>
          </a:p>
        </p:txBody>
      </p:sp>
      <p:grpSp>
        <p:nvGrpSpPr>
          <p:cNvPr id="3" name="组合 9"/>
          <p:cNvGrpSpPr>
            <a:grpSpLocks/>
          </p:cNvGrpSpPr>
          <p:nvPr/>
        </p:nvGrpSpPr>
        <p:grpSpPr bwMode="auto">
          <a:xfrm>
            <a:off x="265170" y="928005"/>
            <a:ext cx="5299062" cy="3627090"/>
            <a:chOff x="3258343" y="939800"/>
            <a:chExt cx="5942014" cy="4067175"/>
          </a:xfrm>
        </p:grpSpPr>
        <p:sp>
          <p:nvSpPr>
            <p:cNvPr id="4" name="圆角矩形 3"/>
            <p:cNvSpPr/>
            <p:nvPr/>
          </p:nvSpPr>
          <p:spPr bwMode="auto">
            <a:xfrm>
              <a:off x="3258343" y="939800"/>
              <a:ext cx="5942014" cy="4067175"/>
            </a:xfrm>
            <a:prstGeom prst="roundRect">
              <a:avLst/>
            </a:prstGeom>
            <a:noFill/>
            <a:ln w="9525">
              <a:solidFill>
                <a:srgbClr val="99009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zh-CN" altLang="en-US">
                <a:solidFill>
                  <a:schemeClr val="tx1"/>
                </a:solidFill>
                <a:latin typeface="Arial" pitchFamily="34" charset="0"/>
                <a:ea typeface="微软雅黑" pitchFamily="34" charset="-122"/>
              </a:endParaRPr>
            </a:p>
          </p:txBody>
        </p:sp>
        <p:grpSp>
          <p:nvGrpSpPr>
            <p:cNvPr id="5" name="组合 4"/>
            <p:cNvGrpSpPr>
              <a:grpSpLocks/>
            </p:cNvGrpSpPr>
            <p:nvPr/>
          </p:nvGrpSpPr>
          <p:grpSpPr bwMode="auto">
            <a:xfrm>
              <a:off x="3340100" y="1015004"/>
              <a:ext cx="5778500" cy="3217267"/>
              <a:chOff x="406400" y="951499"/>
              <a:chExt cx="5778531" cy="3216740"/>
            </a:xfrm>
          </p:grpSpPr>
          <p:sp>
            <p:nvSpPr>
              <p:cNvPr id="7" name="Text Box 9"/>
              <p:cNvSpPr txBox="1">
                <a:spLocks noChangeArrowheads="1"/>
              </p:cNvSpPr>
              <p:nvPr/>
            </p:nvSpPr>
            <p:spPr bwMode="auto">
              <a:xfrm>
                <a:off x="1300956" y="951499"/>
                <a:ext cx="3495201" cy="414076"/>
              </a:xfrm>
              <a:prstGeom prst="rect">
                <a:avLst/>
              </a:prstGeom>
              <a:noFill/>
              <a:ln w="9525">
                <a:noFill/>
                <a:miter lim="800000"/>
                <a:headEnd/>
                <a:tailEnd/>
              </a:ln>
            </p:spPr>
            <p:txBody>
              <a:bodyPr wrap="square">
                <a:spAutoFit/>
              </a:bodyPr>
              <a:lstStyle/>
              <a:p>
                <a:pPr>
                  <a:buClr>
                    <a:srgbClr val="6F7170"/>
                  </a:buClr>
                  <a:buFont typeface="Wingdings" pitchFamily="2" charset="2"/>
                  <a:buNone/>
                </a:pPr>
                <a:r>
                  <a:rPr lang="zh-CN" altLang="en-US" sz="1800" dirty="0">
                    <a:solidFill>
                      <a:srgbClr val="FF0000"/>
                    </a:solidFill>
                    <a:latin typeface="Arial" pitchFamily="34" charset="0"/>
                    <a:ea typeface="微软雅黑" pitchFamily="34" charset="-122"/>
                    <a:sym typeface="Arial" pitchFamily="34" charset="0"/>
                  </a:rPr>
                  <a:t>场景一：</a:t>
                </a:r>
                <a:r>
                  <a:rPr lang="en-US" altLang="zh-CN" sz="1800" dirty="0" err="1">
                    <a:solidFill>
                      <a:srgbClr val="FF0000"/>
                    </a:solidFill>
                    <a:latin typeface="Arial" pitchFamily="34" charset="0"/>
                    <a:ea typeface="微软雅黑" pitchFamily="34" charset="-122"/>
                    <a:sym typeface="Arial" pitchFamily="34" charset="0"/>
                  </a:rPr>
                  <a:t>Datamart</a:t>
                </a:r>
                <a:r>
                  <a:rPr lang="en-US" altLang="zh-CN" sz="1800" dirty="0">
                    <a:solidFill>
                      <a:srgbClr val="FF0000"/>
                    </a:solidFill>
                    <a:latin typeface="Arial" pitchFamily="34" charset="0"/>
                    <a:ea typeface="微软雅黑" pitchFamily="34" charset="-122"/>
                    <a:sym typeface="Arial" pitchFamily="34" charset="0"/>
                  </a:rPr>
                  <a:t> </a:t>
                </a:r>
                <a:r>
                  <a:rPr lang="zh-CN" altLang="en-US" sz="1800" dirty="0">
                    <a:solidFill>
                      <a:srgbClr val="FF0000"/>
                    </a:solidFill>
                    <a:latin typeface="Arial" pitchFamily="34" charset="0"/>
                    <a:ea typeface="微软雅黑" pitchFamily="34" charset="-122"/>
                    <a:sym typeface="Arial" pitchFamily="34" charset="0"/>
                  </a:rPr>
                  <a:t>数据集市</a:t>
                </a:r>
              </a:p>
            </p:txBody>
          </p:sp>
          <p:pic>
            <p:nvPicPr>
              <p:cNvPr id="8" name="Picture 2"/>
              <p:cNvPicPr>
                <a:picLocks noChangeAspect="1" noChangeArrowheads="1"/>
              </p:cNvPicPr>
              <p:nvPr/>
            </p:nvPicPr>
            <p:blipFill>
              <a:blip r:embed="rId2" cstate="print"/>
              <a:srcRect/>
              <a:stretch>
                <a:fillRect/>
              </a:stretch>
            </p:blipFill>
            <p:spPr bwMode="auto">
              <a:xfrm>
                <a:off x="406400" y="1460500"/>
                <a:ext cx="5778531" cy="2707739"/>
              </a:xfrm>
              <a:prstGeom prst="rect">
                <a:avLst/>
              </a:prstGeom>
              <a:noFill/>
              <a:ln w="9525">
                <a:noFill/>
                <a:miter lim="800000"/>
                <a:headEnd/>
                <a:tailEnd/>
              </a:ln>
            </p:spPr>
          </p:pic>
        </p:grpSp>
        <p:sp>
          <p:nvSpPr>
            <p:cNvPr id="6" name="矩形 5"/>
            <p:cNvSpPr/>
            <p:nvPr/>
          </p:nvSpPr>
          <p:spPr>
            <a:xfrm>
              <a:off x="4234655" y="4335461"/>
              <a:ext cx="3927476" cy="586704"/>
            </a:xfrm>
            <a:prstGeom prst="rect">
              <a:avLst/>
            </a:prstGeom>
            <a:solidFill>
              <a:srgbClr val="FF0000">
                <a:alpha val="22000"/>
              </a:srgbClr>
            </a:solidFill>
            <a:ln>
              <a:solidFill>
                <a:srgbClr val="FF0000"/>
              </a:solidFill>
            </a:ln>
            <a:effectLst/>
          </p:spPr>
          <p:style>
            <a:lnRef idx="1">
              <a:schemeClr val="accent1"/>
            </a:lnRef>
            <a:fillRef idx="2">
              <a:schemeClr val="accent1"/>
            </a:fillRef>
            <a:effectRef idx="1">
              <a:schemeClr val="accent1"/>
            </a:effectRef>
            <a:fontRef idx="minor">
              <a:schemeClr val="dk1"/>
            </a:fontRef>
          </p:style>
          <p:txBody>
            <a:bodyPr>
              <a:spAutoFit/>
            </a:bodyPr>
            <a:lstStyle/>
            <a:p>
              <a:pPr>
                <a:spcBef>
                  <a:spcPts val="600"/>
                </a:spcBef>
                <a:spcAft>
                  <a:spcPts val="600"/>
                </a:spcAft>
                <a:buClr>
                  <a:srgbClr val="6F7170"/>
                </a:buClr>
                <a:defRPr/>
              </a:pPr>
              <a:r>
                <a:rPr lang="zh-CN" altLang="en-US" sz="1400" dirty="0">
                  <a:solidFill>
                    <a:srgbClr val="000000"/>
                  </a:solidFill>
                  <a:latin typeface="Arial" pitchFamily="34" charset="0"/>
                  <a:ea typeface="微软雅黑" pitchFamily="34" charset="-122"/>
                  <a:sym typeface="Arial" pitchFamily="34" charset="0"/>
                </a:rPr>
                <a:t>独立的技术平台</a:t>
              </a:r>
              <a:r>
                <a:rPr lang="en-US" altLang="zh-CN" sz="1400" dirty="0">
                  <a:solidFill>
                    <a:srgbClr val="000000"/>
                  </a:solidFill>
                  <a:latin typeface="Arial" pitchFamily="34" charset="0"/>
                  <a:ea typeface="微软雅黑" pitchFamily="34" charset="-122"/>
                  <a:sym typeface="Arial" pitchFamily="34" charset="0"/>
                </a:rPr>
                <a:t>/SAP</a:t>
              </a:r>
              <a:r>
                <a:rPr lang="zh-CN" altLang="en-US" sz="1400" dirty="0">
                  <a:solidFill>
                    <a:srgbClr val="000000"/>
                  </a:solidFill>
                  <a:latin typeface="Arial" pitchFamily="34" charset="0"/>
                  <a:ea typeface="微软雅黑" pitchFamily="34" charset="-122"/>
                  <a:sym typeface="Arial" pitchFamily="34" charset="0"/>
                </a:rPr>
                <a:t>报表功能</a:t>
              </a:r>
              <a:r>
                <a:rPr lang="en-US" altLang="zh-CN" sz="1400" dirty="0">
                  <a:solidFill>
                    <a:srgbClr val="000000"/>
                  </a:solidFill>
                  <a:latin typeface="Arial" pitchFamily="34" charset="0"/>
                  <a:ea typeface="微软雅黑" pitchFamily="34" charset="-122"/>
                  <a:sym typeface="Arial" pitchFamily="34" charset="0"/>
                </a:rPr>
                <a:t>/SAP</a:t>
              </a:r>
              <a:r>
                <a:rPr lang="zh-CN" altLang="en-US" sz="1400" dirty="0">
                  <a:solidFill>
                    <a:srgbClr val="000000"/>
                  </a:solidFill>
                  <a:latin typeface="Arial" pitchFamily="34" charset="0"/>
                  <a:ea typeface="微软雅黑" pitchFamily="34" charset="-122"/>
                  <a:sym typeface="Arial" pitchFamily="34" charset="0"/>
                </a:rPr>
                <a:t>应用的加速器（数据模型在</a:t>
              </a:r>
              <a:r>
                <a:rPr lang="en-US" altLang="zh-CN" sz="1400" dirty="0">
                  <a:solidFill>
                    <a:srgbClr val="000000"/>
                  </a:solidFill>
                  <a:latin typeface="Arial" pitchFamily="34" charset="0"/>
                  <a:ea typeface="微软雅黑" pitchFamily="34" charset="-122"/>
                  <a:sym typeface="Arial" pitchFamily="34" charset="0"/>
                </a:rPr>
                <a:t>HANA</a:t>
              </a:r>
              <a:r>
                <a:rPr lang="zh-CN" altLang="en-US" sz="1400" dirty="0">
                  <a:solidFill>
                    <a:srgbClr val="000000"/>
                  </a:solidFill>
                  <a:latin typeface="Arial" pitchFamily="34" charset="0"/>
                  <a:ea typeface="微软雅黑" pitchFamily="34" charset="-122"/>
                  <a:sym typeface="Arial" pitchFamily="34" charset="0"/>
                </a:rPr>
                <a:t>中完成）</a:t>
              </a:r>
            </a:p>
          </p:txBody>
        </p:sp>
      </p:grpSp>
      <p:grpSp>
        <p:nvGrpSpPr>
          <p:cNvPr id="9" name="组合 8"/>
          <p:cNvGrpSpPr>
            <a:grpSpLocks/>
          </p:cNvGrpSpPr>
          <p:nvPr/>
        </p:nvGrpSpPr>
        <p:grpSpPr bwMode="auto">
          <a:xfrm>
            <a:off x="5830704" y="915094"/>
            <a:ext cx="2556802" cy="3627090"/>
            <a:chOff x="9282112" y="939799"/>
            <a:chExt cx="2867024" cy="4067175"/>
          </a:xfrm>
        </p:grpSpPr>
        <p:sp>
          <p:nvSpPr>
            <p:cNvPr id="10" name="圆角矩形 9"/>
            <p:cNvSpPr/>
            <p:nvPr/>
          </p:nvSpPr>
          <p:spPr bwMode="auto">
            <a:xfrm>
              <a:off x="9282112" y="939799"/>
              <a:ext cx="2867024" cy="4067175"/>
            </a:xfrm>
            <a:prstGeom prst="roundRect">
              <a:avLst/>
            </a:prstGeom>
            <a:noFill/>
            <a:ln w="9525">
              <a:solidFill>
                <a:srgbClr val="99009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zh-CN" altLang="en-US">
                <a:solidFill>
                  <a:schemeClr val="tx1"/>
                </a:solidFill>
                <a:latin typeface="Arial" pitchFamily="34" charset="0"/>
                <a:ea typeface="微软雅黑" pitchFamily="34" charset="-122"/>
              </a:endParaRPr>
            </a:p>
          </p:txBody>
        </p:sp>
        <p:grpSp>
          <p:nvGrpSpPr>
            <p:cNvPr id="11" name="组合 5"/>
            <p:cNvGrpSpPr>
              <a:grpSpLocks/>
            </p:cNvGrpSpPr>
            <p:nvPr/>
          </p:nvGrpSpPr>
          <p:grpSpPr bwMode="auto">
            <a:xfrm>
              <a:off x="9360595" y="1036527"/>
              <a:ext cx="2785623" cy="3160813"/>
              <a:chOff x="6915051" y="1007941"/>
              <a:chExt cx="2785623" cy="3160298"/>
            </a:xfrm>
          </p:grpSpPr>
          <p:sp>
            <p:nvSpPr>
              <p:cNvPr id="13" name="Text Box 11"/>
              <p:cNvSpPr txBox="1">
                <a:spLocks noChangeArrowheads="1"/>
              </p:cNvSpPr>
              <p:nvPr/>
            </p:nvSpPr>
            <p:spPr bwMode="auto">
              <a:xfrm>
                <a:off x="6915051" y="1007941"/>
                <a:ext cx="2785623" cy="414077"/>
              </a:xfrm>
              <a:prstGeom prst="rect">
                <a:avLst/>
              </a:prstGeom>
              <a:noFill/>
              <a:ln w="9525">
                <a:noFill/>
                <a:miter lim="800000"/>
                <a:headEnd/>
                <a:tailEnd/>
              </a:ln>
            </p:spPr>
            <p:txBody>
              <a:bodyPr wrap="square">
                <a:spAutoFit/>
              </a:bodyPr>
              <a:lstStyle/>
              <a:p>
                <a:pPr>
                  <a:buClr>
                    <a:srgbClr val="6F7170"/>
                  </a:buClr>
                  <a:buFont typeface="Wingdings" pitchFamily="2" charset="2"/>
                  <a:buNone/>
                </a:pPr>
                <a:r>
                  <a:rPr lang="zh-CN" altLang="en-US" sz="1800" dirty="0">
                    <a:solidFill>
                      <a:srgbClr val="FF0000"/>
                    </a:solidFill>
                    <a:latin typeface="Arial" pitchFamily="34" charset="0"/>
                    <a:ea typeface="微软雅黑" pitchFamily="34" charset="-122"/>
                    <a:sym typeface="Arial" pitchFamily="34" charset="0"/>
                  </a:rPr>
                  <a:t>场景二：</a:t>
                </a:r>
                <a:r>
                  <a:rPr lang="zh-CN" altLang="en-US" sz="1800" dirty="0">
                    <a:solidFill>
                      <a:srgbClr val="FF0000"/>
                    </a:solidFill>
                    <a:latin typeface="Arial" pitchFamily="34" charset="0"/>
                    <a:ea typeface="微软雅黑" pitchFamily="34" charset="-122"/>
                    <a:cs typeface="Arial" pitchFamily="34" charset="0"/>
                    <a:sym typeface="Arial" pitchFamily="34" charset="0"/>
                  </a:rPr>
                  <a:t>BW on HANA</a:t>
                </a:r>
              </a:p>
            </p:txBody>
          </p:sp>
          <p:pic>
            <p:nvPicPr>
              <p:cNvPr id="14" name="Picture 3"/>
              <p:cNvPicPr>
                <a:picLocks noChangeAspect="1" noChangeArrowheads="1"/>
              </p:cNvPicPr>
              <p:nvPr/>
            </p:nvPicPr>
            <p:blipFill>
              <a:blip r:embed="rId3" cstate="print"/>
              <a:srcRect/>
              <a:stretch>
                <a:fillRect/>
              </a:stretch>
            </p:blipFill>
            <p:spPr bwMode="auto">
              <a:xfrm>
                <a:off x="7242889" y="1460500"/>
                <a:ext cx="2003582" cy="2707739"/>
              </a:xfrm>
              <a:prstGeom prst="rect">
                <a:avLst/>
              </a:prstGeom>
              <a:noFill/>
              <a:ln w="9525">
                <a:noFill/>
                <a:miter lim="800000"/>
                <a:headEnd/>
                <a:tailEnd/>
              </a:ln>
            </p:spPr>
          </p:pic>
        </p:grpSp>
        <p:sp>
          <p:nvSpPr>
            <p:cNvPr id="12" name="矩形 11"/>
            <p:cNvSpPr/>
            <p:nvPr/>
          </p:nvSpPr>
          <p:spPr>
            <a:xfrm>
              <a:off x="9369419" y="4246562"/>
              <a:ext cx="2679698" cy="517680"/>
            </a:xfrm>
            <a:prstGeom prst="rect">
              <a:avLst/>
            </a:prstGeom>
            <a:solidFill>
              <a:srgbClr val="FF0000">
                <a:alpha val="22000"/>
              </a:srgbClr>
            </a:solidFill>
            <a:ln>
              <a:solidFill>
                <a:srgbClr val="FF0000"/>
              </a:solidFill>
            </a:ln>
            <a:effectLst/>
          </p:spPr>
          <p:style>
            <a:lnRef idx="1">
              <a:schemeClr val="accent1"/>
            </a:lnRef>
            <a:fillRef idx="2">
              <a:schemeClr val="accent1"/>
            </a:fillRef>
            <a:effectRef idx="1">
              <a:schemeClr val="accent1"/>
            </a:effectRef>
            <a:fontRef idx="minor">
              <a:schemeClr val="dk1"/>
            </a:fontRef>
          </p:style>
          <p:txBody>
            <a:bodyPr>
              <a:spAutoFit/>
            </a:bodyPr>
            <a:lstStyle/>
            <a:p>
              <a:pPr>
                <a:spcBef>
                  <a:spcPts val="600"/>
                </a:spcBef>
                <a:spcAft>
                  <a:spcPts val="600"/>
                </a:spcAft>
                <a:buClr>
                  <a:srgbClr val="6F7170"/>
                </a:buClr>
                <a:defRPr/>
              </a:pPr>
              <a:r>
                <a:rPr lang="zh-CN" altLang="en-US" sz="1200" dirty="0">
                  <a:solidFill>
                    <a:srgbClr val="000000"/>
                  </a:solidFill>
                  <a:latin typeface="Arial" pitchFamily="34" charset="0"/>
                  <a:ea typeface="微软雅黑" pitchFamily="34" charset="-122"/>
                  <a:sym typeface="Arial" pitchFamily="34" charset="0"/>
                </a:rPr>
                <a:t>作为</a:t>
              </a:r>
              <a:r>
                <a:rPr lang="en-US" altLang="zh-CN" sz="1200" dirty="0">
                  <a:solidFill>
                    <a:srgbClr val="000000"/>
                  </a:solidFill>
                  <a:latin typeface="Arial" pitchFamily="34" charset="0"/>
                  <a:ea typeface="微软雅黑" pitchFamily="34" charset="-122"/>
                  <a:sym typeface="Arial" pitchFamily="34" charset="0"/>
                </a:rPr>
                <a:t>BW</a:t>
              </a:r>
              <a:r>
                <a:rPr lang="zh-CN" altLang="en-US" sz="1200" dirty="0">
                  <a:solidFill>
                    <a:srgbClr val="000000"/>
                  </a:solidFill>
                  <a:latin typeface="Arial" pitchFamily="34" charset="0"/>
                  <a:ea typeface="微软雅黑" pitchFamily="34" charset="-122"/>
                  <a:sym typeface="Arial" pitchFamily="34" charset="0"/>
                </a:rPr>
                <a:t>（数据仓库）的分析型数据库（数据模型在</a:t>
              </a:r>
              <a:r>
                <a:rPr lang="en-US" altLang="zh-CN" sz="1200" dirty="0">
                  <a:solidFill>
                    <a:srgbClr val="000000"/>
                  </a:solidFill>
                  <a:latin typeface="Arial" pitchFamily="34" charset="0"/>
                  <a:ea typeface="微软雅黑" pitchFamily="34" charset="-122"/>
                  <a:sym typeface="Arial" pitchFamily="34" charset="0"/>
                </a:rPr>
                <a:t>BW</a:t>
              </a:r>
              <a:r>
                <a:rPr lang="zh-CN" altLang="en-US" sz="1200" dirty="0">
                  <a:solidFill>
                    <a:srgbClr val="000000"/>
                  </a:solidFill>
                  <a:latin typeface="Arial" pitchFamily="34" charset="0"/>
                  <a:ea typeface="微软雅黑" pitchFamily="34" charset="-122"/>
                  <a:sym typeface="Arial" pitchFamily="34" charset="0"/>
                </a:rPr>
                <a:t>中完成）</a:t>
              </a:r>
            </a:p>
          </p:txBody>
        </p:sp>
      </p:grpSp>
      <p:sp>
        <p:nvSpPr>
          <p:cNvPr id="15" name="Text Box 6"/>
          <p:cNvSpPr txBox="1">
            <a:spLocks noChangeArrowheads="1"/>
          </p:cNvSpPr>
          <p:nvPr/>
        </p:nvSpPr>
        <p:spPr bwMode="auto">
          <a:xfrm>
            <a:off x="1898342" y="4973794"/>
            <a:ext cx="5542360" cy="369332"/>
          </a:xfrm>
          <a:prstGeom prst="rect">
            <a:avLst/>
          </a:prstGeom>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a:sp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eaLnBrk="1" hangingPunct="1">
              <a:buClr>
                <a:srgbClr val="6F7170"/>
              </a:buClr>
              <a:buFont typeface="Wingdings" pitchFamily="2" charset="2"/>
              <a:buNone/>
              <a:defRPr/>
            </a:pPr>
            <a:r>
              <a:rPr lang="en-US" altLang="zh-CN" sz="1800" dirty="0" smtClean="0">
                <a:solidFill>
                  <a:schemeClr val="bg1"/>
                </a:solidFill>
                <a:ea typeface="微软雅黑" pitchFamily="34" charset="-122"/>
                <a:sym typeface="Arial" pitchFamily="34" charset="0"/>
              </a:rPr>
              <a:t>HANA</a:t>
            </a:r>
            <a:r>
              <a:rPr lang="zh-CN" altLang="en-US" sz="1800" dirty="0" smtClean="0">
                <a:solidFill>
                  <a:schemeClr val="bg1"/>
                </a:solidFill>
                <a:ea typeface="微软雅黑" pitchFamily="34" charset="-122"/>
                <a:sym typeface="Arial" pitchFamily="34" charset="0"/>
              </a:rPr>
              <a:t>不同的部署场景有不同的适用机型和架构方案</a:t>
            </a:r>
          </a:p>
        </p:txBody>
      </p:sp>
      <p:grpSp>
        <p:nvGrpSpPr>
          <p:cNvPr id="16" name="组合 6"/>
          <p:cNvGrpSpPr>
            <a:grpSpLocks/>
          </p:cNvGrpSpPr>
          <p:nvPr/>
        </p:nvGrpSpPr>
        <p:grpSpPr bwMode="auto">
          <a:xfrm>
            <a:off x="8667295" y="881831"/>
            <a:ext cx="2509214" cy="5432705"/>
            <a:chOff x="204788" y="939675"/>
            <a:chExt cx="2754312" cy="5677031"/>
          </a:xfrm>
        </p:grpSpPr>
        <p:sp>
          <p:nvSpPr>
            <p:cNvPr id="17" name="圆角矩形 16"/>
            <p:cNvSpPr/>
            <p:nvPr/>
          </p:nvSpPr>
          <p:spPr bwMode="auto">
            <a:xfrm>
              <a:off x="204788" y="939675"/>
              <a:ext cx="2754312" cy="5677031"/>
            </a:xfrm>
            <a:prstGeom prst="roundRect">
              <a:avLst/>
            </a:prstGeom>
            <a:noFill/>
            <a:ln w="9525">
              <a:solidFill>
                <a:srgbClr val="99009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zh-CN" altLang="en-US">
                <a:solidFill>
                  <a:schemeClr val="tx1"/>
                </a:solidFill>
                <a:latin typeface="Arial" pitchFamily="34" charset="0"/>
                <a:ea typeface="微软雅黑" pitchFamily="34" charset="-122"/>
              </a:endParaRPr>
            </a:p>
          </p:txBody>
        </p:sp>
        <p:grpSp>
          <p:nvGrpSpPr>
            <p:cNvPr id="18" name="组合 23"/>
            <p:cNvGrpSpPr>
              <a:grpSpLocks/>
            </p:cNvGrpSpPr>
            <p:nvPr/>
          </p:nvGrpSpPr>
          <p:grpSpPr bwMode="auto">
            <a:xfrm>
              <a:off x="431801" y="961162"/>
              <a:ext cx="2360612" cy="3350319"/>
              <a:chOff x="9944497" y="906629"/>
              <a:chExt cx="2360612" cy="3350340"/>
            </a:xfrm>
          </p:grpSpPr>
          <p:sp>
            <p:nvSpPr>
              <p:cNvPr id="20" name="Text Box 13"/>
              <p:cNvSpPr txBox="1">
                <a:spLocks noChangeArrowheads="1"/>
              </p:cNvSpPr>
              <p:nvPr/>
            </p:nvSpPr>
            <p:spPr bwMode="auto">
              <a:xfrm>
                <a:off x="9944497" y="906629"/>
                <a:ext cx="2360612" cy="646335"/>
              </a:xfrm>
              <a:prstGeom prst="rect">
                <a:avLst/>
              </a:prstGeom>
              <a:noFill/>
              <a:ln w="9525">
                <a:noFill/>
                <a:miter lim="800000"/>
                <a:headEnd/>
                <a:tailEnd/>
              </a:ln>
            </p:spPr>
            <p:txBody>
              <a:bodyPr>
                <a:spAutoFit/>
              </a:bodyPr>
              <a:lstStyle/>
              <a:p>
                <a:pPr>
                  <a:buClr>
                    <a:srgbClr val="6F7170"/>
                  </a:buClr>
                  <a:buFont typeface="Wingdings" pitchFamily="2" charset="2"/>
                  <a:buNone/>
                </a:pPr>
                <a:r>
                  <a:rPr lang="zh-CN" altLang="en-US" sz="1800" dirty="0">
                    <a:solidFill>
                      <a:srgbClr val="FF0000"/>
                    </a:solidFill>
                    <a:latin typeface="Arial" pitchFamily="34" charset="0"/>
                    <a:ea typeface="微软雅黑" pitchFamily="34" charset="-122"/>
                    <a:sym typeface="Arial" pitchFamily="34" charset="0"/>
                  </a:rPr>
                  <a:t>场景三 ：</a:t>
                </a:r>
                <a:r>
                  <a:rPr lang="en-US" altLang="zh-CN" sz="1800" dirty="0">
                    <a:solidFill>
                      <a:srgbClr val="FF0000"/>
                    </a:solidFill>
                    <a:latin typeface="Arial" pitchFamily="34" charset="0"/>
                    <a:ea typeface="微软雅黑" pitchFamily="34" charset="-122"/>
                    <a:sym typeface="Arial" pitchFamily="34" charset="0"/>
                  </a:rPr>
                  <a:t>Suite on HANA (</a:t>
                </a:r>
                <a:r>
                  <a:rPr lang="zh-CN" altLang="en-US" sz="1800" dirty="0">
                    <a:solidFill>
                      <a:srgbClr val="FF0000"/>
                    </a:solidFill>
                    <a:latin typeface="Arial" pitchFamily="34" charset="0"/>
                    <a:ea typeface="微软雅黑" pitchFamily="34" charset="-122"/>
                    <a:sym typeface="Arial" pitchFamily="34" charset="0"/>
                  </a:rPr>
                  <a:t>SoH</a:t>
                </a:r>
                <a:r>
                  <a:rPr lang="en-US" altLang="zh-CN" sz="1800" dirty="0">
                    <a:solidFill>
                      <a:srgbClr val="FF0000"/>
                    </a:solidFill>
                    <a:latin typeface="Arial" pitchFamily="34" charset="0"/>
                    <a:ea typeface="微软雅黑" pitchFamily="34" charset="-122"/>
                    <a:sym typeface="Arial" pitchFamily="34" charset="0"/>
                  </a:rPr>
                  <a:t>)</a:t>
                </a:r>
                <a:endParaRPr lang="zh-CN" altLang="en-US" sz="1800" dirty="0">
                  <a:solidFill>
                    <a:srgbClr val="FF0000"/>
                  </a:solidFill>
                  <a:latin typeface="Arial" pitchFamily="34" charset="0"/>
                  <a:ea typeface="微软雅黑" pitchFamily="34" charset="-122"/>
                  <a:sym typeface="Arial" pitchFamily="34" charset="0"/>
                </a:endParaRPr>
              </a:p>
            </p:txBody>
          </p:sp>
          <p:pic>
            <p:nvPicPr>
              <p:cNvPr id="21" name="Picture 4"/>
              <p:cNvPicPr>
                <a:picLocks noChangeAspect="1" noChangeArrowheads="1"/>
              </p:cNvPicPr>
              <p:nvPr/>
            </p:nvPicPr>
            <p:blipFill>
              <a:blip r:embed="rId4" cstate="print"/>
              <a:srcRect/>
              <a:stretch>
                <a:fillRect/>
              </a:stretch>
            </p:blipFill>
            <p:spPr bwMode="auto">
              <a:xfrm>
                <a:off x="10325100" y="1549230"/>
                <a:ext cx="1506537" cy="2707739"/>
              </a:xfrm>
              <a:prstGeom prst="rect">
                <a:avLst/>
              </a:prstGeom>
              <a:noFill/>
              <a:ln w="9525">
                <a:noFill/>
                <a:miter lim="800000"/>
                <a:headEnd/>
                <a:tailEnd/>
              </a:ln>
            </p:spPr>
          </p:pic>
        </p:grpSp>
        <p:sp>
          <p:nvSpPr>
            <p:cNvPr id="19" name="矩形 18"/>
            <p:cNvSpPr/>
            <p:nvPr/>
          </p:nvSpPr>
          <p:spPr>
            <a:xfrm>
              <a:off x="422333" y="4247478"/>
              <a:ext cx="2360611" cy="2026185"/>
            </a:xfrm>
            <a:prstGeom prst="rect">
              <a:avLst/>
            </a:prstGeom>
            <a:solidFill>
              <a:srgbClr val="FF0000">
                <a:alpha val="22000"/>
              </a:srgbClr>
            </a:solidFill>
            <a:ln>
              <a:solidFill>
                <a:srgbClr val="FF0000"/>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marL="180000" indent="-180000">
                <a:spcBef>
                  <a:spcPts val="600"/>
                </a:spcBef>
                <a:spcAft>
                  <a:spcPts val="600"/>
                </a:spcAft>
                <a:buClr>
                  <a:srgbClr val="6F7170"/>
                </a:buClr>
                <a:buFont typeface="Arial" pitchFamily="34" charset="0"/>
                <a:buChar char="•"/>
                <a:defRPr/>
              </a:pPr>
              <a:r>
                <a:rPr lang="en-US" altLang="zh-CN" sz="1400" dirty="0">
                  <a:solidFill>
                    <a:srgbClr val="000000"/>
                  </a:solidFill>
                  <a:latin typeface="Arial" pitchFamily="34" charset="0"/>
                  <a:ea typeface="微软雅黑" pitchFamily="34" charset="-122"/>
                  <a:sym typeface="Arial" pitchFamily="34" charset="0"/>
                </a:rPr>
                <a:t>SAP Business Suite</a:t>
              </a:r>
              <a:r>
                <a:rPr lang="zh-CN" altLang="en-US" sz="1400" dirty="0">
                  <a:solidFill>
                    <a:srgbClr val="000000"/>
                  </a:solidFill>
                  <a:latin typeface="Arial" pitchFamily="34" charset="0"/>
                  <a:ea typeface="微软雅黑" pitchFamily="34" charset="-122"/>
                  <a:sym typeface="Arial" pitchFamily="34" charset="0"/>
                </a:rPr>
                <a:t>商务套间</a:t>
              </a:r>
              <a:r>
                <a:rPr lang="en-US" altLang="zh-CN" sz="1400" dirty="0">
                  <a:solidFill>
                    <a:srgbClr val="000000"/>
                  </a:solidFill>
                  <a:latin typeface="Arial" pitchFamily="34" charset="0"/>
                  <a:ea typeface="微软雅黑" pitchFamily="34" charset="-122"/>
                  <a:sym typeface="Arial" pitchFamily="34" charset="0"/>
                </a:rPr>
                <a:t> (</a:t>
              </a:r>
              <a:r>
                <a:rPr lang="zh-CN" altLang="en-US" sz="1400" dirty="0">
                  <a:solidFill>
                    <a:srgbClr val="000000"/>
                  </a:solidFill>
                  <a:latin typeface="Arial" pitchFamily="34" charset="0"/>
                  <a:ea typeface="微软雅黑" pitchFamily="34" charset="-122"/>
                  <a:sym typeface="Arial" pitchFamily="34" charset="0"/>
                </a:rPr>
                <a:t>包括</a:t>
              </a:r>
              <a:r>
                <a:rPr lang="en-US" altLang="zh-CN" sz="1400" dirty="0">
                  <a:solidFill>
                    <a:srgbClr val="000000"/>
                  </a:solidFill>
                  <a:latin typeface="Arial" pitchFamily="34" charset="0"/>
                  <a:ea typeface="微软雅黑" pitchFamily="34" charset="-122"/>
                  <a:sym typeface="Arial" pitchFamily="34" charset="0"/>
                </a:rPr>
                <a:t>ERP/CRM/SCM/SRM) on HANA</a:t>
              </a:r>
              <a:r>
                <a:rPr lang="zh-CN" altLang="en-US" sz="1400" dirty="0">
                  <a:solidFill>
                    <a:srgbClr val="000000"/>
                  </a:solidFill>
                  <a:latin typeface="Arial" pitchFamily="34" charset="0"/>
                  <a:ea typeface="微软雅黑" pitchFamily="34" charset="-122"/>
                  <a:sym typeface="Arial" pitchFamily="34" charset="0"/>
                </a:rPr>
                <a:t>，用</a:t>
              </a:r>
              <a:r>
                <a:rPr lang="en-US" altLang="zh-CN" sz="1400" dirty="0">
                  <a:solidFill>
                    <a:srgbClr val="000000"/>
                  </a:solidFill>
                  <a:latin typeface="Arial" pitchFamily="34" charset="0"/>
                  <a:ea typeface="微软雅黑" pitchFamily="34" charset="-122"/>
                  <a:sym typeface="Arial" pitchFamily="34" charset="0"/>
                </a:rPr>
                <a:t>HANA</a:t>
              </a:r>
              <a:r>
                <a:rPr lang="zh-CN" altLang="en-US" sz="1400" dirty="0">
                  <a:solidFill>
                    <a:srgbClr val="000000"/>
                  </a:solidFill>
                  <a:latin typeface="Arial" pitchFamily="34" charset="0"/>
                  <a:ea typeface="微软雅黑" pitchFamily="34" charset="-122"/>
                  <a:sym typeface="Arial" pitchFamily="34" charset="0"/>
                </a:rPr>
                <a:t>替换传统交易型数据库，</a:t>
              </a:r>
              <a:endParaRPr lang="en-US" altLang="zh-CN" sz="1400" dirty="0">
                <a:solidFill>
                  <a:srgbClr val="000000"/>
                </a:solidFill>
                <a:latin typeface="Arial" pitchFamily="34" charset="0"/>
                <a:ea typeface="微软雅黑" pitchFamily="34" charset="-122"/>
                <a:sym typeface="Arial" pitchFamily="34" charset="0"/>
              </a:endParaRPr>
            </a:p>
            <a:p>
              <a:pPr marL="180000" indent="-180000">
                <a:spcBef>
                  <a:spcPts val="600"/>
                </a:spcBef>
                <a:spcAft>
                  <a:spcPts val="600"/>
                </a:spcAft>
                <a:buClr>
                  <a:srgbClr val="6F7170"/>
                </a:buClr>
                <a:buFont typeface="Arial" pitchFamily="34" charset="0"/>
                <a:buChar char="•"/>
                <a:defRPr/>
              </a:pPr>
              <a:r>
                <a:rPr lang="zh-CN" altLang="en-US" sz="1400" dirty="0">
                  <a:solidFill>
                    <a:srgbClr val="000000"/>
                  </a:solidFill>
                  <a:latin typeface="Arial" pitchFamily="34" charset="0"/>
                  <a:ea typeface="微软雅黑" pitchFamily="34" charset="-122"/>
                  <a:sym typeface="Arial" pitchFamily="34" charset="0"/>
                </a:rPr>
                <a:t>受</a:t>
              </a:r>
              <a:r>
                <a:rPr lang="en-US" altLang="zh-CN" sz="1400" dirty="0">
                  <a:solidFill>
                    <a:srgbClr val="000000"/>
                  </a:solidFill>
                  <a:latin typeface="Arial" pitchFamily="34" charset="0"/>
                  <a:ea typeface="微软雅黑" pitchFamily="34" charset="-122"/>
                  <a:sym typeface="Arial" pitchFamily="34" charset="0"/>
                </a:rPr>
                <a:t>SAP</a:t>
              </a:r>
              <a:r>
                <a:rPr lang="zh-CN" altLang="en-US" sz="1400" dirty="0">
                  <a:solidFill>
                    <a:srgbClr val="000000"/>
                  </a:solidFill>
                  <a:latin typeface="Arial" pitchFamily="34" charset="0"/>
                  <a:ea typeface="微软雅黑" pitchFamily="34" charset="-122"/>
                  <a:sym typeface="Arial" pitchFamily="34" charset="0"/>
                </a:rPr>
                <a:t>软件技术限制，未经</a:t>
              </a:r>
              <a:r>
                <a:rPr lang="en-US" altLang="zh-CN" sz="1400" dirty="0">
                  <a:solidFill>
                    <a:srgbClr val="000000"/>
                  </a:solidFill>
                  <a:latin typeface="Arial" pitchFamily="34" charset="0"/>
                  <a:ea typeface="微软雅黑" pitchFamily="34" charset="-122"/>
                  <a:sym typeface="Arial" pitchFamily="34" charset="0"/>
                </a:rPr>
                <a:t>SAP</a:t>
              </a:r>
              <a:r>
                <a:rPr lang="zh-CN" altLang="en-US" sz="1400" dirty="0">
                  <a:solidFill>
                    <a:srgbClr val="000000"/>
                  </a:solidFill>
                  <a:latin typeface="Arial" pitchFamily="34" charset="0"/>
                  <a:ea typeface="微软雅黑" pitchFamily="34" charset="-122"/>
                  <a:sym typeface="Arial" pitchFamily="34" charset="0"/>
                </a:rPr>
                <a:t>批准不能做节点集群扩展</a:t>
              </a:r>
            </a:p>
          </p:txBody>
        </p:sp>
      </p:grpSp>
      <p:sp>
        <p:nvSpPr>
          <p:cNvPr id="22" name="TextBox 25"/>
          <p:cNvSpPr txBox="1">
            <a:spLocks noChangeArrowheads="1"/>
          </p:cNvSpPr>
          <p:nvPr/>
        </p:nvSpPr>
        <p:spPr bwMode="auto">
          <a:xfrm>
            <a:off x="661413" y="5522799"/>
            <a:ext cx="7720013" cy="646112"/>
          </a:xfrm>
          <a:prstGeom prst="rect">
            <a:avLst/>
          </a:prstGeom>
          <a:solidFill>
            <a:srgbClr val="FF66CC"/>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eaLnBrk="1" hangingPunct="1">
              <a:defRPr/>
            </a:pPr>
            <a:r>
              <a:rPr lang="zh-CN" altLang="en-US" sz="1200" dirty="0" smtClean="0">
                <a:ea typeface="微软雅黑" pitchFamily="34" charset="-122"/>
              </a:rPr>
              <a:t>备注：</a:t>
            </a:r>
            <a:r>
              <a:rPr lang="en-US" altLang="zh-CN" sz="1200" dirty="0" smtClean="0">
                <a:ea typeface="微软雅黑" pitchFamily="34" charset="-122"/>
              </a:rPr>
              <a:t>ERP(Enterprise Resource Planning</a:t>
            </a:r>
            <a:r>
              <a:rPr lang="zh-CN" altLang="en-US" sz="1200" dirty="0" smtClean="0">
                <a:ea typeface="微软雅黑" pitchFamily="34" charset="-122"/>
              </a:rPr>
              <a:t>企业内部管理所需的业务应用系统，主要是指财务、物流、人力资源等核心模块</a:t>
            </a:r>
            <a:r>
              <a:rPr lang="en-US" altLang="zh-CN" sz="1200" dirty="0" smtClean="0">
                <a:ea typeface="微软雅黑" pitchFamily="34" charset="-122"/>
              </a:rPr>
              <a:t>), CRM (Customer Relationship Management</a:t>
            </a:r>
            <a:r>
              <a:rPr lang="zh-CN" altLang="en-US" sz="1200" dirty="0" smtClean="0">
                <a:ea typeface="微软雅黑" pitchFamily="34" charset="-122"/>
              </a:rPr>
              <a:t>客户关系管理</a:t>
            </a:r>
            <a:r>
              <a:rPr lang="en-US" altLang="zh-CN" sz="1200" dirty="0" smtClean="0">
                <a:ea typeface="微软雅黑" pitchFamily="34" charset="-122"/>
              </a:rPr>
              <a:t>), SCM (Supply Chain Management</a:t>
            </a:r>
            <a:r>
              <a:rPr lang="zh-CN" altLang="en-US" sz="1200" dirty="0" smtClean="0">
                <a:ea typeface="微软雅黑" pitchFamily="34" charset="-122"/>
              </a:rPr>
              <a:t>供应链管理</a:t>
            </a:r>
            <a:r>
              <a:rPr lang="en-US" altLang="zh-CN" sz="1200" dirty="0" smtClean="0">
                <a:ea typeface="微软雅黑" pitchFamily="34" charset="-122"/>
              </a:rPr>
              <a:t>), SRM (Supplier Relationship Management</a:t>
            </a:r>
            <a:r>
              <a:rPr lang="zh-CN" altLang="en-US" sz="1200" dirty="0" smtClean="0">
                <a:ea typeface="微软雅黑" pitchFamily="34" charset="-122"/>
              </a:rPr>
              <a:t>供应商管理</a:t>
            </a:r>
            <a:r>
              <a:rPr lang="en-US" altLang="zh-CN" sz="1200" dirty="0" smtClean="0">
                <a:ea typeface="微软雅黑" pitchFamily="34" charset="-122"/>
              </a:rPr>
              <a:t>)</a:t>
            </a:r>
            <a:endParaRPr lang="zh-CN" altLang="en-US" sz="1200" dirty="0" smtClean="0">
              <a:ea typeface="微软雅黑" pitchFamily="34" charset="-122"/>
            </a:endParaRPr>
          </a:p>
        </p:txBody>
      </p:sp>
      <p:sp>
        <p:nvSpPr>
          <p:cNvPr id="23" name="标题 1"/>
          <p:cNvSpPr>
            <a:spLocks noGrp="1" noChangeArrowheads="1"/>
          </p:cNvSpPr>
          <p:nvPr/>
        </p:nvSpPr>
        <p:spPr bwMode="auto">
          <a:xfrm>
            <a:off x="408944" y="204788"/>
            <a:ext cx="11976100" cy="598487"/>
          </a:xfrm>
          <a:prstGeom prst="rect">
            <a:avLst/>
          </a:prstGeom>
          <a:solidFill>
            <a:srgbClr val="FF0000">
              <a:alpha val="0"/>
            </a:srgbClr>
          </a:solidFill>
          <a:ln w="9525">
            <a:noFill/>
            <a:miter lim="800000"/>
            <a:headEnd/>
            <a:tailEnd/>
          </a:ln>
        </p:spPr>
        <p:txBody>
          <a:bodyPr lIns="90000" tIns="0" rIns="0" bIns="0" anchor="ctr"/>
          <a:lstStyle/>
          <a:p>
            <a:pPr>
              <a:buClr>
                <a:srgbClr val="6F7170"/>
              </a:buClr>
              <a:buFont typeface="Wingdings" pitchFamily="2" charset="2"/>
              <a:buNone/>
            </a:pPr>
            <a:r>
              <a:rPr lang="en-US" altLang="zh-CN" sz="2800" b="1" dirty="0" smtClean="0">
                <a:solidFill>
                  <a:srgbClr val="000000"/>
                </a:solidFill>
                <a:latin typeface="Arial" pitchFamily="34" charset="0"/>
                <a:ea typeface="微软雅黑" pitchFamily="34" charset="-122"/>
                <a:sym typeface="Arial" pitchFamily="34" charset="0"/>
              </a:rPr>
              <a:t>Lenovo</a:t>
            </a:r>
            <a:r>
              <a:rPr lang="zh-CN" altLang="en-US" sz="2800" b="1" dirty="0">
                <a:solidFill>
                  <a:srgbClr val="000000"/>
                </a:solidFill>
                <a:latin typeface="Arial" pitchFamily="34" charset="0"/>
                <a:ea typeface="微软雅黑" pitchFamily="34" charset="-122"/>
                <a:sym typeface="Arial" pitchFamily="34" charset="0"/>
              </a:rPr>
              <a:t>面向</a:t>
            </a:r>
            <a:r>
              <a:rPr lang="en-US" altLang="zh-CN" sz="2800" b="1" dirty="0">
                <a:solidFill>
                  <a:srgbClr val="000000"/>
                </a:solidFill>
                <a:latin typeface="Arial" pitchFamily="34" charset="0"/>
                <a:ea typeface="微软雅黑" pitchFamily="34" charset="-122"/>
                <a:sym typeface="Arial" pitchFamily="34" charset="0"/>
              </a:rPr>
              <a:t>SAP HANA™</a:t>
            </a:r>
            <a:r>
              <a:rPr lang="zh-CN" altLang="en-US" sz="2800" b="1" dirty="0">
                <a:solidFill>
                  <a:srgbClr val="000000"/>
                </a:solidFill>
                <a:latin typeface="Arial" pitchFamily="34" charset="0"/>
                <a:ea typeface="微软雅黑" pitchFamily="34" charset="-122"/>
                <a:sym typeface="Arial" pitchFamily="34" charset="0"/>
              </a:rPr>
              <a:t>解决方案的部署场景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8"/>
          <p:cNvPicPr>
            <a:picLocks noChangeAspect="1" noChangeArrowheads="1"/>
          </p:cNvPicPr>
          <p:nvPr/>
        </p:nvPicPr>
        <p:blipFill>
          <a:blip r:embed="rId2" cstate="print"/>
          <a:srcRect/>
          <a:stretch>
            <a:fillRect/>
          </a:stretch>
        </p:blipFill>
        <p:spPr bwMode="auto">
          <a:xfrm>
            <a:off x="1" y="0"/>
            <a:ext cx="12193588" cy="6858000"/>
          </a:xfrm>
          <a:prstGeom prst="rect">
            <a:avLst/>
          </a:prstGeom>
          <a:noFill/>
          <a:ln w="9525">
            <a:noFill/>
            <a:miter lim="800000"/>
            <a:headEnd/>
            <a:tailEnd/>
          </a:ln>
        </p:spPr>
      </p:pic>
      <p:grpSp>
        <p:nvGrpSpPr>
          <p:cNvPr id="2" name="Group 3"/>
          <p:cNvGrpSpPr>
            <a:grpSpLocks/>
          </p:cNvGrpSpPr>
          <p:nvPr/>
        </p:nvGrpSpPr>
        <p:grpSpPr bwMode="auto">
          <a:xfrm>
            <a:off x="1829276" y="1520826"/>
            <a:ext cx="8536623" cy="4340225"/>
            <a:chOff x="0" y="0"/>
            <a:chExt cx="8535661" cy="4341742"/>
          </a:xfrm>
        </p:grpSpPr>
        <p:sp>
          <p:nvSpPr>
            <p:cNvPr id="77870" name="Freeform 9"/>
            <p:cNvSpPr>
              <a:spLocks/>
            </p:cNvSpPr>
            <p:nvPr/>
          </p:nvSpPr>
          <p:spPr bwMode="auto">
            <a:xfrm>
              <a:off x="3782056" y="3735317"/>
              <a:ext cx="974725" cy="606425"/>
            </a:xfrm>
            <a:custGeom>
              <a:avLst/>
              <a:gdLst>
                <a:gd name="T0" fmla="*/ 2147483647 w 257"/>
                <a:gd name="T1" fmla="*/ 2147483647 h 159"/>
                <a:gd name="T2" fmla="*/ 2147483647 w 257"/>
                <a:gd name="T3" fmla="*/ 2147483647 h 159"/>
                <a:gd name="T4" fmla="*/ 2147483647 w 257"/>
                <a:gd name="T5" fmla="*/ 0 h 159"/>
                <a:gd name="T6" fmla="*/ 2147483647 w 257"/>
                <a:gd name="T7" fmla="*/ 0 h 159"/>
                <a:gd name="T8" fmla="*/ 2147483647 w 257"/>
                <a:gd name="T9" fmla="*/ 2147483647 h 159"/>
                <a:gd name="T10" fmla="*/ 2147483647 w 257"/>
                <a:gd name="T11" fmla="*/ 2147483647 h 159"/>
                <a:gd name="T12" fmla="*/ 2147483647 w 257"/>
                <a:gd name="T13" fmla="*/ 2147483647 h 159"/>
                <a:gd name="T14" fmla="*/ 0 60000 65536"/>
                <a:gd name="T15" fmla="*/ 0 60000 65536"/>
                <a:gd name="T16" fmla="*/ 0 60000 65536"/>
                <a:gd name="T17" fmla="*/ 0 60000 65536"/>
                <a:gd name="T18" fmla="*/ 0 60000 65536"/>
                <a:gd name="T19" fmla="*/ 0 60000 65536"/>
                <a:gd name="T20" fmla="*/ 0 60000 65536"/>
                <a:gd name="T21" fmla="*/ 0 w 257"/>
                <a:gd name="T22" fmla="*/ 0 h 159"/>
                <a:gd name="T23" fmla="*/ 257 w 25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solidFill>
              <a:srgbClr val="D8D8D8"/>
            </a:solidFill>
            <a:ln w="9525">
              <a:noFill/>
              <a:round/>
              <a:headEnd/>
              <a:tailEnd/>
            </a:ln>
          </p:spPr>
          <p:txBody>
            <a:bodyPr/>
            <a:lstStyle/>
            <a:p>
              <a:endParaRPr lang="zh-CN" altLang="en-US"/>
            </a:p>
          </p:txBody>
        </p:sp>
        <p:sp>
          <p:nvSpPr>
            <p:cNvPr id="77871" name="Rounded Rectangle 7"/>
            <p:cNvSpPr>
              <a:spLocks noChangeArrowheads="1"/>
            </p:cNvSpPr>
            <p:nvPr/>
          </p:nvSpPr>
          <p:spPr bwMode="auto">
            <a:xfrm>
              <a:off x="0" y="0"/>
              <a:ext cx="8535661" cy="3893151"/>
            </a:xfrm>
            <a:prstGeom prst="roundRect">
              <a:avLst>
                <a:gd name="adj" fmla="val 5435"/>
              </a:avLst>
            </a:prstGeom>
            <a:solidFill>
              <a:srgbClr val="D8D8D8"/>
            </a:solidFill>
            <a:ln w="9525">
              <a:noFill/>
              <a:round/>
              <a:headEnd/>
              <a:tailEnd/>
            </a:ln>
          </p:spPr>
          <p:txBody>
            <a:bodyPr anchor="ctr"/>
            <a:lstStyle/>
            <a:p>
              <a:pPr algn="ctr"/>
              <a:endParaRPr lang="zh-CN" altLang="en-US">
                <a:solidFill>
                  <a:srgbClr val="FFFFFF"/>
                </a:solidFill>
                <a:cs typeface="Arial" pitchFamily="34" charset="0"/>
                <a:sym typeface="Arial" pitchFamily="34" charset="0"/>
              </a:endParaRPr>
            </a:p>
          </p:txBody>
        </p:sp>
      </p:grpSp>
      <p:sp>
        <p:nvSpPr>
          <p:cNvPr id="77828" name="Rectangle 1"/>
          <p:cNvSpPr>
            <a:spLocks noChangeArrowheads="1"/>
          </p:cNvSpPr>
          <p:nvPr/>
        </p:nvSpPr>
        <p:spPr bwMode="auto">
          <a:xfrm>
            <a:off x="1" y="0"/>
            <a:ext cx="12192000" cy="6858000"/>
          </a:xfrm>
          <a:prstGeom prst="rect">
            <a:avLst/>
          </a:prstGeom>
          <a:gradFill rotWithShape="1">
            <a:gsLst>
              <a:gs pos="0">
                <a:srgbClr val="6F7170"/>
              </a:gs>
              <a:gs pos="50000">
                <a:srgbClr val="FFFFFF"/>
              </a:gs>
              <a:gs pos="100000">
                <a:srgbClr val="6F7170"/>
              </a:gs>
            </a:gsLst>
            <a:lin ang="0" scaled="1"/>
          </a:gradFill>
          <a:ln w="9525">
            <a:noFill/>
            <a:miter lim="800000"/>
            <a:headEnd/>
            <a:tailEnd/>
          </a:ln>
        </p:spPr>
        <p:txBody>
          <a:bodyPr anchor="ctr"/>
          <a:lstStyle/>
          <a:p>
            <a:pPr algn="ctr"/>
            <a:endParaRPr lang="zh-CN" altLang="en-US">
              <a:solidFill>
                <a:srgbClr val="FFFFFF"/>
              </a:solidFill>
              <a:cs typeface="Arial" pitchFamily="34" charset="0"/>
              <a:sym typeface="Arial" pitchFamily="34" charset="0"/>
            </a:endParaRPr>
          </a:p>
        </p:txBody>
      </p:sp>
      <p:grpSp>
        <p:nvGrpSpPr>
          <p:cNvPr id="3" name="Group 8"/>
          <p:cNvGrpSpPr>
            <a:grpSpLocks/>
          </p:cNvGrpSpPr>
          <p:nvPr/>
        </p:nvGrpSpPr>
        <p:grpSpPr bwMode="auto">
          <a:xfrm>
            <a:off x="5854638" y="1260476"/>
            <a:ext cx="485902" cy="485775"/>
            <a:chOff x="0" y="0"/>
            <a:chExt cx="485134" cy="485134"/>
          </a:xfrm>
        </p:grpSpPr>
        <p:sp>
          <p:nvSpPr>
            <p:cNvPr id="77868" name="Oval 9"/>
            <p:cNvSpPr>
              <a:spLocks noChangeArrowheads="1"/>
            </p:cNvSpPr>
            <p:nvPr/>
          </p:nvSpPr>
          <p:spPr bwMode="auto">
            <a:xfrm>
              <a:off x="33017" y="33568"/>
              <a:ext cx="419098" cy="419098"/>
            </a:xfrm>
            <a:prstGeom prst="ellipse">
              <a:avLst/>
            </a:prstGeom>
            <a:solidFill>
              <a:srgbClr val="4AC0E0"/>
            </a:solidFill>
            <a:ln w="9525">
              <a:noFill/>
              <a:round/>
              <a:headEnd/>
              <a:tailEnd/>
            </a:ln>
          </p:spPr>
          <p:txBody>
            <a:bodyPr/>
            <a:lstStyle/>
            <a:p>
              <a:endParaRPr lang="zh-CN" altLang="en-US">
                <a:solidFill>
                  <a:srgbClr val="FFFFFF"/>
                </a:solidFill>
                <a:cs typeface="Arial" pitchFamily="34" charset="0"/>
                <a:sym typeface="Arial" pitchFamily="34" charset="0"/>
              </a:endParaRPr>
            </a:p>
          </p:txBody>
        </p:sp>
        <p:sp>
          <p:nvSpPr>
            <p:cNvPr id="77869" name="Freeform 9"/>
            <p:cNvSpPr>
              <a:spLocks noEditPoints="1"/>
            </p:cNvSpPr>
            <p:nvPr/>
          </p:nvSpPr>
          <p:spPr bwMode="auto">
            <a:xfrm>
              <a:off x="0" y="0"/>
              <a:ext cx="485134" cy="485134"/>
            </a:xfrm>
            <a:custGeom>
              <a:avLst/>
              <a:gdLst>
                <a:gd name="T0" fmla="*/ 2147483647 w 412"/>
                <a:gd name="T1" fmla="*/ 0 h 412"/>
                <a:gd name="T2" fmla="*/ 0 w 412"/>
                <a:gd name="T3" fmla="*/ 2147483647 h 412"/>
                <a:gd name="T4" fmla="*/ 2147483647 w 412"/>
                <a:gd name="T5" fmla="*/ 2147483647 h 412"/>
                <a:gd name="T6" fmla="*/ 2147483647 w 412"/>
                <a:gd name="T7" fmla="*/ 2147483647 h 412"/>
                <a:gd name="T8" fmla="*/ 2147483647 w 412"/>
                <a:gd name="T9" fmla="*/ 0 h 412"/>
                <a:gd name="T10" fmla="*/ 2147483647 w 412"/>
                <a:gd name="T11" fmla="*/ 2147483647 h 412"/>
                <a:gd name="T12" fmla="*/ 2147483647 w 412"/>
                <a:gd name="T13" fmla="*/ 2147483647 h 412"/>
                <a:gd name="T14" fmla="*/ 2147483647 w 412"/>
                <a:gd name="T15" fmla="*/ 2147483647 h 412"/>
                <a:gd name="T16" fmla="*/ 2147483647 w 412"/>
                <a:gd name="T17" fmla="*/ 2147483647 h 412"/>
                <a:gd name="T18" fmla="*/ 2147483647 w 412"/>
                <a:gd name="T19" fmla="*/ 2147483647 h 412"/>
                <a:gd name="T20" fmla="*/ 2147483647 w 412"/>
                <a:gd name="T21" fmla="*/ 2147483647 h 412"/>
                <a:gd name="T22" fmla="*/ 2147483647 w 412"/>
                <a:gd name="T23" fmla="*/ 2147483647 h 412"/>
                <a:gd name="T24" fmla="*/ 2147483647 w 412"/>
                <a:gd name="T25" fmla="*/ 2147483647 h 412"/>
                <a:gd name="T26" fmla="*/ 2147483647 w 412"/>
                <a:gd name="T27" fmla="*/ 2147483647 h 412"/>
                <a:gd name="T28" fmla="*/ 2147483647 w 412"/>
                <a:gd name="T29" fmla="*/ 2147483647 h 412"/>
                <a:gd name="T30" fmla="*/ 2147483647 w 412"/>
                <a:gd name="T31" fmla="*/ 2147483647 h 412"/>
                <a:gd name="T32" fmla="*/ 2147483647 w 412"/>
                <a:gd name="T33" fmla="*/ 2147483647 h 412"/>
                <a:gd name="T34" fmla="*/ 2147483647 w 412"/>
                <a:gd name="T35" fmla="*/ 2147483647 h 412"/>
                <a:gd name="T36" fmla="*/ 2147483647 w 412"/>
                <a:gd name="T37" fmla="*/ 2147483647 h 412"/>
                <a:gd name="T38" fmla="*/ 2147483647 w 412"/>
                <a:gd name="T39" fmla="*/ 2147483647 h 412"/>
                <a:gd name="T40" fmla="*/ 2147483647 w 412"/>
                <a:gd name="T41" fmla="*/ 2147483647 h 412"/>
                <a:gd name="T42" fmla="*/ 2147483647 w 412"/>
                <a:gd name="T43" fmla="*/ 2147483647 h 412"/>
                <a:gd name="T44" fmla="*/ 2147483647 w 412"/>
                <a:gd name="T45" fmla="*/ 2147483647 h 412"/>
                <a:gd name="T46" fmla="*/ 2147483647 w 412"/>
                <a:gd name="T47" fmla="*/ 2147483647 h 412"/>
                <a:gd name="T48" fmla="*/ 2147483647 w 412"/>
                <a:gd name="T49" fmla="*/ 2147483647 h 412"/>
                <a:gd name="T50" fmla="*/ 2147483647 w 412"/>
                <a:gd name="T51" fmla="*/ 2147483647 h 412"/>
                <a:gd name="T52" fmla="*/ 2147483647 w 412"/>
                <a:gd name="T53" fmla="*/ 2147483647 h 412"/>
                <a:gd name="T54" fmla="*/ 2147483647 w 412"/>
                <a:gd name="T55" fmla="*/ 2147483647 h 412"/>
                <a:gd name="T56" fmla="*/ 2147483647 w 412"/>
                <a:gd name="T57" fmla="*/ 2147483647 h 412"/>
                <a:gd name="T58" fmla="*/ 2147483647 w 412"/>
                <a:gd name="T59" fmla="*/ 2147483647 h 412"/>
                <a:gd name="T60" fmla="*/ 2147483647 w 412"/>
                <a:gd name="T61" fmla="*/ 2147483647 h 412"/>
                <a:gd name="T62" fmla="*/ 2147483647 w 412"/>
                <a:gd name="T63" fmla="*/ 2147483647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412"/>
                <a:gd name="T98" fmla="*/ 412 w 412"/>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chemeClr val="bg1"/>
            </a:solidFill>
            <a:ln w="9525">
              <a:noFill/>
              <a:round/>
              <a:headEnd/>
              <a:tailEnd/>
            </a:ln>
          </p:spPr>
          <p:txBody>
            <a:bodyPr/>
            <a:lstStyle/>
            <a:p>
              <a:endParaRPr lang="zh-CN" altLang="en-US"/>
            </a:p>
          </p:txBody>
        </p:sp>
      </p:grpSp>
      <p:sp>
        <p:nvSpPr>
          <p:cNvPr id="77830" name="Straight Connector 11"/>
          <p:cNvSpPr>
            <a:spLocks noChangeShapeType="1"/>
          </p:cNvSpPr>
          <p:nvPr/>
        </p:nvSpPr>
        <p:spPr bwMode="auto">
          <a:xfrm>
            <a:off x="2796317" y="4438650"/>
            <a:ext cx="6602544" cy="0"/>
          </a:xfrm>
          <a:prstGeom prst="line">
            <a:avLst/>
          </a:prstGeom>
          <a:noFill/>
          <a:ln w="9525">
            <a:solidFill>
              <a:schemeClr val="bg2"/>
            </a:solidFill>
            <a:round/>
            <a:headEnd/>
            <a:tailEnd/>
          </a:ln>
        </p:spPr>
        <p:txBody>
          <a:bodyPr/>
          <a:lstStyle/>
          <a:p>
            <a:endParaRPr lang="zh-CN" altLang="en-US"/>
          </a:p>
        </p:txBody>
      </p:sp>
      <p:grpSp>
        <p:nvGrpSpPr>
          <p:cNvPr id="4" name="Group 12"/>
          <p:cNvGrpSpPr>
            <a:grpSpLocks/>
          </p:cNvGrpSpPr>
          <p:nvPr/>
        </p:nvGrpSpPr>
        <p:grpSpPr bwMode="auto">
          <a:xfrm>
            <a:off x="3620443" y="4738688"/>
            <a:ext cx="4954290" cy="284162"/>
            <a:chOff x="0" y="0"/>
            <a:chExt cx="6379553" cy="365760"/>
          </a:xfrm>
        </p:grpSpPr>
        <p:pic>
          <p:nvPicPr>
            <p:cNvPr id="77834" name="Picture 2" descr="C:\Users\kathyp\Documents\00_Brand-Resources\Multimode Elements\Multimode Icons\PNG\Multimode-Icon_HANG.png"/>
            <p:cNvPicPr>
              <a:picLocks noChangeAspect="1" noChangeArrowheads="1"/>
            </p:cNvPicPr>
            <p:nvPr/>
          </p:nvPicPr>
          <p:blipFill>
            <a:blip r:embed="rId3" cstate="print"/>
            <a:srcRect/>
            <a:stretch>
              <a:fillRect/>
            </a:stretch>
          </p:blipFill>
          <p:spPr bwMode="auto">
            <a:xfrm>
              <a:off x="0" y="25167"/>
              <a:ext cx="311886" cy="311886"/>
            </a:xfrm>
            <a:prstGeom prst="rect">
              <a:avLst/>
            </a:prstGeom>
            <a:noFill/>
            <a:ln w="9525">
              <a:noFill/>
              <a:miter lim="800000"/>
              <a:headEnd/>
              <a:tailEnd/>
            </a:ln>
          </p:spPr>
        </p:pic>
        <p:pic>
          <p:nvPicPr>
            <p:cNvPr id="77835" name="Picture 3" descr="C:\Users\kathyp\Documents\00_Brand-Resources\Multimode Elements\Multimode Icons\PNG\Multimode-Icon_HOLD.png"/>
            <p:cNvPicPr>
              <a:picLocks noChangeAspect="1" noChangeArrowheads="1"/>
            </p:cNvPicPr>
            <p:nvPr/>
          </p:nvPicPr>
          <p:blipFill>
            <a:blip r:embed="rId4" cstate="print"/>
            <a:srcRect/>
            <a:stretch>
              <a:fillRect/>
            </a:stretch>
          </p:blipFill>
          <p:spPr bwMode="auto">
            <a:xfrm>
              <a:off x="713784" y="25167"/>
              <a:ext cx="311886" cy="311886"/>
            </a:xfrm>
            <a:prstGeom prst="rect">
              <a:avLst/>
            </a:prstGeom>
            <a:noFill/>
            <a:ln w="9525">
              <a:noFill/>
              <a:miter lim="800000"/>
              <a:headEnd/>
              <a:tailEnd/>
            </a:ln>
          </p:spPr>
        </p:pic>
        <p:pic>
          <p:nvPicPr>
            <p:cNvPr id="77836" name="Picture 4" descr="C:\Users\kathyp\Documents\00_Brand-Resources\Multimode Elements\Multimode Icons\PNG\Multimode-Icon_LAPTOP.png"/>
            <p:cNvPicPr>
              <a:picLocks noChangeAspect="1" noChangeArrowheads="1"/>
            </p:cNvPicPr>
            <p:nvPr/>
          </p:nvPicPr>
          <p:blipFill>
            <a:blip r:embed="rId5" cstate="print"/>
            <a:srcRect/>
            <a:stretch>
              <a:fillRect/>
            </a:stretch>
          </p:blipFill>
          <p:spPr bwMode="auto">
            <a:xfrm>
              <a:off x="1071171" y="25167"/>
              <a:ext cx="311886" cy="311886"/>
            </a:xfrm>
            <a:prstGeom prst="rect">
              <a:avLst/>
            </a:prstGeom>
            <a:noFill/>
            <a:ln w="9525">
              <a:noFill/>
              <a:miter lim="800000"/>
              <a:headEnd/>
              <a:tailEnd/>
            </a:ln>
          </p:spPr>
        </p:pic>
        <p:pic>
          <p:nvPicPr>
            <p:cNvPr id="77837" name="Picture 5" descr="C:\Users\kathyp\Documents\00_Brand-Resources\Multimode Elements\Multimode Icons\PNG\Multimode-Icon_STAND.png"/>
            <p:cNvPicPr>
              <a:picLocks noChangeAspect="1" noChangeArrowheads="1"/>
            </p:cNvPicPr>
            <p:nvPr/>
          </p:nvPicPr>
          <p:blipFill>
            <a:blip r:embed="rId6" cstate="print"/>
            <a:srcRect/>
            <a:stretch>
              <a:fillRect/>
            </a:stretch>
          </p:blipFill>
          <p:spPr bwMode="auto">
            <a:xfrm>
              <a:off x="2141352" y="25167"/>
              <a:ext cx="311886" cy="311886"/>
            </a:xfrm>
            <a:prstGeom prst="rect">
              <a:avLst/>
            </a:prstGeom>
            <a:noFill/>
            <a:ln w="9525">
              <a:noFill/>
              <a:miter lim="800000"/>
              <a:headEnd/>
              <a:tailEnd/>
            </a:ln>
          </p:spPr>
        </p:pic>
        <p:pic>
          <p:nvPicPr>
            <p:cNvPr id="77838" name="Picture 6" descr="C:\Users\kathyp\Documents\00_Brand-Resources\Multimode Elements\Multimode Icons\PNG\Multimode-Icon_STAND-Tablet.png"/>
            <p:cNvPicPr>
              <a:picLocks noChangeAspect="1" noChangeArrowheads="1"/>
            </p:cNvPicPr>
            <p:nvPr/>
          </p:nvPicPr>
          <p:blipFill>
            <a:blip r:embed="rId7" cstate="print"/>
            <a:srcRect/>
            <a:stretch>
              <a:fillRect/>
            </a:stretch>
          </p:blipFill>
          <p:spPr bwMode="auto">
            <a:xfrm>
              <a:off x="2855136" y="25167"/>
              <a:ext cx="311886" cy="311886"/>
            </a:xfrm>
            <a:prstGeom prst="rect">
              <a:avLst/>
            </a:prstGeom>
            <a:noFill/>
            <a:ln w="9525">
              <a:noFill/>
              <a:miter lim="800000"/>
              <a:headEnd/>
              <a:tailEnd/>
            </a:ln>
          </p:spPr>
        </p:pic>
        <p:pic>
          <p:nvPicPr>
            <p:cNvPr id="77839" name="Picture 7" descr="C:\Users\kathyp\Documents\00_Brand-Resources\Multimode Elements\Multimode Icons\PNG\Multimode-Icon_TABLE.png"/>
            <p:cNvPicPr>
              <a:picLocks noChangeAspect="1" noChangeArrowheads="1"/>
            </p:cNvPicPr>
            <p:nvPr/>
          </p:nvPicPr>
          <p:blipFill>
            <a:blip r:embed="rId8" cstate="print"/>
            <a:srcRect/>
            <a:stretch>
              <a:fillRect/>
            </a:stretch>
          </p:blipFill>
          <p:spPr bwMode="auto">
            <a:xfrm>
              <a:off x="3212523" y="25167"/>
              <a:ext cx="311886" cy="311886"/>
            </a:xfrm>
            <a:prstGeom prst="rect">
              <a:avLst/>
            </a:prstGeom>
            <a:noFill/>
            <a:ln w="9525">
              <a:noFill/>
              <a:miter lim="800000"/>
              <a:headEnd/>
              <a:tailEnd/>
            </a:ln>
          </p:spPr>
        </p:pic>
        <p:pic>
          <p:nvPicPr>
            <p:cNvPr id="77840" name="Picture 8" descr="C:\Users\kathyp\Documents\00_Brand-Resources\Multimode Elements\Multimode Icons\PNG\Multimode-Icon_TABLET.png"/>
            <p:cNvPicPr>
              <a:picLocks noChangeAspect="1" noChangeArrowheads="1"/>
            </p:cNvPicPr>
            <p:nvPr/>
          </p:nvPicPr>
          <p:blipFill>
            <a:blip r:embed="rId9" cstate="print"/>
            <a:srcRect/>
            <a:stretch>
              <a:fillRect/>
            </a:stretch>
          </p:blipFill>
          <p:spPr bwMode="auto">
            <a:xfrm>
              <a:off x="3569910" y="25167"/>
              <a:ext cx="311886" cy="311886"/>
            </a:xfrm>
            <a:prstGeom prst="rect">
              <a:avLst/>
            </a:prstGeom>
            <a:noFill/>
            <a:ln w="9525">
              <a:noFill/>
              <a:miter lim="800000"/>
              <a:headEnd/>
              <a:tailEnd/>
            </a:ln>
          </p:spPr>
        </p:pic>
        <p:pic>
          <p:nvPicPr>
            <p:cNvPr id="77841" name="Picture 9" descr="C:\Users\kathyp\Documents\00_Brand-Resources\Multimode Elements\Multimode Icons\PNG\Multimode-Icon_TENT.png"/>
            <p:cNvPicPr>
              <a:picLocks noChangeAspect="1" noChangeArrowheads="1"/>
            </p:cNvPicPr>
            <p:nvPr/>
          </p:nvPicPr>
          <p:blipFill>
            <a:blip r:embed="rId10" cstate="print"/>
            <a:srcRect/>
            <a:stretch>
              <a:fillRect/>
            </a:stretch>
          </p:blipFill>
          <p:spPr bwMode="auto">
            <a:xfrm>
              <a:off x="4996488" y="25167"/>
              <a:ext cx="311886" cy="311886"/>
            </a:xfrm>
            <a:prstGeom prst="rect">
              <a:avLst/>
            </a:prstGeom>
            <a:noFill/>
            <a:ln w="9525">
              <a:noFill/>
              <a:miter lim="800000"/>
              <a:headEnd/>
              <a:tailEnd/>
            </a:ln>
          </p:spPr>
        </p:pic>
        <p:pic>
          <p:nvPicPr>
            <p:cNvPr id="77842" name="Picture 10" descr="C:\Users\kathyp\Documents\00_Brand-Resources\Multimode Elements\Multimode Icons\PNG\Multimode-Icon_TILT.png"/>
            <p:cNvPicPr>
              <a:picLocks noChangeAspect="1" noChangeArrowheads="1"/>
            </p:cNvPicPr>
            <p:nvPr/>
          </p:nvPicPr>
          <p:blipFill>
            <a:blip r:embed="rId11" cstate="print"/>
            <a:srcRect/>
            <a:stretch>
              <a:fillRect/>
            </a:stretch>
          </p:blipFill>
          <p:spPr bwMode="auto">
            <a:xfrm>
              <a:off x="5710272" y="25167"/>
              <a:ext cx="311886" cy="311886"/>
            </a:xfrm>
            <a:prstGeom prst="rect">
              <a:avLst/>
            </a:prstGeom>
            <a:noFill/>
            <a:ln w="9525">
              <a:noFill/>
              <a:miter lim="800000"/>
              <a:headEnd/>
              <a:tailEnd/>
            </a:ln>
          </p:spPr>
        </p:pic>
        <p:pic>
          <p:nvPicPr>
            <p:cNvPr id="77843" name="Picture 11" descr="C:\Users\kathyp\Documents\00_Brand-Resources\Multimode Elements\Multimode Icons\PNG\Multimode-Icon_TV.png"/>
            <p:cNvPicPr>
              <a:picLocks noChangeAspect="1" noChangeArrowheads="1"/>
            </p:cNvPicPr>
            <p:nvPr/>
          </p:nvPicPr>
          <p:blipFill>
            <a:blip r:embed="rId12" cstate="print"/>
            <a:srcRect/>
            <a:stretch>
              <a:fillRect/>
            </a:stretch>
          </p:blipFill>
          <p:spPr bwMode="auto">
            <a:xfrm>
              <a:off x="6067667" y="25167"/>
              <a:ext cx="311886" cy="311886"/>
            </a:xfrm>
            <a:prstGeom prst="rect">
              <a:avLst/>
            </a:prstGeom>
            <a:noFill/>
            <a:ln w="9525">
              <a:noFill/>
              <a:miter lim="800000"/>
              <a:headEnd/>
              <a:tailEnd/>
            </a:ln>
          </p:spPr>
        </p:pic>
        <p:grpSp>
          <p:nvGrpSpPr>
            <p:cNvPr id="5" name="Group 175"/>
            <p:cNvGrpSpPr>
              <a:grpSpLocks/>
            </p:cNvGrpSpPr>
            <p:nvPr/>
          </p:nvGrpSpPr>
          <p:grpSpPr bwMode="auto">
            <a:xfrm>
              <a:off x="1428558" y="25167"/>
              <a:ext cx="310896" cy="310896"/>
              <a:chOff x="0" y="0"/>
              <a:chExt cx="310896" cy="310896"/>
            </a:xfrm>
          </p:grpSpPr>
          <p:sp>
            <p:nvSpPr>
              <p:cNvPr id="77866" name="Oval 45"/>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77867" name="Picture 46"/>
              <p:cNvPicPr>
                <a:picLocks noChangeAspect="1" noChangeArrowheads="1"/>
              </p:cNvPicPr>
              <p:nvPr/>
            </p:nvPicPr>
            <p:blipFill>
              <a:blip r:embed="rId13" cstate="print"/>
              <a:srcRect/>
              <a:stretch>
                <a:fillRect/>
              </a:stretch>
            </p:blipFill>
            <p:spPr bwMode="auto">
              <a:xfrm>
                <a:off x="94216" y="41148"/>
                <a:ext cx="122464" cy="228600"/>
              </a:xfrm>
              <a:prstGeom prst="rect">
                <a:avLst/>
              </a:prstGeom>
              <a:noFill/>
              <a:ln w="9525">
                <a:noFill/>
                <a:miter lim="800000"/>
                <a:headEnd/>
                <a:tailEnd/>
              </a:ln>
            </p:spPr>
          </p:pic>
        </p:grpSp>
        <p:grpSp>
          <p:nvGrpSpPr>
            <p:cNvPr id="6" name="Group 178"/>
            <p:cNvGrpSpPr>
              <a:grpSpLocks/>
            </p:cNvGrpSpPr>
            <p:nvPr/>
          </p:nvGrpSpPr>
          <p:grpSpPr bwMode="auto">
            <a:xfrm>
              <a:off x="2498739" y="25167"/>
              <a:ext cx="310896" cy="310896"/>
              <a:chOff x="0" y="0"/>
              <a:chExt cx="310896" cy="310896"/>
            </a:xfrm>
          </p:grpSpPr>
          <p:sp>
            <p:nvSpPr>
              <p:cNvPr id="77864" name="Oval 43"/>
              <p:cNvSpPr>
                <a:spLocks noChangeArrowheads="1"/>
              </p:cNvSpPr>
              <p:nvPr/>
            </p:nvSpPr>
            <p:spPr bwMode="auto">
              <a:xfrm>
                <a:off x="0" y="0"/>
                <a:ext cx="310896" cy="310896"/>
              </a:xfrm>
              <a:prstGeom prst="ellipse">
                <a:avLst/>
              </a:prstGeom>
              <a:solidFill>
                <a:srgbClr val="4AC0E0"/>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77865" name="Picture 9" descr="C:\Users\yhwang\Desktop\WW Design\Multimode Icons\twitter-01.png"/>
              <p:cNvPicPr>
                <a:picLocks noChangeAspect="1" noChangeArrowheads="1"/>
              </p:cNvPicPr>
              <p:nvPr/>
            </p:nvPicPr>
            <p:blipFill>
              <a:blip r:embed="rId14" cstate="print"/>
              <a:srcRect/>
              <a:stretch>
                <a:fillRect/>
              </a:stretch>
            </p:blipFill>
            <p:spPr bwMode="auto">
              <a:xfrm>
                <a:off x="0" y="0"/>
                <a:ext cx="310896" cy="310896"/>
              </a:xfrm>
              <a:prstGeom prst="rect">
                <a:avLst/>
              </a:prstGeom>
              <a:noFill/>
              <a:ln w="9525">
                <a:noFill/>
                <a:miter lim="800000"/>
                <a:headEnd/>
                <a:tailEnd/>
              </a:ln>
            </p:spPr>
          </p:pic>
        </p:grpSp>
        <p:grpSp>
          <p:nvGrpSpPr>
            <p:cNvPr id="7" name="Group 181"/>
            <p:cNvGrpSpPr>
              <a:grpSpLocks/>
            </p:cNvGrpSpPr>
            <p:nvPr/>
          </p:nvGrpSpPr>
          <p:grpSpPr bwMode="auto">
            <a:xfrm>
              <a:off x="357387" y="25167"/>
              <a:ext cx="310896" cy="310896"/>
              <a:chOff x="0" y="0"/>
              <a:chExt cx="310896" cy="310896"/>
            </a:xfrm>
          </p:grpSpPr>
          <p:sp>
            <p:nvSpPr>
              <p:cNvPr id="77862" name="Oval 41"/>
              <p:cNvSpPr>
                <a:spLocks noChangeArrowheads="1"/>
              </p:cNvSpPr>
              <p:nvPr/>
            </p:nvSpPr>
            <p:spPr bwMode="auto">
              <a:xfrm>
                <a:off x="0" y="0"/>
                <a:ext cx="310896" cy="310896"/>
              </a:xfrm>
              <a:prstGeom prst="ellipse">
                <a:avLst/>
              </a:prstGeom>
              <a:solidFill>
                <a:schemeClr val="accent2"/>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77863" name="Picture 5" descr="C:\Users\yhwang\Desktop\WW Design\Multimode Icons\globe-01.png"/>
              <p:cNvPicPr>
                <a:picLocks noChangeAspect="1" noChangeArrowheads="1"/>
              </p:cNvPicPr>
              <p:nvPr/>
            </p:nvPicPr>
            <p:blipFill>
              <a:blip r:embed="rId15" cstate="print"/>
              <a:srcRect/>
              <a:stretch>
                <a:fillRect/>
              </a:stretch>
            </p:blipFill>
            <p:spPr bwMode="auto">
              <a:xfrm>
                <a:off x="27432" y="27432"/>
                <a:ext cx="256032" cy="256032"/>
              </a:xfrm>
              <a:prstGeom prst="rect">
                <a:avLst/>
              </a:prstGeom>
              <a:noFill/>
              <a:ln w="9525">
                <a:noFill/>
                <a:miter lim="800000"/>
                <a:headEnd/>
                <a:tailEnd/>
              </a:ln>
            </p:spPr>
          </p:pic>
        </p:grpSp>
        <p:grpSp>
          <p:nvGrpSpPr>
            <p:cNvPr id="8" name="Group 255"/>
            <p:cNvGrpSpPr>
              <a:grpSpLocks/>
            </p:cNvGrpSpPr>
            <p:nvPr/>
          </p:nvGrpSpPr>
          <p:grpSpPr bwMode="auto">
            <a:xfrm>
              <a:off x="1759788" y="0"/>
              <a:ext cx="365760" cy="365760"/>
              <a:chOff x="0" y="0"/>
              <a:chExt cx="365760" cy="365760"/>
            </a:xfrm>
          </p:grpSpPr>
          <p:sp>
            <p:nvSpPr>
              <p:cNvPr id="77860" name="Oval 39"/>
              <p:cNvSpPr>
                <a:spLocks noChangeArrowheads="1"/>
              </p:cNvSpPr>
              <p:nvPr/>
            </p:nvSpPr>
            <p:spPr bwMode="auto">
              <a:xfrm>
                <a:off x="25167" y="25167"/>
                <a:ext cx="310896" cy="310896"/>
              </a:xfrm>
              <a:prstGeom prst="ellipse">
                <a:avLst/>
              </a:prstGeom>
              <a:solidFill>
                <a:srgbClr val="3E8DDD"/>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77861" name="Picture 2" descr="C:\Users\yhwang\Desktop\WW Design\Multimode Icons\chain-01.png"/>
              <p:cNvPicPr>
                <a:picLocks noChangeAspect="1" noChangeArrowheads="1"/>
              </p:cNvPicPr>
              <p:nvPr/>
            </p:nvPicPr>
            <p:blipFill>
              <a:blip r:embed="rId16" cstate="print"/>
              <a:srcRect/>
              <a:stretch>
                <a:fillRect/>
              </a:stretch>
            </p:blipFill>
            <p:spPr bwMode="auto">
              <a:xfrm>
                <a:off x="0" y="0"/>
                <a:ext cx="365760" cy="365760"/>
              </a:xfrm>
              <a:prstGeom prst="rect">
                <a:avLst/>
              </a:prstGeom>
              <a:noFill/>
              <a:ln w="9525">
                <a:noFill/>
                <a:miter lim="800000"/>
                <a:headEnd/>
                <a:tailEnd/>
              </a:ln>
            </p:spPr>
          </p:pic>
        </p:grpSp>
        <p:grpSp>
          <p:nvGrpSpPr>
            <p:cNvPr id="9" name="Group 258"/>
            <p:cNvGrpSpPr>
              <a:grpSpLocks/>
            </p:cNvGrpSpPr>
            <p:nvPr/>
          </p:nvGrpSpPr>
          <p:grpSpPr bwMode="auto">
            <a:xfrm>
              <a:off x="4640091" y="25167"/>
              <a:ext cx="310896" cy="310896"/>
              <a:chOff x="0" y="0"/>
              <a:chExt cx="310896" cy="310896"/>
            </a:xfrm>
          </p:grpSpPr>
          <p:sp>
            <p:nvSpPr>
              <p:cNvPr id="77858" name="Oval 37"/>
              <p:cNvSpPr>
                <a:spLocks noChangeArrowheads="1"/>
              </p:cNvSpPr>
              <p:nvPr/>
            </p:nvSpPr>
            <p:spPr bwMode="auto">
              <a:xfrm>
                <a:off x="0" y="0"/>
                <a:ext cx="310896" cy="310896"/>
              </a:xfrm>
              <a:prstGeom prst="ellipse">
                <a:avLst/>
              </a:prstGeom>
              <a:solidFill>
                <a:srgbClr val="3E8DDD"/>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77859" name="Picture 38" descr="C:\Users\yhwang\Desktop\WW Design\Multimode Icons\facebook-01.png"/>
              <p:cNvPicPr>
                <a:picLocks noChangeAspect="1" noChangeArrowheads="1"/>
              </p:cNvPicPr>
              <p:nvPr/>
            </p:nvPicPr>
            <p:blipFill>
              <a:blip r:embed="rId17" cstate="print"/>
              <a:srcRect/>
              <a:stretch>
                <a:fillRect/>
              </a:stretch>
            </p:blipFill>
            <p:spPr bwMode="auto">
              <a:xfrm>
                <a:off x="0" y="0"/>
                <a:ext cx="310896" cy="310896"/>
              </a:xfrm>
              <a:prstGeom prst="rect">
                <a:avLst/>
              </a:prstGeom>
              <a:noFill/>
              <a:ln w="9525">
                <a:noFill/>
                <a:miter lim="800000"/>
                <a:headEnd/>
                <a:tailEnd/>
              </a:ln>
            </p:spPr>
          </p:pic>
        </p:grpSp>
        <p:grpSp>
          <p:nvGrpSpPr>
            <p:cNvPr id="10" name="Group 261"/>
            <p:cNvGrpSpPr>
              <a:grpSpLocks/>
            </p:cNvGrpSpPr>
            <p:nvPr/>
          </p:nvGrpSpPr>
          <p:grpSpPr bwMode="auto">
            <a:xfrm>
              <a:off x="3927297" y="25167"/>
              <a:ext cx="310896" cy="310896"/>
              <a:chOff x="0" y="0"/>
              <a:chExt cx="310896" cy="310896"/>
            </a:xfrm>
          </p:grpSpPr>
          <p:sp>
            <p:nvSpPr>
              <p:cNvPr id="77856" name="Oval 35"/>
              <p:cNvSpPr>
                <a:spLocks noChangeArrowheads="1"/>
              </p:cNvSpPr>
              <p:nvPr/>
            </p:nvSpPr>
            <p:spPr bwMode="auto">
              <a:xfrm>
                <a:off x="0" y="0"/>
                <a:ext cx="310896" cy="310896"/>
              </a:xfrm>
              <a:prstGeom prst="ellipse">
                <a:avLst/>
              </a:prstGeom>
              <a:solidFill>
                <a:srgbClr val="6ABF4A"/>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77857" name="Picture 7" descr="C:\Users\yhwang\Desktop\WW Design\Multimode Icons\server-01.png"/>
              <p:cNvPicPr>
                <a:picLocks noChangeAspect="1" noChangeArrowheads="1"/>
              </p:cNvPicPr>
              <p:nvPr/>
            </p:nvPicPr>
            <p:blipFill>
              <a:blip r:embed="rId18" cstate="print"/>
              <a:srcRect/>
              <a:stretch>
                <a:fillRect/>
              </a:stretch>
            </p:blipFill>
            <p:spPr bwMode="auto">
              <a:xfrm>
                <a:off x="0" y="0"/>
                <a:ext cx="310896" cy="310896"/>
              </a:xfrm>
              <a:prstGeom prst="rect">
                <a:avLst/>
              </a:prstGeom>
              <a:noFill/>
              <a:ln w="9525">
                <a:noFill/>
                <a:miter lim="800000"/>
                <a:headEnd/>
                <a:tailEnd/>
              </a:ln>
            </p:spPr>
          </p:pic>
        </p:grpSp>
        <p:grpSp>
          <p:nvGrpSpPr>
            <p:cNvPr id="11" name="Group 264"/>
            <p:cNvGrpSpPr>
              <a:grpSpLocks/>
            </p:cNvGrpSpPr>
            <p:nvPr/>
          </p:nvGrpSpPr>
          <p:grpSpPr bwMode="auto">
            <a:xfrm>
              <a:off x="4283694" y="25167"/>
              <a:ext cx="310896" cy="310896"/>
              <a:chOff x="0" y="0"/>
              <a:chExt cx="310896" cy="310896"/>
            </a:xfrm>
          </p:grpSpPr>
          <p:sp>
            <p:nvSpPr>
              <p:cNvPr id="77854" name="Oval 33"/>
              <p:cNvSpPr>
                <a:spLocks noChangeArrowheads="1"/>
              </p:cNvSpPr>
              <p:nvPr/>
            </p:nvSpPr>
            <p:spPr bwMode="auto">
              <a:xfrm>
                <a:off x="0" y="0"/>
                <a:ext cx="310896" cy="310896"/>
              </a:xfrm>
              <a:prstGeom prst="ellipse">
                <a:avLst/>
              </a:prstGeom>
              <a:solidFill>
                <a:schemeClr val="accent2"/>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77855" name="Picture 6" descr="C:\Users\yhwang\Desktop\WW Design\Multimode Icons\network-01.png"/>
              <p:cNvPicPr>
                <a:picLocks noChangeAspect="1" noChangeArrowheads="1"/>
              </p:cNvPicPr>
              <p:nvPr/>
            </p:nvPicPr>
            <p:blipFill>
              <a:blip r:embed="rId19" cstate="print"/>
              <a:srcRect/>
              <a:stretch>
                <a:fillRect/>
              </a:stretch>
            </p:blipFill>
            <p:spPr bwMode="auto">
              <a:xfrm>
                <a:off x="0" y="0"/>
                <a:ext cx="310896" cy="310896"/>
              </a:xfrm>
              <a:prstGeom prst="rect">
                <a:avLst/>
              </a:prstGeom>
              <a:noFill/>
              <a:ln w="9525">
                <a:noFill/>
                <a:miter lim="800000"/>
                <a:headEnd/>
                <a:tailEnd/>
              </a:ln>
            </p:spPr>
          </p:pic>
        </p:grpSp>
        <p:grpSp>
          <p:nvGrpSpPr>
            <p:cNvPr id="12" name="Group 267"/>
            <p:cNvGrpSpPr>
              <a:grpSpLocks/>
            </p:cNvGrpSpPr>
            <p:nvPr/>
          </p:nvGrpSpPr>
          <p:grpSpPr bwMode="auto">
            <a:xfrm>
              <a:off x="5353875" y="25167"/>
              <a:ext cx="310896" cy="310896"/>
              <a:chOff x="0" y="0"/>
              <a:chExt cx="310896" cy="310896"/>
            </a:xfrm>
          </p:grpSpPr>
          <p:sp>
            <p:nvSpPr>
              <p:cNvPr id="77852" name="Oval 31"/>
              <p:cNvSpPr>
                <a:spLocks noChangeArrowheads="1"/>
              </p:cNvSpPr>
              <p:nvPr/>
            </p:nvSpPr>
            <p:spPr bwMode="auto">
              <a:xfrm>
                <a:off x="0" y="0"/>
                <a:ext cx="310896" cy="310896"/>
              </a:xfrm>
              <a:prstGeom prst="ellipse">
                <a:avLst/>
              </a:prstGeom>
              <a:solidFill>
                <a:srgbClr val="E96BAF"/>
              </a:solidFill>
              <a:ln w="9525">
                <a:noFill/>
                <a:round/>
                <a:headEnd/>
                <a:tailEnd/>
              </a:ln>
            </p:spPr>
            <p:txBody>
              <a:bodyPr/>
              <a:lstStyle/>
              <a:p>
                <a:endParaRPr lang="zh-CN" altLang="en-US">
                  <a:solidFill>
                    <a:srgbClr val="FFFFFF"/>
                  </a:solidFill>
                  <a:cs typeface="Arial" pitchFamily="34" charset="0"/>
                  <a:sym typeface="Arial" pitchFamily="34" charset="0"/>
                </a:endParaRPr>
              </a:p>
            </p:txBody>
          </p:sp>
          <p:pic>
            <p:nvPicPr>
              <p:cNvPr id="77853" name="Picture 8" descr="C:\Users\yhwang\Desktop\WW Design\Multimode Icons\think_light-01.png"/>
              <p:cNvPicPr>
                <a:picLocks noChangeAspect="1" noChangeArrowheads="1"/>
              </p:cNvPicPr>
              <p:nvPr/>
            </p:nvPicPr>
            <p:blipFill>
              <a:blip r:embed="rId20" cstate="print"/>
              <a:srcRect/>
              <a:stretch>
                <a:fillRect/>
              </a:stretch>
            </p:blipFill>
            <p:spPr bwMode="auto">
              <a:xfrm>
                <a:off x="0" y="0"/>
                <a:ext cx="310896" cy="310896"/>
              </a:xfrm>
              <a:prstGeom prst="rect">
                <a:avLst/>
              </a:prstGeom>
              <a:noFill/>
              <a:ln w="9525">
                <a:noFill/>
                <a:miter lim="800000"/>
                <a:headEnd/>
                <a:tailEnd/>
              </a:ln>
            </p:spPr>
          </p:pic>
        </p:grpSp>
      </p:grpSp>
      <p:pic>
        <p:nvPicPr>
          <p:cNvPr id="77832" name="Picture 47"/>
          <p:cNvPicPr>
            <a:picLocks noChangeAspect="1" noChangeArrowheads="1"/>
          </p:cNvPicPr>
          <p:nvPr/>
        </p:nvPicPr>
        <p:blipFill>
          <a:blip r:embed="rId21" cstate="print"/>
          <a:srcRect/>
          <a:stretch>
            <a:fillRect/>
          </a:stretch>
        </p:blipFill>
        <p:spPr bwMode="auto">
          <a:xfrm>
            <a:off x="2610530" y="2009776"/>
            <a:ext cx="6974116" cy="2232025"/>
          </a:xfrm>
          <a:prstGeom prst="rect">
            <a:avLst/>
          </a:prstGeom>
          <a:noFill/>
          <a:ln w="9525">
            <a:noFill/>
            <a:miter lim="800000"/>
            <a:headEnd/>
            <a:tailEnd/>
          </a:ln>
        </p:spPr>
      </p:pic>
      <p:pic>
        <p:nvPicPr>
          <p:cNvPr id="77833" name="Picture 50"/>
          <p:cNvPicPr>
            <a:picLocks noChangeAspect="1" noChangeArrowheads="1"/>
          </p:cNvPicPr>
          <p:nvPr/>
        </p:nvPicPr>
        <p:blipFill>
          <a:blip r:embed="rId22" cstate="print"/>
          <a:srcRect/>
          <a:stretch>
            <a:fillRect/>
          </a:stretch>
        </p:blipFill>
        <p:spPr bwMode="auto">
          <a:xfrm>
            <a:off x="11391692" y="2251075"/>
            <a:ext cx="803484" cy="2413000"/>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1960887" y="2125435"/>
            <a:ext cx="4291013" cy="684212"/>
          </a:xfrm>
          <a:prstGeom prst="roundRect">
            <a:avLst>
              <a:gd name="adj" fmla="val 16667"/>
            </a:avLst>
          </a:prstGeom>
          <a:solidFill>
            <a:srgbClr val="CCCCCC"/>
          </a:solidFill>
          <a:ln w="21600">
            <a:solidFill>
              <a:srgbClr val="666666"/>
            </a:solidFill>
            <a:round/>
            <a:headEnd/>
            <a:tailEnd/>
          </a:ln>
        </p:spPr>
        <p:txBody>
          <a:bodyPr lIns="75960" tIns="9000" rIns="75960" bIns="37800"/>
          <a:lstStyle/>
          <a:p>
            <a:pPr algn="ctr">
              <a:buClr>
                <a:schemeClr val="tx2"/>
              </a:buClr>
              <a:buFont typeface="Wingdings" pitchFamily="2" charset="2"/>
              <a:buNone/>
            </a:pPr>
            <a:r>
              <a:rPr lang="en-US" altLang="zh-CN" sz="1500" dirty="0">
                <a:latin typeface="Arial" pitchFamily="34" charset="0"/>
                <a:ea typeface="微软雅黑" pitchFamily="34" charset="-122"/>
                <a:sym typeface="Arial" pitchFamily="34" charset="0"/>
              </a:rPr>
              <a:t>SAP HANA</a:t>
            </a:r>
            <a:r>
              <a:rPr lang="en-US" altLang="zh-CN" sz="1500" baseline="33000" dirty="0">
                <a:latin typeface="Arial" pitchFamily="34" charset="0"/>
                <a:ea typeface="微软雅黑" pitchFamily="34" charset="-122"/>
                <a:sym typeface="Arial" pitchFamily="34" charset="0"/>
              </a:rPr>
              <a:t>®</a:t>
            </a:r>
            <a:endParaRPr lang="zh-CN" altLang="en-US" sz="1800" dirty="0">
              <a:latin typeface="Arial" pitchFamily="34" charset="0"/>
              <a:ea typeface="微软雅黑" pitchFamily="34" charset="-122"/>
              <a:sym typeface="Arial" pitchFamily="34" charset="0"/>
            </a:endParaRPr>
          </a:p>
        </p:txBody>
      </p:sp>
      <p:sp>
        <p:nvSpPr>
          <p:cNvPr id="3" name="AutoShape 5"/>
          <p:cNvSpPr>
            <a:spLocks noChangeArrowheads="1"/>
          </p:cNvSpPr>
          <p:nvPr/>
        </p:nvSpPr>
        <p:spPr bwMode="auto">
          <a:xfrm>
            <a:off x="1960887" y="3627210"/>
            <a:ext cx="4281488" cy="679450"/>
          </a:xfrm>
          <a:prstGeom prst="roundRect">
            <a:avLst>
              <a:gd name="adj" fmla="val 16667"/>
            </a:avLst>
          </a:prstGeom>
          <a:solidFill>
            <a:srgbClr val="CCCCCC"/>
          </a:solidFill>
          <a:ln w="21600">
            <a:solidFill>
              <a:srgbClr val="666666"/>
            </a:solidFill>
            <a:round/>
            <a:headEnd/>
            <a:tailEnd/>
          </a:ln>
        </p:spPr>
        <p:txBody>
          <a:bodyPr lIns="75960" tIns="-21240" rIns="75960" bIns="37800"/>
          <a:lstStyle/>
          <a:p>
            <a:pPr algn="ctr">
              <a:buClr>
                <a:schemeClr val="tx2"/>
              </a:buClr>
              <a:buFont typeface="Wingdings" pitchFamily="2" charset="2"/>
              <a:buNone/>
            </a:pPr>
            <a:r>
              <a:rPr lang="en-US" altLang="zh-CN" sz="1500">
                <a:latin typeface="Arial" pitchFamily="34" charset="0"/>
                <a:ea typeface="微软雅黑" pitchFamily="34" charset="-122"/>
                <a:sym typeface="Arial" pitchFamily="34" charset="0"/>
              </a:rPr>
              <a:t>OS</a:t>
            </a:r>
            <a:endParaRPr lang="zh-CN" altLang="en-US" sz="1800">
              <a:latin typeface="Arial" pitchFamily="34" charset="0"/>
              <a:ea typeface="微软雅黑" pitchFamily="34" charset="-122"/>
              <a:sym typeface="Arial" pitchFamily="34" charset="0"/>
            </a:endParaRPr>
          </a:p>
        </p:txBody>
      </p:sp>
      <p:sp>
        <p:nvSpPr>
          <p:cNvPr id="4" name="Text Box 6"/>
          <p:cNvSpPr>
            <a:spLocks noChangeArrowheads="1"/>
          </p:cNvSpPr>
          <p:nvPr/>
        </p:nvSpPr>
        <p:spPr bwMode="auto">
          <a:xfrm>
            <a:off x="1887862" y="3878035"/>
            <a:ext cx="4354513" cy="409575"/>
          </a:xfrm>
          <a:prstGeom prst="rect">
            <a:avLst/>
          </a:prstGeom>
          <a:noFill/>
          <a:ln w="9525">
            <a:noFill/>
            <a:miter lim="800000"/>
            <a:headEnd/>
            <a:tailEnd/>
          </a:ln>
        </p:spPr>
        <p:txBody>
          <a:bodyPr lIns="75960" tIns="37800" rIns="75960" bIns="37800" anchor="ctr"/>
          <a:lstStyle/>
          <a:p>
            <a:pPr algn="ctr">
              <a:buClr>
                <a:schemeClr val="tx2"/>
              </a:buClr>
              <a:buFont typeface="Wingdings" pitchFamily="2" charset="2"/>
              <a:buNone/>
            </a:pPr>
            <a:r>
              <a:rPr lang="en-US" altLang="zh-CN" sz="1000">
                <a:latin typeface="Arial" pitchFamily="34" charset="0"/>
                <a:ea typeface="微软雅黑" pitchFamily="34" charset="-122"/>
                <a:sym typeface="Corbel" pitchFamily="34" charset="0"/>
              </a:rPr>
              <a:t>Red Hat Enterprise Linux 6.5</a:t>
            </a:r>
            <a:endParaRPr lang="zh-CN" altLang="en-US" sz="1000">
              <a:latin typeface="Arial" pitchFamily="34" charset="0"/>
              <a:ea typeface="微软雅黑" pitchFamily="34" charset="-122"/>
              <a:sym typeface="Corbel" pitchFamily="34" charset="0"/>
            </a:endParaRPr>
          </a:p>
          <a:p>
            <a:pPr algn="ctr">
              <a:buClr>
                <a:schemeClr val="tx2"/>
              </a:buClr>
              <a:buFont typeface="Wingdings" pitchFamily="2" charset="2"/>
              <a:buNone/>
            </a:pPr>
            <a:r>
              <a:rPr lang="en-US" altLang="zh-CN" sz="1000">
                <a:latin typeface="Arial" pitchFamily="34" charset="0"/>
                <a:ea typeface="微软雅黑" pitchFamily="34" charset="-122"/>
                <a:sym typeface="Corbel" pitchFamily="34" charset="0"/>
              </a:rPr>
              <a:t>SUSE Linux Enterprise Server 11</a:t>
            </a:r>
            <a:endParaRPr lang="zh-CN" altLang="en-US" sz="1000">
              <a:latin typeface="Arial" pitchFamily="34" charset="0"/>
              <a:ea typeface="微软雅黑" pitchFamily="34" charset="-122"/>
              <a:sym typeface="Corbel" pitchFamily="34" charset="0"/>
            </a:endParaRPr>
          </a:p>
          <a:p>
            <a:pPr algn="ctr">
              <a:buClr>
                <a:schemeClr val="tx2"/>
              </a:buClr>
              <a:buFont typeface="Wingdings" pitchFamily="2" charset="2"/>
              <a:buNone/>
            </a:pPr>
            <a:r>
              <a:rPr lang="zh-CN" altLang="en-US" sz="1000">
                <a:latin typeface="Arial" pitchFamily="34" charset="0"/>
                <a:ea typeface="微软雅黑" pitchFamily="34" charset="-122"/>
                <a:sym typeface="Corbel" pitchFamily="34" charset="0"/>
              </a:rPr>
              <a:t>面向</a:t>
            </a:r>
            <a:r>
              <a:rPr lang="en-US" altLang="zh-CN" sz="1000">
                <a:latin typeface="Arial" pitchFamily="34" charset="0"/>
                <a:ea typeface="微软雅黑" pitchFamily="34" charset="-122"/>
                <a:sym typeface="Corbel" pitchFamily="34" charset="0"/>
              </a:rPr>
              <a:t>SAP</a:t>
            </a:r>
            <a:r>
              <a:rPr lang="zh-CN" altLang="en-US" sz="1000">
                <a:latin typeface="Arial" pitchFamily="34" charset="0"/>
                <a:ea typeface="微软雅黑" pitchFamily="34" charset="-122"/>
                <a:sym typeface="Corbel" pitchFamily="34" charset="0"/>
              </a:rPr>
              <a:t>应用的优先支持</a:t>
            </a:r>
            <a:endParaRPr lang="en-US" altLang="zh-CN" sz="1000">
              <a:latin typeface="Arial" pitchFamily="34" charset="0"/>
              <a:ea typeface="微软雅黑" pitchFamily="34" charset="-122"/>
              <a:sym typeface="Corbel" pitchFamily="34" charset="0"/>
            </a:endParaRPr>
          </a:p>
        </p:txBody>
      </p:sp>
      <p:pic>
        <p:nvPicPr>
          <p:cNvPr id="5" name="Picture 7"/>
          <p:cNvPicPr>
            <a:picLocks noChangeAspect="1" noChangeArrowheads="1"/>
          </p:cNvPicPr>
          <p:nvPr/>
        </p:nvPicPr>
        <p:blipFill>
          <a:blip r:embed="rId2" cstate="print"/>
          <a:srcRect/>
          <a:stretch>
            <a:fillRect/>
          </a:stretch>
        </p:blipFill>
        <p:spPr bwMode="auto">
          <a:xfrm>
            <a:off x="5405762" y="3687535"/>
            <a:ext cx="763588" cy="579437"/>
          </a:xfrm>
          <a:prstGeom prst="rect">
            <a:avLst/>
          </a:prstGeom>
          <a:noFill/>
          <a:ln w="9525">
            <a:noFill/>
            <a:miter lim="800000"/>
            <a:headEnd/>
            <a:tailEnd/>
          </a:ln>
        </p:spPr>
      </p:pic>
      <p:grpSp>
        <p:nvGrpSpPr>
          <p:cNvPr id="6" name="Group 8"/>
          <p:cNvGrpSpPr>
            <a:grpSpLocks/>
          </p:cNvGrpSpPr>
          <p:nvPr/>
        </p:nvGrpSpPr>
        <p:grpSpPr bwMode="auto">
          <a:xfrm>
            <a:off x="1960887" y="2876322"/>
            <a:ext cx="4291013" cy="679450"/>
            <a:chOff x="0" y="0"/>
            <a:chExt cx="1367" cy="428"/>
          </a:xfrm>
        </p:grpSpPr>
        <p:sp>
          <p:nvSpPr>
            <p:cNvPr id="7" name="AutoShape 9"/>
            <p:cNvSpPr>
              <a:spLocks noChangeArrowheads="1"/>
            </p:cNvSpPr>
            <p:nvPr/>
          </p:nvSpPr>
          <p:spPr bwMode="auto">
            <a:xfrm>
              <a:off x="0" y="0"/>
              <a:ext cx="1367" cy="428"/>
            </a:xfrm>
            <a:prstGeom prst="roundRect">
              <a:avLst>
                <a:gd name="adj" fmla="val 16667"/>
              </a:avLst>
            </a:prstGeom>
            <a:solidFill>
              <a:srgbClr val="CCCCCC"/>
            </a:solidFill>
            <a:ln w="21600">
              <a:solidFill>
                <a:srgbClr val="666666"/>
              </a:solidFill>
              <a:round/>
              <a:headEnd/>
              <a:tailEnd/>
            </a:ln>
          </p:spPr>
          <p:txBody>
            <a:bodyPr lIns="75960" tIns="-21240" rIns="75960" bIns="37800"/>
            <a:lstStyle/>
            <a:p>
              <a:pPr algn="ctr">
                <a:buClr>
                  <a:schemeClr val="tx2"/>
                </a:buClr>
                <a:buFont typeface="Wingdings" pitchFamily="2" charset="2"/>
                <a:buNone/>
              </a:pPr>
              <a:r>
                <a:rPr lang="en-US" altLang="zh-CN" sz="1500">
                  <a:latin typeface="Arial" pitchFamily="34" charset="0"/>
                  <a:ea typeface="微软雅黑" pitchFamily="34" charset="-122"/>
                  <a:sym typeface="Arial" pitchFamily="34" charset="0"/>
                </a:rPr>
                <a:t>GPFS</a:t>
              </a:r>
              <a:endParaRPr lang="zh-CN" altLang="en-US" sz="1800">
                <a:latin typeface="Arial" pitchFamily="34" charset="0"/>
                <a:ea typeface="微软雅黑" pitchFamily="34" charset="-122"/>
                <a:sym typeface="Arial" pitchFamily="34" charset="0"/>
              </a:endParaRPr>
            </a:p>
          </p:txBody>
        </p:sp>
        <p:sp>
          <p:nvSpPr>
            <p:cNvPr id="8" name="Text Box 13"/>
            <p:cNvSpPr>
              <a:spLocks noChangeArrowheads="1"/>
            </p:cNvSpPr>
            <p:nvPr/>
          </p:nvSpPr>
          <p:spPr bwMode="auto">
            <a:xfrm>
              <a:off x="60" y="193"/>
              <a:ext cx="1304" cy="170"/>
            </a:xfrm>
            <a:prstGeom prst="rect">
              <a:avLst/>
            </a:prstGeom>
            <a:noFill/>
            <a:ln w="9525">
              <a:noFill/>
              <a:miter lim="800000"/>
              <a:headEnd/>
              <a:tailEnd/>
            </a:ln>
          </p:spPr>
          <p:txBody>
            <a:bodyPr lIns="75960" tIns="37800" rIns="75960" bIns="37800"/>
            <a:lstStyle/>
            <a:p>
              <a:pPr algn="ctr">
                <a:buClr>
                  <a:schemeClr val="tx2"/>
                </a:buClr>
                <a:buFont typeface="Wingdings" pitchFamily="2" charset="2"/>
                <a:buNone/>
              </a:pPr>
              <a:r>
                <a:rPr lang="en-US" altLang="zh-CN" sz="1200" dirty="0">
                  <a:latin typeface="Arial" pitchFamily="34" charset="0"/>
                  <a:ea typeface="微软雅黑" pitchFamily="34" charset="-122"/>
                  <a:sym typeface="Arial" pitchFamily="34" charset="0"/>
                </a:rPr>
                <a:t>FPO</a:t>
              </a:r>
              <a:r>
                <a:rPr lang="zh-CN" altLang="en-US" sz="1200" dirty="0">
                  <a:latin typeface="Arial" pitchFamily="34" charset="0"/>
                  <a:ea typeface="微软雅黑" pitchFamily="34" charset="-122"/>
                  <a:sym typeface="Arial" pitchFamily="34" charset="0"/>
                </a:rPr>
                <a:t>功能</a:t>
              </a:r>
              <a:endParaRPr lang="en-US" altLang="zh-CN" sz="1200" dirty="0">
                <a:latin typeface="Arial" pitchFamily="34" charset="0"/>
                <a:ea typeface="微软雅黑" pitchFamily="34" charset="-122"/>
                <a:sym typeface="Arial" pitchFamily="34" charset="0"/>
              </a:endParaRPr>
            </a:p>
          </p:txBody>
        </p:sp>
      </p:grpSp>
      <p:grpSp>
        <p:nvGrpSpPr>
          <p:cNvPr id="9" name="Group 14"/>
          <p:cNvGrpSpPr>
            <a:grpSpLocks/>
          </p:cNvGrpSpPr>
          <p:nvPr/>
        </p:nvGrpSpPr>
        <p:grpSpPr bwMode="auto">
          <a:xfrm>
            <a:off x="1960887" y="4379685"/>
            <a:ext cx="4281488" cy="679450"/>
            <a:chOff x="0" y="0"/>
            <a:chExt cx="2024" cy="428"/>
          </a:xfrm>
        </p:grpSpPr>
        <p:sp>
          <p:nvSpPr>
            <p:cNvPr id="10" name="AutoShape 15"/>
            <p:cNvSpPr>
              <a:spLocks noChangeArrowheads="1"/>
            </p:cNvSpPr>
            <p:nvPr/>
          </p:nvSpPr>
          <p:spPr bwMode="auto">
            <a:xfrm>
              <a:off x="0" y="0"/>
              <a:ext cx="2024" cy="428"/>
            </a:xfrm>
            <a:prstGeom prst="roundRect">
              <a:avLst>
                <a:gd name="adj" fmla="val 16667"/>
              </a:avLst>
            </a:prstGeom>
            <a:solidFill>
              <a:srgbClr val="CCCCCC"/>
            </a:solidFill>
            <a:ln w="21600">
              <a:solidFill>
                <a:srgbClr val="666666"/>
              </a:solidFill>
              <a:round/>
              <a:headEnd/>
              <a:tailEnd/>
            </a:ln>
          </p:spPr>
          <p:txBody>
            <a:bodyPr lIns="75960" tIns="-21240" rIns="75960" bIns="37800"/>
            <a:lstStyle/>
            <a:p>
              <a:pPr algn="ctr">
                <a:buClr>
                  <a:schemeClr val="tx2"/>
                </a:buClr>
                <a:buFont typeface="Wingdings" pitchFamily="2" charset="2"/>
                <a:buNone/>
              </a:pPr>
              <a:r>
                <a:rPr lang="zh-CN" altLang="en-US" sz="1500">
                  <a:latin typeface="Arial" pitchFamily="34" charset="0"/>
                  <a:ea typeface="微软雅黑" pitchFamily="34" charset="-122"/>
                  <a:sym typeface="Arial" pitchFamily="34" charset="0"/>
                </a:rPr>
                <a:t>服务器硬件</a:t>
              </a:r>
              <a:endParaRPr lang="en-US" altLang="zh-CN" sz="1500">
                <a:latin typeface="Arial" pitchFamily="34" charset="0"/>
                <a:ea typeface="微软雅黑" pitchFamily="34" charset="-122"/>
                <a:sym typeface="Arial" pitchFamily="34" charset="0"/>
              </a:endParaRPr>
            </a:p>
          </p:txBody>
        </p:sp>
        <p:sp>
          <p:nvSpPr>
            <p:cNvPr id="11" name="Text Box 16"/>
            <p:cNvSpPr>
              <a:spLocks noChangeArrowheads="1"/>
            </p:cNvSpPr>
            <p:nvPr/>
          </p:nvSpPr>
          <p:spPr bwMode="auto">
            <a:xfrm>
              <a:off x="60" y="130"/>
              <a:ext cx="1696" cy="170"/>
            </a:xfrm>
            <a:prstGeom prst="rect">
              <a:avLst/>
            </a:prstGeom>
            <a:noFill/>
            <a:ln w="9525">
              <a:noFill/>
              <a:miter lim="800000"/>
              <a:headEnd/>
              <a:tailEnd/>
            </a:ln>
          </p:spPr>
          <p:txBody>
            <a:bodyPr lIns="75960" tIns="37800" rIns="75960" bIns="37800"/>
            <a:lstStyle/>
            <a:p>
              <a:pPr algn="ctr">
                <a:buClr>
                  <a:schemeClr val="tx2"/>
                </a:buClr>
                <a:buFont typeface="Wingdings" pitchFamily="2" charset="2"/>
                <a:buNone/>
              </a:pPr>
              <a:r>
                <a:rPr lang="en-US" altLang="zh-CN" sz="1200">
                  <a:latin typeface="Arial" pitchFamily="34" charset="0"/>
                  <a:ea typeface="微软雅黑" pitchFamily="34" charset="-122"/>
                  <a:sym typeface="Arial" pitchFamily="34" charset="0"/>
                </a:rPr>
                <a:t>X6 - x3850 X6 </a:t>
              </a:r>
              <a:r>
                <a:rPr lang="zh-CN" altLang="en-US" sz="1200">
                  <a:latin typeface="Arial" pitchFamily="34" charset="0"/>
                  <a:ea typeface="微软雅黑" pitchFamily="34" charset="-122"/>
                  <a:sym typeface="Arial" pitchFamily="34" charset="0"/>
                </a:rPr>
                <a:t>和 </a:t>
              </a:r>
              <a:r>
                <a:rPr lang="en-US" altLang="zh-CN" sz="1200">
                  <a:latin typeface="Arial" pitchFamily="34" charset="0"/>
                  <a:ea typeface="微软雅黑" pitchFamily="34" charset="-122"/>
                  <a:sym typeface="Arial" pitchFamily="34" charset="0"/>
                </a:rPr>
                <a:t>x3950 X6</a:t>
              </a:r>
              <a:endParaRPr lang="zh-CN" altLang="en-US" sz="1800">
                <a:latin typeface="Arial" pitchFamily="34" charset="0"/>
                <a:ea typeface="微软雅黑" pitchFamily="34" charset="-122"/>
                <a:sym typeface="Arial" pitchFamily="34" charset="0"/>
              </a:endParaRPr>
            </a:p>
          </p:txBody>
        </p:sp>
      </p:grpSp>
      <p:pic>
        <p:nvPicPr>
          <p:cNvPr id="12" name="Picture 18"/>
          <p:cNvPicPr>
            <a:picLocks noChangeAspect="1" noChangeArrowheads="1"/>
          </p:cNvPicPr>
          <p:nvPr/>
        </p:nvPicPr>
        <p:blipFill>
          <a:blip r:embed="rId3" cstate="print"/>
          <a:srcRect/>
          <a:stretch>
            <a:fillRect/>
          </a:stretch>
        </p:blipFill>
        <p:spPr bwMode="auto">
          <a:xfrm>
            <a:off x="973462" y="2369910"/>
            <a:ext cx="758825" cy="285750"/>
          </a:xfrm>
          <a:prstGeom prst="rect">
            <a:avLst/>
          </a:prstGeom>
          <a:noFill/>
          <a:ln w="9525">
            <a:noFill/>
            <a:miter lim="800000"/>
            <a:headEnd/>
            <a:tailEnd/>
          </a:ln>
        </p:spPr>
      </p:pic>
      <p:pic>
        <p:nvPicPr>
          <p:cNvPr id="13" name="Picture 21"/>
          <p:cNvPicPr>
            <a:picLocks noChangeAspect="1" noChangeArrowheads="1"/>
          </p:cNvPicPr>
          <p:nvPr/>
        </p:nvPicPr>
        <p:blipFill>
          <a:blip r:embed="rId4" cstate="print"/>
          <a:srcRect/>
          <a:stretch>
            <a:fillRect/>
          </a:stretch>
        </p:blipFill>
        <p:spPr bwMode="auto">
          <a:xfrm>
            <a:off x="929012" y="3093810"/>
            <a:ext cx="860425" cy="252412"/>
          </a:xfrm>
          <a:prstGeom prst="rect">
            <a:avLst/>
          </a:prstGeom>
          <a:noFill/>
          <a:ln w="9525">
            <a:noFill/>
            <a:miter lim="800000"/>
            <a:headEnd/>
            <a:tailEnd/>
          </a:ln>
        </p:spPr>
      </p:pic>
      <p:sp>
        <p:nvSpPr>
          <p:cNvPr id="14" name="AutoShape 24"/>
          <p:cNvSpPr>
            <a:spLocks noChangeArrowheads="1"/>
          </p:cNvSpPr>
          <p:nvPr/>
        </p:nvSpPr>
        <p:spPr bwMode="auto">
          <a:xfrm>
            <a:off x="1960887" y="1242785"/>
            <a:ext cx="4291013" cy="684212"/>
          </a:xfrm>
          <a:prstGeom prst="roundRect">
            <a:avLst>
              <a:gd name="adj" fmla="val 16667"/>
            </a:avLst>
          </a:prstGeom>
          <a:solidFill>
            <a:srgbClr val="CCCCCC">
              <a:alpha val="50195"/>
            </a:srgbClr>
          </a:solidFill>
          <a:ln w="21600">
            <a:solidFill>
              <a:srgbClr val="666666">
                <a:alpha val="50195"/>
              </a:srgbClr>
            </a:solidFill>
            <a:prstDash val="sysDot"/>
            <a:round/>
            <a:headEnd/>
            <a:tailEnd/>
          </a:ln>
        </p:spPr>
        <p:txBody>
          <a:bodyPr lIns="75960" tIns="9000" rIns="75960" bIns="37800"/>
          <a:lstStyle/>
          <a:p>
            <a:pPr algn="ctr">
              <a:buClr>
                <a:schemeClr val="tx2"/>
              </a:buClr>
              <a:buFont typeface="Wingdings" pitchFamily="2" charset="2"/>
              <a:buNone/>
            </a:pPr>
            <a:r>
              <a:rPr lang="zh-CN" altLang="en-US" sz="1500" dirty="0">
                <a:solidFill>
                  <a:srgbClr val="999999"/>
                </a:solidFill>
                <a:latin typeface="Arial" pitchFamily="34" charset="0"/>
                <a:ea typeface="微软雅黑" pitchFamily="34" charset="-122"/>
                <a:sym typeface="Arial" pitchFamily="34" charset="0"/>
              </a:rPr>
              <a:t>应用（</a:t>
            </a:r>
            <a:r>
              <a:rPr lang="en-US" altLang="zh-CN" sz="1500" dirty="0">
                <a:solidFill>
                  <a:srgbClr val="999999"/>
                </a:solidFill>
                <a:latin typeface="Arial" pitchFamily="34" charset="0"/>
                <a:ea typeface="微软雅黑" pitchFamily="34" charset="-122"/>
                <a:sym typeface="Arial" pitchFamily="34" charset="0"/>
              </a:rPr>
              <a:t>ERP/CRM/BW</a:t>
            </a:r>
            <a:r>
              <a:rPr lang="zh-CN" altLang="en-US" sz="1500" dirty="0">
                <a:solidFill>
                  <a:srgbClr val="999999"/>
                </a:solidFill>
                <a:latin typeface="Arial" pitchFamily="34" charset="0"/>
                <a:ea typeface="微软雅黑" pitchFamily="34" charset="-122"/>
                <a:sym typeface="Arial" pitchFamily="34" charset="0"/>
              </a:rPr>
              <a:t>等）</a:t>
            </a:r>
            <a:endParaRPr lang="en-US" altLang="zh-CN" sz="1500" dirty="0">
              <a:solidFill>
                <a:srgbClr val="999999"/>
              </a:solidFill>
              <a:latin typeface="Arial" pitchFamily="34" charset="0"/>
              <a:ea typeface="微软雅黑" pitchFamily="34" charset="-122"/>
              <a:sym typeface="Arial" pitchFamily="34" charset="0"/>
            </a:endParaRPr>
          </a:p>
        </p:txBody>
      </p:sp>
      <p:sp>
        <p:nvSpPr>
          <p:cNvPr id="15" name="Text Box 29"/>
          <p:cNvSpPr>
            <a:spLocks noChangeArrowheads="1"/>
          </p:cNvSpPr>
          <p:nvPr/>
        </p:nvSpPr>
        <p:spPr bwMode="auto">
          <a:xfrm>
            <a:off x="814712" y="4027260"/>
            <a:ext cx="810135" cy="343813"/>
          </a:xfrm>
          <a:prstGeom prst="rect">
            <a:avLst/>
          </a:prstGeom>
          <a:noFill/>
          <a:ln w="9525">
            <a:noFill/>
            <a:miter lim="800000"/>
            <a:headEnd/>
            <a:tailEnd/>
          </a:ln>
        </p:spPr>
        <p:txBody>
          <a:bodyPr wrap="none" lIns="90000" tIns="46800" rIns="90000" bIns="46800">
            <a:spAutoFit/>
          </a:bodyPr>
          <a:lstStyle/>
          <a:p>
            <a:pPr>
              <a:lnSpc>
                <a:spcPct val="90000"/>
              </a:lnSpc>
              <a:buClr>
                <a:schemeClr val="tx2"/>
              </a:buClr>
              <a:buFont typeface="Wingdings" pitchFamily="2" charset="2"/>
              <a:buNone/>
            </a:pPr>
            <a:r>
              <a:rPr lang="en-US" altLang="zh-CN" sz="1800" b="1" dirty="0">
                <a:latin typeface="Arial" pitchFamily="34" charset="0"/>
                <a:ea typeface="黑体" pitchFamily="49" charset="-122"/>
                <a:cs typeface="Arial" pitchFamily="34" charset="0"/>
                <a:sym typeface="Arial" pitchFamily="34" charset="0"/>
              </a:rPr>
              <a:t>SUSE</a:t>
            </a:r>
            <a:endParaRPr lang="zh-CN" altLang="en-US" sz="1800" dirty="0">
              <a:latin typeface="Arial" pitchFamily="34" charset="0"/>
              <a:ea typeface="黑体" pitchFamily="49" charset="-122"/>
              <a:cs typeface="Arial" pitchFamily="34" charset="0"/>
              <a:sym typeface="Arial" pitchFamily="34" charset="0"/>
            </a:endParaRPr>
          </a:p>
        </p:txBody>
      </p:sp>
      <p:pic>
        <p:nvPicPr>
          <p:cNvPr id="16" name="Picture 2"/>
          <p:cNvPicPr>
            <a:picLocks noChangeAspect="1" noChangeArrowheads="1"/>
          </p:cNvPicPr>
          <p:nvPr/>
        </p:nvPicPr>
        <p:blipFill>
          <a:blip r:embed="rId5" cstate="print"/>
          <a:srcRect/>
          <a:stretch>
            <a:fillRect/>
          </a:stretch>
        </p:blipFill>
        <p:spPr bwMode="auto">
          <a:xfrm>
            <a:off x="5340675" y="4505097"/>
            <a:ext cx="733425" cy="407988"/>
          </a:xfrm>
          <a:prstGeom prst="rect">
            <a:avLst/>
          </a:prstGeom>
          <a:noFill/>
          <a:ln w="9525">
            <a:noFill/>
            <a:miter lim="800000"/>
            <a:headEnd/>
            <a:tailEnd/>
          </a:ln>
        </p:spPr>
      </p:pic>
      <p:pic>
        <p:nvPicPr>
          <p:cNvPr id="17" name="图片 43" descr="444.jpg"/>
          <p:cNvPicPr>
            <a:picLocks noChangeAspect="1" noChangeArrowheads="1"/>
          </p:cNvPicPr>
          <p:nvPr/>
        </p:nvPicPr>
        <p:blipFill>
          <a:blip r:embed="rId6" cstate="print"/>
          <a:srcRect/>
          <a:stretch>
            <a:fillRect/>
          </a:stretch>
        </p:blipFill>
        <p:spPr bwMode="auto">
          <a:xfrm>
            <a:off x="309887" y="3627210"/>
            <a:ext cx="1651000" cy="400050"/>
          </a:xfrm>
          <a:prstGeom prst="rect">
            <a:avLst/>
          </a:prstGeom>
          <a:noFill/>
          <a:ln w="9525">
            <a:noFill/>
            <a:miter lim="800000"/>
            <a:headEnd/>
            <a:tailEnd/>
          </a:ln>
        </p:spPr>
      </p:pic>
      <p:sp>
        <p:nvSpPr>
          <p:cNvPr id="21" name="TextBox 5"/>
          <p:cNvSpPr>
            <a:spLocks noChangeArrowheads="1"/>
          </p:cNvSpPr>
          <p:nvPr/>
        </p:nvSpPr>
        <p:spPr bwMode="auto">
          <a:xfrm>
            <a:off x="6666237" y="1992085"/>
            <a:ext cx="4487863" cy="1028700"/>
          </a:xfrm>
          <a:prstGeom prst="rect">
            <a:avLst/>
          </a:prstGeom>
          <a:noFill/>
          <a:ln w="9525">
            <a:solidFill>
              <a:srgbClr val="00B0F0"/>
            </a:solidFill>
            <a:miter lim="800000"/>
            <a:headEnd/>
            <a:tailEnd/>
          </a:ln>
        </p:spPr>
        <p:txBody>
          <a:bodyPr lIns="91419" tIns="45709" rIns="91419" bIns="45709">
            <a:spAutoFit/>
          </a:bodyPr>
          <a:lstStyle/>
          <a:p>
            <a:pPr marL="171450" indent="-171450">
              <a:lnSpc>
                <a:spcPct val="150000"/>
              </a:lnSpc>
              <a:buClr>
                <a:schemeClr val="tx1">
                  <a:lumMod val="50000"/>
                  <a:lumOff val="50000"/>
                </a:schemeClr>
              </a:buClr>
              <a:buFont typeface="Wingdings" pitchFamily="2" charset="2"/>
              <a:buChar char="Ø"/>
            </a:pPr>
            <a:r>
              <a:rPr lang="zh-CN" altLang="en-US" sz="1200" dirty="0">
                <a:latin typeface="Arial" pitchFamily="34" charset="0"/>
                <a:ea typeface="微软雅黑" pitchFamily="34" charset="-122"/>
                <a:sym typeface="微软雅黑" pitchFamily="34" charset="-122"/>
              </a:rPr>
              <a:t>特性（</a:t>
            </a:r>
            <a:r>
              <a:rPr lang="en-US" altLang="zh-CN" sz="1200" dirty="0">
                <a:latin typeface="Arial" pitchFamily="34" charset="0"/>
                <a:ea typeface="微软雅黑" pitchFamily="34" charset="-122"/>
                <a:sym typeface="微软雅黑" pitchFamily="34" charset="-122"/>
              </a:rPr>
              <a:t>Feature</a:t>
            </a:r>
            <a:r>
              <a:rPr lang="zh-CN" altLang="en-US" sz="1200" dirty="0">
                <a:latin typeface="Arial" pitchFamily="34" charset="0"/>
                <a:ea typeface="微软雅黑" pitchFamily="34" charset="-122"/>
                <a:sym typeface="微软雅黑" pitchFamily="34" charset="-122"/>
              </a:rPr>
              <a:t>）：</a:t>
            </a:r>
            <a:endParaRPr lang="en-US" altLang="zh-CN" sz="1200" dirty="0">
              <a:latin typeface="Arial" pitchFamily="34" charset="0"/>
              <a:ea typeface="微软雅黑" pitchFamily="34" charset="-122"/>
              <a:sym typeface="微软雅黑" pitchFamily="34" charset="-122"/>
            </a:endParaRPr>
          </a:p>
          <a:p>
            <a:pPr marL="171450" indent="-171450">
              <a:spcAft>
                <a:spcPts val="600"/>
              </a:spcAft>
              <a:buClr>
                <a:schemeClr val="tx1">
                  <a:lumMod val="50000"/>
                  <a:lumOff val="50000"/>
                </a:schemeClr>
              </a:buClr>
              <a:buFont typeface="Wingdings" pitchFamily="2" charset="2"/>
              <a:buChar char="l"/>
            </a:pPr>
            <a:r>
              <a:rPr lang="zh-CN" altLang="en-US" sz="1100" dirty="0">
                <a:latin typeface="Arial" pitchFamily="34" charset="0"/>
                <a:ea typeface="微软雅黑" pitchFamily="34" charset="-122"/>
                <a:sym typeface="微软雅黑" pitchFamily="34" charset="-122"/>
              </a:rPr>
              <a:t>优化的一体机方案</a:t>
            </a:r>
          </a:p>
          <a:p>
            <a:pPr marL="171450" indent="-171450">
              <a:spcAft>
                <a:spcPts val="600"/>
              </a:spcAft>
              <a:buClr>
                <a:schemeClr val="tx1">
                  <a:lumMod val="50000"/>
                  <a:lumOff val="50000"/>
                </a:schemeClr>
              </a:buClr>
              <a:buFont typeface="Wingdings" pitchFamily="2" charset="2"/>
              <a:buChar char="l"/>
            </a:pPr>
            <a:r>
              <a:rPr lang="zh-CN" altLang="en-US" sz="1100" dirty="0">
                <a:latin typeface="Arial" pitchFamily="34" charset="0"/>
                <a:ea typeface="微软雅黑" pitchFamily="34" charset="-122"/>
                <a:sym typeface="微软雅黑" pitchFamily="34" charset="-122"/>
              </a:rPr>
              <a:t>利用</a:t>
            </a:r>
            <a:r>
              <a:rPr lang="en-US" altLang="zh-CN" sz="1100" dirty="0">
                <a:latin typeface="Arial" pitchFamily="34" charset="0"/>
                <a:ea typeface="微软雅黑" pitchFamily="34" charset="-122"/>
                <a:sym typeface="微软雅黑" pitchFamily="34" charset="-122"/>
              </a:rPr>
              <a:t>IBM GPFS</a:t>
            </a:r>
            <a:r>
              <a:rPr lang="zh-CN" altLang="en-US" sz="1100" dirty="0">
                <a:latin typeface="Arial" pitchFamily="34" charset="0"/>
                <a:ea typeface="微软雅黑" pitchFamily="34" charset="-122"/>
                <a:sym typeface="微软雅黑" pitchFamily="34" charset="-122"/>
              </a:rPr>
              <a:t>并行文件系统</a:t>
            </a:r>
          </a:p>
          <a:p>
            <a:pPr marL="171450" indent="-171450">
              <a:spcAft>
                <a:spcPts val="600"/>
              </a:spcAft>
              <a:buClr>
                <a:schemeClr val="tx1">
                  <a:lumMod val="50000"/>
                  <a:lumOff val="50000"/>
                </a:schemeClr>
              </a:buClr>
              <a:buFont typeface="Wingdings" pitchFamily="2" charset="2"/>
              <a:buChar char="l"/>
            </a:pPr>
            <a:r>
              <a:rPr lang="zh-CN" altLang="en-US" sz="1100" dirty="0">
                <a:latin typeface="Arial" pitchFamily="34" charset="0"/>
                <a:ea typeface="微软雅黑" pitchFamily="34" charset="-122"/>
                <a:sym typeface="微软雅黑" pitchFamily="34" charset="-122"/>
              </a:rPr>
              <a:t>基础架构的可靠性，可扩展性，高可用性</a:t>
            </a:r>
            <a:endParaRPr lang="en-US" altLang="zh-CN" sz="1100" dirty="0">
              <a:latin typeface="Arial" pitchFamily="34" charset="0"/>
              <a:ea typeface="微软雅黑" pitchFamily="34" charset="-122"/>
              <a:sym typeface="微软雅黑" pitchFamily="34" charset="-122"/>
            </a:endParaRPr>
          </a:p>
        </p:txBody>
      </p:sp>
      <p:sp>
        <p:nvSpPr>
          <p:cNvPr id="22" name="TextBox 5"/>
          <p:cNvSpPr>
            <a:spLocks noChangeArrowheads="1"/>
          </p:cNvSpPr>
          <p:nvPr/>
        </p:nvSpPr>
        <p:spPr bwMode="auto">
          <a:xfrm>
            <a:off x="6666237" y="3000147"/>
            <a:ext cx="4487863" cy="1127125"/>
          </a:xfrm>
          <a:prstGeom prst="rect">
            <a:avLst/>
          </a:prstGeom>
          <a:noFill/>
          <a:ln w="9525">
            <a:solidFill>
              <a:srgbClr val="3C777B"/>
            </a:solidFill>
            <a:miter lim="800000"/>
            <a:headEnd/>
            <a:tailEnd/>
          </a:ln>
        </p:spPr>
        <p:txBody>
          <a:bodyPr lIns="91419" tIns="45709" rIns="91419" bIns="45709">
            <a:spAutoFit/>
          </a:bodyPr>
          <a:lstStyle/>
          <a:p>
            <a:pPr marL="171450" indent="-171450">
              <a:lnSpc>
                <a:spcPct val="150000"/>
              </a:lnSpc>
              <a:buClr>
                <a:schemeClr val="tx1">
                  <a:lumMod val="50000"/>
                  <a:lumOff val="50000"/>
                </a:schemeClr>
              </a:buClr>
              <a:buFont typeface="Wingdings" pitchFamily="2" charset="2"/>
              <a:buChar char="Ø"/>
            </a:pPr>
            <a:r>
              <a:rPr lang="zh-CN" altLang="en-US" sz="1200" dirty="0">
                <a:latin typeface="Arial" pitchFamily="34" charset="0"/>
                <a:ea typeface="微软雅黑" pitchFamily="34" charset="-122"/>
                <a:sym typeface="微软雅黑" pitchFamily="34" charset="-122"/>
              </a:rPr>
              <a:t>优势（</a:t>
            </a:r>
            <a:r>
              <a:rPr lang="en-US" altLang="zh-CN" sz="1200" dirty="0">
                <a:latin typeface="Arial" pitchFamily="34" charset="0"/>
                <a:ea typeface="微软雅黑" pitchFamily="34" charset="-122"/>
                <a:sym typeface="微软雅黑" pitchFamily="34" charset="-122"/>
              </a:rPr>
              <a:t>Advantage</a:t>
            </a:r>
            <a:r>
              <a:rPr lang="zh-CN" altLang="en-US" sz="1200" dirty="0">
                <a:latin typeface="Arial" pitchFamily="34" charset="0"/>
                <a:ea typeface="微软雅黑" pitchFamily="34" charset="-122"/>
                <a:sym typeface="微软雅黑" pitchFamily="34" charset="-122"/>
              </a:rPr>
              <a:t>）：</a:t>
            </a:r>
          </a:p>
          <a:p>
            <a:pPr marL="171450" indent="-171450">
              <a:lnSpc>
                <a:spcPct val="150000"/>
              </a:lnSpc>
              <a:buClr>
                <a:schemeClr val="tx1">
                  <a:lumMod val="50000"/>
                  <a:lumOff val="50000"/>
                </a:schemeClr>
              </a:buClr>
              <a:buFont typeface="Wingdings" pitchFamily="2" charset="2"/>
              <a:buChar char="l"/>
            </a:pPr>
            <a:r>
              <a:rPr lang="zh-CN" altLang="en-US" sz="1100" dirty="0">
                <a:latin typeface="Arial" pitchFamily="34" charset="0"/>
                <a:ea typeface="微软雅黑" pitchFamily="34" charset="-122"/>
                <a:sym typeface="宋体" pitchFamily="2" charset="-122"/>
              </a:rPr>
              <a:t>最大的集群规模</a:t>
            </a:r>
          </a:p>
          <a:p>
            <a:pPr marL="171450" indent="-171450">
              <a:lnSpc>
                <a:spcPct val="150000"/>
              </a:lnSpc>
              <a:buClr>
                <a:schemeClr val="tx1">
                  <a:lumMod val="50000"/>
                  <a:lumOff val="50000"/>
                </a:schemeClr>
              </a:buClr>
              <a:buFont typeface="Wingdings" pitchFamily="2" charset="2"/>
              <a:buChar char="l"/>
            </a:pPr>
            <a:r>
              <a:rPr lang="zh-CN" altLang="en-US" sz="1100" dirty="0">
                <a:latin typeface="Arial" pitchFamily="34" charset="0"/>
                <a:ea typeface="微软雅黑" pitchFamily="34" charset="-122"/>
                <a:sym typeface="宋体" pitchFamily="2" charset="-122"/>
              </a:rPr>
              <a:t>提供</a:t>
            </a:r>
            <a:r>
              <a:rPr lang="en-US" altLang="zh-CN" sz="1100" dirty="0">
                <a:latin typeface="Arial" pitchFamily="34" charset="0"/>
                <a:ea typeface="微软雅黑" pitchFamily="34" charset="-122"/>
                <a:sym typeface="宋体" pitchFamily="2" charset="-122"/>
              </a:rPr>
              <a:t>Lab Service</a:t>
            </a:r>
            <a:r>
              <a:rPr lang="zh-CN" altLang="en-US" sz="1100" dirty="0">
                <a:latin typeface="Arial" pitchFamily="34" charset="0"/>
                <a:ea typeface="微软雅黑" pitchFamily="34" charset="-122"/>
                <a:sym typeface="宋体" pitchFamily="2" charset="-122"/>
              </a:rPr>
              <a:t>原厂实施服务</a:t>
            </a:r>
          </a:p>
          <a:p>
            <a:pPr marL="171450" indent="-171450">
              <a:lnSpc>
                <a:spcPct val="150000"/>
              </a:lnSpc>
              <a:buClr>
                <a:schemeClr val="tx1">
                  <a:lumMod val="50000"/>
                  <a:lumOff val="50000"/>
                </a:schemeClr>
              </a:buClr>
              <a:buFont typeface="Wingdings" pitchFamily="2" charset="2"/>
              <a:buChar char="l"/>
            </a:pPr>
            <a:r>
              <a:rPr lang="zh-CN" altLang="en-US" sz="1100" dirty="0">
                <a:latin typeface="Arial" pitchFamily="34" charset="0"/>
                <a:ea typeface="微软雅黑" pitchFamily="34" charset="-122"/>
                <a:sym typeface="宋体" pitchFamily="2" charset="-122"/>
              </a:rPr>
              <a:t>全球全国一半的市场占有率</a:t>
            </a:r>
            <a:endParaRPr lang="zh-CN" altLang="en-US" sz="1800" dirty="0">
              <a:latin typeface="Arial" pitchFamily="34" charset="0"/>
              <a:ea typeface="微软雅黑" pitchFamily="34" charset="-122"/>
              <a:sym typeface="Arial" pitchFamily="34" charset="0"/>
            </a:endParaRPr>
          </a:p>
        </p:txBody>
      </p:sp>
      <p:sp>
        <p:nvSpPr>
          <p:cNvPr id="23" name="TextBox 5"/>
          <p:cNvSpPr>
            <a:spLocks noChangeArrowheads="1"/>
          </p:cNvSpPr>
          <p:nvPr/>
        </p:nvSpPr>
        <p:spPr bwMode="auto">
          <a:xfrm>
            <a:off x="6666237" y="4097110"/>
            <a:ext cx="4487863" cy="1128712"/>
          </a:xfrm>
          <a:prstGeom prst="rect">
            <a:avLst/>
          </a:prstGeom>
          <a:noFill/>
          <a:ln w="9525">
            <a:solidFill>
              <a:srgbClr val="3C777B"/>
            </a:solidFill>
            <a:miter lim="800000"/>
            <a:headEnd/>
            <a:tailEnd/>
          </a:ln>
        </p:spPr>
        <p:txBody>
          <a:bodyPr lIns="91419" tIns="45709" rIns="91419" bIns="45709">
            <a:spAutoFit/>
          </a:bodyPr>
          <a:lstStyle/>
          <a:p>
            <a:pPr marL="214313" indent="-214313">
              <a:lnSpc>
                <a:spcPct val="150000"/>
              </a:lnSpc>
              <a:buClr>
                <a:schemeClr val="tx1">
                  <a:lumMod val="50000"/>
                  <a:lumOff val="50000"/>
                </a:schemeClr>
              </a:buClr>
              <a:buFont typeface="Wingdings" pitchFamily="2" charset="2"/>
              <a:buChar char="Ø"/>
            </a:pPr>
            <a:r>
              <a:rPr lang="zh-CN" altLang="en-US" sz="1200" dirty="0">
                <a:latin typeface="Arial" pitchFamily="34" charset="0"/>
                <a:ea typeface="微软雅黑" pitchFamily="34" charset="-122"/>
                <a:sym typeface="微软雅黑" pitchFamily="34" charset="-122"/>
              </a:rPr>
              <a:t>用户带来的好处（</a:t>
            </a:r>
            <a:r>
              <a:rPr lang="en-US" altLang="zh-CN" sz="1200" dirty="0">
                <a:latin typeface="Arial" pitchFamily="34" charset="0"/>
                <a:ea typeface="微软雅黑" pitchFamily="34" charset="-122"/>
                <a:sym typeface="微软雅黑" pitchFamily="34" charset="-122"/>
              </a:rPr>
              <a:t>Benefit</a:t>
            </a:r>
            <a:r>
              <a:rPr lang="zh-CN" altLang="en-US" sz="1200" dirty="0">
                <a:latin typeface="Arial" pitchFamily="34" charset="0"/>
                <a:ea typeface="微软雅黑" pitchFamily="34" charset="-122"/>
                <a:sym typeface="微软雅黑" pitchFamily="34" charset="-122"/>
              </a:rPr>
              <a:t>）：</a:t>
            </a:r>
            <a:endParaRPr lang="en-US" altLang="zh-CN" sz="1200" dirty="0">
              <a:latin typeface="Arial" pitchFamily="34" charset="0"/>
              <a:ea typeface="微软雅黑" pitchFamily="34" charset="-122"/>
              <a:sym typeface="微软雅黑" pitchFamily="34" charset="-122"/>
            </a:endParaRPr>
          </a:p>
          <a:p>
            <a:pPr marL="214313" lvl="1" indent="-214313">
              <a:lnSpc>
                <a:spcPct val="150000"/>
              </a:lnSpc>
              <a:buClr>
                <a:schemeClr val="tx1">
                  <a:lumMod val="50000"/>
                  <a:lumOff val="50000"/>
                </a:schemeClr>
              </a:buClr>
              <a:buFont typeface="Wingdings" pitchFamily="2" charset="2"/>
              <a:buChar char="l"/>
            </a:pPr>
            <a:r>
              <a:rPr lang="zh-CN" altLang="en-US" sz="1100" dirty="0">
                <a:latin typeface="Arial" pitchFamily="34" charset="0"/>
                <a:ea typeface="微软雅黑" pitchFamily="34" charset="-122"/>
                <a:sym typeface="宋体" pitchFamily="2" charset="-122"/>
              </a:rPr>
              <a:t>最大的业务数据支持能力</a:t>
            </a:r>
            <a:endParaRPr lang="en-US" altLang="zh-CN" sz="1100" dirty="0">
              <a:latin typeface="Arial" pitchFamily="34" charset="0"/>
              <a:ea typeface="微软雅黑" pitchFamily="34" charset="-122"/>
              <a:sym typeface="宋体" pitchFamily="2" charset="-122"/>
            </a:endParaRPr>
          </a:p>
          <a:p>
            <a:pPr marL="214313" lvl="1" indent="-214313">
              <a:lnSpc>
                <a:spcPct val="150000"/>
              </a:lnSpc>
              <a:buClr>
                <a:schemeClr val="tx1">
                  <a:lumMod val="50000"/>
                  <a:lumOff val="50000"/>
                </a:schemeClr>
              </a:buClr>
              <a:buFont typeface="Wingdings" pitchFamily="2" charset="2"/>
              <a:buChar char="l"/>
            </a:pPr>
            <a:r>
              <a:rPr lang="zh-CN" altLang="en-US" sz="1100" dirty="0">
                <a:latin typeface="Arial" pitchFamily="34" charset="0"/>
                <a:ea typeface="微软雅黑" pitchFamily="34" charset="-122"/>
                <a:sym typeface="宋体" pitchFamily="2" charset="-122"/>
              </a:rPr>
              <a:t>无需集中式共享存储，</a:t>
            </a:r>
            <a:r>
              <a:rPr lang="en-US" altLang="zh-CN" sz="1100" dirty="0">
                <a:latin typeface="Arial" pitchFamily="34" charset="0"/>
                <a:ea typeface="微软雅黑" pitchFamily="34" charset="-122"/>
                <a:sym typeface="宋体" pitchFamily="2" charset="-122"/>
              </a:rPr>
              <a:t>GPFS</a:t>
            </a:r>
            <a:r>
              <a:rPr lang="zh-CN" altLang="en-US" sz="1100" dirty="0">
                <a:latin typeface="Arial" pitchFamily="34" charset="0"/>
                <a:ea typeface="微软雅黑" pitchFamily="34" charset="-122"/>
                <a:sym typeface="宋体" pitchFamily="2" charset="-122"/>
              </a:rPr>
              <a:t>灵活的扩展能力</a:t>
            </a:r>
            <a:endParaRPr lang="en-US" altLang="zh-CN" sz="1100" dirty="0">
              <a:latin typeface="Arial" pitchFamily="34" charset="0"/>
              <a:ea typeface="微软雅黑" pitchFamily="34" charset="-122"/>
              <a:sym typeface="宋体" pitchFamily="2" charset="-122"/>
            </a:endParaRPr>
          </a:p>
          <a:p>
            <a:pPr marL="214313" lvl="1" indent="-214313">
              <a:lnSpc>
                <a:spcPct val="150000"/>
              </a:lnSpc>
              <a:buClr>
                <a:schemeClr val="tx1">
                  <a:lumMod val="50000"/>
                  <a:lumOff val="50000"/>
                </a:schemeClr>
              </a:buClr>
              <a:buFont typeface="Wingdings" pitchFamily="2" charset="2"/>
              <a:buChar char="l"/>
            </a:pPr>
            <a:r>
              <a:rPr lang="zh-CN" altLang="en-US" sz="1100" dirty="0">
                <a:latin typeface="Arial" pitchFamily="34" charset="0"/>
                <a:ea typeface="微软雅黑" pitchFamily="34" charset="-122"/>
                <a:sym typeface="宋体" pitchFamily="2" charset="-122"/>
              </a:rPr>
              <a:t>快速部署，低维护成本</a:t>
            </a:r>
            <a:endParaRPr lang="en-US" altLang="zh-CN" sz="1100" dirty="0">
              <a:latin typeface="Arial" pitchFamily="34" charset="0"/>
              <a:ea typeface="微软雅黑" pitchFamily="34" charset="-122"/>
              <a:sym typeface="宋体" pitchFamily="2" charset="-122"/>
            </a:endParaRPr>
          </a:p>
        </p:txBody>
      </p:sp>
      <p:sp>
        <p:nvSpPr>
          <p:cNvPr id="24" name="矩形 26"/>
          <p:cNvSpPr>
            <a:spLocks noChangeArrowheads="1"/>
          </p:cNvSpPr>
          <p:nvPr/>
        </p:nvSpPr>
        <p:spPr bwMode="auto">
          <a:xfrm>
            <a:off x="6666237" y="1104672"/>
            <a:ext cx="4152900" cy="528638"/>
          </a:xfrm>
          <a:prstGeom prst="rect">
            <a:avLst/>
          </a:prstGeom>
          <a:noFill/>
          <a:ln w="9525">
            <a:noFill/>
            <a:miter lim="800000"/>
            <a:headEnd/>
            <a:tailEnd/>
          </a:ln>
        </p:spPr>
        <p:txBody>
          <a:bodyPr lIns="91419" tIns="45709" rIns="91419" bIns="45709">
            <a:spAutoFit/>
          </a:bodyPr>
          <a:lstStyle/>
          <a:p>
            <a:pPr marL="285750" indent="-285750">
              <a:spcBef>
                <a:spcPct val="20000"/>
              </a:spcBef>
              <a:buClr>
                <a:srgbClr val="EC2225"/>
              </a:buClr>
              <a:buFont typeface="Wingdings" pitchFamily="2" charset="2"/>
              <a:buChar char="§"/>
            </a:pPr>
            <a:r>
              <a:rPr lang="zh-CN" altLang="en-US" sz="1400" dirty="0">
                <a:solidFill>
                  <a:srgbClr val="000000"/>
                </a:solidFill>
                <a:latin typeface="Arial" pitchFamily="34" charset="0"/>
                <a:ea typeface="微软雅黑" pitchFamily="34" charset="-122"/>
                <a:sym typeface="微软雅黑" pitchFamily="34" charset="-122"/>
              </a:rPr>
              <a:t>什么是</a:t>
            </a:r>
            <a:r>
              <a:rPr lang="en-US" altLang="zh-CN" sz="1400" dirty="0">
                <a:solidFill>
                  <a:srgbClr val="000000"/>
                </a:solidFill>
                <a:latin typeface="Arial" pitchFamily="34" charset="0"/>
                <a:ea typeface="微软雅黑" pitchFamily="34" charset="-122"/>
                <a:sym typeface="微软雅黑" pitchFamily="34" charset="-122"/>
              </a:rPr>
              <a:t>SAP HANA</a:t>
            </a:r>
            <a:endParaRPr lang="zh-CN" altLang="en-US" sz="1400" dirty="0">
              <a:solidFill>
                <a:srgbClr val="000000"/>
              </a:solidFill>
              <a:latin typeface="Arial" pitchFamily="34" charset="0"/>
              <a:ea typeface="微软雅黑" pitchFamily="34" charset="-122"/>
              <a:sym typeface="微软雅黑" pitchFamily="34" charset="-122"/>
            </a:endParaRPr>
          </a:p>
          <a:p>
            <a:pPr marL="628650" lvl="1" indent="-285750">
              <a:spcBef>
                <a:spcPct val="20000"/>
              </a:spcBef>
              <a:buClr>
                <a:srgbClr val="EC2225"/>
              </a:buClr>
            </a:pPr>
            <a:r>
              <a:rPr lang="zh-CN" altLang="en-US" sz="1200" b="1" dirty="0">
                <a:solidFill>
                  <a:srgbClr val="000000"/>
                </a:solidFill>
                <a:latin typeface="Arial" pitchFamily="34" charset="0"/>
                <a:ea typeface="微软雅黑" pitchFamily="34" charset="-122"/>
                <a:sym typeface="微软雅黑" pitchFamily="34" charset="-122"/>
              </a:rPr>
              <a:t>是软件硬件服务于一体的内存数据库解决方案</a:t>
            </a:r>
            <a:endParaRPr lang="en-US" altLang="zh-CN" sz="1200" b="1" dirty="0">
              <a:solidFill>
                <a:srgbClr val="000000"/>
              </a:solidFill>
              <a:latin typeface="Arial" pitchFamily="34" charset="0"/>
              <a:ea typeface="微软雅黑" pitchFamily="34" charset="-122"/>
              <a:sym typeface="微软雅黑" pitchFamily="34" charset="-122"/>
            </a:endParaRPr>
          </a:p>
        </p:txBody>
      </p:sp>
      <p:pic>
        <p:nvPicPr>
          <p:cNvPr id="26" name="Picture 10"/>
          <p:cNvPicPr>
            <a:picLocks noChangeAspect="1" noChangeArrowheads="1"/>
          </p:cNvPicPr>
          <p:nvPr/>
        </p:nvPicPr>
        <p:blipFill>
          <a:blip r:embed="rId7" cstate="print"/>
          <a:srcRect/>
          <a:stretch>
            <a:fillRect/>
          </a:stretch>
        </p:blipFill>
        <p:spPr bwMode="auto">
          <a:xfrm>
            <a:off x="710128" y="4475504"/>
            <a:ext cx="1203410" cy="400879"/>
          </a:xfrm>
          <a:prstGeom prst="rect">
            <a:avLst/>
          </a:prstGeom>
          <a:noFill/>
          <a:ln w="9525">
            <a:noFill/>
            <a:miter lim="800000"/>
            <a:headEnd/>
            <a:tailEnd/>
          </a:ln>
        </p:spPr>
      </p:pic>
      <p:sp>
        <p:nvSpPr>
          <p:cNvPr id="28" name="标题 34"/>
          <p:cNvSpPr txBox="1">
            <a:spLocks/>
          </p:cNvSpPr>
          <p:nvPr/>
        </p:nvSpPr>
        <p:spPr>
          <a:xfrm>
            <a:off x="411335" y="282946"/>
            <a:ext cx="11069166" cy="518141"/>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zh-CN" altLang="en-US" sz="2800" b="1" dirty="0" smtClean="0">
                <a:latin typeface="Arial" pitchFamily="34" charset="0"/>
                <a:ea typeface="微软雅黑" pitchFamily="34" charset="-122"/>
              </a:rPr>
              <a:t>联想面向</a:t>
            </a:r>
            <a:r>
              <a:rPr lang="en-US" altLang="zh-CN" sz="2800" b="1" dirty="0" smtClean="0">
                <a:latin typeface="Arial" pitchFamily="34" charset="0"/>
                <a:ea typeface="微软雅黑" pitchFamily="34" charset="-122"/>
              </a:rPr>
              <a:t>SAP HANA</a:t>
            </a:r>
            <a:r>
              <a:rPr lang="zh-CN" altLang="en-US" sz="2800" b="1" dirty="0" smtClean="0">
                <a:latin typeface="Arial" pitchFamily="34" charset="0"/>
                <a:ea typeface="微软雅黑" pitchFamily="34" charset="-122"/>
              </a:rPr>
              <a:t>的一体机解决方案</a:t>
            </a:r>
            <a:endParaRPr lang="zh-CN" altLang="en-US" sz="2800" b="1" dirty="0">
              <a:latin typeface="Arial" pitchFamily="34" charset="0"/>
              <a:ea typeface="微软雅黑" pitchFamily="34" charset="-122"/>
              <a:cs typeface="Heiti SC" charset="-122"/>
            </a:endParaRPr>
          </a:p>
        </p:txBody>
      </p:sp>
      <p:pic>
        <p:nvPicPr>
          <p:cNvPr id="29" name="图片 3"/>
          <p:cNvPicPr>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70007" y="5072644"/>
            <a:ext cx="3544428" cy="1311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06400" y="288026"/>
            <a:ext cx="11647488" cy="360363"/>
          </a:xfrm>
          <a:prstGeom prst="rect">
            <a:avLst/>
          </a:prstGeom>
          <a:noFill/>
          <a:ln w="9525">
            <a:noFill/>
            <a:miter lim="800000"/>
            <a:headEnd/>
            <a:tailEnd/>
          </a:ln>
        </p:spPr>
        <p:txBody>
          <a:bodyPr lIns="81720" tIns="42480" rIns="81720" bIns="42480"/>
          <a:lstStyle/>
          <a:p>
            <a:pPr>
              <a:lnSpc>
                <a:spcPct val="90000"/>
              </a:lnSpc>
              <a:buClr>
                <a:schemeClr val="tx2"/>
              </a:buClr>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2800" b="1" dirty="0">
                <a:latin typeface="Arial" pitchFamily="34" charset="0"/>
                <a:ea typeface="微软雅黑" pitchFamily="34" charset="-122"/>
                <a:sym typeface="Arial" pitchFamily="34" charset="0"/>
              </a:rPr>
              <a:t>什么是</a:t>
            </a:r>
            <a:r>
              <a:rPr lang="en-GB" altLang="en-US" sz="2800" b="1" dirty="0">
                <a:latin typeface="Arial" pitchFamily="34" charset="0"/>
                <a:ea typeface="微软雅黑" pitchFamily="34" charset="-122"/>
                <a:sym typeface="Arial" pitchFamily="34" charset="0"/>
              </a:rPr>
              <a:t>GPFS</a:t>
            </a:r>
          </a:p>
        </p:txBody>
      </p:sp>
      <p:sp>
        <p:nvSpPr>
          <p:cNvPr id="3" name="Text Box 3"/>
          <p:cNvSpPr txBox="1">
            <a:spLocks noChangeArrowheads="1"/>
          </p:cNvSpPr>
          <p:nvPr/>
        </p:nvSpPr>
        <p:spPr bwMode="auto">
          <a:xfrm>
            <a:off x="437080" y="969638"/>
            <a:ext cx="11277600" cy="1583786"/>
          </a:xfrm>
          <a:prstGeom prst="rect">
            <a:avLst/>
          </a:prstGeom>
          <a:noFill/>
          <a:ln w="9525">
            <a:noFill/>
            <a:miter lim="800000"/>
            <a:headEnd/>
            <a:tailEnd/>
          </a:ln>
        </p:spPr>
        <p:txBody>
          <a:bodyPr lIns="82800" tIns="41400" rIns="82800" bIns="41400"/>
          <a:lstStyle/>
          <a:p>
            <a:pPr>
              <a:lnSpc>
                <a:spcPct val="150000"/>
              </a:lnSpc>
              <a:buClr>
                <a:schemeClr val="tx2"/>
              </a:buClr>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CN" sz="2000" b="1" dirty="0">
                <a:latin typeface="Arial" pitchFamily="34" charset="0"/>
                <a:ea typeface="微软雅黑" pitchFamily="34" charset="-122"/>
                <a:sym typeface="Arial" pitchFamily="34" charset="0"/>
              </a:rPr>
              <a:t>GPFS</a:t>
            </a:r>
            <a:r>
              <a:rPr lang="zh-CN" altLang="en-US" sz="2000" b="1" dirty="0">
                <a:latin typeface="Arial" pitchFamily="34" charset="0"/>
                <a:ea typeface="微软雅黑" pitchFamily="34" charset="-122"/>
                <a:sym typeface="Arial" pitchFamily="34" charset="0"/>
              </a:rPr>
              <a:t>是可扩展的、并行化的、高可用的、高性能的文件系</a:t>
            </a:r>
            <a:r>
              <a:rPr lang="zh-CN" altLang="en-US" sz="2000" b="1" dirty="0" smtClean="0">
                <a:latin typeface="Arial" pitchFamily="34" charset="0"/>
                <a:ea typeface="微软雅黑" pitchFamily="34" charset="-122"/>
                <a:sym typeface="Arial" pitchFamily="34" charset="0"/>
              </a:rPr>
              <a:t>统</a:t>
            </a:r>
            <a:endParaRPr lang="en-US" altLang="zh-CN" sz="2000" b="1" dirty="0">
              <a:latin typeface="Arial" pitchFamily="34" charset="0"/>
              <a:ea typeface="微软雅黑" pitchFamily="34" charset="-122"/>
              <a:sym typeface="Arial" pitchFamily="34" charset="0"/>
            </a:endParaRPr>
          </a:p>
          <a:p>
            <a:pPr>
              <a:lnSpc>
                <a:spcPct val="150000"/>
              </a:lnSpc>
              <a:buClr>
                <a:schemeClr val="tx1">
                  <a:lumMod val="50000"/>
                  <a:lumOff val="50000"/>
                </a:schemeClr>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CN" sz="2000" dirty="0">
                <a:latin typeface="Arial" pitchFamily="34" charset="0"/>
                <a:ea typeface="微软雅黑" pitchFamily="34" charset="-122"/>
                <a:sym typeface="Arial" pitchFamily="34" charset="0"/>
              </a:rPr>
              <a:t> </a:t>
            </a:r>
            <a:r>
              <a:rPr lang="zh-CN" altLang="en-US" sz="2000" dirty="0">
                <a:latin typeface="Arial" pitchFamily="34" charset="0"/>
                <a:ea typeface="微软雅黑" pitchFamily="34" charset="-122"/>
                <a:sym typeface="Arial" pitchFamily="34" charset="0"/>
              </a:rPr>
              <a:t>群集：数千个节点、快速可靠的通信、通用管理域</a:t>
            </a:r>
            <a:endParaRPr lang="en-US" altLang="zh-CN" sz="2000" dirty="0">
              <a:latin typeface="Arial" pitchFamily="34" charset="0"/>
              <a:ea typeface="微软雅黑" pitchFamily="34" charset="-122"/>
              <a:sym typeface="Arial" pitchFamily="34" charset="0"/>
            </a:endParaRPr>
          </a:p>
          <a:p>
            <a:pPr>
              <a:buClr>
                <a:schemeClr val="tx1">
                  <a:lumMod val="50000"/>
                  <a:lumOff val="50000"/>
                </a:schemeClr>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CN" sz="2000" dirty="0">
                <a:latin typeface="Arial" pitchFamily="34" charset="0"/>
                <a:ea typeface="微软雅黑" pitchFamily="34" charset="-122"/>
                <a:sym typeface="Arial" pitchFamily="34" charset="0"/>
              </a:rPr>
              <a:t> </a:t>
            </a:r>
            <a:r>
              <a:rPr lang="zh-CN" altLang="en-US" sz="2000" dirty="0">
                <a:latin typeface="Arial" pitchFamily="34" charset="0"/>
                <a:ea typeface="微软雅黑" pitchFamily="34" charset="-122"/>
                <a:sym typeface="Arial" pitchFamily="34" charset="0"/>
              </a:rPr>
              <a:t>共享磁盘：用户可在分布式锁定服务的协调之下从任何阶段接入磁盘上面所有的数据和元数据</a:t>
            </a:r>
            <a:endParaRPr lang="en-US" altLang="zh-CN" sz="2000" dirty="0">
              <a:latin typeface="Arial" pitchFamily="34" charset="0"/>
              <a:ea typeface="微软雅黑" pitchFamily="34" charset="-122"/>
              <a:sym typeface="Arial" pitchFamily="34" charset="0"/>
            </a:endParaRPr>
          </a:p>
          <a:p>
            <a:pPr>
              <a:buClr>
                <a:schemeClr val="tx1">
                  <a:lumMod val="50000"/>
                  <a:lumOff val="50000"/>
                </a:schemeClr>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CN" sz="2000" dirty="0">
                <a:latin typeface="Arial" pitchFamily="34" charset="0"/>
                <a:ea typeface="微软雅黑" pitchFamily="34" charset="-122"/>
                <a:sym typeface="Arial" pitchFamily="34" charset="0"/>
              </a:rPr>
              <a:t> </a:t>
            </a:r>
            <a:r>
              <a:rPr lang="zh-CN" altLang="en-US" sz="2000" dirty="0">
                <a:latin typeface="Arial" pitchFamily="34" charset="0"/>
                <a:ea typeface="微软雅黑" pitchFamily="34" charset="-122"/>
                <a:sym typeface="Arial" pitchFamily="34" charset="0"/>
              </a:rPr>
              <a:t>并行：数据和元数据在所有节点及所有磁盘之间并行流动；文件分布在所有磁盘上</a:t>
            </a:r>
            <a:endParaRPr lang="en-US" altLang="zh-CN" sz="2000" dirty="0">
              <a:latin typeface="Arial" pitchFamily="34" charset="0"/>
              <a:ea typeface="微软雅黑" pitchFamily="34" charset="-122"/>
              <a:sym typeface="Arial" pitchFamily="34" charset="0"/>
            </a:endParaRPr>
          </a:p>
        </p:txBody>
      </p:sp>
      <p:pic>
        <p:nvPicPr>
          <p:cNvPr id="4" name="Picture 4"/>
          <p:cNvPicPr>
            <a:picLocks noChangeAspect="1" noChangeArrowheads="1"/>
          </p:cNvPicPr>
          <p:nvPr/>
        </p:nvPicPr>
        <p:blipFill>
          <a:blip r:embed="rId2" cstate="print"/>
          <a:srcRect/>
          <a:stretch>
            <a:fillRect/>
          </a:stretch>
        </p:blipFill>
        <p:spPr bwMode="auto">
          <a:xfrm>
            <a:off x="2066083" y="3347582"/>
            <a:ext cx="7666038" cy="2090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txBox="1">
            <a:spLocks noChangeArrowheads="1"/>
          </p:cNvSpPr>
          <p:nvPr/>
        </p:nvSpPr>
        <p:spPr bwMode="auto">
          <a:xfrm>
            <a:off x="402576" y="345922"/>
            <a:ext cx="10845800" cy="698500"/>
          </a:xfrm>
          <a:prstGeom prst="rect">
            <a:avLst/>
          </a:prstGeom>
          <a:noFill/>
          <a:ln>
            <a:miter lim="800000"/>
            <a:headEnd/>
            <a:tailEnd/>
          </a:ln>
        </p:spPr>
        <p:txBody>
          <a:bodyPr vert="horz" lIns="91430" tIns="45715" rIns="91430" bIns="45715"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Lenovo Solution for SAP HANA with X6 </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适用场景：</a:t>
            </a:r>
            <a:r>
              <a:rPr kumimoji="0" lang="en-US" altLang="zh-CN" sz="2800" b="1" i="0" u="none" strike="noStrike" kern="1200" cap="none" spc="0" normalizeH="0" noProof="0" dirty="0" err="1" smtClean="0">
                <a:ln>
                  <a:noFill/>
                </a:ln>
                <a:solidFill>
                  <a:schemeClr val="tx1"/>
                </a:solidFill>
                <a:effectLst/>
                <a:uLnTx/>
                <a:uFillTx/>
                <a:latin typeface="Arial" pitchFamily="34" charset="0"/>
                <a:ea typeface="微软雅黑" pitchFamily="34" charset="-122"/>
                <a:cs typeface="+mj-cs"/>
              </a:rPr>
              <a:t>Datamart</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 BW, and Suite on HANA scenarios</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，单节点或双机</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HA/DR</a:t>
            </a:r>
            <a:endPar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endParaRPr>
          </a:p>
        </p:txBody>
      </p:sp>
      <p:graphicFrame>
        <p:nvGraphicFramePr>
          <p:cNvPr id="7" name="Group 2"/>
          <p:cNvGraphicFramePr>
            <a:graphicFrameLocks noGrp="1"/>
          </p:cNvGraphicFramePr>
          <p:nvPr/>
        </p:nvGraphicFramePr>
        <p:xfrm>
          <a:off x="577970" y="1139309"/>
          <a:ext cx="10774391" cy="5158779"/>
        </p:xfrm>
        <a:graphic>
          <a:graphicData uri="http://schemas.openxmlformats.org/drawingml/2006/table">
            <a:tbl>
              <a:tblPr/>
              <a:tblGrid>
                <a:gridCol w="1196938"/>
                <a:gridCol w="1196938"/>
                <a:gridCol w="1196938"/>
                <a:gridCol w="1196938"/>
                <a:gridCol w="1198887"/>
                <a:gridCol w="1196938"/>
                <a:gridCol w="1196938"/>
                <a:gridCol w="1196938"/>
                <a:gridCol w="1196938"/>
              </a:tblGrid>
              <a:tr h="876478">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128GB</a:t>
                      </a:r>
                    </a:p>
                  </a:txBody>
                  <a:tcPr marL="72000" marR="72000" marT="84350" marB="720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256GB</a:t>
                      </a:r>
                    </a:p>
                  </a:txBody>
                  <a:tcPr marL="72000" marR="72000" marT="84350" marB="720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384GB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512GB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768GB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000000"/>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1024GB*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1536GB*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2048GB*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a:t>
                      </a:r>
                      <a:r>
                        <a:rPr kumimoji="0" lang="de-DE" altLang="zh-CN"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3072GB*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r>
              <a:tr h="235612">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x3850 X6</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x3850 X6</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x3850 X6</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x3850 X6</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235612">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235612">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AC32H128S</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AC32H256S</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AC32H384S</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AC32H512S</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AC32H768S</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AC32H1024S</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AC32H1536S</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AC32H2048S</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AC32H3072S</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235612">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235612">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E7-8880v3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E7-8880v3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E7-8880v3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E7-8880v3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E7-8880v3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E7-8880v3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E7-8880v3</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E7-8880v3</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E7-8880v3</a:t>
                      </a:r>
                    </a:p>
                  </a:txBody>
                  <a:tcPr marL="0" marR="0" marT="6401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537287">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128GB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(16x 8GB)</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256GB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(16x 16GB or 32x 8GB)</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384GB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(48x 8GB)</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512GB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16GB or 16x 32GB)</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768GB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(48x 16GB)</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32GB or 16x 64GB)</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(48x 32GB)</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64GB)</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(48x 64GB)</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400515">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2x400GB SSD</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2x400GB SSD</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2x400GB SSD</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2x400GB SSD</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a:t>
                      </a:r>
                      <a:r>
                        <a:rPr kumimoji="0" lang="de-DE" sz="1000" b="0" i="0" u="none" strike="noStrike" cap="none" normalizeH="0" baseline="0" smtClean="0">
                          <a:ln>
                            <a:noFill/>
                          </a:ln>
                          <a:solidFill>
                            <a:srgbClr val="000000"/>
                          </a:solidFill>
                          <a:effectLst/>
                          <a:latin typeface="Arial" pitchFamily="34" charset="0"/>
                          <a:cs typeface="Arial" pitchFamily="34" charset="0"/>
                        </a:rPr>
                        <a:t>x400GB </a:t>
                      </a:r>
                      <a:r>
                        <a:rPr kumimoji="0" lang="de-DE" sz="1000" b="0" i="0" u="none" strike="noStrike" cap="none" normalizeH="0" baseline="0" dirty="0" smtClean="0">
                          <a:ln>
                            <a:noFill/>
                          </a:ln>
                          <a:solidFill>
                            <a:srgbClr val="000000"/>
                          </a:solidFill>
                          <a:effectLst/>
                          <a:latin typeface="Arial" pitchFamily="34" charset="0"/>
                          <a:cs typeface="Arial" pitchFamily="34" charset="0"/>
                        </a:rPr>
                        <a:t>SSD</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400515">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388260">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3.6TB RAID5 data/log</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3.6 TB RAID5 data/log</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3.6 TB RAID5 data/log</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3.6 TB RAID5 data/log</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13.2 TB RAID5 data/log</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13.2TB RAID5 data/log</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13.2TB RAID5 data/log</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13.2TB RAID5 data/log</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13.2TB RAID5 data/log</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425027">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772104">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128</a:t>
                      </a:r>
                      <a:r>
                        <a:rPr kumimoji="0" lang="en-US" sz="1000" b="0" i="0" u="none" strike="noStrike" cap="none" normalizeH="0" baseline="0" dirty="0" smtClean="0">
                          <a:ln>
                            <a:noFill/>
                          </a:ln>
                          <a:solidFill>
                            <a:srgbClr val="000000"/>
                          </a:solidFill>
                          <a:effectLst/>
                          <a:latin typeface="Arial" pitchFamily="34" charset="0"/>
                          <a:cs typeface="Arial" pitchFamily="34" charset="0"/>
                        </a:rPr>
                        <a: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a:t>
                      </a:r>
                      <a:r>
                        <a:rPr kumimoji="0" lang="de-DE" sz="1000" b="0" i="0" u="none" strike="noStrike" cap="none" normalizeH="0" baseline="0" dirty="0" smtClean="0">
                          <a:ln>
                            <a:noFill/>
                          </a:ln>
                          <a:solidFill>
                            <a:srgbClr val="000000"/>
                          </a:solidFill>
                          <a:effectLst/>
                          <a:latin typeface="Arial" pitchFamily="34" charset="0"/>
                          <a:cs typeface="Arial" pitchFamily="34" charset="0"/>
                        </a:rPr>
                        <a:t>256</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256</a:t>
                      </a:r>
                      <a:r>
                        <a:rPr kumimoji="0" lang="en-US" sz="1000" b="0" i="0" u="none" strike="noStrike" cap="none" normalizeH="0" baseline="0" dirty="0" smtClean="0">
                          <a:ln>
                            <a:noFill/>
                          </a:ln>
                          <a:solidFill>
                            <a:srgbClr val="000000"/>
                          </a:solidFill>
                          <a:effectLst/>
                          <a:latin typeface="Arial" pitchFamily="34" charset="0"/>
                          <a:cs typeface="Arial" pitchFamily="34" charset="0"/>
                        </a:rPr>
                        <a: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512</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256</a:t>
                      </a:r>
                      <a:r>
                        <a:rPr kumimoji="0" lang="en-US" sz="1000" b="0" i="0" u="none" strike="noStrike" cap="none" normalizeH="0" baseline="0" dirty="0" smtClean="0">
                          <a:ln>
                            <a:noFill/>
                          </a:ln>
                          <a:solidFill>
                            <a:srgbClr val="000000"/>
                          </a:solidFill>
                          <a:effectLst/>
                          <a:latin typeface="Arial" pitchFamily="34" charset="0"/>
                          <a:cs typeface="Arial" pitchFamily="34" charset="0"/>
                        </a:rPr>
                        <a: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384</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2S</a:t>
                      </a:r>
                      <a:r>
                        <a:rPr kumimoji="0" lang="en-US" sz="1000" b="0" i="0" u="none" strike="noStrike" cap="none" normalizeH="0" baseline="0" dirty="0" smtClean="0">
                          <a:ln>
                            <a:noFill/>
                          </a:ln>
                          <a:solidFill>
                            <a:srgbClr val="000000"/>
                          </a:solidFill>
                          <a:effectLst/>
                          <a:latin typeface="Arial" pitchFamily="34" charset="0"/>
                          <a:cs typeface="Arial" pitchFamily="34" charset="0"/>
                        </a:rPr>
                        <a: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a:t>
                      </a:r>
                      <a:r>
                        <a:rPr kumimoji="0" lang="de-DE" sz="1000" b="0" i="0" u="none" strike="noStrike" cap="none" normalizeH="0" baseline="0" dirty="0" smtClean="0">
                          <a:ln>
                            <a:noFill/>
                          </a:ln>
                          <a:solidFill>
                            <a:srgbClr val="000000"/>
                          </a:solidFill>
                          <a:effectLst/>
                          <a:latin typeface="Arial" pitchFamily="34" charset="0"/>
                          <a:cs typeface="Arial" pitchFamily="34" charset="0"/>
                        </a:rPr>
                        <a:t>4S</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2S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4S/512</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 </a:t>
                      </a:r>
                      <a:r>
                        <a:rPr kumimoji="0" lang="en-US" sz="1000" b="0" i="0" u="none" strike="noStrike" cap="none" normalizeH="0" baseline="0" dirty="0" smtClean="0">
                          <a:ln>
                            <a:noFill/>
                          </a:ln>
                          <a:solidFill>
                            <a:srgbClr val="000000"/>
                          </a:solidFill>
                          <a:effectLst/>
                          <a:latin typeface="Arial" pitchFamily="34" charset="0"/>
                          <a:cs typeface="Arial" pitchFamily="34" charset="0"/>
                        </a:rPr>
                        <a:t>768</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2S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4S</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2S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4S/1.5T</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1.5T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2S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4S</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2S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4S/3T</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3T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2S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4S</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a:t>
                      </a:r>
                    </a:p>
                  </a:txBody>
                  <a:tcPr marL="54864" marR="54864" marT="64010" marB="54866"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pic>
        <p:nvPicPr>
          <p:cNvPr id="8" name="Picture 348"/>
          <p:cNvPicPr>
            <a:picLocks noChangeAspect="1" noChangeArrowheads="1"/>
          </p:cNvPicPr>
          <p:nvPr/>
        </p:nvPicPr>
        <p:blipFill>
          <a:blip r:embed="rId2" cstate="print"/>
          <a:srcRect/>
          <a:stretch>
            <a:fillRect/>
          </a:stretch>
        </p:blipFill>
        <p:spPr bwMode="auto">
          <a:xfrm>
            <a:off x="737083" y="1437069"/>
            <a:ext cx="914400" cy="576263"/>
          </a:xfrm>
          <a:prstGeom prst="rect">
            <a:avLst/>
          </a:prstGeom>
          <a:noFill/>
          <a:ln w="21600">
            <a:noFill/>
            <a:round/>
            <a:headEnd/>
            <a:tailEnd/>
          </a:ln>
        </p:spPr>
      </p:pic>
      <p:pic>
        <p:nvPicPr>
          <p:cNvPr id="9" name="Picture 349"/>
          <p:cNvPicPr>
            <a:picLocks noChangeAspect="1" noChangeArrowheads="1"/>
          </p:cNvPicPr>
          <p:nvPr/>
        </p:nvPicPr>
        <p:blipFill>
          <a:blip r:embed="rId2" cstate="print"/>
          <a:srcRect/>
          <a:stretch>
            <a:fillRect/>
          </a:stretch>
        </p:blipFill>
        <p:spPr bwMode="auto">
          <a:xfrm>
            <a:off x="1907031" y="1428443"/>
            <a:ext cx="914400" cy="576263"/>
          </a:xfrm>
          <a:prstGeom prst="rect">
            <a:avLst/>
          </a:prstGeom>
          <a:noFill/>
          <a:ln w="21600">
            <a:noFill/>
            <a:round/>
            <a:headEnd/>
            <a:tailEnd/>
          </a:ln>
        </p:spPr>
      </p:pic>
      <p:pic>
        <p:nvPicPr>
          <p:cNvPr id="10" name="Picture 350"/>
          <p:cNvPicPr>
            <a:picLocks noChangeAspect="1" noChangeArrowheads="1"/>
          </p:cNvPicPr>
          <p:nvPr/>
        </p:nvPicPr>
        <p:blipFill>
          <a:blip r:embed="rId2" cstate="print"/>
          <a:srcRect/>
          <a:stretch>
            <a:fillRect/>
          </a:stretch>
        </p:blipFill>
        <p:spPr bwMode="auto">
          <a:xfrm>
            <a:off x="4292065" y="1430031"/>
            <a:ext cx="914400" cy="576262"/>
          </a:xfrm>
          <a:prstGeom prst="rect">
            <a:avLst/>
          </a:prstGeom>
          <a:noFill/>
          <a:ln w="21600">
            <a:noFill/>
            <a:round/>
            <a:headEnd/>
            <a:tailEnd/>
          </a:ln>
        </p:spPr>
      </p:pic>
      <p:pic>
        <p:nvPicPr>
          <p:cNvPr id="11" name="Picture 351"/>
          <p:cNvPicPr>
            <a:picLocks noChangeAspect="1" noChangeArrowheads="1"/>
          </p:cNvPicPr>
          <p:nvPr/>
        </p:nvPicPr>
        <p:blipFill>
          <a:blip r:embed="rId2" cstate="print"/>
          <a:srcRect/>
          <a:stretch>
            <a:fillRect/>
          </a:stretch>
        </p:blipFill>
        <p:spPr bwMode="auto">
          <a:xfrm>
            <a:off x="3104865" y="1438657"/>
            <a:ext cx="914400" cy="576262"/>
          </a:xfrm>
          <a:prstGeom prst="rect">
            <a:avLst/>
          </a:prstGeom>
          <a:noFill/>
          <a:ln w="21600">
            <a:noFill/>
            <a:round/>
            <a:headEnd/>
            <a:tailEnd/>
          </a:ln>
        </p:spPr>
      </p:pic>
      <p:pic>
        <p:nvPicPr>
          <p:cNvPr id="12" name="Picture 353"/>
          <p:cNvPicPr>
            <a:picLocks noChangeAspect="1" noChangeArrowheads="1"/>
          </p:cNvPicPr>
          <p:nvPr/>
        </p:nvPicPr>
        <p:blipFill>
          <a:blip r:embed="rId2" cstate="print"/>
          <a:srcRect/>
          <a:stretch>
            <a:fillRect/>
          </a:stretch>
        </p:blipFill>
        <p:spPr bwMode="auto">
          <a:xfrm>
            <a:off x="5505143" y="1437069"/>
            <a:ext cx="914400" cy="576263"/>
          </a:xfrm>
          <a:prstGeom prst="rect">
            <a:avLst/>
          </a:prstGeom>
          <a:noFill/>
          <a:ln w="21600">
            <a:noFill/>
            <a:round/>
            <a:headEnd/>
            <a:tailEnd/>
          </a:ln>
        </p:spPr>
      </p:pic>
      <p:pic>
        <p:nvPicPr>
          <p:cNvPr id="13" name="Picture 354"/>
          <p:cNvPicPr>
            <a:picLocks noChangeAspect="1" noChangeArrowheads="1"/>
          </p:cNvPicPr>
          <p:nvPr/>
        </p:nvPicPr>
        <p:blipFill>
          <a:blip r:embed="rId2" cstate="print"/>
          <a:srcRect/>
          <a:stretch>
            <a:fillRect/>
          </a:stretch>
        </p:blipFill>
        <p:spPr bwMode="auto">
          <a:xfrm>
            <a:off x="6711183" y="1421405"/>
            <a:ext cx="914400" cy="576262"/>
          </a:xfrm>
          <a:prstGeom prst="rect">
            <a:avLst/>
          </a:prstGeom>
          <a:noFill/>
          <a:ln w="21600">
            <a:noFill/>
            <a:round/>
            <a:headEnd/>
            <a:tailEnd/>
          </a:ln>
        </p:spPr>
      </p:pic>
      <p:pic>
        <p:nvPicPr>
          <p:cNvPr id="14" name="Picture 355"/>
          <p:cNvPicPr>
            <a:picLocks noChangeAspect="1" noChangeArrowheads="1"/>
          </p:cNvPicPr>
          <p:nvPr/>
        </p:nvPicPr>
        <p:blipFill>
          <a:blip r:embed="rId2" cstate="print"/>
          <a:srcRect/>
          <a:stretch>
            <a:fillRect/>
          </a:stretch>
        </p:blipFill>
        <p:spPr bwMode="auto">
          <a:xfrm>
            <a:off x="7907009" y="1404153"/>
            <a:ext cx="914400" cy="576262"/>
          </a:xfrm>
          <a:prstGeom prst="rect">
            <a:avLst/>
          </a:prstGeom>
          <a:noFill/>
          <a:ln w="21600">
            <a:noFill/>
            <a:round/>
            <a:headEnd/>
            <a:tailEnd/>
          </a:ln>
        </p:spPr>
      </p:pic>
      <p:sp>
        <p:nvSpPr>
          <p:cNvPr id="16" name="Text Box 356"/>
          <p:cNvSpPr txBox="1">
            <a:spLocks noChangeArrowheads="1"/>
          </p:cNvSpPr>
          <p:nvPr/>
        </p:nvSpPr>
        <p:spPr bwMode="auto">
          <a:xfrm>
            <a:off x="6948488" y="6431145"/>
            <a:ext cx="3516312" cy="276225"/>
          </a:xfrm>
          <a:prstGeom prst="rect">
            <a:avLst/>
          </a:prstGeom>
          <a:noFill/>
          <a:ln w="21600">
            <a:noFill/>
            <a:round/>
            <a:headEnd/>
            <a:tailEnd/>
          </a:ln>
        </p:spPr>
        <p:txBody>
          <a:bodyPr wrap="none"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zh-CN" sz="1200" dirty="0">
                <a:solidFill>
                  <a:srgbClr val="000000"/>
                </a:solidFill>
                <a:latin typeface="Arial" pitchFamily="34" charset="0"/>
              </a:rPr>
              <a:t>* For Suite on HANA only, not for Datamart and BW</a:t>
            </a:r>
          </a:p>
        </p:txBody>
      </p:sp>
      <p:sp>
        <p:nvSpPr>
          <p:cNvPr id="17" name="Text Box 11"/>
          <p:cNvSpPr>
            <a:spLocks noChangeArrowheads="1"/>
          </p:cNvSpPr>
          <p:nvPr/>
        </p:nvSpPr>
        <p:spPr bwMode="auto">
          <a:xfrm>
            <a:off x="3433763" y="6429557"/>
            <a:ext cx="2981325" cy="279400"/>
          </a:xfrm>
          <a:prstGeom prst="rect">
            <a:avLst/>
          </a:prstGeom>
          <a:noFill/>
          <a:ln w="9525">
            <a:noFill/>
            <a:miter lim="800000"/>
            <a:headEnd/>
            <a:tailEnd/>
          </a:ln>
        </p:spPr>
        <p:txBody>
          <a:bodyPr lIns="90000" tIns="46800" rIns="90000" bIns="46800">
            <a:spAutoFit/>
          </a:bodyPr>
          <a:lstStyle/>
          <a:p>
            <a:pPr>
              <a:buClr>
                <a:schemeClr val="tx2"/>
              </a:buClr>
              <a:buFont typeface="Wingdings" pitchFamily="2" charset="2"/>
              <a:buNone/>
            </a:pPr>
            <a:r>
              <a:rPr lang="zh-CN" altLang="en-US" sz="1200" dirty="0">
                <a:latin typeface="Arial" pitchFamily="34" charset="0"/>
                <a:ea typeface="微软雅黑" pitchFamily="34" charset="-122"/>
                <a:sym typeface="Arial" pitchFamily="34" charset="0"/>
              </a:rPr>
              <a:t>注：必须同时</a:t>
            </a:r>
            <a:r>
              <a:rPr lang="zh-CN" altLang="en-US" sz="1200" dirty="0" smtClean="0">
                <a:latin typeface="Arial" pitchFamily="34" charset="0"/>
                <a:ea typeface="微软雅黑" pitchFamily="34" charset="-122"/>
                <a:sym typeface="Arial" pitchFamily="34" charset="0"/>
              </a:rPr>
              <a:t>包含初始安装</a:t>
            </a:r>
            <a:r>
              <a:rPr lang="zh-CN" altLang="en-US" sz="1200" dirty="0">
                <a:latin typeface="Arial" pitchFamily="34" charset="0"/>
                <a:ea typeface="微软雅黑" pitchFamily="34" charset="-122"/>
                <a:sym typeface="Arial" pitchFamily="34" charset="0"/>
              </a:rPr>
              <a:t>服务</a:t>
            </a:r>
            <a:endParaRPr lang="en-US" altLang="zh-CN" sz="1200" dirty="0">
              <a:latin typeface="Arial" pitchFamily="34" charset="0"/>
              <a:ea typeface="微软雅黑" pitchFamily="34" charset="-122"/>
              <a:sym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txBox="1">
            <a:spLocks noChangeArrowheads="1"/>
          </p:cNvSpPr>
          <p:nvPr/>
        </p:nvSpPr>
        <p:spPr bwMode="auto">
          <a:xfrm>
            <a:off x="402633" y="343646"/>
            <a:ext cx="10845800" cy="698500"/>
          </a:xfrm>
          <a:prstGeom prst="rect">
            <a:avLst/>
          </a:prstGeom>
          <a:noFill/>
          <a:ln>
            <a:miter lim="800000"/>
            <a:headEnd/>
            <a:tailEnd/>
          </a:ln>
        </p:spPr>
        <p:txBody>
          <a:bodyPr vert="horz" lIns="91430" tIns="45715" rIns="91430" bIns="45715"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Lenovo Solution for SAP HANA with X6 </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适用场景：</a:t>
            </a:r>
            <a:r>
              <a:rPr kumimoji="0" lang="en-US" altLang="zh-CN" sz="2800" b="1" i="0" u="none" strike="noStrike" kern="1200" cap="none" spc="0" normalizeH="0" noProof="0" dirty="0" err="1" smtClean="0">
                <a:ln>
                  <a:noFill/>
                </a:ln>
                <a:solidFill>
                  <a:schemeClr val="tx1"/>
                </a:solidFill>
                <a:effectLst/>
                <a:uLnTx/>
                <a:uFillTx/>
                <a:latin typeface="Arial" pitchFamily="34" charset="0"/>
                <a:ea typeface="微软雅黑" pitchFamily="34" charset="-122"/>
                <a:cs typeface="+mj-cs"/>
              </a:rPr>
              <a:t>Datamart</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 BW, and Suite on HANA scenarios</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，单节点或双机</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HA/DR</a:t>
            </a:r>
            <a:endPar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endParaRPr>
          </a:p>
        </p:txBody>
      </p:sp>
      <p:graphicFrame>
        <p:nvGraphicFramePr>
          <p:cNvPr id="8" name="Group 2"/>
          <p:cNvGraphicFramePr>
            <a:graphicFrameLocks noGrp="1"/>
          </p:cNvGraphicFramePr>
          <p:nvPr/>
        </p:nvGraphicFramePr>
        <p:xfrm>
          <a:off x="577974" y="1140895"/>
          <a:ext cx="10791648" cy="5093147"/>
        </p:xfrm>
        <a:graphic>
          <a:graphicData uri="http://schemas.openxmlformats.org/drawingml/2006/table">
            <a:tbl>
              <a:tblPr/>
              <a:tblGrid>
                <a:gridCol w="1198864"/>
                <a:gridCol w="1198863"/>
                <a:gridCol w="1198864"/>
                <a:gridCol w="1198863"/>
                <a:gridCol w="1200740"/>
                <a:gridCol w="1198864"/>
                <a:gridCol w="1198863"/>
                <a:gridCol w="1198864"/>
                <a:gridCol w="1198863"/>
              </a:tblGrid>
              <a:tr h="873534">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256GB</a:t>
                      </a:r>
                    </a:p>
                  </a:txBody>
                  <a:tcPr marL="0" marR="0" marT="84345"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512GB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txBody>
                  <a:tcPr marL="0" marR="0" marT="84345"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768GB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txBody>
                  <a:tcPr marL="0" marR="0" marT="84345"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1TB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B2B2B2"/>
                        </a:solidFill>
                        <a:effectLst/>
                        <a:latin typeface="Arial" pitchFamily="34" charset="0"/>
                        <a:cs typeface="Arial" pitchFamily="34" charset="0"/>
                      </a:endParaRPr>
                    </a:p>
                  </a:txBody>
                  <a:tcPr marL="0" marR="0" marT="84345"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1.5TB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B2B2B2"/>
                        </a:solidFill>
                        <a:effectLst/>
                        <a:latin typeface="Arial" pitchFamily="34" charset="0"/>
                        <a:cs typeface="Arial" pitchFamily="34" charset="0"/>
                      </a:endParaRPr>
                    </a:p>
                  </a:txBody>
                  <a:tcPr marL="0" marR="0" marT="84345"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2TB*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B2B2B2"/>
                        </a:solidFill>
                        <a:effectLst/>
                        <a:latin typeface="Arial" pitchFamily="34" charset="0"/>
                        <a:cs typeface="Arial" pitchFamily="34" charset="0"/>
                      </a:endParaRPr>
                    </a:p>
                  </a:txBody>
                  <a:tcPr marL="0" marR="0" marT="84345"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3TB*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000" b="0" i="0" u="none" strike="noStrike" cap="none" normalizeH="0" baseline="0" smtClean="0">
                        <a:ln>
                          <a:noFill/>
                        </a:ln>
                        <a:solidFill>
                          <a:srgbClr val="000000"/>
                        </a:solidFill>
                        <a:effectLst/>
                        <a:latin typeface="Arial" pitchFamily="34" charset="0"/>
                        <a:cs typeface="Arial" pitchFamily="34" charset="0"/>
                      </a:endParaRPr>
                    </a:p>
                  </a:txBody>
                  <a:tcPr marL="0" marR="0" marT="84345"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4TB*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zh-CN"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45"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6TB*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45"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r>
              <a:tr h="256448">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x3850 X6</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x3850 X6</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x3850 X6</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x3850 X6</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x3850 X6</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250084">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271186">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AC34H256S</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AC34H512S</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AC34H768S</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AC34H1024S</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AC34H1536S</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AC34H2048S</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AC34H3072S</a:t>
                      </a:r>
                    </a:p>
                  </a:txBody>
                  <a:tcPr marL="0" marR="0" marT="82294"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AC34H4096S</a:t>
                      </a:r>
                    </a:p>
                  </a:txBody>
                  <a:tcPr marL="0" marR="0" marT="82294"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AC34SH144S</a:t>
                      </a:r>
                    </a:p>
                  </a:txBody>
                  <a:tcPr marL="0" marR="0" marT="82294"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250084">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253500">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18"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36000" marR="36000" marT="82294"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523212">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256GB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8GB)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512GB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16GB or 64x 8GB)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768GB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8GB)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32GB or 64x 16GB)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16GB)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64GB or 64x 32GB)</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32GB)</a:t>
                      </a:r>
                    </a:p>
                  </a:txBody>
                  <a:tcPr marL="54864" marR="54864" marT="64006" marB="5486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(64x 64GB)</a:t>
                      </a:r>
                    </a:p>
                  </a:txBody>
                  <a:tcPr marL="54864" marR="54864" marT="64006" marB="5486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64GB)</a:t>
                      </a:r>
                    </a:p>
                  </a:txBody>
                  <a:tcPr marL="54864" marR="54864" marT="64006" marB="5486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397193">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6x1.2TB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6x1.2TB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000" marR="54000" marT="62819" marB="53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24x1.2TB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36000" marR="36000" marT="64006"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24x1.2TB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36000" marR="36000" marT="64006"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33x1.2TB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6x400GB SSD</a:t>
                      </a:r>
                    </a:p>
                  </a:txBody>
                  <a:tcPr marL="36000" marR="36000" marT="64006"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383344">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1x M5210</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000" b="0" i="0" u="none" strike="noStrike" cap="none" normalizeH="0" baseline="0" smtClean="0">
                        <a:ln>
                          <a:noFill/>
                        </a:ln>
                        <a:solidFill>
                          <a:srgbClr val="000000"/>
                        </a:solidFill>
                        <a:effectLst/>
                        <a:latin typeface="Arial" pitchFamily="34" charset="0"/>
                        <a:cs typeface="Arial" pitchFamily="34" charset="0"/>
                      </a:endParaRP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36000" marR="36000" marT="64006"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36000" marR="36000" marT="64006"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M5225</a:t>
                      </a:r>
                    </a:p>
                  </a:txBody>
                  <a:tcPr marL="36000" marR="36000" marT="64006"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371129">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3.6 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3.6 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13.2TB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13.2TB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13.2TB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13.2TB RAID5 data/log</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22.8 TB RAID5 data/log</a:t>
                      </a:r>
                    </a:p>
                  </a:txBody>
                  <a:tcPr marL="36000" marR="36000"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22.8 TB RAID5 data/log</a:t>
                      </a:r>
                    </a:p>
                  </a:txBody>
                  <a:tcPr marL="36000" marR="36000"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32.4 TB RAID5 data/log</a:t>
                      </a:r>
                    </a:p>
                  </a:txBody>
                  <a:tcPr marL="36000" marR="36000"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407772">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1GigE</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36000" marR="36000" marT="44819"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36000" marR="36000" marT="44819"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36000" marR="36000" marT="44819"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711861">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256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512</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 </a:t>
                      </a:r>
                      <a:r>
                        <a:rPr kumimoji="0" lang="en-US" sz="1000" b="0" i="0" u="none" strike="noStrike" cap="none" normalizeH="0" baseline="0" dirty="0" smtClean="0">
                          <a:ln>
                            <a:noFill/>
                          </a:ln>
                          <a:solidFill>
                            <a:srgbClr val="000000"/>
                          </a:solidFill>
                          <a:effectLst/>
                          <a:latin typeface="Arial" pitchFamily="34" charset="0"/>
                          <a:cs typeface="Arial" pitchFamily="34" charset="0"/>
                        </a:rPr>
                        <a:t>1.5T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 </a:t>
                      </a:r>
                      <a:r>
                        <a:rPr kumimoji="0" lang="en-US" sz="1000" b="0" i="0" u="none" strike="noStrike" cap="none" normalizeH="0" baseline="0" dirty="0" smtClean="0">
                          <a:ln>
                            <a:noFill/>
                          </a:ln>
                          <a:solidFill>
                            <a:srgbClr val="000000"/>
                          </a:solidFill>
                          <a:effectLst/>
                          <a:latin typeface="Arial" pitchFamily="34" charset="0"/>
                          <a:cs typeface="Arial" pitchFamily="34" charset="0"/>
                        </a:rPr>
                        <a:t>768</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1.5T</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2T </a:t>
                      </a:r>
                      <a:r>
                        <a:rPr kumimoji="0" lang="en-US" sz="1000" b="0" i="0" u="none" strike="noStrike" cap="none" normalizeH="0" baseline="0" dirty="0" smtClean="0">
                          <a:ln>
                            <a:noFill/>
                          </a:ln>
                          <a:solidFill>
                            <a:schemeClr val="tx1"/>
                          </a:solidFill>
                          <a:effectLst/>
                          <a:latin typeface="Wingdings" pitchFamily="2" charset="2"/>
                          <a:cs typeface="Arial" pitchFamily="34" charset="0"/>
                        </a:rPr>
                        <a:t></a:t>
                      </a:r>
                      <a:r>
                        <a:rPr kumimoji="0" lang="en-US" sz="1000" b="0" i="0" u="none" strike="noStrike" cap="none" normalizeH="0" baseline="0" dirty="0" smtClean="0">
                          <a:ln>
                            <a:noFill/>
                          </a:ln>
                          <a:solidFill>
                            <a:schemeClr val="tx1"/>
                          </a:solidFill>
                          <a:effectLst/>
                          <a:latin typeface="Arial" pitchFamily="34" charset="0"/>
                          <a:cs typeface="Arial" pitchFamily="34" charset="0"/>
                        </a:rPr>
                        <a:t> 4T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2T </a:t>
                      </a:r>
                      <a:r>
                        <a:rPr kumimoji="0" lang="en-US" sz="1000" b="0" i="0" u="none" strike="noStrike" cap="none" normalizeH="0" baseline="0" dirty="0" smtClean="0">
                          <a:ln>
                            <a:noFill/>
                          </a:ln>
                          <a:solidFill>
                            <a:schemeClr val="tx1"/>
                          </a:solidFill>
                          <a:effectLst/>
                          <a:latin typeface="Wingdings" pitchFamily="2" charset="2"/>
                          <a:cs typeface="Arial" pitchFamily="34" charset="0"/>
                        </a:rPr>
                        <a:t></a:t>
                      </a:r>
                      <a:r>
                        <a:rPr kumimoji="0" lang="en-US" sz="1000" b="0" i="0" u="none" strike="noStrike" cap="none" normalizeH="0" baseline="0" dirty="0" smtClean="0">
                          <a:ln>
                            <a:noFill/>
                          </a:ln>
                          <a:solidFill>
                            <a:schemeClr val="tx1"/>
                          </a:solidFill>
                          <a:effectLst/>
                          <a:latin typeface="Arial" pitchFamily="34" charset="0"/>
                          <a:cs typeface="Arial" pitchFamily="34" charset="0"/>
                        </a:rPr>
                        <a:t> 3T</a:t>
                      </a:r>
                    </a:p>
                  </a:txBody>
                  <a:tcPr marL="90000" marR="90000" marT="55619" marB="467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a:t>
                      </a:r>
                    </a:p>
                  </a:txBody>
                  <a:tcPr marL="36000" marR="36000"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4T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6T</a:t>
                      </a:r>
                    </a:p>
                  </a:txBody>
                  <a:tcPr marL="36000" marR="36000"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5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a:t>
                      </a:r>
                    </a:p>
                  </a:txBody>
                  <a:tcPr marL="36000" marR="36000" marT="54863" marB="35999"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pic>
        <p:nvPicPr>
          <p:cNvPr id="9" name="Picture 348"/>
          <p:cNvPicPr>
            <a:picLocks noChangeAspect="1" noChangeArrowheads="1"/>
          </p:cNvPicPr>
          <p:nvPr/>
        </p:nvPicPr>
        <p:blipFill>
          <a:blip r:embed="rId2" cstate="print"/>
          <a:srcRect/>
          <a:stretch>
            <a:fillRect/>
          </a:stretch>
        </p:blipFill>
        <p:spPr bwMode="auto">
          <a:xfrm>
            <a:off x="697623" y="1434793"/>
            <a:ext cx="914400" cy="576263"/>
          </a:xfrm>
          <a:prstGeom prst="rect">
            <a:avLst/>
          </a:prstGeom>
          <a:noFill/>
          <a:ln w="21600">
            <a:noFill/>
            <a:round/>
            <a:headEnd/>
            <a:tailEnd/>
          </a:ln>
        </p:spPr>
      </p:pic>
      <p:pic>
        <p:nvPicPr>
          <p:cNvPr id="10" name="Picture 349"/>
          <p:cNvPicPr>
            <a:picLocks noChangeAspect="1" noChangeArrowheads="1"/>
          </p:cNvPicPr>
          <p:nvPr/>
        </p:nvPicPr>
        <p:blipFill>
          <a:blip r:embed="rId2" cstate="print"/>
          <a:srcRect/>
          <a:stretch>
            <a:fillRect/>
          </a:stretch>
        </p:blipFill>
        <p:spPr bwMode="auto">
          <a:xfrm>
            <a:off x="1912710" y="1434793"/>
            <a:ext cx="914400" cy="576263"/>
          </a:xfrm>
          <a:prstGeom prst="rect">
            <a:avLst/>
          </a:prstGeom>
          <a:noFill/>
          <a:ln w="21600">
            <a:noFill/>
            <a:round/>
            <a:headEnd/>
            <a:tailEnd/>
          </a:ln>
        </p:spPr>
      </p:pic>
      <p:pic>
        <p:nvPicPr>
          <p:cNvPr id="11" name="Picture 350"/>
          <p:cNvPicPr>
            <a:picLocks noChangeAspect="1" noChangeArrowheads="1"/>
          </p:cNvPicPr>
          <p:nvPr/>
        </p:nvPicPr>
        <p:blipFill>
          <a:blip r:embed="rId2" cstate="print"/>
          <a:srcRect/>
          <a:stretch>
            <a:fillRect/>
          </a:stretch>
        </p:blipFill>
        <p:spPr bwMode="auto">
          <a:xfrm>
            <a:off x="3110544" y="1434793"/>
            <a:ext cx="914400" cy="576263"/>
          </a:xfrm>
          <a:prstGeom prst="rect">
            <a:avLst/>
          </a:prstGeom>
          <a:noFill/>
          <a:ln w="21600">
            <a:noFill/>
            <a:round/>
            <a:headEnd/>
            <a:tailEnd/>
          </a:ln>
        </p:spPr>
      </p:pic>
      <p:pic>
        <p:nvPicPr>
          <p:cNvPr id="12" name="Picture 351"/>
          <p:cNvPicPr>
            <a:picLocks noChangeAspect="1" noChangeArrowheads="1"/>
          </p:cNvPicPr>
          <p:nvPr/>
        </p:nvPicPr>
        <p:blipFill>
          <a:blip r:embed="rId2" cstate="print"/>
          <a:srcRect/>
          <a:stretch>
            <a:fillRect/>
          </a:stretch>
        </p:blipFill>
        <p:spPr bwMode="auto">
          <a:xfrm>
            <a:off x="4334678" y="1434793"/>
            <a:ext cx="914400" cy="576263"/>
          </a:xfrm>
          <a:prstGeom prst="rect">
            <a:avLst/>
          </a:prstGeom>
          <a:noFill/>
          <a:ln w="21600">
            <a:noFill/>
            <a:round/>
            <a:headEnd/>
            <a:tailEnd/>
          </a:ln>
        </p:spPr>
      </p:pic>
      <p:pic>
        <p:nvPicPr>
          <p:cNvPr id="13" name="Picture 352"/>
          <p:cNvPicPr>
            <a:picLocks noChangeAspect="1" noChangeArrowheads="1"/>
          </p:cNvPicPr>
          <p:nvPr/>
        </p:nvPicPr>
        <p:blipFill>
          <a:blip r:embed="rId2" cstate="print"/>
          <a:srcRect/>
          <a:stretch>
            <a:fillRect/>
          </a:stretch>
        </p:blipFill>
        <p:spPr bwMode="auto">
          <a:xfrm>
            <a:off x="5540717" y="1434793"/>
            <a:ext cx="914400" cy="576263"/>
          </a:xfrm>
          <a:prstGeom prst="rect">
            <a:avLst/>
          </a:prstGeom>
          <a:noFill/>
          <a:ln w="21600">
            <a:noFill/>
            <a:round/>
            <a:headEnd/>
            <a:tailEnd/>
          </a:ln>
        </p:spPr>
      </p:pic>
      <p:pic>
        <p:nvPicPr>
          <p:cNvPr id="14" name="Picture 356"/>
          <p:cNvPicPr>
            <a:picLocks noChangeAspect="1" noChangeArrowheads="1"/>
          </p:cNvPicPr>
          <p:nvPr/>
        </p:nvPicPr>
        <p:blipFill>
          <a:blip r:embed="rId2" cstate="print"/>
          <a:srcRect/>
          <a:stretch>
            <a:fillRect/>
          </a:stretch>
        </p:blipFill>
        <p:spPr bwMode="auto">
          <a:xfrm>
            <a:off x="6729926" y="1436381"/>
            <a:ext cx="914400" cy="576262"/>
          </a:xfrm>
          <a:prstGeom prst="rect">
            <a:avLst/>
          </a:prstGeom>
          <a:noFill/>
          <a:ln w="21600">
            <a:noFill/>
            <a:round/>
            <a:headEnd/>
            <a:tailEnd/>
          </a:ln>
        </p:spPr>
      </p:pic>
      <p:pic>
        <p:nvPicPr>
          <p:cNvPr id="15" name="Picture 357"/>
          <p:cNvPicPr>
            <a:picLocks noChangeAspect="1" noChangeArrowheads="1"/>
          </p:cNvPicPr>
          <p:nvPr/>
        </p:nvPicPr>
        <p:blipFill>
          <a:blip r:embed="rId2" cstate="print"/>
          <a:srcRect/>
          <a:stretch>
            <a:fillRect/>
          </a:stretch>
        </p:blipFill>
        <p:spPr bwMode="auto">
          <a:xfrm>
            <a:off x="7928181" y="1434793"/>
            <a:ext cx="914400" cy="576263"/>
          </a:xfrm>
          <a:prstGeom prst="rect">
            <a:avLst/>
          </a:prstGeom>
          <a:noFill/>
          <a:ln w="21600">
            <a:noFill/>
            <a:round/>
            <a:headEnd/>
            <a:tailEnd/>
          </a:ln>
        </p:spPr>
      </p:pic>
      <p:sp>
        <p:nvSpPr>
          <p:cNvPr id="16" name="Text Box 356"/>
          <p:cNvSpPr txBox="1">
            <a:spLocks noChangeArrowheads="1"/>
          </p:cNvSpPr>
          <p:nvPr/>
        </p:nvSpPr>
        <p:spPr bwMode="auto">
          <a:xfrm>
            <a:off x="6948488" y="6431145"/>
            <a:ext cx="3516312" cy="276225"/>
          </a:xfrm>
          <a:prstGeom prst="rect">
            <a:avLst/>
          </a:prstGeom>
          <a:noFill/>
          <a:ln w="21600">
            <a:noFill/>
            <a:round/>
            <a:headEnd/>
            <a:tailEnd/>
          </a:ln>
        </p:spPr>
        <p:txBody>
          <a:bodyPr wrap="none"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zh-CN" sz="1200" dirty="0">
                <a:solidFill>
                  <a:srgbClr val="000000"/>
                </a:solidFill>
                <a:latin typeface="Arial" pitchFamily="34" charset="0"/>
              </a:rPr>
              <a:t>* For Suite on HANA only, not for Datamart and BW</a:t>
            </a:r>
          </a:p>
        </p:txBody>
      </p:sp>
      <p:sp>
        <p:nvSpPr>
          <p:cNvPr id="17" name="Text Box 11"/>
          <p:cNvSpPr>
            <a:spLocks noChangeArrowheads="1"/>
          </p:cNvSpPr>
          <p:nvPr/>
        </p:nvSpPr>
        <p:spPr bwMode="auto">
          <a:xfrm>
            <a:off x="3433763" y="6429557"/>
            <a:ext cx="2981325" cy="279400"/>
          </a:xfrm>
          <a:prstGeom prst="rect">
            <a:avLst/>
          </a:prstGeom>
          <a:noFill/>
          <a:ln w="9525">
            <a:noFill/>
            <a:miter lim="800000"/>
            <a:headEnd/>
            <a:tailEnd/>
          </a:ln>
        </p:spPr>
        <p:txBody>
          <a:bodyPr lIns="90000" tIns="46800" rIns="90000" bIns="46800">
            <a:spAutoFit/>
          </a:bodyPr>
          <a:lstStyle/>
          <a:p>
            <a:pPr>
              <a:buClr>
                <a:schemeClr val="tx2"/>
              </a:buClr>
              <a:buFont typeface="Wingdings" pitchFamily="2" charset="2"/>
              <a:buNone/>
            </a:pPr>
            <a:r>
              <a:rPr lang="zh-CN" altLang="en-US" sz="1200" dirty="0">
                <a:latin typeface="Arial" pitchFamily="34" charset="0"/>
                <a:ea typeface="微软雅黑" pitchFamily="34" charset="-122"/>
                <a:sym typeface="Arial" pitchFamily="34" charset="0"/>
              </a:rPr>
              <a:t>注：必须同时</a:t>
            </a:r>
            <a:r>
              <a:rPr lang="zh-CN" altLang="en-US" sz="1200" dirty="0" smtClean="0">
                <a:latin typeface="Arial" pitchFamily="34" charset="0"/>
                <a:ea typeface="微软雅黑" pitchFamily="34" charset="-122"/>
                <a:sym typeface="Arial" pitchFamily="34" charset="0"/>
              </a:rPr>
              <a:t>包含初始安装</a:t>
            </a:r>
            <a:r>
              <a:rPr lang="zh-CN" altLang="en-US" sz="1200" dirty="0">
                <a:latin typeface="Arial" pitchFamily="34" charset="0"/>
                <a:ea typeface="微软雅黑" pitchFamily="34" charset="-122"/>
                <a:sym typeface="Arial" pitchFamily="34" charset="0"/>
              </a:rPr>
              <a:t>服务</a:t>
            </a:r>
            <a:endParaRPr lang="en-US" altLang="zh-CN" sz="1200" dirty="0">
              <a:latin typeface="Arial" pitchFamily="34" charset="0"/>
              <a:ea typeface="微软雅黑" pitchFamily="34" charset="-122"/>
              <a:sym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txBox="1">
            <a:spLocks noChangeArrowheads="1"/>
          </p:cNvSpPr>
          <p:nvPr/>
        </p:nvSpPr>
        <p:spPr bwMode="auto">
          <a:xfrm>
            <a:off x="402633" y="343646"/>
            <a:ext cx="10845800" cy="698500"/>
          </a:xfrm>
          <a:prstGeom prst="rect">
            <a:avLst/>
          </a:prstGeom>
          <a:noFill/>
          <a:ln>
            <a:miter lim="800000"/>
            <a:headEnd/>
            <a:tailEnd/>
          </a:ln>
        </p:spPr>
        <p:txBody>
          <a:bodyPr vert="horz" lIns="91430" tIns="45715" rIns="91430" bIns="45715"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Lenovo Solution for SAP HANA with X6 </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适用场景：</a:t>
            </a:r>
            <a:r>
              <a:rPr kumimoji="0" lang="en-US" altLang="zh-CN" sz="2800" b="1" i="0" u="none" strike="noStrike" kern="1200" cap="none" spc="0" normalizeH="0" noProof="0" dirty="0" err="1" smtClean="0">
                <a:ln>
                  <a:noFill/>
                </a:ln>
                <a:solidFill>
                  <a:schemeClr val="tx1"/>
                </a:solidFill>
                <a:effectLst/>
                <a:uLnTx/>
                <a:uFillTx/>
                <a:latin typeface="Arial" pitchFamily="34" charset="0"/>
                <a:ea typeface="微软雅黑" pitchFamily="34" charset="-122"/>
                <a:cs typeface="+mj-cs"/>
              </a:rPr>
              <a:t>Datamart</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 BW, and Suite on HANA scenarios</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，单节点或双机</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HA/DR</a:t>
            </a:r>
            <a:endPar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endParaRPr>
          </a:p>
        </p:txBody>
      </p:sp>
      <p:graphicFrame>
        <p:nvGraphicFramePr>
          <p:cNvPr id="8" name="Group 2"/>
          <p:cNvGraphicFramePr>
            <a:graphicFrameLocks noGrp="1"/>
          </p:cNvGraphicFramePr>
          <p:nvPr/>
        </p:nvGraphicFramePr>
        <p:xfrm>
          <a:off x="577968" y="1133437"/>
          <a:ext cx="10774392" cy="5113688"/>
        </p:xfrm>
        <a:graphic>
          <a:graphicData uri="http://schemas.openxmlformats.org/drawingml/2006/table">
            <a:tbl>
              <a:tblPr/>
              <a:tblGrid>
                <a:gridCol w="1170881"/>
                <a:gridCol w="1170881"/>
                <a:gridCol w="1170881"/>
                <a:gridCol w="1170881"/>
                <a:gridCol w="1172787"/>
                <a:gridCol w="1172788"/>
                <a:gridCol w="1205206"/>
                <a:gridCol w="1243346"/>
                <a:gridCol w="1296741"/>
              </a:tblGrid>
              <a:tr h="884818">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256GB</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512GB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768GB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1TB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B2B2B2"/>
                        </a:solidFill>
                        <a:effectLst/>
                        <a:latin typeface="Arial" pitchFamily="34" charset="0"/>
                        <a:cs typeface="Arial" pitchFamily="34" charset="0"/>
                      </a:endParaRP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1.5TB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B2B2B2"/>
                        </a:solidFill>
                        <a:effectLst/>
                        <a:latin typeface="Arial" pitchFamily="34" charset="0"/>
                        <a:cs typeface="Arial" pitchFamily="34" charset="0"/>
                      </a:endParaRP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2TB*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B2B2B2"/>
                        </a:solidFill>
                        <a:effectLst/>
                        <a:latin typeface="Arial" pitchFamily="34" charset="0"/>
                        <a:cs typeface="Arial" pitchFamily="34" charset="0"/>
                      </a:endParaRP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3TB*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B2B2B2"/>
                        </a:solidFill>
                        <a:effectLst/>
                        <a:latin typeface="Arial" pitchFamily="34" charset="0"/>
                        <a:cs typeface="Arial" pitchFamily="34" charset="0"/>
                      </a:endParaRP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sz="1400" b="0" i="0" u="none" strike="noStrike" cap="none" normalizeH="0" baseline="0" dirty="0" smtClean="0">
                          <a:ln>
                            <a:noFill/>
                          </a:ln>
                          <a:solidFill>
                            <a:srgbClr val="000000"/>
                          </a:solidFill>
                          <a:effectLst/>
                          <a:latin typeface="Arial" pitchFamily="34" charset="0"/>
                          <a:cs typeface="Arial" pitchFamily="34" charset="0"/>
                        </a:rPr>
                        <a:t>4TB*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zh-CN"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6TB*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r>
              <a:tr h="239761">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229771">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252606">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AC44H256S</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AC44H512S</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AC44H768S</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AC44H1024S</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AC44H1536S</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AC44H2048S</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AC44H3072S</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AC44H4096S</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AC44H6144S</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229771">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236907">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0" marR="0" marT="8082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526371">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256GB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8GB)</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512GB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16GB or 64x 8GB)</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768GB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8GB)</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32GB or 64x 16GB)</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16GB)</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64GB or 64x 32GB)</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32GB)</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(64x 64GB)</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64GB)</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402325">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6x1.2TB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2x400GB SSD</a:t>
                      </a:r>
                    </a:p>
                  </a:txBody>
                  <a:tcPr marL="54000" marR="54000"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6x1.2TB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2x400GB SSD</a:t>
                      </a:r>
                    </a:p>
                  </a:txBody>
                  <a:tcPr marL="54000" marR="54000"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4000" marR="54000"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4000" marR="54000"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4000" marR="54000"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4000" marR="54000"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21x1.2TB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6x400GB SSD</a:t>
                      </a:r>
                    </a:p>
                  </a:txBody>
                  <a:tcPr marL="54000" marR="54000"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21x1.2TB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6x400GB SSD</a:t>
                      </a:r>
                    </a:p>
                  </a:txBody>
                  <a:tcPr marL="54000" marR="54000"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30x1.2TB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6x400GB SSD</a:t>
                      </a:r>
                    </a:p>
                  </a:txBody>
                  <a:tcPr marL="54000" marR="54000"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388297">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1x M5210</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1x M5210</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 M5210</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 M5210</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 M5210</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 M5210</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375924">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3.6 TB RAID5 data/log</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3.6 TB RAID5 data/log</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9.6 TB RAID5 data/log</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9.6 TB RAID5 data/log</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9.6 TB RAID5 data/log</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9.6 TB RAID5 data/log</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19.2TB RAID5 data/log</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 TB RAID5 data/log</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28.8 TB RAID5 data/log</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413041">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999999"/>
                      </a:solidFill>
                      <a:prstDash val="solid"/>
                      <a:round/>
                      <a:headEnd type="none" w="med" len="med"/>
                      <a:tailEnd type="none" w="med" len="med"/>
                    </a:lnB>
                    <a:lnTlToBr>
                      <a:noFill/>
                    </a:lnTlToBr>
                    <a:lnBlToTr>
                      <a:noFill/>
                    </a:lnBlToTr>
                    <a:solidFill>
                      <a:schemeClr val="bg2"/>
                    </a:solidFill>
                  </a:tcPr>
                </a:tc>
              </a:tr>
              <a:tr h="854860">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256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512</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768</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4S </a:t>
                      </a:r>
                      <a:r>
                        <a:rPr kumimoji="0" lang="en-US" sz="1000" b="0" i="0" u="none" strike="noStrike" cap="none" normalizeH="0" baseline="0" dirty="0" smtClean="0">
                          <a:ln>
                            <a:noFill/>
                          </a:ln>
                          <a:solidFill>
                            <a:srgbClr val="000000"/>
                          </a:solidFill>
                          <a:effectLst/>
                          <a:latin typeface="Wingdings" pitchFamily="2" charset="2"/>
                          <a:cs typeface="Arial" pitchFamily="34" charset="0"/>
                        </a:rPr>
                        <a:t> </a:t>
                      </a:r>
                      <a:r>
                        <a:rPr kumimoji="0" lang="en-US" sz="1000" b="0" i="0" u="none" strike="noStrike" cap="none" normalizeH="0" baseline="0" dirty="0" smtClean="0">
                          <a:ln>
                            <a:noFill/>
                          </a:ln>
                          <a:solidFill>
                            <a:srgbClr val="000000"/>
                          </a:solidFill>
                          <a:effectLst/>
                          <a:latin typeface="Arial" pitchFamily="34" charset="0"/>
                          <a:cs typeface="Arial" pitchFamily="34" charset="0"/>
                        </a:rPr>
                        <a:t>8S</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5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1.5T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4S </a:t>
                      </a:r>
                      <a:r>
                        <a:rPr kumimoji="0" lang="en-US" sz="1000" b="0" i="0" u="none" strike="noStrike" cap="none" normalizeH="0" baseline="0" dirty="0" smtClean="0">
                          <a:ln>
                            <a:noFill/>
                          </a:ln>
                          <a:solidFill>
                            <a:srgbClr val="000000"/>
                          </a:solidFill>
                          <a:effectLst/>
                          <a:latin typeface="Wingdings" pitchFamily="2" charset="2"/>
                          <a:cs typeface="Arial" pitchFamily="34" charset="0"/>
                        </a:rPr>
                        <a:t> </a:t>
                      </a:r>
                      <a:r>
                        <a:rPr kumimoji="0" lang="en-US" sz="1000" b="0" i="0" u="none" strike="noStrike" cap="none" normalizeH="0" baseline="0" dirty="0" smtClean="0">
                          <a:ln>
                            <a:noFill/>
                          </a:ln>
                          <a:solidFill>
                            <a:srgbClr val="000000"/>
                          </a:solidFill>
                          <a:effectLst/>
                          <a:latin typeface="Arial" pitchFamily="34" charset="0"/>
                          <a:cs typeface="Arial" pitchFamily="34" charset="0"/>
                        </a:rPr>
                        <a:t>8S</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5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808080"/>
                          </a:solidFill>
                          <a:effectLst/>
                          <a:latin typeface="Arial" pitchFamily="34" charset="0"/>
                          <a:cs typeface="Arial" pitchFamily="34" charset="0"/>
                        </a:rPr>
                        <a:t>2T </a:t>
                      </a:r>
                      <a:r>
                        <a:rPr kumimoji="0" lang="en-US" sz="1000" b="0" i="0" u="none" strike="noStrike" cap="none" normalizeH="0" baseline="0" dirty="0" smtClean="0">
                          <a:ln>
                            <a:noFill/>
                          </a:ln>
                          <a:solidFill>
                            <a:srgbClr val="808080"/>
                          </a:solidFill>
                          <a:effectLst/>
                          <a:latin typeface="Wingdings" pitchFamily="2" charset="2"/>
                          <a:cs typeface="Arial" pitchFamily="34" charset="0"/>
                        </a:rPr>
                        <a:t></a:t>
                      </a:r>
                      <a:r>
                        <a:rPr kumimoji="0" lang="en-US" sz="1000" b="0" i="0" u="none" strike="noStrike" cap="none" normalizeH="0" baseline="0" dirty="0" smtClean="0">
                          <a:ln>
                            <a:noFill/>
                          </a:ln>
                          <a:solidFill>
                            <a:srgbClr val="808080"/>
                          </a:solidFill>
                          <a:effectLst/>
                          <a:latin typeface="Arial" pitchFamily="34" charset="0"/>
                          <a:cs typeface="Arial" pitchFamily="34" charset="0"/>
                        </a:rPr>
                        <a:t> 4T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3T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4S </a:t>
                      </a:r>
                      <a:r>
                        <a:rPr kumimoji="0" lang="en-US" sz="1000" b="0" i="0" u="none" strike="noStrike" cap="none" normalizeH="0" baseline="0" dirty="0" smtClean="0">
                          <a:ln>
                            <a:noFill/>
                          </a:ln>
                          <a:solidFill>
                            <a:srgbClr val="000000"/>
                          </a:solidFill>
                          <a:effectLst/>
                          <a:latin typeface="Wingdings" pitchFamily="2" charset="2"/>
                          <a:cs typeface="Arial" pitchFamily="34" charset="0"/>
                        </a:rPr>
                        <a:t> </a:t>
                      </a:r>
                      <a:r>
                        <a:rPr kumimoji="0" lang="en-US" sz="1000" b="0" i="0" u="none" strike="noStrike" cap="none" normalizeH="0" baseline="0" dirty="0" smtClean="0">
                          <a:ln>
                            <a:noFill/>
                          </a:ln>
                          <a:solidFill>
                            <a:srgbClr val="000000"/>
                          </a:solidFill>
                          <a:effectLst/>
                          <a:latin typeface="Arial" pitchFamily="34" charset="0"/>
                          <a:cs typeface="Arial" pitchFamily="34" charset="0"/>
                        </a:rPr>
                        <a:t>8S</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5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808080"/>
                          </a:solidFill>
                          <a:effectLst/>
                          <a:latin typeface="Arial" pitchFamily="34" charset="0"/>
                          <a:cs typeface="Arial" pitchFamily="34" charset="0"/>
                        </a:rPr>
                        <a:t>4T </a:t>
                      </a:r>
                      <a:r>
                        <a:rPr kumimoji="0" lang="en-US" sz="1000" b="0" i="0" u="none" strike="noStrike" cap="none" normalizeH="0" baseline="0" dirty="0" smtClean="0">
                          <a:ln>
                            <a:noFill/>
                          </a:ln>
                          <a:solidFill>
                            <a:srgbClr val="808080"/>
                          </a:solidFill>
                          <a:effectLst/>
                          <a:latin typeface="Wingdings" pitchFamily="2" charset="2"/>
                          <a:cs typeface="Arial" pitchFamily="34" charset="0"/>
                        </a:rPr>
                        <a:t></a:t>
                      </a:r>
                      <a:r>
                        <a:rPr kumimoji="0" lang="en-US" sz="1000" b="0" i="0" u="none" strike="noStrike" cap="none" normalizeH="0" baseline="0" dirty="0" smtClean="0">
                          <a:ln>
                            <a:noFill/>
                          </a:ln>
                          <a:solidFill>
                            <a:srgbClr val="808080"/>
                          </a:solidFill>
                          <a:effectLst/>
                          <a:latin typeface="Arial" pitchFamily="34" charset="0"/>
                          <a:cs typeface="Arial" pitchFamily="34" charset="0"/>
                        </a:rPr>
                        <a:t> 6T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808080"/>
                          </a:solidFill>
                          <a:effectLst/>
                          <a:latin typeface="Arial" pitchFamily="34" charset="0"/>
                          <a:cs typeface="Arial" pitchFamily="34" charset="0"/>
                        </a:rPr>
                        <a:t>4S </a:t>
                      </a:r>
                      <a:r>
                        <a:rPr kumimoji="0" lang="en-US" sz="1000" b="0" i="0" u="none" strike="noStrike" cap="none" normalizeH="0" baseline="0" dirty="0" smtClean="0">
                          <a:ln>
                            <a:noFill/>
                          </a:ln>
                          <a:solidFill>
                            <a:srgbClr val="808080"/>
                          </a:solidFill>
                          <a:effectLst/>
                          <a:latin typeface="Wingdings" pitchFamily="2" charset="2"/>
                          <a:cs typeface="Arial" pitchFamily="34" charset="0"/>
                        </a:rPr>
                        <a:t> </a:t>
                      </a:r>
                      <a:r>
                        <a:rPr kumimoji="0" lang="en-US" sz="1000" b="0" i="0" u="none" strike="noStrike" cap="none" normalizeH="0" baseline="0" dirty="0" smtClean="0">
                          <a:ln>
                            <a:noFill/>
                          </a:ln>
                          <a:solidFill>
                            <a:srgbClr val="808080"/>
                          </a:solidFill>
                          <a:effectLst/>
                          <a:latin typeface="Arial" pitchFamily="34" charset="0"/>
                          <a:cs typeface="Arial" pitchFamily="34" charset="0"/>
                        </a:rPr>
                        <a:t>8S</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5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808080"/>
                          </a:solidFill>
                          <a:effectLst/>
                          <a:latin typeface="Times New Roman" pitchFamily="18" charset="0"/>
                          <a:cs typeface="Arial" pitchFamily="34" charset="0"/>
                        </a:rPr>
                        <a:t>-</a:t>
                      </a:r>
                    </a:p>
                  </a:txBody>
                  <a:tcPr marL="90000" marR="90000"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999999"/>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pic>
        <p:nvPicPr>
          <p:cNvPr id="9" name="Picture 350"/>
          <p:cNvPicPr>
            <a:picLocks noChangeAspect="1" noChangeArrowheads="1"/>
          </p:cNvPicPr>
          <p:nvPr/>
        </p:nvPicPr>
        <p:blipFill>
          <a:blip r:embed="rId2" cstate="print"/>
          <a:srcRect/>
          <a:stretch>
            <a:fillRect/>
          </a:stretch>
        </p:blipFill>
        <p:spPr bwMode="auto">
          <a:xfrm>
            <a:off x="934183" y="1459983"/>
            <a:ext cx="457200" cy="457200"/>
          </a:xfrm>
          <a:prstGeom prst="rect">
            <a:avLst/>
          </a:prstGeom>
          <a:noFill/>
          <a:ln w="21600">
            <a:noFill/>
            <a:round/>
            <a:headEnd/>
            <a:tailEnd/>
          </a:ln>
        </p:spPr>
      </p:pic>
      <p:pic>
        <p:nvPicPr>
          <p:cNvPr id="10" name="Picture 351"/>
          <p:cNvPicPr>
            <a:picLocks noChangeAspect="1" noChangeArrowheads="1"/>
          </p:cNvPicPr>
          <p:nvPr/>
        </p:nvPicPr>
        <p:blipFill>
          <a:blip r:embed="rId2" cstate="print"/>
          <a:srcRect/>
          <a:stretch>
            <a:fillRect/>
          </a:stretch>
        </p:blipFill>
        <p:spPr bwMode="auto">
          <a:xfrm>
            <a:off x="2120962" y="1461570"/>
            <a:ext cx="457200" cy="457200"/>
          </a:xfrm>
          <a:prstGeom prst="rect">
            <a:avLst/>
          </a:prstGeom>
          <a:noFill/>
          <a:ln w="21600">
            <a:noFill/>
            <a:round/>
            <a:headEnd/>
            <a:tailEnd/>
          </a:ln>
        </p:spPr>
      </p:pic>
      <p:pic>
        <p:nvPicPr>
          <p:cNvPr id="11" name="Picture 352"/>
          <p:cNvPicPr>
            <a:picLocks noChangeAspect="1" noChangeArrowheads="1"/>
          </p:cNvPicPr>
          <p:nvPr/>
        </p:nvPicPr>
        <p:blipFill>
          <a:blip r:embed="rId2" cstate="print"/>
          <a:srcRect/>
          <a:stretch>
            <a:fillRect/>
          </a:stretch>
        </p:blipFill>
        <p:spPr bwMode="auto">
          <a:xfrm>
            <a:off x="3267040" y="1461570"/>
            <a:ext cx="457200" cy="457200"/>
          </a:xfrm>
          <a:prstGeom prst="rect">
            <a:avLst/>
          </a:prstGeom>
          <a:noFill/>
          <a:ln w="21600">
            <a:noFill/>
            <a:round/>
            <a:headEnd/>
            <a:tailEnd/>
          </a:ln>
        </p:spPr>
      </p:pic>
      <p:pic>
        <p:nvPicPr>
          <p:cNvPr id="12" name="Picture 353"/>
          <p:cNvPicPr>
            <a:picLocks noChangeAspect="1" noChangeArrowheads="1"/>
          </p:cNvPicPr>
          <p:nvPr/>
        </p:nvPicPr>
        <p:blipFill>
          <a:blip r:embed="rId2" cstate="print"/>
          <a:srcRect/>
          <a:stretch>
            <a:fillRect/>
          </a:stretch>
        </p:blipFill>
        <p:spPr bwMode="auto">
          <a:xfrm>
            <a:off x="4464454" y="1461570"/>
            <a:ext cx="457200" cy="457200"/>
          </a:xfrm>
          <a:prstGeom prst="rect">
            <a:avLst/>
          </a:prstGeom>
          <a:noFill/>
          <a:ln w="21600">
            <a:noFill/>
            <a:round/>
            <a:headEnd/>
            <a:tailEnd/>
          </a:ln>
        </p:spPr>
      </p:pic>
      <p:pic>
        <p:nvPicPr>
          <p:cNvPr id="13" name="Picture 354"/>
          <p:cNvPicPr>
            <a:picLocks noChangeAspect="1" noChangeArrowheads="1"/>
          </p:cNvPicPr>
          <p:nvPr/>
        </p:nvPicPr>
        <p:blipFill>
          <a:blip r:embed="rId2" cstate="print"/>
          <a:srcRect/>
          <a:stretch>
            <a:fillRect/>
          </a:stretch>
        </p:blipFill>
        <p:spPr bwMode="auto">
          <a:xfrm>
            <a:off x="5634402" y="1461570"/>
            <a:ext cx="457200" cy="457200"/>
          </a:xfrm>
          <a:prstGeom prst="rect">
            <a:avLst/>
          </a:prstGeom>
          <a:noFill/>
          <a:ln w="21600">
            <a:noFill/>
            <a:round/>
            <a:headEnd/>
            <a:tailEnd/>
          </a:ln>
        </p:spPr>
      </p:pic>
      <p:pic>
        <p:nvPicPr>
          <p:cNvPr id="14" name="Picture 355"/>
          <p:cNvPicPr>
            <a:picLocks noChangeAspect="1" noChangeArrowheads="1"/>
          </p:cNvPicPr>
          <p:nvPr/>
        </p:nvPicPr>
        <p:blipFill>
          <a:blip r:embed="rId2" cstate="print"/>
          <a:srcRect/>
          <a:stretch>
            <a:fillRect/>
          </a:stretch>
        </p:blipFill>
        <p:spPr bwMode="auto">
          <a:xfrm>
            <a:off x="6788685" y="1461570"/>
            <a:ext cx="457200" cy="457200"/>
          </a:xfrm>
          <a:prstGeom prst="rect">
            <a:avLst/>
          </a:prstGeom>
          <a:noFill/>
          <a:ln w="21600">
            <a:noFill/>
            <a:round/>
            <a:headEnd/>
            <a:tailEnd/>
          </a:ln>
        </p:spPr>
      </p:pic>
      <p:pic>
        <p:nvPicPr>
          <p:cNvPr id="15" name="Picture 356"/>
          <p:cNvPicPr>
            <a:picLocks noChangeAspect="1" noChangeArrowheads="1"/>
          </p:cNvPicPr>
          <p:nvPr/>
        </p:nvPicPr>
        <p:blipFill>
          <a:blip r:embed="rId2" cstate="print"/>
          <a:srcRect/>
          <a:stretch>
            <a:fillRect/>
          </a:stretch>
        </p:blipFill>
        <p:spPr bwMode="auto">
          <a:xfrm>
            <a:off x="7958633" y="1463158"/>
            <a:ext cx="457200" cy="457200"/>
          </a:xfrm>
          <a:prstGeom prst="rect">
            <a:avLst/>
          </a:prstGeom>
          <a:noFill/>
          <a:ln w="21600">
            <a:noFill/>
            <a:round/>
            <a:headEnd/>
            <a:tailEnd/>
          </a:ln>
        </p:spPr>
      </p:pic>
      <p:sp>
        <p:nvSpPr>
          <p:cNvPr id="16" name="Text Box 356"/>
          <p:cNvSpPr txBox="1">
            <a:spLocks noChangeArrowheads="1"/>
          </p:cNvSpPr>
          <p:nvPr/>
        </p:nvSpPr>
        <p:spPr bwMode="auto">
          <a:xfrm>
            <a:off x="6948488" y="6431145"/>
            <a:ext cx="3516312" cy="276225"/>
          </a:xfrm>
          <a:prstGeom prst="rect">
            <a:avLst/>
          </a:prstGeom>
          <a:noFill/>
          <a:ln w="21600">
            <a:noFill/>
            <a:round/>
            <a:headEnd/>
            <a:tailEnd/>
          </a:ln>
        </p:spPr>
        <p:txBody>
          <a:bodyPr wrap="none"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zh-CN" sz="1200" dirty="0">
                <a:solidFill>
                  <a:srgbClr val="000000"/>
                </a:solidFill>
                <a:latin typeface="Arial" pitchFamily="34" charset="0"/>
              </a:rPr>
              <a:t>* For Suite on HANA only, not for Datamart and BW</a:t>
            </a:r>
          </a:p>
        </p:txBody>
      </p:sp>
      <p:sp>
        <p:nvSpPr>
          <p:cNvPr id="17" name="Text Box 11"/>
          <p:cNvSpPr>
            <a:spLocks noChangeArrowheads="1"/>
          </p:cNvSpPr>
          <p:nvPr/>
        </p:nvSpPr>
        <p:spPr bwMode="auto">
          <a:xfrm>
            <a:off x="3433763" y="6429557"/>
            <a:ext cx="2981325" cy="279400"/>
          </a:xfrm>
          <a:prstGeom prst="rect">
            <a:avLst/>
          </a:prstGeom>
          <a:noFill/>
          <a:ln w="9525">
            <a:noFill/>
            <a:miter lim="800000"/>
            <a:headEnd/>
            <a:tailEnd/>
          </a:ln>
        </p:spPr>
        <p:txBody>
          <a:bodyPr lIns="90000" tIns="46800" rIns="90000" bIns="46800">
            <a:spAutoFit/>
          </a:bodyPr>
          <a:lstStyle/>
          <a:p>
            <a:pPr>
              <a:buClr>
                <a:schemeClr val="tx2"/>
              </a:buClr>
              <a:buFont typeface="Wingdings" pitchFamily="2" charset="2"/>
              <a:buNone/>
            </a:pPr>
            <a:r>
              <a:rPr lang="zh-CN" altLang="en-US" sz="1200" dirty="0">
                <a:latin typeface="Arial" pitchFamily="34" charset="0"/>
                <a:ea typeface="微软雅黑" pitchFamily="34" charset="-122"/>
                <a:sym typeface="Arial" pitchFamily="34" charset="0"/>
              </a:rPr>
              <a:t>注：必须同时</a:t>
            </a:r>
            <a:r>
              <a:rPr lang="zh-CN" altLang="en-US" sz="1200" dirty="0" smtClean="0">
                <a:latin typeface="Arial" pitchFamily="34" charset="0"/>
                <a:ea typeface="微软雅黑" pitchFamily="34" charset="-122"/>
                <a:sym typeface="Arial" pitchFamily="34" charset="0"/>
              </a:rPr>
              <a:t>包含初始安装</a:t>
            </a:r>
            <a:r>
              <a:rPr lang="zh-CN" altLang="en-US" sz="1200" dirty="0">
                <a:latin typeface="Arial" pitchFamily="34" charset="0"/>
                <a:ea typeface="微软雅黑" pitchFamily="34" charset="-122"/>
                <a:sym typeface="Arial" pitchFamily="34" charset="0"/>
              </a:rPr>
              <a:t>服务</a:t>
            </a:r>
            <a:endParaRPr lang="en-US" altLang="zh-CN" sz="1200" dirty="0">
              <a:latin typeface="Arial" pitchFamily="34" charset="0"/>
              <a:ea typeface="微软雅黑" pitchFamily="34" charset="-122"/>
              <a:sym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txBox="1">
            <a:spLocks noChangeArrowheads="1"/>
          </p:cNvSpPr>
          <p:nvPr/>
        </p:nvSpPr>
        <p:spPr bwMode="auto">
          <a:xfrm>
            <a:off x="402633" y="343646"/>
            <a:ext cx="10845800" cy="698500"/>
          </a:xfrm>
          <a:prstGeom prst="rect">
            <a:avLst/>
          </a:prstGeom>
          <a:noFill/>
          <a:ln>
            <a:miter lim="800000"/>
            <a:headEnd/>
            <a:tailEnd/>
          </a:ln>
        </p:spPr>
        <p:txBody>
          <a:bodyPr vert="horz" lIns="91430" tIns="45715" rIns="91430" bIns="45715"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Lenovo Solution for SAP HANA with X6 </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适用场景：</a:t>
            </a:r>
            <a:r>
              <a:rPr kumimoji="0" lang="en-US" altLang="zh-CN" sz="2800" b="1" i="0" u="none" strike="noStrike" kern="1200" cap="none" spc="0" normalizeH="0" noProof="0" dirty="0" err="1" smtClean="0">
                <a:ln>
                  <a:noFill/>
                </a:ln>
                <a:solidFill>
                  <a:schemeClr val="tx1"/>
                </a:solidFill>
                <a:effectLst/>
                <a:uLnTx/>
                <a:uFillTx/>
                <a:latin typeface="Arial" pitchFamily="34" charset="0"/>
                <a:ea typeface="微软雅黑" pitchFamily="34" charset="-122"/>
                <a:cs typeface="+mj-cs"/>
              </a:rPr>
              <a:t>Datamart</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 BW, and Suite on HANA scenarios</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，单节点或双机</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HA/DR</a:t>
            </a:r>
            <a:endPar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endParaRPr>
          </a:p>
        </p:txBody>
      </p:sp>
      <p:graphicFrame>
        <p:nvGraphicFramePr>
          <p:cNvPr id="8" name="Group 2"/>
          <p:cNvGraphicFramePr>
            <a:graphicFrameLocks noGrp="1"/>
          </p:cNvGraphicFramePr>
          <p:nvPr/>
        </p:nvGraphicFramePr>
        <p:xfrm>
          <a:off x="612481" y="1130065"/>
          <a:ext cx="10584610" cy="5115462"/>
        </p:xfrm>
        <a:graphic>
          <a:graphicData uri="http://schemas.openxmlformats.org/drawingml/2006/table">
            <a:tbl>
              <a:tblPr/>
              <a:tblGrid>
                <a:gridCol w="1133761"/>
                <a:gridCol w="1133761"/>
                <a:gridCol w="1133761"/>
                <a:gridCol w="1133761"/>
                <a:gridCol w="1170691"/>
                <a:gridCol w="1194695"/>
                <a:gridCol w="1215841"/>
                <a:gridCol w="1214103"/>
                <a:gridCol w="1254236"/>
              </a:tblGrid>
              <a:tr h="910018">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512GB</a:t>
                      </a: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1TB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1.5TB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000000"/>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2TB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B2B2B2"/>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3TB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B2B2B2"/>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smtClean="0">
                          <a:ln>
                            <a:noFill/>
                          </a:ln>
                          <a:solidFill>
                            <a:srgbClr val="000000"/>
                          </a:solidFill>
                          <a:effectLst/>
                          <a:latin typeface="Arial" pitchFamily="34" charset="0"/>
                          <a:cs typeface="Arial" pitchFamily="34" charset="0"/>
                        </a:rPr>
                        <a:t>4TB*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smtClean="0">
                        <a:ln>
                          <a:noFill/>
                        </a:ln>
                        <a:solidFill>
                          <a:srgbClr val="B2B2B2"/>
                        </a:solidFill>
                        <a:effectLst/>
                        <a:latin typeface="Arial" pitchFamily="34" charset="0"/>
                        <a:cs typeface="Arial" pitchFamily="34" charset="0"/>
                      </a:endParaRPr>
                    </a:p>
                  </a:txBody>
                  <a:tcPr marL="0" marR="0" marT="84350"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6TB*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sz="1400" b="0" i="0" u="none" strike="noStrike" cap="none" normalizeH="0" baseline="0" dirty="0" smtClean="0">
                        <a:ln>
                          <a:noFill/>
                        </a:ln>
                        <a:solidFill>
                          <a:srgbClr val="B2B2B2"/>
                        </a:solidFill>
                        <a:effectLst/>
                        <a:latin typeface="Arial" pitchFamily="34" charset="0"/>
                        <a:cs typeface="Arial" pitchFamily="34" charset="0"/>
                      </a:endParaRPr>
                    </a:p>
                  </a:txBody>
                  <a:tcPr marL="71997" marR="71997" marT="84350" marB="7200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8TB*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71997" marR="71997" marT="84350" marB="7200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12TB*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71997" marR="71997" marT="84350" marB="7200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r>
              <a:tr h="224463">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x3950 X6</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x3950 X6</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224463">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6241-AC4</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233199">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AC48H512S</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AC48H1024S</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AC48H1536S</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AC48H2048S</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AC48H3072S</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AC48H4096S</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AC48H6144S</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AC48H8192S</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AC48H12288S</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224463">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Standalone</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Standalone</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224463">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0823"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E7-8880v3</a:t>
                      </a:r>
                    </a:p>
                  </a:txBody>
                  <a:tcPr marL="0" marR="0" marT="82299"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541364">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512GB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(64x 8GB)</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(64x 16GB or 128x 8GB)</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(192x 8GB)</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(64x 32GB or 128x 16GB)</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(192x 16GB)</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(64x 64GB or 128x 32GB)</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(192x 32GB)</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(128x 64GB)</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12 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(192x 64GB)</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443328">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2x400GB SSD</a:t>
                      </a:r>
                    </a:p>
                  </a:txBody>
                  <a:tcPr marL="53998" marR="53998" marT="62822" marB="540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3998" marR="53998" marT="62822" marB="540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3998" marR="53998" marT="62822" marB="540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12x1.2TB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4x400GB SSD</a:t>
                      </a:r>
                    </a:p>
                  </a:txBody>
                  <a:tcPr marL="53998" marR="53998" marT="62822" marB="540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21x1.2TB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6x400GB SSD</a:t>
                      </a:r>
                    </a:p>
                  </a:txBody>
                  <a:tcPr marL="53998" marR="53998" marT="62822" marB="540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21x1.2TB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6x400GB SSD</a:t>
                      </a:r>
                    </a:p>
                  </a:txBody>
                  <a:tcPr marL="53998" marR="53998" marT="62822" marB="540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30x1.2TB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6x400GB SSD</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39x1.2TB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8x400GB SSD</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57x1.2TB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10x400GB SSD</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443328">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1x M5210</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 M5210</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 M5210</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2x M5210</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M5225</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3x M5225</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430603">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3.6TB RAID5 data/log</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9.6TB RAID5 data/log</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9.6TB RAID5 data/log</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9.6TB RAID5 data/log</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19.2TB RAID5 data/log</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19.2TB RAID5 data/log</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28.8TB RAID5 data/log</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38.4TB RAID5 data/log</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57.6TB RAID5 data/log</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468777">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8x 1GigE</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8x 1GigE</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2"/>
                    </a:solidFill>
                  </a:tcPr>
                </a:tc>
              </a:tr>
              <a:tr h="746993">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1T</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1.5T</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4T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2T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3T</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4T </a:t>
                      </a:r>
                      <a:r>
                        <a:rPr kumimoji="0" lang="en-US" sz="1000" b="0" i="0" u="none" strike="noStrike" cap="none" normalizeH="0" baseline="0" dirty="0" smtClean="0">
                          <a:ln>
                            <a:noFill/>
                          </a:ln>
                          <a:solidFill>
                            <a:schemeClr val="tx1"/>
                          </a:solidFill>
                          <a:effectLst/>
                          <a:latin typeface="Wingdings" pitchFamily="2" charset="2"/>
                          <a:cs typeface="Arial" pitchFamily="34" charset="0"/>
                        </a:rPr>
                        <a:t></a:t>
                      </a:r>
                      <a:r>
                        <a:rPr kumimoji="0" lang="en-US" sz="1000" b="0" i="0" u="none" strike="noStrike" cap="none" normalizeH="0" baseline="0" dirty="0" smtClean="0">
                          <a:ln>
                            <a:noFill/>
                          </a:ln>
                          <a:solidFill>
                            <a:schemeClr val="tx1"/>
                          </a:solidFill>
                          <a:effectLst/>
                          <a:latin typeface="Arial" pitchFamily="34" charset="0"/>
                          <a:cs typeface="Arial" pitchFamily="34" charset="0"/>
                        </a:rPr>
                        <a:t> 8T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4T </a:t>
                      </a:r>
                      <a:r>
                        <a:rPr kumimoji="0" lang="en-US" sz="1000" b="0" i="0" u="none" strike="noStrike" cap="none" normalizeH="0" baseline="0" dirty="0" smtClean="0">
                          <a:ln>
                            <a:noFill/>
                          </a:ln>
                          <a:solidFill>
                            <a:schemeClr val="tx1"/>
                          </a:solidFill>
                          <a:effectLst/>
                          <a:latin typeface="Wingdings" pitchFamily="2" charset="2"/>
                          <a:cs typeface="Arial" pitchFamily="34" charset="0"/>
                        </a:rPr>
                        <a:t></a:t>
                      </a:r>
                      <a:r>
                        <a:rPr kumimoji="0" lang="en-US" sz="1000" b="0" i="0" u="none" strike="noStrike" cap="none" normalizeH="0" baseline="0" dirty="0" smtClean="0">
                          <a:ln>
                            <a:noFill/>
                          </a:ln>
                          <a:solidFill>
                            <a:schemeClr val="tx1"/>
                          </a:solidFill>
                          <a:effectLst/>
                          <a:latin typeface="Arial" pitchFamily="34" charset="0"/>
                          <a:cs typeface="Arial" pitchFamily="34" charset="0"/>
                        </a:rPr>
                        <a:t> 6T</a:t>
                      </a:r>
                    </a:p>
                  </a:txBody>
                  <a:tcPr marL="89997" marR="89997" marT="55622" marB="46802"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808080"/>
                          </a:solidFill>
                          <a:effectLst/>
                          <a:latin typeface="Arial" pitchFamily="34" charset="0"/>
                          <a:cs typeface="Arial" pitchFamily="34" charset="0"/>
                        </a:rPr>
                        <a:t>8T </a:t>
                      </a:r>
                      <a:r>
                        <a:rPr kumimoji="0" lang="en-US" sz="1000" b="0" i="0" u="none" strike="noStrike" cap="none" normalizeH="0" baseline="0" dirty="0" smtClean="0">
                          <a:ln>
                            <a:noFill/>
                          </a:ln>
                          <a:solidFill>
                            <a:srgbClr val="808080"/>
                          </a:solidFill>
                          <a:effectLst/>
                          <a:latin typeface="Wingdings" pitchFamily="2" charset="2"/>
                          <a:cs typeface="Arial" pitchFamily="34" charset="0"/>
                        </a:rPr>
                        <a:t></a:t>
                      </a:r>
                      <a:r>
                        <a:rPr kumimoji="0" lang="en-US" sz="1000" b="0" i="0" u="none" strike="noStrike" cap="none" normalizeH="0" baseline="0" dirty="0" smtClean="0">
                          <a:ln>
                            <a:noFill/>
                          </a:ln>
                          <a:solidFill>
                            <a:srgbClr val="808080"/>
                          </a:solidFill>
                          <a:effectLst/>
                          <a:latin typeface="Arial" pitchFamily="34" charset="0"/>
                          <a:cs typeface="Arial" pitchFamily="34" charset="0"/>
                        </a:rPr>
                        <a:t> 12T</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5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a:t>
                      </a:r>
                    </a:p>
                  </a:txBody>
                  <a:tcPr marL="91437" marR="91437" marT="54866" marB="91443"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pic>
        <p:nvPicPr>
          <p:cNvPr id="9" name="Picture 349"/>
          <p:cNvPicPr>
            <a:picLocks noChangeAspect="1" noChangeArrowheads="1"/>
          </p:cNvPicPr>
          <p:nvPr/>
        </p:nvPicPr>
        <p:blipFill>
          <a:blip r:embed="rId2" cstate="print"/>
          <a:srcRect/>
          <a:stretch>
            <a:fillRect/>
          </a:stretch>
        </p:blipFill>
        <p:spPr bwMode="auto">
          <a:xfrm>
            <a:off x="928846" y="1496495"/>
            <a:ext cx="457200" cy="457200"/>
          </a:xfrm>
          <a:prstGeom prst="rect">
            <a:avLst/>
          </a:prstGeom>
          <a:noFill/>
          <a:ln w="21600">
            <a:noFill/>
            <a:round/>
            <a:headEnd/>
            <a:tailEnd/>
          </a:ln>
        </p:spPr>
      </p:pic>
      <p:pic>
        <p:nvPicPr>
          <p:cNvPr id="10" name="Picture 350"/>
          <p:cNvPicPr>
            <a:picLocks noChangeAspect="1" noChangeArrowheads="1"/>
          </p:cNvPicPr>
          <p:nvPr/>
        </p:nvPicPr>
        <p:blipFill>
          <a:blip r:embed="rId2" cstate="print"/>
          <a:srcRect/>
          <a:stretch>
            <a:fillRect/>
          </a:stretch>
        </p:blipFill>
        <p:spPr bwMode="auto">
          <a:xfrm>
            <a:off x="2072495" y="1498083"/>
            <a:ext cx="457200" cy="457200"/>
          </a:xfrm>
          <a:prstGeom prst="rect">
            <a:avLst/>
          </a:prstGeom>
          <a:noFill/>
          <a:ln w="21600">
            <a:noFill/>
            <a:round/>
            <a:headEnd/>
            <a:tailEnd/>
          </a:ln>
        </p:spPr>
      </p:pic>
      <p:pic>
        <p:nvPicPr>
          <p:cNvPr id="11" name="Picture 351"/>
          <p:cNvPicPr>
            <a:picLocks noChangeAspect="1" noChangeArrowheads="1"/>
          </p:cNvPicPr>
          <p:nvPr/>
        </p:nvPicPr>
        <p:blipFill>
          <a:blip r:embed="rId2" cstate="print"/>
          <a:srcRect/>
          <a:stretch>
            <a:fillRect/>
          </a:stretch>
        </p:blipFill>
        <p:spPr bwMode="auto">
          <a:xfrm>
            <a:off x="3201321" y="1498083"/>
            <a:ext cx="457200" cy="457200"/>
          </a:xfrm>
          <a:prstGeom prst="rect">
            <a:avLst/>
          </a:prstGeom>
          <a:noFill/>
          <a:ln w="21600">
            <a:noFill/>
            <a:round/>
            <a:headEnd/>
            <a:tailEnd/>
          </a:ln>
        </p:spPr>
      </p:pic>
      <p:pic>
        <p:nvPicPr>
          <p:cNvPr id="12" name="Picture 352"/>
          <p:cNvPicPr>
            <a:picLocks noChangeAspect="1" noChangeArrowheads="1"/>
          </p:cNvPicPr>
          <p:nvPr/>
        </p:nvPicPr>
        <p:blipFill>
          <a:blip r:embed="rId2" cstate="print"/>
          <a:srcRect/>
          <a:stretch>
            <a:fillRect/>
          </a:stretch>
        </p:blipFill>
        <p:spPr bwMode="auto">
          <a:xfrm>
            <a:off x="4312475" y="1498083"/>
            <a:ext cx="457200" cy="457200"/>
          </a:xfrm>
          <a:prstGeom prst="rect">
            <a:avLst/>
          </a:prstGeom>
          <a:noFill/>
          <a:ln w="21600">
            <a:noFill/>
            <a:round/>
            <a:headEnd/>
            <a:tailEnd/>
          </a:ln>
        </p:spPr>
      </p:pic>
      <p:pic>
        <p:nvPicPr>
          <p:cNvPr id="13" name="Picture 353"/>
          <p:cNvPicPr>
            <a:picLocks noChangeAspect="1" noChangeArrowheads="1"/>
          </p:cNvPicPr>
          <p:nvPr/>
        </p:nvPicPr>
        <p:blipFill>
          <a:blip r:embed="rId2" cstate="print"/>
          <a:srcRect/>
          <a:stretch>
            <a:fillRect/>
          </a:stretch>
        </p:blipFill>
        <p:spPr bwMode="auto">
          <a:xfrm>
            <a:off x="5473797" y="1498083"/>
            <a:ext cx="457200" cy="457200"/>
          </a:xfrm>
          <a:prstGeom prst="rect">
            <a:avLst/>
          </a:prstGeom>
          <a:noFill/>
          <a:ln w="21600">
            <a:noFill/>
            <a:round/>
            <a:headEnd/>
            <a:tailEnd/>
          </a:ln>
        </p:spPr>
      </p:pic>
      <p:pic>
        <p:nvPicPr>
          <p:cNvPr id="14" name="Picture 354"/>
          <p:cNvPicPr>
            <a:picLocks noChangeAspect="1" noChangeArrowheads="1"/>
          </p:cNvPicPr>
          <p:nvPr/>
        </p:nvPicPr>
        <p:blipFill>
          <a:blip r:embed="rId2" cstate="print"/>
          <a:srcRect/>
          <a:stretch>
            <a:fillRect/>
          </a:stretch>
        </p:blipFill>
        <p:spPr bwMode="auto">
          <a:xfrm>
            <a:off x="6595585" y="1498083"/>
            <a:ext cx="457200" cy="457200"/>
          </a:xfrm>
          <a:prstGeom prst="rect">
            <a:avLst/>
          </a:prstGeom>
          <a:noFill/>
          <a:ln w="21600">
            <a:noFill/>
            <a:round/>
            <a:headEnd/>
            <a:tailEnd/>
          </a:ln>
        </p:spPr>
      </p:pic>
      <p:pic>
        <p:nvPicPr>
          <p:cNvPr id="15" name="Picture 355"/>
          <p:cNvPicPr>
            <a:picLocks noChangeAspect="1" noChangeArrowheads="1"/>
          </p:cNvPicPr>
          <p:nvPr/>
        </p:nvPicPr>
        <p:blipFill>
          <a:blip r:embed="rId2" cstate="print"/>
          <a:srcRect/>
          <a:stretch>
            <a:fillRect/>
          </a:stretch>
        </p:blipFill>
        <p:spPr bwMode="auto">
          <a:xfrm>
            <a:off x="7871053" y="1499670"/>
            <a:ext cx="457200" cy="457200"/>
          </a:xfrm>
          <a:prstGeom prst="rect">
            <a:avLst/>
          </a:prstGeom>
          <a:noFill/>
          <a:ln w="21600">
            <a:noFill/>
            <a:round/>
            <a:headEnd/>
            <a:tailEnd/>
          </a:ln>
        </p:spPr>
      </p:pic>
      <p:sp>
        <p:nvSpPr>
          <p:cNvPr id="17" name="Text Box 356"/>
          <p:cNvSpPr txBox="1">
            <a:spLocks noChangeArrowheads="1"/>
          </p:cNvSpPr>
          <p:nvPr/>
        </p:nvSpPr>
        <p:spPr bwMode="auto">
          <a:xfrm>
            <a:off x="6948488" y="6431145"/>
            <a:ext cx="3516312" cy="276225"/>
          </a:xfrm>
          <a:prstGeom prst="rect">
            <a:avLst/>
          </a:prstGeom>
          <a:noFill/>
          <a:ln w="21600">
            <a:noFill/>
            <a:round/>
            <a:headEnd/>
            <a:tailEnd/>
          </a:ln>
        </p:spPr>
        <p:txBody>
          <a:bodyPr wrap="none"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zh-CN" sz="1200" dirty="0">
                <a:solidFill>
                  <a:srgbClr val="000000"/>
                </a:solidFill>
                <a:latin typeface="Arial" pitchFamily="34" charset="0"/>
              </a:rPr>
              <a:t>* For Suite on HANA only, not for Datamart and BW</a:t>
            </a:r>
          </a:p>
        </p:txBody>
      </p:sp>
      <p:sp>
        <p:nvSpPr>
          <p:cNvPr id="18" name="Text Box 11"/>
          <p:cNvSpPr>
            <a:spLocks noChangeArrowheads="1"/>
          </p:cNvSpPr>
          <p:nvPr/>
        </p:nvSpPr>
        <p:spPr bwMode="auto">
          <a:xfrm>
            <a:off x="3433763" y="6429557"/>
            <a:ext cx="2981325" cy="279400"/>
          </a:xfrm>
          <a:prstGeom prst="rect">
            <a:avLst/>
          </a:prstGeom>
          <a:noFill/>
          <a:ln w="9525">
            <a:noFill/>
            <a:miter lim="800000"/>
            <a:headEnd/>
            <a:tailEnd/>
          </a:ln>
        </p:spPr>
        <p:txBody>
          <a:bodyPr lIns="90000" tIns="46800" rIns="90000" bIns="46800">
            <a:spAutoFit/>
          </a:bodyPr>
          <a:lstStyle/>
          <a:p>
            <a:pPr>
              <a:buClr>
                <a:schemeClr val="tx2"/>
              </a:buClr>
              <a:buFont typeface="Wingdings" pitchFamily="2" charset="2"/>
              <a:buNone/>
            </a:pPr>
            <a:r>
              <a:rPr lang="zh-CN" altLang="en-US" sz="1200" dirty="0">
                <a:latin typeface="Arial" pitchFamily="34" charset="0"/>
                <a:ea typeface="微软雅黑" pitchFamily="34" charset="-122"/>
                <a:sym typeface="Arial" pitchFamily="34" charset="0"/>
              </a:rPr>
              <a:t>注：必须同时</a:t>
            </a:r>
            <a:r>
              <a:rPr lang="zh-CN" altLang="en-US" sz="1200" dirty="0" smtClean="0">
                <a:latin typeface="Arial" pitchFamily="34" charset="0"/>
                <a:ea typeface="微软雅黑" pitchFamily="34" charset="-122"/>
                <a:sym typeface="Arial" pitchFamily="34" charset="0"/>
              </a:rPr>
              <a:t>包含初始安装</a:t>
            </a:r>
            <a:r>
              <a:rPr lang="zh-CN" altLang="en-US" sz="1200" dirty="0">
                <a:latin typeface="Arial" pitchFamily="34" charset="0"/>
                <a:ea typeface="微软雅黑" pitchFamily="34" charset="-122"/>
                <a:sym typeface="Arial" pitchFamily="34" charset="0"/>
              </a:rPr>
              <a:t>服务</a:t>
            </a:r>
            <a:endParaRPr lang="en-US" altLang="zh-CN" sz="1200" dirty="0">
              <a:latin typeface="Arial" pitchFamily="34" charset="0"/>
              <a:ea typeface="微软雅黑" pitchFamily="34" charset="-122"/>
              <a:sym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txBox="1">
            <a:spLocks noChangeArrowheads="1"/>
          </p:cNvSpPr>
          <p:nvPr/>
        </p:nvSpPr>
        <p:spPr bwMode="auto">
          <a:xfrm>
            <a:off x="397774" y="346923"/>
            <a:ext cx="10845800" cy="698500"/>
          </a:xfrm>
          <a:prstGeom prst="rect">
            <a:avLst/>
          </a:prstGeom>
          <a:noFill/>
          <a:ln>
            <a:miter lim="800000"/>
            <a:headEnd/>
            <a:tailEnd/>
          </a:ln>
        </p:spPr>
        <p:txBody>
          <a:bodyPr vert="horz" lIns="91430" tIns="45715" rIns="91430" bIns="45715"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Lenovo Solution for SAP HANA with X6 </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适用场景：</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BW and </a:t>
            </a:r>
            <a:r>
              <a:rPr kumimoji="0" lang="en-US" altLang="zh-CN" sz="2800" b="1" i="0" u="none" strike="noStrike" kern="1200" cap="none" spc="0" normalizeH="0" noProof="0" dirty="0" err="1" smtClean="0">
                <a:ln>
                  <a:noFill/>
                </a:ln>
                <a:solidFill>
                  <a:schemeClr val="tx1"/>
                </a:solidFill>
                <a:effectLst/>
                <a:uLnTx/>
                <a:uFillTx/>
                <a:latin typeface="Arial" pitchFamily="34" charset="0"/>
                <a:ea typeface="微软雅黑" pitchFamily="34" charset="-122"/>
                <a:cs typeface="+mj-cs"/>
              </a:rPr>
              <a:t>Datamart</a:t>
            </a:r>
            <a:r>
              <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集群</a:t>
            </a:r>
            <a:r>
              <a:rPr kumimoji="0" lang="en-US" altLang="zh-CN"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rPr>
              <a:t>HA</a:t>
            </a:r>
            <a:endParaRPr kumimoji="0" lang="zh-CN" altLang="en-US" sz="2800" b="1" i="0" u="none" strike="noStrike" kern="1200" cap="none" spc="0" normalizeH="0" noProof="0" dirty="0" smtClean="0">
              <a:ln>
                <a:noFill/>
              </a:ln>
              <a:solidFill>
                <a:schemeClr val="tx1"/>
              </a:solidFill>
              <a:effectLst/>
              <a:uLnTx/>
              <a:uFillTx/>
              <a:latin typeface="Arial" pitchFamily="34" charset="0"/>
              <a:ea typeface="微软雅黑" pitchFamily="34" charset="-122"/>
              <a:cs typeface="+mj-cs"/>
            </a:endParaRPr>
          </a:p>
        </p:txBody>
      </p:sp>
      <p:sp>
        <p:nvSpPr>
          <p:cNvPr id="5" name="Text Box 356"/>
          <p:cNvSpPr txBox="1">
            <a:spLocks noChangeArrowheads="1"/>
          </p:cNvSpPr>
          <p:nvPr/>
        </p:nvSpPr>
        <p:spPr bwMode="auto">
          <a:xfrm>
            <a:off x="6948488" y="6431145"/>
            <a:ext cx="3516312" cy="276225"/>
          </a:xfrm>
          <a:prstGeom prst="rect">
            <a:avLst/>
          </a:prstGeom>
          <a:noFill/>
          <a:ln w="21600">
            <a:noFill/>
            <a:round/>
            <a:headEnd/>
            <a:tailEnd/>
          </a:ln>
        </p:spPr>
        <p:txBody>
          <a:bodyPr wrap="none"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zh-CN" sz="1200" dirty="0">
                <a:solidFill>
                  <a:srgbClr val="000000"/>
                </a:solidFill>
                <a:latin typeface="Arial" pitchFamily="34" charset="0"/>
              </a:rPr>
              <a:t>* For Suite on HANA only, not for Datamart and BW</a:t>
            </a:r>
          </a:p>
        </p:txBody>
      </p:sp>
      <p:sp>
        <p:nvSpPr>
          <p:cNvPr id="7" name="Text Box 11"/>
          <p:cNvSpPr>
            <a:spLocks noChangeArrowheads="1"/>
          </p:cNvSpPr>
          <p:nvPr/>
        </p:nvSpPr>
        <p:spPr bwMode="auto">
          <a:xfrm>
            <a:off x="3433763" y="6429557"/>
            <a:ext cx="2981325" cy="279400"/>
          </a:xfrm>
          <a:prstGeom prst="rect">
            <a:avLst/>
          </a:prstGeom>
          <a:noFill/>
          <a:ln w="9525">
            <a:noFill/>
            <a:miter lim="800000"/>
            <a:headEnd/>
            <a:tailEnd/>
          </a:ln>
        </p:spPr>
        <p:txBody>
          <a:bodyPr lIns="90000" tIns="46800" rIns="90000" bIns="46800">
            <a:spAutoFit/>
          </a:bodyPr>
          <a:lstStyle/>
          <a:p>
            <a:pPr>
              <a:buClr>
                <a:schemeClr val="tx2"/>
              </a:buClr>
              <a:buFont typeface="Wingdings" pitchFamily="2" charset="2"/>
              <a:buNone/>
            </a:pPr>
            <a:r>
              <a:rPr lang="zh-CN" altLang="en-US" sz="1200" dirty="0">
                <a:latin typeface="Arial" pitchFamily="34" charset="0"/>
                <a:ea typeface="微软雅黑" pitchFamily="34" charset="-122"/>
                <a:sym typeface="Arial" pitchFamily="34" charset="0"/>
              </a:rPr>
              <a:t>注：必须同时</a:t>
            </a:r>
            <a:r>
              <a:rPr lang="zh-CN" altLang="en-US" sz="1200" dirty="0" smtClean="0">
                <a:latin typeface="Arial" pitchFamily="34" charset="0"/>
                <a:ea typeface="微软雅黑" pitchFamily="34" charset="-122"/>
                <a:sym typeface="Arial" pitchFamily="34" charset="0"/>
              </a:rPr>
              <a:t>包含初始安装</a:t>
            </a:r>
            <a:r>
              <a:rPr lang="zh-CN" altLang="en-US" sz="1200" dirty="0">
                <a:latin typeface="Arial" pitchFamily="34" charset="0"/>
                <a:ea typeface="微软雅黑" pitchFamily="34" charset="-122"/>
                <a:sym typeface="Arial" pitchFamily="34" charset="0"/>
              </a:rPr>
              <a:t>服务</a:t>
            </a:r>
            <a:endParaRPr lang="en-US" altLang="zh-CN" sz="1200" dirty="0">
              <a:latin typeface="Arial" pitchFamily="34" charset="0"/>
              <a:ea typeface="微软雅黑" pitchFamily="34" charset="-122"/>
              <a:sym typeface="Arial" pitchFamily="34" charset="0"/>
            </a:endParaRPr>
          </a:p>
        </p:txBody>
      </p:sp>
      <p:graphicFrame>
        <p:nvGraphicFramePr>
          <p:cNvPr id="8" name="Group 2"/>
          <p:cNvGraphicFramePr>
            <a:graphicFrameLocks noGrp="1"/>
          </p:cNvGraphicFramePr>
          <p:nvPr/>
        </p:nvGraphicFramePr>
        <p:xfrm>
          <a:off x="724621" y="1172224"/>
          <a:ext cx="10308564" cy="5106016"/>
        </p:xfrm>
        <a:graphic>
          <a:graphicData uri="http://schemas.openxmlformats.org/drawingml/2006/table">
            <a:tbl>
              <a:tblPr/>
              <a:tblGrid>
                <a:gridCol w="1475836"/>
                <a:gridCol w="1473608"/>
                <a:gridCol w="1473608"/>
                <a:gridCol w="1471378"/>
                <a:gridCol w="1471378"/>
                <a:gridCol w="1471378"/>
                <a:gridCol w="1471378"/>
              </a:tblGrid>
              <a:tr h="786543">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512GB</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1TB</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1.5TB</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400" b="0" i="0" u="none" strike="noStrike" cap="none" normalizeH="0" baseline="0" dirty="0" smtClean="0">
                          <a:ln>
                            <a:noFill/>
                          </a:ln>
                          <a:solidFill>
                            <a:srgbClr val="000000"/>
                          </a:solidFill>
                          <a:effectLst/>
                          <a:latin typeface="Arial" pitchFamily="34" charset="0"/>
                          <a:cs typeface="Arial" pitchFamily="34" charset="0"/>
                        </a:rPr>
                        <a:t>2TB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zh-CN" sz="1400" b="0" i="0" u="none" strike="noStrike" cap="none" normalizeH="0" baseline="0" dirty="0" smtClean="0">
                          <a:ln>
                            <a:noFill/>
                          </a:ln>
                          <a:solidFill>
                            <a:srgbClr val="000000"/>
                          </a:solidFill>
                          <a:effectLst/>
                          <a:latin typeface="Arial" pitchFamily="34" charset="0"/>
                          <a:cs typeface="Arial" pitchFamily="34" charset="0"/>
                        </a:rPr>
                        <a:t>3</a:t>
                      </a:r>
                      <a:r>
                        <a:rPr kumimoji="0" lang="de-DE" altLang="zh-CN" sz="1400" b="0" i="0" u="none" strike="noStrike" cap="none" normalizeH="0" baseline="0" dirty="0" smtClean="0">
                          <a:ln>
                            <a:noFill/>
                          </a:ln>
                          <a:solidFill>
                            <a:srgbClr val="000000"/>
                          </a:solidFill>
                          <a:effectLst/>
                          <a:latin typeface="Arial" pitchFamily="34" charset="0"/>
                          <a:cs typeface="Arial" pitchFamily="34" charset="0"/>
                        </a:rPr>
                        <a:t>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zh-CN"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zh-CN" sz="1400" b="0" i="0" u="none" strike="noStrike" cap="none" normalizeH="0" baseline="0" dirty="0" smtClean="0">
                          <a:ln>
                            <a:noFill/>
                          </a:ln>
                          <a:solidFill>
                            <a:srgbClr val="000000"/>
                          </a:solidFill>
                          <a:effectLst/>
                          <a:latin typeface="Arial" pitchFamily="34" charset="0"/>
                          <a:cs typeface="Arial" pitchFamily="34" charset="0"/>
                        </a:rPr>
                        <a:t>4</a:t>
                      </a:r>
                      <a:r>
                        <a:rPr kumimoji="0" lang="de-DE" altLang="zh-CN" sz="1400" b="0" i="0" u="none" strike="noStrike" cap="none" normalizeH="0" baseline="0" dirty="0" smtClean="0">
                          <a:ln>
                            <a:noFill/>
                          </a:ln>
                          <a:solidFill>
                            <a:srgbClr val="000000"/>
                          </a:solidFill>
                          <a:effectLst/>
                          <a:latin typeface="Arial" pitchFamily="34" charset="0"/>
                          <a:cs typeface="Arial" pitchFamily="34" charset="0"/>
                        </a:rPr>
                        <a:t>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zh-CN"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zh-CN" sz="1400" b="0" i="0" u="none" strike="noStrike" cap="none" normalizeH="0" baseline="0" dirty="0" smtClean="0">
                          <a:ln>
                            <a:noFill/>
                          </a:ln>
                          <a:solidFill>
                            <a:srgbClr val="000000"/>
                          </a:solidFill>
                          <a:effectLst/>
                          <a:latin typeface="Arial" pitchFamily="34" charset="0"/>
                          <a:cs typeface="Arial" pitchFamily="34" charset="0"/>
                        </a:rPr>
                        <a:t>6</a:t>
                      </a:r>
                      <a:r>
                        <a:rPr kumimoji="0" lang="de-DE" altLang="zh-CN" sz="1400" b="0" i="0" u="none" strike="noStrike" cap="none" normalizeH="0" baseline="0" dirty="0" smtClean="0">
                          <a:ln>
                            <a:noFill/>
                          </a:ln>
                          <a:solidFill>
                            <a:srgbClr val="000000"/>
                          </a:solidFill>
                          <a:effectLst/>
                          <a:latin typeface="Arial" pitchFamily="34" charset="0"/>
                          <a:cs typeface="Arial" pitchFamily="34" charset="0"/>
                        </a:rPr>
                        <a:t>TB</a:t>
                      </a:r>
                    </a:p>
                    <a:p>
                      <a:pPr marL="0" marR="0" lvl="0" indent="0" algn="ctr" defTabSz="449263" rtl="0" eaLnBrk="1" fontAlgn="base" latinLnBrk="0" hangingPunct="1">
                        <a:lnSpc>
                          <a:spcPct val="93000"/>
                        </a:lnSpc>
                        <a:spcBef>
                          <a:spcPts val="8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zh-CN" sz="1000" b="0" i="0" u="none" strike="noStrike" cap="none" normalizeH="0" baseline="0" dirty="0" smtClean="0">
                          <a:ln>
                            <a:noFill/>
                          </a:ln>
                          <a:solidFill>
                            <a:srgbClr val="000000"/>
                          </a:solidFill>
                          <a:effectLst/>
                          <a:latin typeface="Arial" pitchFamily="34" charset="0"/>
                          <a:cs typeface="Arial" pitchFamily="34" charset="0"/>
                        </a:rPr>
                        <a:t>(available under relaxed HW requirements)</a:t>
                      </a:r>
                    </a:p>
                  </a:txBody>
                  <a:tcPr marL="0" marR="0" marT="84347" marB="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rgbClr val="939598">
                        <a:lumMod val="60000"/>
                        <a:lumOff val="40000"/>
                      </a:srgbClr>
                    </a:solidFill>
                  </a:tcPr>
                </a:tc>
              </a:tr>
              <a:tr h="238321">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x3850 X6</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x3850 X6</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x3850 X6</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x3850 X6</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00000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238321">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6241-AC3</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6241-AC3</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6241-AC3</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6241-AC3</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238321">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AC34H512C</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AC34H1024C</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AC34H1536C</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AC34H2048C</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AC34H3072C</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AC34H4096C</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AC34H6144C</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389064">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a:t>
                      </a:r>
                    </a:p>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 to </a:t>
                      </a: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94</a:t>
                      </a:r>
                      <a:r>
                        <a:rPr kumimoji="0" lang="de-DE" sz="1000" b="0" i="0" u="none" strike="noStrike" cap="none" normalizeH="0" baseline="0" dirty="0" smtClean="0">
                          <a:ln>
                            <a:noFill/>
                          </a:ln>
                          <a:solidFill>
                            <a:srgbClr val="000000"/>
                          </a:solidFill>
                          <a:effectLst/>
                          <a:latin typeface="Arial" pitchFamily="34" charset="0"/>
                          <a:cs typeface="Arial" pitchFamily="34" charset="0"/>
                        </a:rPr>
                        <a:t> nodes</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a:t>
                      </a:r>
                    </a:p>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 to </a:t>
                      </a: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94</a:t>
                      </a:r>
                      <a:r>
                        <a:rPr kumimoji="0" lang="de-DE" sz="1000" b="0" i="0" u="none" strike="noStrike" cap="none" normalizeH="0" baseline="0" dirty="0" smtClean="0">
                          <a:ln>
                            <a:noFill/>
                          </a:ln>
                          <a:solidFill>
                            <a:srgbClr val="000000"/>
                          </a:solidFill>
                          <a:effectLst/>
                          <a:latin typeface="Arial" pitchFamily="34" charset="0"/>
                          <a:cs typeface="Arial" pitchFamily="34" charset="0"/>
                        </a:rPr>
                        <a:t> nodes</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a:t>
                      </a:r>
                    </a:p>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up to </a:t>
                      </a:r>
                      <a:r>
                        <a:rPr kumimoji="0" lang="en-US" altLang="zh-CN" sz="1000" b="0" i="0" u="none" strike="noStrike" cap="none" normalizeH="0" baseline="0" dirty="0" smtClean="0">
                          <a:ln>
                            <a:noFill/>
                          </a:ln>
                          <a:solidFill>
                            <a:srgbClr val="000000"/>
                          </a:solidFill>
                          <a:effectLst/>
                          <a:latin typeface="Arial" pitchFamily="34" charset="0"/>
                          <a:cs typeface="Arial" pitchFamily="34" charset="0"/>
                        </a:rPr>
                        <a:t>94</a:t>
                      </a:r>
                      <a:r>
                        <a:rPr kumimoji="0" lang="de-DE" sz="1000" b="0" i="0" u="none" strike="noStrike" cap="none" normalizeH="0" baseline="0" dirty="0" smtClean="0">
                          <a:ln>
                            <a:noFill/>
                          </a:ln>
                          <a:solidFill>
                            <a:srgbClr val="000000"/>
                          </a:solidFill>
                          <a:effectLst/>
                          <a:latin typeface="Arial" pitchFamily="34" charset="0"/>
                          <a:cs typeface="Arial" pitchFamily="34" charset="0"/>
                        </a:rPr>
                        <a:t> nodes</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Scaleout</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r>
                        <a:rPr lang="en-US" altLang="zh-CN" sz="1000" kern="1200" baseline="0" dirty="0" err="1" smtClean="0">
                          <a:solidFill>
                            <a:schemeClr val="tx1"/>
                          </a:solidFill>
                          <a:latin typeface="+mn-lt"/>
                          <a:ea typeface="+mn-ea"/>
                          <a:cs typeface="+mn-cs"/>
                        </a:rPr>
                        <a:t>Scaleout</a:t>
                      </a:r>
                      <a:endParaRPr lang="en-US" altLang="zh-CN" sz="1000" kern="1200" baseline="0" dirty="0" smtClean="0">
                        <a:solidFill>
                          <a:schemeClr val="tx1"/>
                        </a:solidFill>
                        <a:latin typeface="+mn-lt"/>
                        <a:ea typeface="+mn-ea"/>
                        <a:cs typeface="+mn-cs"/>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err="1" smtClean="0">
                          <a:solidFill>
                            <a:schemeClr val="tx1"/>
                          </a:solidFill>
                          <a:latin typeface="+mn-lt"/>
                          <a:ea typeface="+mn-ea"/>
                          <a:cs typeface="+mn-cs"/>
                        </a:rPr>
                        <a:t>Scaleout</a:t>
                      </a:r>
                      <a:endParaRPr lang="en-US" altLang="zh-CN" sz="1000" kern="1200" baseline="0" dirty="0" smtClean="0">
                        <a:solidFill>
                          <a:schemeClr val="tx1"/>
                        </a:solidFill>
                        <a:latin typeface="+mn-lt"/>
                        <a:ea typeface="+mn-ea"/>
                        <a:cs typeface="+mn-cs"/>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err="1" smtClean="0">
                          <a:solidFill>
                            <a:schemeClr val="tx1"/>
                          </a:solidFill>
                          <a:latin typeface="+mn-lt"/>
                          <a:ea typeface="+mn-ea"/>
                          <a:cs typeface="+mn-cs"/>
                        </a:rPr>
                        <a:t>Scaleout</a:t>
                      </a:r>
                      <a:endParaRPr lang="en-US" altLang="zh-CN" sz="1000" kern="1200" baseline="0" dirty="0" smtClean="0">
                        <a:solidFill>
                          <a:schemeClr val="tx1"/>
                        </a:solidFill>
                        <a:latin typeface="+mn-lt"/>
                        <a:ea typeface="+mn-ea"/>
                        <a:cs typeface="+mn-cs"/>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238321">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E7-8880v3</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4x E7-8880v3</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4x E7-8880v3</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000" kern="1200" baseline="0" dirty="0" smtClean="0">
                          <a:solidFill>
                            <a:schemeClr val="tx1"/>
                          </a:solidFill>
                          <a:latin typeface="+mn-lt"/>
                          <a:ea typeface="+mn-ea"/>
                          <a:cs typeface="+mn-cs"/>
                        </a:rPr>
                        <a:t>4x E7-8880v3</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527411">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512GB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16GB or 64x 8GB)</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32GB or 64x 16GB)</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(96x 16GB)</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2TB </a:t>
                      </a:r>
                      <a:r>
                        <a:rPr kumimoji="0" lang="de-DE" sz="800" b="0" i="0" u="none" strike="noStrike" cap="none" normalizeH="0" baseline="0" dirty="0" smtClean="0">
                          <a:ln>
                            <a:noFill/>
                          </a:ln>
                          <a:solidFill>
                            <a:srgbClr val="000000"/>
                          </a:solidFill>
                          <a:effectLst/>
                          <a:latin typeface="Arial" pitchFamily="34" charset="0"/>
                          <a:cs typeface="Arial" pitchFamily="34" charset="0"/>
                        </a:rPr>
                        <a:t>DDR3/4</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(32x 64GB or </a:t>
                      </a:r>
                      <a:br>
                        <a:rPr kumimoji="0" lang="de-DE" sz="1000" b="0" i="0" u="none" strike="noStrike" cap="none" normalizeH="0" baseline="0" dirty="0" smtClean="0">
                          <a:ln>
                            <a:noFill/>
                          </a:ln>
                          <a:solidFill>
                            <a:srgbClr val="000000"/>
                          </a:solidFill>
                          <a:effectLst/>
                          <a:latin typeface="Arial" pitchFamily="34" charset="0"/>
                          <a:cs typeface="Arial" pitchFamily="34" charset="0"/>
                        </a:rPr>
                      </a:br>
                      <a:r>
                        <a:rPr kumimoji="0" lang="de-DE" sz="1000" b="0" i="0" u="none" strike="noStrike" cap="none" normalizeH="0" baseline="0" dirty="0" smtClean="0">
                          <a:ln>
                            <a:noFill/>
                          </a:ln>
                          <a:solidFill>
                            <a:srgbClr val="000000"/>
                          </a:solidFill>
                          <a:effectLst/>
                          <a:latin typeface="Arial" pitchFamily="34" charset="0"/>
                          <a:cs typeface="Arial" pitchFamily="34" charset="0"/>
                        </a:rPr>
                        <a:t>64x 32GB)</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r>
                        <a:rPr lang="en-US" altLang="zh-CN" sz="1000" kern="1200" baseline="0" dirty="0" smtClean="0">
                          <a:solidFill>
                            <a:schemeClr val="tx1"/>
                          </a:solidFill>
                          <a:latin typeface="+mn-lt"/>
                          <a:ea typeface="+mn-ea"/>
                          <a:cs typeface="+mn-cs"/>
                        </a:rPr>
                        <a:t>3TB </a:t>
                      </a:r>
                      <a:r>
                        <a:rPr lang="en-US" altLang="zh-CN" sz="800" kern="1200" baseline="0" dirty="0" smtClean="0">
                          <a:solidFill>
                            <a:schemeClr val="tx1"/>
                          </a:solidFill>
                          <a:latin typeface="+mn-lt"/>
                          <a:ea typeface="+mn-ea"/>
                          <a:cs typeface="+mn-cs"/>
                        </a:rPr>
                        <a:t>DDR3/4</a:t>
                      </a:r>
                    </a:p>
                    <a:p>
                      <a:pPr algn="ctr"/>
                      <a:r>
                        <a:rPr lang="en-US" altLang="zh-CN" sz="1000" kern="1200" baseline="0" dirty="0" smtClean="0">
                          <a:solidFill>
                            <a:schemeClr val="tx1"/>
                          </a:solidFill>
                          <a:latin typeface="+mn-lt"/>
                          <a:ea typeface="+mn-ea"/>
                          <a:cs typeface="+mn-cs"/>
                        </a:rPr>
                        <a:t>(96x 32GB)</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4TB </a:t>
                      </a:r>
                      <a:r>
                        <a:rPr lang="en-US" altLang="zh-CN" sz="800" kern="1200" baseline="0" dirty="0" smtClean="0">
                          <a:solidFill>
                            <a:schemeClr val="tx1"/>
                          </a:solidFill>
                          <a:latin typeface="+mn-lt"/>
                          <a:ea typeface="+mn-ea"/>
                          <a:cs typeface="+mn-cs"/>
                        </a:rPr>
                        <a:t>DDR3/4</a:t>
                      </a:r>
                    </a:p>
                    <a:p>
                      <a:pPr algn="ctr"/>
                      <a:r>
                        <a:rPr lang="en-US" altLang="zh-CN" sz="1000" kern="1200" baseline="0" dirty="0" smtClean="0">
                          <a:solidFill>
                            <a:schemeClr val="tx1"/>
                          </a:solidFill>
                          <a:latin typeface="+mn-lt"/>
                          <a:ea typeface="+mn-ea"/>
                          <a:cs typeface="+mn-cs"/>
                        </a:rPr>
                        <a:t>(64x 64GB)</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6TB </a:t>
                      </a:r>
                      <a:r>
                        <a:rPr lang="en-US" altLang="zh-CN" sz="800" kern="1200" baseline="0" dirty="0" smtClean="0">
                          <a:solidFill>
                            <a:schemeClr val="tx1"/>
                          </a:solidFill>
                          <a:latin typeface="+mn-lt"/>
                          <a:ea typeface="+mn-ea"/>
                          <a:cs typeface="+mn-cs"/>
                        </a:rPr>
                        <a:t>DDR3/4</a:t>
                      </a:r>
                    </a:p>
                    <a:p>
                      <a:pPr algn="ctr"/>
                      <a:r>
                        <a:rPr lang="en-US" altLang="zh-CN" sz="1000" kern="1200" baseline="0" dirty="0" smtClean="0">
                          <a:solidFill>
                            <a:schemeClr val="tx1"/>
                          </a:solidFill>
                          <a:latin typeface="+mn-lt"/>
                          <a:ea typeface="+mn-ea"/>
                          <a:cs typeface="+mn-cs"/>
                        </a:rPr>
                        <a:t>(96x 64GB)</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403121">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003" marR="54003"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003" marR="54003"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15x1.2TB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54003" marR="54003" marT="62820" marB="54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24x1.2TB HDD</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4x400GB SSD</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r>
                        <a:rPr lang="en-US" altLang="zh-CN" sz="1000" kern="1200" baseline="0" dirty="0" smtClean="0">
                          <a:solidFill>
                            <a:schemeClr val="tx1"/>
                          </a:solidFill>
                          <a:latin typeface="+mn-lt"/>
                          <a:ea typeface="+mn-ea"/>
                          <a:cs typeface="+mn-cs"/>
                        </a:rPr>
                        <a:t>33x1.2TB HDD</a:t>
                      </a:r>
                    </a:p>
                    <a:p>
                      <a:pPr algn="ctr"/>
                      <a:r>
                        <a:rPr lang="en-US" altLang="zh-CN" sz="1000" kern="1200" baseline="0" dirty="0" smtClean="0">
                          <a:solidFill>
                            <a:schemeClr val="tx1"/>
                          </a:solidFill>
                          <a:latin typeface="+mn-lt"/>
                          <a:ea typeface="+mn-ea"/>
                          <a:cs typeface="+mn-cs"/>
                        </a:rPr>
                        <a:t>6x400GB SSD</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42x1.2TB HDD</a:t>
                      </a:r>
                    </a:p>
                    <a:p>
                      <a:pPr algn="ctr"/>
                      <a:r>
                        <a:rPr lang="en-US" altLang="zh-CN" sz="1000" kern="1200" baseline="0" dirty="0" smtClean="0">
                          <a:solidFill>
                            <a:schemeClr val="tx1"/>
                          </a:solidFill>
                          <a:latin typeface="+mn-lt"/>
                          <a:ea typeface="+mn-ea"/>
                          <a:cs typeface="+mn-cs"/>
                        </a:rPr>
                        <a:t>6x400GB SSD</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51x1.2TB HDD</a:t>
                      </a:r>
                    </a:p>
                    <a:p>
                      <a:pPr algn="ctr"/>
                      <a:r>
                        <a:rPr lang="en-US" altLang="zh-CN" sz="1000" kern="1200" baseline="0" dirty="0" smtClean="0">
                          <a:solidFill>
                            <a:schemeClr val="tx1"/>
                          </a:solidFill>
                          <a:latin typeface="+mn-lt"/>
                          <a:ea typeface="+mn-ea"/>
                          <a:cs typeface="+mn-cs"/>
                        </a:rPr>
                        <a:t>8x400GB SSD</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389064">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M5210</a:t>
                      </a:r>
                    </a:p>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1x M5225</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r>
                        <a:rPr lang="en-US" altLang="zh-CN" sz="1000" kern="1200" baseline="0" dirty="0" smtClean="0">
                          <a:solidFill>
                            <a:schemeClr val="tx1"/>
                          </a:solidFill>
                          <a:latin typeface="+mn-lt"/>
                          <a:ea typeface="+mn-ea"/>
                          <a:cs typeface="+mn-cs"/>
                        </a:rPr>
                        <a:t>1x M5210</a:t>
                      </a:r>
                    </a:p>
                    <a:p>
                      <a:pPr algn="ctr"/>
                      <a:r>
                        <a:rPr lang="en-US" altLang="zh-CN" sz="1000" kern="1200" baseline="0" dirty="0" smtClean="0">
                          <a:solidFill>
                            <a:schemeClr val="tx1"/>
                          </a:solidFill>
                          <a:latin typeface="+mn-lt"/>
                          <a:ea typeface="+mn-ea"/>
                          <a:cs typeface="+mn-cs"/>
                        </a:rPr>
                        <a:t>2x M5225</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1x M5210</a:t>
                      </a:r>
                    </a:p>
                    <a:p>
                      <a:pPr algn="ctr"/>
                      <a:r>
                        <a:rPr lang="en-US" altLang="zh-CN" sz="1000" kern="1200" baseline="0" dirty="0" smtClean="0">
                          <a:solidFill>
                            <a:schemeClr val="tx1"/>
                          </a:solidFill>
                          <a:latin typeface="+mn-lt"/>
                          <a:ea typeface="+mn-ea"/>
                          <a:cs typeface="+mn-cs"/>
                        </a:rPr>
                        <a:t>2x M5225</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1x M5210</a:t>
                      </a:r>
                    </a:p>
                    <a:p>
                      <a:pPr algn="ctr"/>
                      <a:r>
                        <a:rPr lang="en-US" altLang="zh-CN" sz="1000" kern="1200" baseline="0" dirty="0" smtClean="0">
                          <a:solidFill>
                            <a:schemeClr val="tx1"/>
                          </a:solidFill>
                          <a:latin typeface="+mn-lt"/>
                          <a:ea typeface="+mn-ea"/>
                          <a:cs typeface="+mn-cs"/>
                        </a:rPr>
                        <a:t>3x M5225</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376668">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smtClean="0">
                          <a:ln>
                            <a:noFill/>
                          </a:ln>
                          <a:solidFill>
                            <a:srgbClr val="000000"/>
                          </a:solidFill>
                          <a:effectLst/>
                          <a:latin typeface="Arial" pitchFamily="34" charset="0"/>
                          <a:cs typeface="Arial" pitchFamily="34" charset="0"/>
                        </a:rPr>
                        <a:t>13.2 TB RAID5 data/log</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13.2 TB RAID5 data/log</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13.2 TB RAID5 data/log</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22.8 TB RAID5 data/log</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r>
                        <a:rPr lang="en-US" altLang="zh-CN" sz="1000" kern="1200" baseline="0" dirty="0" smtClean="0">
                          <a:solidFill>
                            <a:schemeClr val="tx1"/>
                          </a:solidFill>
                          <a:latin typeface="+mn-lt"/>
                          <a:ea typeface="+mn-ea"/>
                          <a:cs typeface="+mn-cs"/>
                        </a:rPr>
                        <a:t>32.4 TB</a:t>
                      </a:r>
                    </a:p>
                    <a:p>
                      <a:pPr algn="ctr"/>
                      <a:r>
                        <a:rPr lang="en-US" altLang="zh-CN" sz="1000" kern="1200" baseline="0" dirty="0" smtClean="0">
                          <a:solidFill>
                            <a:schemeClr val="tx1"/>
                          </a:solidFill>
                          <a:latin typeface="+mn-lt"/>
                          <a:ea typeface="+mn-ea"/>
                          <a:cs typeface="+mn-cs"/>
                        </a:rPr>
                        <a:t>RAID5 data/log</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42 TB</a:t>
                      </a:r>
                    </a:p>
                    <a:p>
                      <a:pPr algn="ctr"/>
                      <a:r>
                        <a:rPr lang="en-US" altLang="zh-CN" sz="1000" kern="1200" baseline="0" dirty="0" smtClean="0">
                          <a:solidFill>
                            <a:schemeClr val="tx1"/>
                          </a:solidFill>
                          <a:latin typeface="+mn-lt"/>
                          <a:ea typeface="+mn-ea"/>
                          <a:cs typeface="+mn-cs"/>
                        </a:rPr>
                        <a:t>RAID5 data/log</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51.6 TB</a:t>
                      </a:r>
                    </a:p>
                    <a:p>
                      <a:pPr algn="ctr"/>
                      <a:r>
                        <a:rPr lang="en-US" altLang="zh-CN" sz="1000" kern="1200" baseline="0" dirty="0" smtClean="0">
                          <a:solidFill>
                            <a:schemeClr val="tx1"/>
                          </a:solidFill>
                          <a:latin typeface="+mn-lt"/>
                          <a:ea typeface="+mn-ea"/>
                          <a:cs typeface="+mn-cs"/>
                        </a:rPr>
                        <a:t>RAID5 data/log</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413858">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12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10GbE</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000" b="0" i="0" u="none" strike="noStrike" cap="none" normalizeH="0" baseline="0" dirty="0" smtClean="0">
                          <a:ln>
                            <a:noFill/>
                          </a:ln>
                          <a:solidFill>
                            <a:srgbClr val="000000"/>
                          </a:solidFill>
                          <a:effectLst/>
                          <a:latin typeface="Arial" pitchFamily="34" charset="0"/>
                          <a:cs typeface="Arial" pitchFamily="34" charset="0"/>
                        </a:rPr>
                        <a:t>4x 1GigE</a:t>
                      </a: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r>
                        <a:rPr lang="en-US" altLang="zh-CN" sz="1000" kern="1200" baseline="0" dirty="0" smtClean="0">
                          <a:solidFill>
                            <a:schemeClr val="tx1"/>
                          </a:solidFill>
                          <a:latin typeface="+mn-lt"/>
                          <a:ea typeface="+mn-ea"/>
                          <a:cs typeface="+mn-cs"/>
                        </a:rPr>
                        <a:t>4x 10GbE</a:t>
                      </a:r>
                    </a:p>
                    <a:p>
                      <a:pPr algn="ctr"/>
                      <a:r>
                        <a:rPr lang="en-US" altLang="zh-CN" sz="1000" kern="1200" baseline="0" dirty="0" smtClean="0">
                          <a:solidFill>
                            <a:schemeClr val="tx1"/>
                          </a:solidFill>
                          <a:latin typeface="+mn-lt"/>
                          <a:ea typeface="+mn-ea"/>
                          <a:cs typeface="+mn-cs"/>
                        </a:rPr>
                        <a:t>4x 1GigE</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4x 10GbE</a:t>
                      </a:r>
                    </a:p>
                    <a:p>
                      <a:pPr algn="ctr"/>
                      <a:r>
                        <a:rPr lang="en-US" altLang="zh-CN" sz="1000" kern="1200" baseline="0" dirty="0" smtClean="0">
                          <a:solidFill>
                            <a:schemeClr val="tx1"/>
                          </a:solidFill>
                          <a:latin typeface="+mn-lt"/>
                          <a:ea typeface="+mn-ea"/>
                          <a:cs typeface="+mn-cs"/>
                        </a:rPr>
                        <a:t>4x 1GigE</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4x 10GbE</a:t>
                      </a:r>
                    </a:p>
                    <a:p>
                      <a:pPr algn="ctr"/>
                      <a:r>
                        <a:rPr lang="en-US" altLang="zh-CN" sz="1000" kern="1200" baseline="0" dirty="0" smtClean="0">
                          <a:solidFill>
                            <a:schemeClr val="tx1"/>
                          </a:solidFill>
                          <a:latin typeface="+mn-lt"/>
                          <a:ea typeface="+mn-ea"/>
                          <a:cs typeface="+mn-cs"/>
                        </a:rPr>
                        <a:t>4x 1GigE</a:t>
                      </a:r>
                      <a:endParaRPr kumimoji="0" lang="de-DE" sz="1000" b="0" i="0" u="none" strike="noStrike" cap="none" normalizeH="0" baseline="0" dirty="0" smtClean="0">
                        <a:ln>
                          <a:noFill/>
                        </a:ln>
                        <a:solidFill>
                          <a:srgbClr val="000000"/>
                        </a:solidFill>
                        <a:effectLst/>
                        <a:latin typeface="Arial" pitchFamily="34"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808080"/>
                      </a:solidFill>
                      <a:prstDash val="solid"/>
                      <a:round/>
                      <a:headEnd type="none" w="med" len="med"/>
                      <a:tailEnd type="none" w="med" len="med"/>
                    </a:lnB>
                    <a:lnTlToBr>
                      <a:noFill/>
                    </a:lnTlToBr>
                    <a:lnBlToTr>
                      <a:noFill/>
                    </a:lnBlToTr>
                    <a:solidFill>
                      <a:srgbClr val="939598">
                        <a:lumMod val="60000"/>
                        <a:lumOff val="40000"/>
                      </a:srgbClr>
                    </a:solidFill>
                  </a:tcPr>
                </a:tc>
              </a:tr>
              <a:tr h="782529">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1T</a:t>
                      </a:r>
                    </a:p>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512 </a:t>
                      </a:r>
                      <a:r>
                        <a:rPr kumimoji="0" lang="en-US" sz="1000" b="0" i="0" u="none" strike="noStrike" cap="none" normalizeH="0" baseline="0" dirty="0" smtClean="0">
                          <a:ln>
                            <a:noFill/>
                          </a:ln>
                          <a:solidFill>
                            <a:srgbClr val="000000"/>
                          </a:solidFill>
                          <a:effectLst/>
                          <a:latin typeface="Wingdings" pitchFamily="2" charset="2"/>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768</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1T </a:t>
                      </a:r>
                      <a:r>
                        <a:rPr kumimoji="0" lang="en-US" sz="1000" b="0" i="0" u="none" strike="noStrike" cap="none" normalizeH="0" baseline="0" dirty="0" smtClean="0">
                          <a:ln>
                            <a:noFill/>
                          </a:ln>
                          <a:solidFill>
                            <a:schemeClr val="tx1"/>
                          </a:solidFill>
                          <a:effectLst/>
                          <a:latin typeface="Wingdings" pitchFamily="2" charset="2"/>
                          <a:cs typeface="Arial" pitchFamily="34" charset="0"/>
                        </a:rPr>
                        <a:t> </a:t>
                      </a:r>
                      <a:r>
                        <a:rPr kumimoji="0" lang="en-US" sz="1000" b="0" i="0" u="none" strike="noStrike" cap="none" normalizeH="0" baseline="0" dirty="0" smtClean="0">
                          <a:ln>
                            <a:noFill/>
                          </a:ln>
                          <a:solidFill>
                            <a:schemeClr val="tx1"/>
                          </a:solidFill>
                          <a:effectLst/>
                          <a:latin typeface="Arial" pitchFamily="34" charset="0"/>
                          <a:cs typeface="Arial" pitchFamily="34" charset="0"/>
                        </a:rPr>
                        <a:t>2T</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1T </a:t>
                      </a:r>
                      <a:r>
                        <a:rPr kumimoji="0" lang="en-US" sz="1000" b="0" i="0" u="none" strike="noStrike" cap="none" normalizeH="0" baseline="0" dirty="0" smtClean="0">
                          <a:ln>
                            <a:noFill/>
                          </a:ln>
                          <a:solidFill>
                            <a:schemeClr val="tx1"/>
                          </a:solidFill>
                          <a:effectLst/>
                          <a:latin typeface="Wingdings" pitchFamily="2" charset="2"/>
                          <a:cs typeface="Arial" pitchFamily="34" charset="0"/>
                        </a:rPr>
                        <a:t> </a:t>
                      </a:r>
                      <a:r>
                        <a:rPr kumimoji="0" lang="en-US" sz="1000" b="0" i="0" u="none" strike="noStrike" cap="none" normalizeH="0" baseline="0" dirty="0" smtClean="0">
                          <a:ln>
                            <a:noFill/>
                          </a:ln>
                          <a:solidFill>
                            <a:schemeClr val="tx1"/>
                          </a:solidFill>
                          <a:effectLst/>
                          <a:latin typeface="Arial" pitchFamily="34" charset="0"/>
                          <a:cs typeface="Arial" pitchFamily="34" charset="0"/>
                        </a:rPr>
                        <a:t>1.5T</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marL="0" marR="0" lvl="0" indent="0" algn="ctr" defTabSz="449263" rtl="0" eaLnBrk="1" fontAlgn="base" latinLnBrk="0" hangingPunct="1">
                        <a:lnSpc>
                          <a:spcPct val="93000"/>
                        </a:lnSpc>
                        <a:spcBef>
                          <a:spcPts val="2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Upgrade Options:</a:t>
                      </a:r>
                    </a:p>
                    <a:p>
                      <a:pPr marL="0" marR="0" lvl="0" indent="0" algn="ctr" defTabSz="449263" rtl="0" eaLnBrk="1" fontAlgn="base" latinLnBrk="0" hangingPunct="1">
                        <a:lnSpc>
                          <a:spcPct val="93000"/>
                        </a:lnSpc>
                        <a:spcBef>
                          <a:spcPts val="25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000" b="0" i="0" u="none" strike="noStrike" cap="none" normalizeH="0" baseline="0" dirty="0" smtClean="0">
                          <a:ln>
                            <a:noFill/>
                          </a:ln>
                          <a:solidFill>
                            <a:srgbClr val="808080"/>
                          </a:solidFill>
                          <a:effectLst/>
                          <a:latin typeface="Arial" pitchFamily="34" charset="0"/>
                          <a:cs typeface="Arial" pitchFamily="34" charset="0"/>
                        </a:rPr>
                        <a:t>-</a:t>
                      </a:r>
                    </a:p>
                  </a:txBody>
                  <a:tcPr marL="90005" marR="90005" marT="55620" marB="468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18987" rtl="0" eaLnBrk="1" latinLnBrk="0" hangingPunct="1">
                        <a:defRPr sz="2400" kern="1200">
                          <a:solidFill>
                            <a:schemeClr val="tx1"/>
                          </a:solidFill>
                          <a:latin typeface="Arial"/>
                        </a:defRPr>
                      </a:lvl1pPr>
                      <a:lvl2pPr marL="609493" algn="l" defTabSz="1218987" rtl="0" eaLnBrk="1" latinLnBrk="0" hangingPunct="1">
                        <a:defRPr sz="2400" kern="1200">
                          <a:solidFill>
                            <a:schemeClr val="tx1"/>
                          </a:solidFill>
                          <a:latin typeface="Arial"/>
                        </a:defRPr>
                      </a:lvl2pPr>
                      <a:lvl3pPr marL="1218987" algn="l" defTabSz="1218987" rtl="0" eaLnBrk="1" latinLnBrk="0" hangingPunct="1">
                        <a:defRPr sz="2400" kern="1200">
                          <a:solidFill>
                            <a:schemeClr val="tx1"/>
                          </a:solidFill>
                          <a:latin typeface="Arial"/>
                        </a:defRPr>
                      </a:lvl3pPr>
                      <a:lvl4pPr marL="1828480" algn="l" defTabSz="1218987" rtl="0" eaLnBrk="1" latinLnBrk="0" hangingPunct="1">
                        <a:defRPr sz="2400" kern="1200">
                          <a:solidFill>
                            <a:schemeClr val="tx1"/>
                          </a:solidFill>
                          <a:latin typeface="Arial"/>
                        </a:defRPr>
                      </a:lvl4pPr>
                      <a:lvl5pPr marL="2437973" algn="l" defTabSz="1218987" rtl="0" eaLnBrk="1" latinLnBrk="0" hangingPunct="1">
                        <a:defRPr sz="2400" kern="1200">
                          <a:solidFill>
                            <a:schemeClr val="tx1"/>
                          </a:solidFill>
                          <a:latin typeface="Arial"/>
                        </a:defRPr>
                      </a:lvl5pPr>
                      <a:lvl6pPr marL="3047467" algn="l" defTabSz="1218987" rtl="0" eaLnBrk="1" latinLnBrk="0" hangingPunct="1">
                        <a:defRPr sz="2400" kern="1200">
                          <a:solidFill>
                            <a:schemeClr val="tx1"/>
                          </a:solidFill>
                          <a:latin typeface="Arial"/>
                        </a:defRPr>
                      </a:lvl6pPr>
                      <a:lvl7pPr marL="3656960" algn="l" defTabSz="1218987" rtl="0" eaLnBrk="1" latinLnBrk="0" hangingPunct="1">
                        <a:defRPr sz="2400" kern="1200">
                          <a:solidFill>
                            <a:schemeClr val="tx1"/>
                          </a:solidFill>
                          <a:latin typeface="Arial"/>
                        </a:defRPr>
                      </a:lvl7pPr>
                      <a:lvl8pPr marL="4266453" algn="l" defTabSz="1218987" rtl="0" eaLnBrk="1" latinLnBrk="0" hangingPunct="1">
                        <a:defRPr sz="2400" kern="1200">
                          <a:solidFill>
                            <a:schemeClr val="tx1"/>
                          </a:solidFill>
                          <a:latin typeface="Arial"/>
                        </a:defRPr>
                      </a:lvl8pPr>
                      <a:lvl9pPr marL="4875947" algn="l" defTabSz="1218987" rtl="0" eaLnBrk="1" latinLnBrk="0" hangingPunct="1">
                        <a:defRPr sz="2400" kern="1200">
                          <a:solidFill>
                            <a:schemeClr val="tx1"/>
                          </a:solidFill>
                          <a:latin typeface="Arial"/>
                        </a:defRPr>
                      </a:lvl9pPr>
                    </a:lstStyle>
                    <a:p>
                      <a:pPr algn="ctr"/>
                      <a:r>
                        <a:rPr lang="en-US" altLang="zh-CN" sz="1000" kern="1200" baseline="0" dirty="0" smtClean="0">
                          <a:solidFill>
                            <a:schemeClr val="tx1"/>
                          </a:solidFill>
                          <a:latin typeface="Arial"/>
                          <a:ea typeface="+mn-ea"/>
                          <a:cs typeface="+mn-cs"/>
                        </a:rPr>
                        <a:t>Upgrade</a:t>
                      </a:r>
                    </a:p>
                    <a:p>
                      <a:pPr algn="ctr"/>
                      <a:r>
                        <a:rPr lang="en-US" altLang="zh-CN" sz="1000" kern="1200" baseline="0" dirty="0" smtClean="0">
                          <a:solidFill>
                            <a:schemeClr val="tx1"/>
                          </a:solidFill>
                          <a:latin typeface="Arial"/>
                          <a:ea typeface="+mn-ea"/>
                          <a:cs typeface="+mn-cs"/>
                        </a:rPr>
                        <a:t>Options:</a:t>
                      </a:r>
                    </a:p>
                    <a:p>
                      <a:pPr algn="ctr"/>
                      <a:r>
                        <a:rPr lang="en-US" altLang="zh-CN" sz="1000" kern="1200" baseline="0" dirty="0" smtClean="0">
                          <a:solidFill>
                            <a:schemeClr val="bg1">
                              <a:lumMod val="50000"/>
                            </a:schemeClr>
                          </a:solidFill>
                          <a:latin typeface="Arial"/>
                          <a:ea typeface="+mn-ea"/>
                          <a:cs typeface="+mn-cs"/>
                        </a:rPr>
                        <a:t>2T </a:t>
                      </a:r>
                      <a:r>
                        <a:rPr kumimoji="0" lang="en-US" altLang="zh-CN" sz="1000" b="0" i="0" u="none" strike="noStrike" cap="none" normalizeH="0" baseline="0" dirty="0" smtClean="0">
                          <a:ln>
                            <a:noFill/>
                          </a:ln>
                          <a:solidFill>
                            <a:schemeClr val="bg1">
                              <a:lumMod val="50000"/>
                            </a:schemeClr>
                          </a:solidFill>
                          <a:effectLst/>
                          <a:latin typeface="Wingdings" pitchFamily="2" charset="2"/>
                          <a:cs typeface="Arial" pitchFamily="34" charset="0"/>
                        </a:rPr>
                        <a:t></a:t>
                      </a:r>
                      <a:r>
                        <a:rPr lang="en-US" altLang="zh-CN" sz="1000" kern="1200" baseline="0" dirty="0" smtClean="0">
                          <a:solidFill>
                            <a:schemeClr val="bg1">
                              <a:lumMod val="50000"/>
                            </a:schemeClr>
                          </a:solidFill>
                          <a:latin typeface="Arial"/>
                          <a:ea typeface="+mn-ea"/>
                          <a:cs typeface="+mn-cs"/>
                        </a:rPr>
                        <a:t> 4T</a:t>
                      </a:r>
                    </a:p>
                    <a:p>
                      <a:pPr algn="ctr"/>
                      <a:r>
                        <a:rPr lang="en-US" altLang="zh-CN" sz="1000" kern="1200" baseline="0" dirty="0" smtClean="0">
                          <a:solidFill>
                            <a:schemeClr val="bg1">
                              <a:lumMod val="50000"/>
                            </a:schemeClr>
                          </a:solidFill>
                          <a:latin typeface="Arial"/>
                          <a:ea typeface="+mn-ea"/>
                          <a:cs typeface="+mn-cs"/>
                        </a:rPr>
                        <a:t>2T </a:t>
                      </a:r>
                      <a:r>
                        <a:rPr kumimoji="0" lang="en-US" altLang="zh-CN" sz="1000" b="0" i="0" u="none" strike="noStrike" cap="none" normalizeH="0" baseline="0" dirty="0" smtClean="0">
                          <a:ln>
                            <a:noFill/>
                          </a:ln>
                          <a:solidFill>
                            <a:schemeClr val="bg1">
                              <a:lumMod val="50000"/>
                            </a:schemeClr>
                          </a:solidFill>
                          <a:effectLst/>
                          <a:latin typeface="Wingdings" pitchFamily="2" charset="2"/>
                          <a:cs typeface="Arial" pitchFamily="34" charset="0"/>
                        </a:rPr>
                        <a:t></a:t>
                      </a:r>
                      <a:r>
                        <a:rPr lang="en-US" altLang="zh-CN" sz="1000" kern="1200" baseline="0" dirty="0" smtClean="0">
                          <a:solidFill>
                            <a:schemeClr val="bg1">
                              <a:lumMod val="50000"/>
                            </a:schemeClr>
                          </a:solidFill>
                          <a:latin typeface="Arial"/>
                          <a:ea typeface="+mn-ea"/>
                          <a:cs typeface="+mn-cs"/>
                        </a:rPr>
                        <a:t> 3T</a:t>
                      </a:r>
                      <a:endParaRPr kumimoji="0" lang="en-US" sz="1000" b="0" i="0" u="none" strike="noStrike" cap="none" normalizeH="0" baseline="0" dirty="0" smtClean="0">
                        <a:ln>
                          <a:noFill/>
                        </a:ln>
                        <a:solidFill>
                          <a:schemeClr val="bg1">
                            <a:lumMod val="50000"/>
                          </a:schemeClr>
                        </a:solidFill>
                        <a:effectLst/>
                        <a:latin typeface="Times New Roman" pitchFamily="18"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r>
                        <a:rPr lang="en-US" altLang="zh-CN" sz="1000" kern="1200" baseline="0" dirty="0" smtClean="0">
                          <a:solidFill>
                            <a:schemeClr val="tx1"/>
                          </a:solidFill>
                          <a:latin typeface="+mn-lt"/>
                          <a:ea typeface="+mn-ea"/>
                          <a:cs typeface="+mn-cs"/>
                        </a:rPr>
                        <a:t>Upgrade</a:t>
                      </a:r>
                    </a:p>
                    <a:p>
                      <a:pPr algn="ctr"/>
                      <a:r>
                        <a:rPr lang="en-US" altLang="zh-CN" sz="1000" kern="1200" baseline="0" dirty="0" smtClean="0">
                          <a:solidFill>
                            <a:schemeClr val="tx1"/>
                          </a:solidFill>
                          <a:latin typeface="+mn-lt"/>
                          <a:ea typeface="+mn-ea"/>
                          <a:cs typeface="+mn-cs"/>
                        </a:rPr>
                        <a:t>Options:</a:t>
                      </a:r>
                    </a:p>
                    <a:p>
                      <a:pPr algn="ctr"/>
                      <a:r>
                        <a:rPr lang="en-US" altLang="zh-CN" sz="1000" kern="1200" baseline="0" dirty="0" smtClean="0">
                          <a:solidFill>
                            <a:schemeClr val="tx1"/>
                          </a:solidFill>
                          <a:latin typeface="+mn-lt"/>
                          <a:ea typeface="+mn-ea"/>
                          <a:cs typeface="+mn-cs"/>
                        </a:rPr>
                        <a:t>-</a:t>
                      </a:r>
                      <a:endParaRPr kumimoji="0" lang="en-US" sz="1000" b="0" i="0" u="none" strike="noStrike" cap="none" normalizeH="0" baseline="0" dirty="0" smtClean="0">
                        <a:ln>
                          <a:noFill/>
                        </a:ln>
                        <a:solidFill>
                          <a:srgbClr val="808080"/>
                        </a:solidFill>
                        <a:effectLst/>
                        <a:latin typeface="Times New Roman" pitchFamily="18"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Upgrade</a:t>
                      </a:r>
                    </a:p>
                    <a:p>
                      <a:pPr algn="ctr"/>
                      <a:r>
                        <a:rPr lang="en-US" altLang="zh-CN" sz="1000" kern="1200" baseline="0" dirty="0" smtClean="0">
                          <a:solidFill>
                            <a:schemeClr val="tx1"/>
                          </a:solidFill>
                          <a:latin typeface="+mn-lt"/>
                          <a:ea typeface="+mn-ea"/>
                          <a:cs typeface="+mn-cs"/>
                        </a:rPr>
                        <a:t>Options:</a:t>
                      </a:r>
                    </a:p>
                    <a:p>
                      <a:pPr algn="ctr"/>
                      <a:r>
                        <a:rPr lang="en-US" altLang="zh-CN" sz="1000" kern="1200" baseline="0" dirty="0" smtClean="0">
                          <a:solidFill>
                            <a:schemeClr val="accent4">
                              <a:lumMod val="50000"/>
                              <a:lumOff val="50000"/>
                            </a:schemeClr>
                          </a:solidFill>
                          <a:latin typeface="+mn-lt"/>
                          <a:ea typeface="+mn-ea"/>
                          <a:cs typeface="+mn-cs"/>
                        </a:rPr>
                        <a:t>4T </a:t>
                      </a:r>
                      <a:r>
                        <a:rPr kumimoji="0" lang="en-US" altLang="zh-CN" sz="1000" b="0" i="0" u="none" strike="noStrike" cap="none" normalizeH="0" baseline="0" dirty="0" smtClean="0">
                          <a:ln>
                            <a:noFill/>
                          </a:ln>
                          <a:solidFill>
                            <a:schemeClr val="accent4">
                              <a:lumMod val="50000"/>
                              <a:lumOff val="50000"/>
                            </a:schemeClr>
                          </a:solidFill>
                          <a:effectLst/>
                          <a:latin typeface="Wingdings" pitchFamily="2" charset="2"/>
                          <a:cs typeface="Arial" pitchFamily="34" charset="0"/>
                        </a:rPr>
                        <a:t></a:t>
                      </a:r>
                      <a:r>
                        <a:rPr lang="en-US" altLang="zh-CN" sz="1000" kern="1200" baseline="0" dirty="0" smtClean="0">
                          <a:solidFill>
                            <a:schemeClr val="accent4">
                              <a:lumMod val="50000"/>
                              <a:lumOff val="50000"/>
                            </a:schemeClr>
                          </a:solidFill>
                          <a:latin typeface="+mn-lt"/>
                          <a:ea typeface="+mn-ea"/>
                          <a:cs typeface="+mn-cs"/>
                        </a:rPr>
                        <a:t> 6T</a:t>
                      </a:r>
                      <a:endParaRPr kumimoji="0" lang="en-US" sz="1000" b="0" i="0" u="none" strike="noStrike" cap="none" normalizeH="0" baseline="0" dirty="0" smtClean="0">
                        <a:ln>
                          <a:noFill/>
                        </a:ln>
                        <a:solidFill>
                          <a:schemeClr val="accent4">
                            <a:lumMod val="50000"/>
                            <a:lumOff val="50000"/>
                          </a:schemeClr>
                        </a:solidFill>
                        <a:effectLst/>
                        <a:latin typeface="Times New Roman" pitchFamily="18"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rgbClr val="939598">
                        <a:lumMod val="60000"/>
                        <a:lumOff val="40000"/>
                      </a:srgbClr>
                    </a:solidFill>
                  </a:tcPr>
                </a:tc>
                <a:tc>
                  <a:txBody>
                    <a:bodyPr/>
                    <a:lstStyle/>
                    <a:p>
                      <a:pPr algn="ctr"/>
                      <a:r>
                        <a:rPr lang="en-US" altLang="zh-CN" sz="1000" kern="1200" baseline="0" dirty="0" smtClean="0">
                          <a:solidFill>
                            <a:schemeClr val="tx1"/>
                          </a:solidFill>
                          <a:latin typeface="+mn-lt"/>
                          <a:ea typeface="+mn-ea"/>
                          <a:cs typeface="+mn-cs"/>
                        </a:rPr>
                        <a:t>Upgrade</a:t>
                      </a:r>
                    </a:p>
                    <a:p>
                      <a:pPr algn="ctr"/>
                      <a:r>
                        <a:rPr lang="en-US" altLang="zh-CN" sz="1000" kern="1200" baseline="0" dirty="0" smtClean="0">
                          <a:solidFill>
                            <a:schemeClr val="tx1"/>
                          </a:solidFill>
                          <a:latin typeface="+mn-lt"/>
                          <a:ea typeface="+mn-ea"/>
                          <a:cs typeface="+mn-cs"/>
                        </a:rPr>
                        <a:t>Options:</a:t>
                      </a:r>
                    </a:p>
                    <a:p>
                      <a:pPr algn="ctr"/>
                      <a:r>
                        <a:rPr lang="en-US" altLang="zh-CN" sz="1000" kern="1200" baseline="0" dirty="0" smtClean="0">
                          <a:solidFill>
                            <a:schemeClr val="tx1"/>
                          </a:solidFill>
                          <a:latin typeface="+mn-lt"/>
                          <a:ea typeface="+mn-ea"/>
                          <a:cs typeface="+mn-cs"/>
                        </a:rPr>
                        <a:t>-</a:t>
                      </a:r>
                      <a:endParaRPr kumimoji="0" lang="en-US" sz="1000" b="0" i="0" u="none" strike="noStrike" cap="none" normalizeH="0" baseline="0" dirty="0" smtClean="0">
                        <a:ln>
                          <a:noFill/>
                        </a:ln>
                        <a:solidFill>
                          <a:srgbClr val="808080"/>
                        </a:solidFill>
                        <a:effectLst/>
                        <a:latin typeface="Times New Roman" pitchFamily="18" charset="0"/>
                        <a:cs typeface="Arial" pitchFamily="34" charset="0"/>
                      </a:endParaRPr>
                    </a:p>
                  </a:txBody>
                  <a:tcPr marL="36002" marR="36002" marT="44820" marB="36000" horzOverflow="overflow">
                    <a:lnL w="14400" cap="flat" cmpd="sng" algn="ctr">
                      <a:solidFill>
                        <a:srgbClr val="000000"/>
                      </a:solidFill>
                      <a:prstDash val="solid"/>
                      <a:round/>
                      <a:headEnd type="none" w="med" len="med"/>
                      <a:tailEnd type="none" w="med" len="med"/>
                    </a:lnL>
                    <a:lnR w="14400" cap="flat" cmpd="sng" algn="ctr">
                      <a:solidFill>
                        <a:srgbClr val="000000"/>
                      </a:solidFill>
                      <a:prstDash val="solid"/>
                      <a:round/>
                      <a:headEnd type="none" w="med" len="med"/>
                      <a:tailEnd type="none" w="med" len="med"/>
                    </a:lnR>
                    <a:lnT w="14400" cap="flat" cmpd="sng" algn="ctr">
                      <a:solidFill>
                        <a:srgbClr val="808080"/>
                      </a:solidFill>
                      <a:prstDash val="solid"/>
                      <a:round/>
                      <a:headEnd type="none" w="med" len="med"/>
                      <a:tailEnd type="none" w="med" len="med"/>
                    </a:lnT>
                    <a:lnB w="14400" cap="flat" cmpd="sng" algn="ctr">
                      <a:solidFill>
                        <a:srgbClr val="000000"/>
                      </a:solidFill>
                      <a:prstDash val="solid"/>
                      <a:round/>
                      <a:headEnd type="none" w="med" len="med"/>
                      <a:tailEnd type="none" w="med" len="med"/>
                    </a:lnB>
                    <a:lnTlToBr>
                      <a:noFill/>
                    </a:lnTlToBr>
                    <a:lnBlToTr>
                      <a:noFill/>
                    </a:lnBlToTr>
                    <a:solidFill>
                      <a:srgbClr val="939598">
                        <a:lumMod val="60000"/>
                        <a:lumOff val="40000"/>
                      </a:srgbClr>
                    </a:solidFill>
                  </a:tcPr>
                </a:tc>
              </a:tr>
            </a:tbl>
          </a:graphicData>
        </a:graphic>
      </p:graphicFrame>
      <p:pic>
        <p:nvPicPr>
          <p:cNvPr id="9" name="Picture 278"/>
          <p:cNvPicPr>
            <a:picLocks noChangeAspect="1" noChangeArrowheads="1"/>
          </p:cNvPicPr>
          <p:nvPr/>
        </p:nvPicPr>
        <p:blipFill>
          <a:blip r:embed="rId2" cstate="print"/>
          <a:srcRect/>
          <a:stretch>
            <a:fillRect/>
          </a:stretch>
        </p:blipFill>
        <p:spPr bwMode="auto">
          <a:xfrm>
            <a:off x="946957" y="1377854"/>
            <a:ext cx="914400" cy="576262"/>
          </a:xfrm>
          <a:prstGeom prst="rect">
            <a:avLst/>
          </a:prstGeom>
          <a:noFill/>
          <a:ln w="21600">
            <a:noFill/>
            <a:round/>
            <a:headEnd/>
            <a:tailEnd/>
          </a:ln>
        </p:spPr>
      </p:pic>
      <p:pic>
        <p:nvPicPr>
          <p:cNvPr id="10" name="Picture 279"/>
          <p:cNvPicPr>
            <a:picLocks noChangeAspect="1" noChangeArrowheads="1"/>
          </p:cNvPicPr>
          <p:nvPr/>
        </p:nvPicPr>
        <p:blipFill>
          <a:blip r:embed="rId2" cstate="print"/>
          <a:srcRect/>
          <a:stretch>
            <a:fillRect/>
          </a:stretch>
        </p:blipFill>
        <p:spPr bwMode="auto">
          <a:xfrm>
            <a:off x="2483368" y="1379441"/>
            <a:ext cx="914400" cy="576263"/>
          </a:xfrm>
          <a:prstGeom prst="rect">
            <a:avLst/>
          </a:prstGeom>
          <a:noFill/>
          <a:ln w="21600">
            <a:noFill/>
            <a:round/>
            <a:headEnd/>
            <a:tailEnd/>
          </a:ln>
        </p:spPr>
      </p:pic>
      <p:pic>
        <p:nvPicPr>
          <p:cNvPr id="11" name="Picture 279"/>
          <p:cNvPicPr>
            <a:picLocks noChangeAspect="1" noChangeArrowheads="1"/>
          </p:cNvPicPr>
          <p:nvPr/>
        </p:nvPicPr>
        <p:blipFill>
          <a:blip r:embed="rId2" cstate="print"/>
          <a:srcRect/>
          <a:stretch>
            <a:fillRect/>
          </a:stretch>
        </p:blipFill>
        <p:spPr bwMode="auto">
          <a:xfrm>
            <a:off x="3934264" y="1377854"/>
            <a:ext cx="914400" cy="576262"/>
          </a:xfrm>
          <a:prstGeom prst="rect">
            <a:avLst/>
          </a:prstGeom>
          <a:noFill/>
          <a:ln w="21600">
            <a:noFill/>
            <a:round/>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4936</TotalTime>
  <Words>3763</Words>
  <Application>Microsoft Office PowerPoint</Application>
  <PresentationFormat>自定义</PresentationFormat>
  <Paragraphs>1257</Paragraphs>
  <Slides>20</Slides>
  <Notes>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20</vt:i4>
      </vt:variant>
    </vt:vector>
  </HeadingPairs>
  <TitlesOfParts>
    <vt:vector size="23" baseType="lpstr">
      <vt:lpstr>1_自定义设计方案</vt:lpstr>
      <vt:lpstr>自定义设计方案</vt:lpstr>
      <vt:lpstr>BMP 图像</vt:lpstr>
      <vt:lpstr>联想面向SAP HANA的解决方案</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联想面向SAP HANA的解决方案及经验分享</dc:title>
  <dc:creator>Shirui SR2 Wang</dc:creator>
  <cp:lastModifiedBy>微软用户</cp:lastModifiedBy>
  <cp:revision>28</cp:revision>
  <dcterms:created xsi:type="dcterms:W3CDTF">2015-03-24T06:02:30Z</dcterms:created>
  <dcterms:modified xsi:type="dcterms:W3CDTF">2015-09-06T03:27:27Z</dcterms:modified>
</cp:coreProperties>
</file>