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4" autoAdjust="0"/>
  </p:normalViewPr>
  <p:slideViewPr>
    <p:cSldViewPr snapToGrid="0" snapToObjects="1">
      <p:cViewPr>
        <p:scale>
          <a:sx n="90" d="100"/>
          <a:sy n="90" d="100"/>
        </p:scale>
        <p:origin x="-80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angheng:Documents:Share:&#35843;&#30740;:&#35843;&#30740;-&#8220;&#20114;&#32852;&#32593;+&#8221;&#22914;&#20309;&#24433;&#21709;IT&#25216;&#26415;&#36235;&#21183;201506:&#25968;&#25454;-43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wangheng\Documents\Share\&#35843;&#30740;\&#35843;&#30740;-201511\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/>
              <a:t>贵公司是否会考虑部署融合架构？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工作表1!$B$302</c:f>
              <c:strCache>
                <c:ptCount val="1"/>
                <c:pt idx="0">
                  <c:v>中小企业（1000人以下，N=259）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26336829095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工作表1!$A$303:$A$307</c:f>
              <c:strCache>
                <c:ptCount val="5"/>
                <c:pt idx="0">
                  <c:v>已部署</c:v>
                </c:pt>
                <c:pt idx="1">
                  <c:v>未来12个_x000d_月内部署</c:v>
                </c:pt>
                <c:pt idx="2">
                  <c:v>未来12-24_x000d_个月内部署</c:v>
                </c:pt>
                <c:pt idx="3">
                  <c:v>不会部署</c:v>
                </c:pt>
                <c:pt idx="4">
                  <c:v>不知道</c:v>
                </c:pt>
              </c:strCache>
            </c:strRef>
          </c:cat>
          <c:val>
            <c:numRef>
              <c:f>工作表1!$B$303:$B$307</c:f>
              <c:numCache>
                <c:formatCode>0.0%</c:formatCode>
                <c:ptCount val="5"/>
                <c:pt idx="0">
                  <c:v>0.150579150579151</c:v>
                </c:pt>
                <c:pt idx="1">
                  <c:v>0.21235521235521199</c:v>
                </c:pt>
                <c:pt idx="2">
                  <c:v>0.22007722007722</c:v>
                </c:pt>
                <c:pt idx="3">
                  <c:v>0.18146718146718099</c:v>
                </c:pt>
                <c:pt idx="4">
                  <c:v>0.23552123552123599</c:v>
                </c:pt>
              </c:numCache>
            </c:numRef>
          </c:val>
        </c:ser>
        <c:ser>
          <c:idx val="1"/>
          <c:order val="1"/>
          <c:tx>
            <c:strRef>
              <c:f>工作表1!$C$302</c:f>
              <c:strCache>
                <c:ptCount val="1"/>
                <c:pt idx="0">
                  <c:v>企业级（1000人以上，N=175）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268422772202984E-3"/>
                  <c:y val="-9.5126535766110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27993186544478E-2"/>
                  <c:y val="-1.1557944804701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419274714356682E-2"/>
                  <c:y val="1.6052806909128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工作表1!$A$303:$A$307</c:f>
              <c:strCache>
                <c:ptCount val="5"/>
                <c:pt idx="0">
                  <c:v>已部署</c:v>
                </c:pt>
                <c:pt idx="1">
                  <c:v>未来12个_x000d_月内部署</c:v>
                </c:pt>
                <c:pt idx="2">
                  <c:v>未来12-24_x000d_个月内部署</c:v>
                </c:pt>
                <c:pt idx="3">
                  <c:v>不会部署</c:v>
                </c:pt>
                <c:pt idx="4">
                  <c:v>不知道</c:v>
                </c:pt>
              </c:strCache>
            </c:strRef>
          </c:cat>
          <c:val>
            <c:numRef>
              <c:f>工作表1!$C$303:$C$307</c:f>
              <c:numCache>
                <c:formatCode>0.0%</c:formatCode>
                <c:ptCount val="5"/>
                <c:pt idx="0">
                  <c:v>0.182857142857143</c:v>
                </c:pt>
                <c:pt idx="1">
                  <c:v>0.25714285714285701</c:v>
                </c:pt>
                <c:pt idx="2">
                  <c:v>0.21142857142857099</c:v>
                </c:pt>
                <c:pt idx="3">
                  <c:v>0.114285714285714</c:v>
                </c:pt>
                <c:pt idx="4">
                  <c:v>0.23428571428571399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7268352"/>
        <c:axId val="334043008"/>
        <c:axId val="0"/>
      </c:bar3DChart>
      <c:catAx>
        <c:axId val="25726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043008"/>
        <c:crosses val="autoZero"/>
        <c:auto val="1"/>
        <c:lblAlgn val="ctr"/>
        <c:lblOffset val="100"/>
        <c:noMultiLvlLbl val="0"/>
      </c:catAx>
      <c:valAx>
        <c:axId val="3340430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572683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2016</a:t>
            </a:r>
            <a:r>
              <a:rPr lang="zh-CN"/>
              <a:t>年贵公司在部署新存储时，会考虑使用哪些存储技术？（可多选 最多选三项）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工作表9!$B$170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921729132530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95345461852844E-3"/>
                  <c:y val="2.722449604418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992242436421411E-3"/>
                  <c:y val="4.16374645381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98448487284281E-3"/>
                  <c:y val="3.202881887551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393793949137126E-3"/>
                  <c:y val="3.843458265061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393793949137126E-3"/>
                  <c:y val="3.042737793174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393793949137906E-3"/>
                  <c:y val="1.921729132530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189139410989974E-3"/>
                  <c:y val="2.402161415663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393793949137126E-3"/>
                  <c:y val="4.16374645381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工作表9!$A$171:$A$179</c:f>
              <c:strCache>
                <c:ptCount val="9"/>
                <c:pt idx="0">
                  <c:v>其他</c:v>
                </c:pt>
                <c:pt idx="1">
                  <c:v>对象存储</c:v>
                </c:pt>
                <c:pt idx="2">
                  <c:v>软件定义存储</c:v>
                </c:pt>
                <c:pt idx="3">
                  <c:v>iSCSI SAN</c:v>
                </c:pt>
                <c:pt idx="4">
                  <c:v>集群NAS</c:v>
                </c:pt>
                <c:pt idx="5">
                  <c:v>FC SAN</c:v>
                </c:pt>
                <c:pt idx="6">
                  <c:v>NAS</c:v>
                </c:pt>
                <c:pt idx="7">
                  <c:v>服务器存储</c:v>
                </c:pt>
                <c:pt idx="8">
                  <c:v>统一存储</c:v>
                </c:pt>
              </c:strCache>
            </c:strRef>
          </c:cat>
          <c:val>
            <c:numRef>
              <c:f>工作表9!$B$171:$B$179</c:f>
              <c:numCache>
                <c:formatCode>0.0%</c:formatCode>
                <c:ptCount val="9"/>
                <c:pt idx="0">
                  <c:v>0.115</c:v>
                </c:pt>
                <c:pt idx="1">
                  <c:v>0.13800000000000001</c:v>
                </c:pt>
                <c:pt idx="2">
                  <c:v>0.193</c:v>
                </c:pt>
                <c:pt idx="3">
                  <c:v>0.186</c:v>
                </c:pt>
                <c:pt idx="4">
                  <c:v>0.253</c:v>
                </c:pt>
                <c:pt idx="5">
                  <c:v>0.23400000000000001</c:v>
                </c:pt>
                <c:pt idx="6">
                  <c:v>0.33100000000000002</c:v>
                </c:pt>
                <c:pt idx="7">
                  <c:v>0.46500000000000002</c:v>
                </c:pt>
                <c:pt idx="8">
                  <c:v>0.46500000000000002</c:v>
                </c:pt>
              </c:numCache>
            </c:numRef>
          </c:val>
        </c:ser>
        <c:ser>
          <c:idx val="1"/>
          <c:order val="1"/>
          <c:tx>
            <c:strRef>
              <c:f>工作表9!$C$170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18138184741138E-2"/>
                  <c:y val="-1.6014409437758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121008660643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90690923705688E-3"/>
                  <c:y val="2.24201732128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189139410989974E-3"/>
                  <c:y val="3.202881887551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189139410989974E-3"/>
                  <c:y val="1.601440943775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189139410989974E-3"/>
                  <c:y val="2.722449604418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590690923704916E-3"/>
                  <c:y val="1.121008660643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85733075685894E-4"/>
                  <c:y val="3.086638649936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3590690923705688E-3"/>
                  <c:y val="1.7615850381533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工作表9!$A$171:$A$179</c:f>
              <c:strCache>
                <c:ptCount val="9"/>
                <c:pt idx="0">
                  <c:v>其他</c:v>
                </c:pt>
                <c:pt idx="1">
                  <c:v>对象存储</c:v>
                </c:pt>
                <c:pt idx="2">
                  <c:v>软件定义存储</c:v>
                </c:pt>
                <c:pt idx="3">
                  <c:v>iSCSI SAN</c:v>
                </c:pt>
                <c:pt idx="4">
                  <c:v>集群NAS</c:v>
                </c:pt>
                <c:pt idx="5">
                  <c:v>FC SAN</c:v>
                </c:pt>
                <c:pt idx="6">
                  <c:v>NAS</c:v>
                </c:pt>
                <c:pt idx="7">
                  <c:v>服务器存储</c:v>
                </c:pt>
                <c:pt idx="8">
                  <c:v>统一存储</c:v>
                </c:pt>
              </c:strCache>
            </c:strRef>
          </c:cat>
          <c:val>
            <c:numRef>
              <c:f>工作表9!$C$171:$C$179</c:f>
              <c:numCache>
                <c:formatCode>0.0%</c:formatCode>
                <c:ptCount val="9"/>
                <c:pt idx="0">
                  <c:v>2.8000000000000001E-2</c:v>
                </c:pt>
                <c:pt idx="1">
                  <c:v>0.14799999999999999</c:v>
                </c:pt>
                <c:pt idx="2">
                  <c:v>0.22500000000000001</c:v>
                </c:pt>
                <c:pt idx="3">
                  <c:v>0.26800000000000002</c:v>
                </c:pt>
                <c:pt idx="4">
                  <c:v>0.28899999999999998</c:v>
                </c:pt>
                <c:pt idx="5">
                  <c:v>0.40100000000000002</c:v>
                </c:pt>
                <c:pt idx="6">
                  <c:v>0.27500000000000002</c:v>
                </c:pt>
                <c:pt idx="7">
                  <c:v>0.40100000000000002</c:v>
                </c:pt>
                <c:pt idx="8">
                  <c:v>0.48599999999999999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51419008"/>
        <c:axId val="51420544"/>
        <c:axId val="0"/>
      </c:bar3DChart>
      <c:catAx>
        <c:axId val="5141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420544"/>
        <c:crosses val="autoZero"/>
        <c:auto val="1"/>
        <c:lblAlgn val="ctr"/>
        <c:lblOffset val="100"/>
        <c:noMultiLvlLbl val="0"/>
      </c:catAx>
      <c:valAx>
        <c:axId val="5142054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419008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贵公司未来</a:t>
            </a:r>
            <a:r>
              <a:rPr lang="en-US"/>
              <a:t>12</a:t>
            </a:r>
            <a:r>
              <a:rPr lang="zh-CN"/>
              <a:t>个月的</a:t>
            </a:r>
            <a:r>
              <a:rPr lang="en-US"/>
              <a:t>IT</a:t>
            </a:r>
            <a:r>
              <a:rPr lang="zh-CN"/>
              <a:t>战略三大重点是什么？（三选项）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工作表9!$B$55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537034048165795E-3"/>
                  <c:y val="5.2061747692373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214774112822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401006803843769E-3"/>
                  <c:y val="1.7353229561176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127271157583548E-3"/>
                  <c:y val="3.2792602865239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592590884665722E-3"/>
                  <c:y val="3.123691197041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783575093290811E-3"/>
                  <c:y val="3.051727497548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487727729866725E-3"/>
                  <c:y val="3.398792088772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64851990343116E-3"/>
                  <c:y val="4.715118894368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185181769331444E-3"/>
                  <c:y val="2.4295482256440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777777265399717E-2"/>
                  <c:y val="1.561852430771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工作表9!$A$56:$A$65</c:f>
              <c:strCache>
                <c:ptCount val="10"/>
                <c:pt idx="0">
                  <c:v>其他</c:v>
                </c:pt>
                <c:pt idx="1">
                  <c:v>软件定义</c:v>
                </c:pt>
                <c:pt idx="2">
                  <c:v>物联网</c:v>
                </c:pt>
                <c:pt idx="3">
                  <c:v>数据保护和容灾</c:v>
                </c:pt>
                <c:pt idx="4">
                  <c:v>商业智能和大数据分析</c:v>
                </c:pt>
                <c:pt idx="5">
                  <c:v>终端计算（桌面虚拟化、BYOD、移动应用开发和部署）</c:v>
                </c:pt>
                <c:pt idx="6">
                  <c:v>新应用的部署（ Web应用、移动应用、企业应用云化等）</c:v>
                </c:pt>
                <c:pt idx="7">
                  <c:v>云计算</c:v>
                </c:pt>
                <c:pt idx="8">
                  <c:v>IT整合</c:v>
                </c:pt>
                <c:pt idx="9">
                  <c:v>服务器虚拟化</c:v>
                </c:pt>
              </c:strCache>
            </c:strRef>
          </c:cat>
          <c:val>
            <c:numRef>
              <c:f>工作表9!$B$56:$B$65</c:f>
              <c:numCache>
                <c:formatCode>0.0%</c:formatCode>
                <c:ptCount val="10"/>
                <c:pt idx="0">
                  <c:v>8.5999999999999993E-2</c:v>
                </c:pt>
                <c:pt idx="1">
                  <c:v>0.104</c:v>
                </c:pt>
                <c:pt idx="2">
                  <c:v>0.11899999999999999</c:v>
                </c:pt>
                <c:pt idx="3">
                  <c:v>0.26800000000000002</c:v>
                </c:pt>
                <c:pt idx="4">
                  <c:v>0.309</c:v>
                </c:pt>
                <c:pt idx="5">
                  <c:v>0.316</c:v>
                </c:pt>
                <c:pt idx="6">
                  <c:v>0.34899999999999998</c:v>
                </c:pt>
                <c:pt idx="7">
                  <c:v>0.439</c:v>
                </c:pt>
                <c:pt idx="8">
                  <c:v>0.50900000000000001</c:v>
                </c:pt>
                <c:pt idx="9">
                  <c:v>0.502</c:v>
                </c:pt>
              </c:numCache>
            </c:numRef>
          </c:val>
        </c:ser>
        <c:ser>
          <c:idx val="1"/>
          <c:order val="1"/>
          <c:tx>
            <c:strRef>
              <c:f>工作表9!$C$55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944443163499292E-3"/>
                  <c:y val="-6.9415663589831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37034048165014E-3"/>
                  <c:y val="1.561852430771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214774112822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592590884665722E-3"/>
                  <c:y val="1.735391589745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214774112822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64851990343116E-3"/>
                  <c:y val="2.33956360138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470967221876281E-3"/>
                  <c:y val="2.010481899988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工作表9!$A$56:$A$65</c:f>
              <c:strCache>
                <c:ptCount val="10"/>
                <c:pt idx="0">
                  <c:v>其他</c:v>
                </c:pt>
                <c:pt idx="1">
                  <c:v>软件定义</c:v>
                </c:pt>
                <c:pt idx="2">
                  <c:v>物联网</c:v>
                </c:pt>
                <c:pt idx="3">
                  <c:v>数据保护和容灾</c:v>
                </c:pt>
                <c:pt idx="4">
                  <c:v>商业智能和大数据分析</c:v>
                </c:pt>
                <c:pt idx="5">
                  <c:v>终端计算（桌面虚拟化、BYOD、移动应用开发和部署）</c:v>
                </c:pt>
                <c:pt idx="6">
                  <c:v>新应用的部署（ Web应用、移动应用、企业应用云化等）</c:v>
                </c:pt>
                <c:pt idx="7">
                  <c:v>云计算</c:v>
                </c:pt>
                <c:pt idx="8">
                  <c:v>IT整合</c:v>
                </c:pt>
                <c:pt idx="9">
                  <c:v>服务器虚拟化</c:v>
                </c:pt>
              </c:strCache>
            </c:strRef>
          </c:cat>
          <c:val>
            <c:numRef>
              <c:f>工作表9!$C$56:$C$65</c:f>
              <c:numCache>
                <c:formatCode>0.0%</c:formatCode>
                <c:ptCount val="10"/>
                <c:pt idx="0">
                  <c:v>1.4E-2</c:v>
                </c:pt>
                <c:pt idx="1">
                  <c:v>0.106</c:v>
                </c:pt>
                <c:pt idx="2">
                  <c:v>7.6999999999999999E-2</c:v>
                </c:pt>
                <c:pt idx="3">
                  <c:v>0.31</c:v>
                </c:pt>
                <c:pt idx="4">
                  <c:v>0.33800000000000002</c:v>
                </c:pt>
                <c:pt idx="5">
                  <c:v>0.373</c:v>
                </c:pt>
                <c:pt idx="6">
                  <c:v>0.35899999999999999</c:v>
                </c:pt>
                <c:pt idx="7">
                  <c:v>0.44400000000000001</c:v>
                </c:pt>
                <c:pt idx="8">
                  <c:v>0.45800000000000002</c:v>
                </c:pt>
                <c:pt idx="9">
                  <c:v>0.52100000000000002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356613504"/>
        <c:axId val="358851712"/>
        <c:axId val="0"/>
      </c:bar3DChart>
      <c:catAx>
        <c:axId val="35661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58851712"/>
        <c:crosses val="autoZero"/>
        <c:auto val="1"/>
        <c:lblAlgn val="ctr"/>
        <c:lblOffset val="100"/>
        <c:noMultiLvlLbl val="0"/>
      </c:catAx>
      <c:valAx>
        <c:axId val="358851712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56613504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下列哪项与贵公司的服务器虚拟化技术程度最相近？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工作表9!$B$99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工作表9!$A$100:$A$105</c:f>
              <c:strCache>
                <c:ptCount val="6"/>
                <c:pt idx="0">
                  <c:v>生产应用部_x000d_署了虚拟化_x000d_，包括任务_x000d_关键型生产_x000d_应用</c:v>
                </c:pt>
                <c:pt idx="1">
                  <c:v>部分生产应_x000d_用部署了虚_x000d_拟化，不包_x000d_括任务关键_x000d_型生产应用</c:v>
                </c:pt>
                <c:pt idx="2">
                  <c:v>虚拟化了一_x000d_些基本应用_x000d_和IT服务（_x000d_例如，文件_x000d_和打印服务_x000d_，DNS等）</c:v>
                </c:pt>
                <c:pt idx="3">
                  <c:v>只在测试环_x000d_境部署了_x000d_虚拟化</c:v>
                </c:pt>
                <c:pt idx="4">
                  <c:v>没有部署_x000d_虚拟化</c:v>
                </c:pt>
                <c:pt idx="5">
                  <c:v>不知道</c:v>
                </c:pt>
              </c:strCache>
            </c:strRef>
          </c:cat>
          <c:val>
            <c:numRef>
              <c:f>工作表9!$B$100:$B$105</c:f>
              <c:numCache>
                <c:formatCode>0.0%</c:formatCode>
                <c:ptCount val="6"/>
                <c:pt idx="0">
                  <c:v>0.21199999999999999</c:v>
                </c:pt>
                <c:pt idx="1">
                  <c:v>0.26400000000000001</c:v>
                </c:pt>
                <c:pt idx="2">
                  <c:v>0.19700000000000001</c:v>
                </c:pt>
                <c:pt idx="3">
                  <c:v>8.8999999999999996E-2</c:v>
                </c:pt>
                <c:pt idx="4">
                  <c:v>0.19700000000000001</c:v>
                </c:pt>
                <c:pt idx="5">
                  <c:v>4.1000000000000002E-2</c:v>
                </c:pt>
              </c:numCache>
            </c:numRef>
          </c:val>
        </c:ser>
        <c:ser>
          <c:idx val="1"/>
          <c:order val="1"/>
          <c:tx>
            <c:strRef>
              <c:f>工作表9!$C$99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4884489133775177E-3"/>
                  <c:y val="-2.877194033510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9054656327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085442029727817E-2"/>
                  <c:y val="-1.1189087908094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96993116350299E-2"/>
                  <c:y val="-9.590646778367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工作表9!$A$100:$A$105</c:f>
              <c:strCache>
                <c:ptCount val="6"/>
                <c:pt idx="0">
                  <c:v>生产应用部_x000d_署了虚拟化_x000d_，包括任务_x000d_关键型生产_x000d_应用</c:v>
                </c:pt>
                <c:pt idx="1">
                  <c:v>部分生产应_x000d_用部署了虚_x000d_拟化，不包_x000d_括任务关键_x000d_型生产应用</c:v>
                </c:pt>
                <c:pt idx="2">
                  <c:v>虚拟化了一_x000d_些基本应用_x000d_和IT服务（_x000d_例如，文件_x000d_和打印服务_x000d_，DNS等）</c:v>
                </c:pt>
                <c:pt idx="3">
                  <c:v>只在测试环_x000d_境部署了_x000d_虚拟化</c:v>
                </c:pt>
                <c:pt idx="4">
                  <c:v>没有部署_x000d_虚拟化</c:v>
                </c:pt>
                <c:pt idx="5">
                  <c:v>不知道</c:v>
                </c:pt>
              </c:strCache>
            </c:strRef>
          </c:cat>
          <c:val>
            <c:numRef>
              <c:f>工作表9!$C$100:$C$105</c:f>
              <c:numCache>
                <c:formatCode>0.0%</c:formatCode>
                <c:ptCount val="6"/>
                <c:pt idx="0">
                  <c:v>0.26800000000000002</c:v>
                </c:pt>
                <c:pt idx="1">
                  <c:v>0.35199999999999998</c:v>
                </c:pt>
                <c:pt idx="2">
                  <c:v>0.20399999999999999</c:v>
                </c:pt>
                <c:pt idx="3">
                  <c:v>9.9000000000000005E-2</c:v>
                </c:pt>
                <c:pt idx="4">
                  <c:v>7.0000000000000007E-2</c:v>
                </c:pt>
                <c:pt idx="5">
                  <c:v>7.0000000000000001E-3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375784192"/>
        <c:axId val="375785728"/>
        <c:axId val="0"/>
      </c:bar3DChart>
      <c:catAx>
        <c:axId val="3757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75785728"/>
        <c:crosses val="autoZero"/>
        <c:auto val="1"/>
        <c:lblAlgn val="ctr"/>
        <c:lblOffset val="100"/>
        <c:noMultiLvlLbl val="0"/>
      </c:catAx>
      <c:valAx>
        <c:axId val="37578572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75784192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搭建私有云，贵企业会首先考虑下面哪种方式？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工作表9!$B$282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902880456645961E-2"/>
                  <c:y val="-1.479309277754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48487904743267E-2"/>
                  <c:y val="3.116898671096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972412370338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479309277754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工作表9!$A$283:$A$288</c:f>
              <c:strCache>
                <c:ptCount val="6"/>
                <c:pt idx="0">
                  <c:v>已有数据中_x000d_心虚拟化，_x000d_逐步过渡到_x000d_云</c:v>
                </c:pt>
                <c:pt idx="1">
                  <c:v>通过虚拟化_x000d_软件，建立_x000d_云计算</c:v>
                </c:pt>
                <c:pt idx="2">
                  <c:v>通过开源软_x000d_件，搭建云_x000d_计算</c:v>
                </c:pt>
                <c:pt idx="3">
                  <c:v>自己开发_x000d_云平台</c:v>
                </c:pt>
                <c:pt idx="4">
                  <c:v>不会考虑_x000d_私有云</c:v>
                </c:pt>
                <c:pt idx="5">
                  <c:v>其他</c:v>
                </c:pt>
              </c:strCache>
            </c:strRef>
          </c:cat>
          <c:val>
            <c:numRef>
              <c:f>工作表9!$B$283:$B$288</c:f>
              <c:numCache>
                <c:formatCode>0.0%</c:formatCode>
                <c:ptCount val="6"/>
                <c:pt idx="0">
                  <c:v>0.375</c:v>
                </c:pt>
                <c:pt idx="1">
                  <c:v>0.253</c:v>
                </c:pt>
                <c:pt idx="2">
                  <c:v>0.13</c:v>
                </c:pt>
                <c:pt idx="3">
                  <c:v>5.6000000000000001E-2</c:v>
                </c:pt>
                <c:pt idx="4">
                  <c:v>8.5999999999999993E-2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工作表9!$C$282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3511425388749227E-3"/>
                  <c:y val="-1.156663917087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84746202827E-2"/>
                  <c:y val="-2.975656530528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778443046168201E-3"/>
                  <c:y val="-2.3254027487119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01920304430719E-2"/>
                  <c:y val="-1.972412370338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工作表9!$A$283:$A$288</c:f>
              <c:strCache>
                <c:ptCount val="6"/>
                <c:pt idx="0">
                  <c:v>已有数据中_x000d_心虚拟化，_x000d_逐步过渡到_x000d_云</c:v>
                </c:pt>
                <c:pt idx="1">
                  <c:v>通过虚拟化_x000d_软件，建立_x000d_云计算</c:v>
                </c:pt>
                <c:pt idx="2">
                  <c:v>通过开源软_x000d_件，搭建云_x000d_计算</c:v>
                </c:pt>
                <c:pt idx="3">
                  <c:v>自己开发_x000d_云平台</c:v>
                </c:pt>
                <c:pt idx="4">
                  <c:v>不会考虑_x000d_私有云</c:v>
                </c:pt>
                <c:pt idx="5">
                  <c:v>其他</c:v>
                </c:pt>
              </c:strCache>
            </c:strRef>
          </c:cat>
          <c:val>
            <c:numRef>
              <c:f>工作表9!$C$283:$C$288</c:f>
              <c:numCache>
                <c:formatCode>0.0%</c:formatCode>
                <c:ptCount val="6"/>
                <c:pt idx="0">
                  <c:v>0.52100000000000002</c:v>
                </c:pt>
                <c:pt idx="1">
                  <c:v>0.246</c:v>
                </c:pt>
                <c:pt idx="2">
                  <c:v>0.13400000000000001</c:v>
                </c:pt>
                <c:pt idx="3">
                  <c:v>3.5000000000000003E-2</c:v>
                </c:pt>
                <c:pt idx="4">
                  <c:v>3.5000000000000003E-2</c:v>
                </c:pt>
                <c:pt idx="5">
                  <c:v>2.8000000000000001E-2</c:v>
                </c:pt>
              </c:numCache>
            </c:numRef>
          </c:val>
        </c:ser>
        <c:ser>
          <c:idx val="2"/>
          <c:order val="2"/>
          <c:tx>
            <c:strRef>
              <c:f>工作表9!$D$282</c:f>
              <c:strCache>
                <c:ptCount val="1"/>
                <c:pt idx="0">
                  <c:v>所有受访者（N=411）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153680583492064E-2"/>
                  <c:y val="-1.6436769752823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43480265237614E-2"/>
                  <c:y val="1.5584493355483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72627049118633E-2"/>
                  <c:y val="9.350696013290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511201775844637E-3"/>
                  <c:y val="-3.287353950564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01600253692201E-2"/>
                  <c:y val="-3.7804570431493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01600253692201E-2"/>
                  <c:y val="-9.8620618516940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工作表9!$A$283:$A$288</c:f>
              <c:strCache>
                <c:ptCount val="6"/>
                <c:pt idx="0">
                  <c:v>已有数据中_x000d_心虚拟化，_x000d_逐步过渡到_x000d_云</c:v>
                </c:pt>
                <c:pt idx="1">
                  <c:v>通过虚拟化_x000d_软件，建立_x000d_云计算</c:v>
                </c:pt>
                <c:pt idx="2">
                  <c:v>通过开源软_x000d_件，搭建云_x000d_计算</c:v>
                </c:pt>
                <c:pt idx="3">
                  <c:v>自己开发_x000d_云平台</c:v>
                </c:pt>
                <c:pt idx="4">
                  <c:v>不会考虑_x000d_私有云</c:v>
                </c:pt>
                <c:pt idx="5">
                  <c:v>其他</c:v>
                </c:pt>
              </c:strCache>
            </c:strRef>
          </c:cat>
          <c:val>
            <c:numRef>
              <c:f>工作表9!$D$283:$D$288</c:f>
              <c:numCache>
                <c:formatCode>0.0%</c:formatCode>
                <c:ptCount val="6"/>
                <c:pt idx="0">
                  <c:v>0.42599999999999999</c:v>
                </c:pt>
                <c:pt idx="1">
                  <c:v>0.251</c:v>
                </c:pt>
                <c:pt idx="2">
                  <c:v>0.13100000000000001</c:v>
                </c:pt>
                <c:pt idx="3">
                  <c:v>4.9000000000000002E-2</c:v>
                </c:pt>
                <c:pt idx="4">
                  <c:v>6.8000000000000005E-2</c:v>
                </c:pt>
                <c:pt idx="5">
                  <c:v>7.4999999999999997E-2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376144256"/>
        <c:axId val="376146560"/>
        <c:axId val="0"/>
      </c:bar3DChart>
      <c:catAx>
        <c:axId val="3761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76146560"/>
        <c:crosses val="autoZero"/>
        <c:auto val="1"/>
        <c:lblAlgn val="ctr"/>
        <c:lblOffset val="100"/>
        <c:noMultiLvlLbl val="0"/>
      </c:catAx>
      <c:valAx>
        <c:axId val="37614656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76144256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贵公司是否在未来打算部署商业智能分析和大数据分析解决方案？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工作表9!$B$317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1889110015674E-2"/>
                  <c:y val="-1.6287622484203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18891100156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工作表9!$A$318:$A$323</c:f>
              <c:strCache>
                <c:ptCount val="6"/>
                <c:pt idx="0">
                  <c:v>已经部署</c:v>
                </c:pt>
                <c:pt idx="1">
                  <c:v>计划未来_x000d_12个月部署</c:v>
                </c:pt>
                <c:pt idx="2">
                  <c:v>计划未来_x000d_12-24个月_x000d_部署</c:v>
                </c:pt>
                <c:pt idx="3">
                  <c:v>正在评估，_x000d_没有部署_x000d_计划</c:v>
                </c:pt>
                <c:pt idx="4">
                  <c:v>不会部署</c:v>
                </c:pt>
                <c:pt idx="5">
                  <c:v>不知道</c:v>
                </c:pt>
              </c:strCache>
            </c:strRef>
          </c:cat>
          <c:val>
            <c:numRef>
              <c:f>工作表9!$B$318:$B$323</c:f>
              <c:numCache>
                <c:formatCode>0.0%</c:formatCode>
                <c:ptCount val="6"/>
                <c:pt idx="0">
                  <c:v>9.7000000000000003E-2</c:v>
                </c:pt>
                <c:pt idx="1">
                  <c:v>0.16400000000000001</c:v>
                </c:pt>
                <c:pt idx="2">
                  <c:v>0.20799999999999999</c:v>
                </c:pt>
                <c:pt idx="3">
                  <c:v>0.29699999999999999</c:v>
                </c:pt>
                <c:pt idx="4">
                  <c:v>0.156</c:v>
                </c:pt>
                <c:pt idx="5">
                  <c:v>7.8E-2</c:v>
                </c:pt>
              </c:numCache>
            </c:numRef>
          </c:val>
        </c:ser>
        <c:ser>
          <c:idx val="1"/>
          <c:order val="1"/>
          <c:tx>
            <c:strRef>
              <c:f>工作表9!$C$317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556673300470219E-3"/>
                  <c:y val="-2.280267147788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377822003134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37782200313479E-2"/>
                  <c:y val="-4.886286745261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34003980282131E-2"/>
                  <c:y val="-4.886286745261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821148702664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工作表9!$A$318:$A$323</c:f>
              <c:strCache>
                <c:ptCount val="6"/>
                <c:pt idx="0">
                  <c:v>已经部署</c:v>
                </c:pt>
                <c:pt idx="1">
                  <c:v>计划未来_x000d_12个月部署</c:v>
                </c:pt>
                <c:pt idx="2">
                  <c:v>计划未来_x000d_12-24个月_x000d_部署</c:v>
                </c:pt>
                <c:pt idx="3">
                  <c:v>正在评估，_x000d_没有部署_x000d_计划</c:v>
                </c:pt>
                <c:pt idx="4">
                  <c:v>不会部署</c:v>
                </c:pt>
                <c:pt idx="5">
                  <c:v>不知道</c:v>
                </c:pt>
              </c:strCache>
            </c:strRef>
          </c:cat>
          <c:val>
            <c:numRef>
              <c:f>工作表9!$C$318:$C$323</c:f>
              <c:numCache>
                <c:formatCode>0.0%</c:formatCode>
                <c:ptCount val="6"/>
                <c:pt idx="0">
                  <c:v>0.14099999999999999</c:v>
                </c:pt>
                <c:pt idx="1">
                  <c:v>0.317</c:v>
                </c:pt>
                <c:pt idx="2">
                  <c:v>0.17599999999999999</c:v>
                </c:pt>
                <c:pt idx="3">
                  <c:v>0.23200000000000001</c:v>
                </c:pt>
                <c:pt idx="4">
                  <c:v>7.0000000000000007E-2</c:v>
                </c:pt>
                <c:pt idx="5">
                  <c:v>6.3E-2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385664128"/>
        <c:axId val="385665664"/>
        <c:axId val="0"/>
      </c:bar3DChart>
      <c:catAx>
        <c:axId val="3856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85665664"/>
        <c:crosses val="autoZero"/>
        <c:auto val="1"/>
        <c:lblAlgn val="ctr"/>
        <c:lblOffset val="100"/>
        <c:noMultiLvlLbl val="0"/>
      </c:catAx>
      <c:valAx>
        <c:axId val="38566566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385664128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贵公司选择新存储时重要的考虑因素有哪些？（可多选 最多选三项）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工作表9!$B$156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308352866445249E-3"/>
                  <c:y val="1.448558677778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25058599333478E-3"/>
                  <c:y val="1.1266567493836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593714422219953E-17"/>
                  <c:y val="1.448558677778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850117198666956E-3"/>
                  <c:y val="6.4380385679064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925058599333478E-3"/>
                  <c:y val="9.6570578518597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925058599333478E-3"/>
                  <c:y val="1.448558677778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1233411465777976E-3"/>
                  <c:y val="2.25331349876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1850117198666956E-3"/>
                  <c:y val="1.448558677778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工作表9!$A$157:$A$165</c:f>
              <c:strCache>
                <c:ptCount val="9"/>
                <c:pt idx="0">
                  <c:v>其他</c:v>
                </c:pt>
                <c:pt idx="1">
                  <c:v>存储生命周期低TCO（无断代升级，永久许可，跨不同存储集中统一管理等）</c:v>
                </c:pt>
                <c:pt idx="2">
                  <c:v>软件定义存储</c:v>
                </c:pt>
                <c:pt idx="3">
                  <c:v>以负载为核心的动态资源配置、部署和管理</c:v>
                </c:pt>
                <c:pt idx="4">
                  <c:v>磁盘和闪存的紧密整合</c:v>
                </c:pt>
                <c:pt idx="5">
                  <c:v>易于部署、管理和使用</c:v>
                </c:pt>
                <c:pt idx="6">
                  <c:v>容量优化（自动分层、压缩、精简）</c:v>
                </c:pt>
                <c:pt idx="7">
                  <c:v>高可用性</c:v>
                </c:pt>
                <c:pt idx="8">
                  <c:v>性价比</c:v>
                </c:pt>
              </c:strCache>
            </c:strRef>
          </c:cat>
          <c:val>
            <c:numRef>
              <c:f>工作表9!$B$157:$B$165</c:f>
              <c:numCache>
                <c:formatCode>0.0%</c:formatCode>
                <c:ptCount val="9"/>
                <c:pt idx="0">
                  <c:v>0.104</c:v>
                </c:pt>
                <c:pt idx="1">
                  <c:v>0.126</c:v>
                </c:pt>
                <c:pt idx="2">
                  <c:v>0.19</c:v>
                </c:pt>
                <c:pt idx="3">
                  <c:v>0.19700000000000001</c:v>
                </c:pt>
                <c:pt idx="4">
                  <c:v>0.28999999999999998</c:v>
                </c:pt>
                <c:pt idx="5">
                  <c:v>0.32700000000000001</c:v>
                </c:pt>
                <c:pt idx="6">
                  <c:v>0.32</c:v>
                </c:pt>
                <c:pt idx="7">
                  <c:v>0.52400000000000002</c:v>
                </c:pt>
                <c:pt idx="8">
                  <c:v>0.621</c:v>
                </c:pt>
              </c:numCache>
            </c:numRef>
          </c:val>
        </c:ser>
        <c:ser>
          <c:idx val="1"/>
          <c:order val="1"/>
          <c:tx>
            <c:strRef>
              <c:f>工作表9!$C$156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25058599333478E-3"/>
                  <c:y val="-4.8285289259298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215847006511145E-3"/>
                  <c:y val="1.60950964197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工作表9!$A$157:$A$165</c:f>
              <c:strCache>
                <c:ptCount val="9"/>
                <c:pt idx="0">
                  <c:v>其他</c:v>
                </c:pt>
                <c:pt idx="1">
                  <c:v>存储生命周期低TCO（无断代升级，永久许可，跨不同存储集中统一管理等）</c:v>
                </c:pt>
                <c:pt idx="2">
                  <c:v>软件定义存储</c:v>
                </c:pt>
                <c:pt idx="3">
                  <c:v>以负载为核心的动态资源配置、部署和管理</c:v>
                </c:pt>
                <c:pt idx="4">
                  <c:v>磁盘和闪存的紧密整合</c:v>
                </c:pt>
                <c:pt idx="5">
                  <c:v>易于部署、管理和使用</c:v>
                </c:pt>
                <c:pt idx="6">
                  <c:v>容量优化（自动分层、压缩、精简）</c:v>
                </c:pt>
                <c:pt idx="7">
                  <c:v>高可用性</c:v>
                </c:pt>
                <c:pt idx="8">
                  <c:v>性价比</c:v>
                </c:pt>
              </c:strCache>
            </c:strRef>
          </c:cat>
          <c:val>
            <c:numRef>
              <c:f>工作表9!$C$157:$C$165</c:f>
              <c:numCache>
                <c:formatCode>0.0%</c:formatCode>
                <c:ptCount val="9"/>
                <c:pt idx="0">
                  <c:v>2.8000000000000001E-2</c:v>
                </c:pt>
                <c:pt idx="1">
                  <c:v>0.16900000000000001</c:v>
                </c:pt>
                <c:pt idx="2">
                  <c:v>0.20399999999999999</c:v>
                </c:pt>
                <c:pt idx="3">
                  <c:v>0.23200000000000001</c:v>
                </c:pt>
                <c:pt idx="4">
                  <c:v>0.27500000000000002</c:v>
                </c:pt>
                <c:pt idx="5">
                  <c:v>0.30299999999999999</c:v>
                </c:pt>
                <c:pt idx="6">
                  <c:v>0.36599999999999999</c:v>
                </c:pt>
                <c:pt idx="7">
                  <c:v>0.68300000000000005</c:v>
                </c:pt>
                <c:pt idx="8">
                  <c:v>0.53500000000000003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51238400"/>
        <c:axId val="51239936"/>
        <c:axId val="0"/>
      </c:bar3DChart>
      <c:catAx>
        <c:axId val="5123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239936"/>
        <c:crosses val="autoZero"/>
        <c:auto val="1"/>
        <c:lblAlgn val="ctr"/>
        <c:lblOffset val="100"/>
        <c:noMultiLvlLbl val="0"/>
      </c:catAx>
      <c:valAx>
        <c:axId val="51239936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238400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就核心系统升级，贵公司会首先考虑选择哪种存储？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工作表9!$B$133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06973338548056E-3"/>
                  <c:y val="9.8003670378930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1782888975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24802228306064E-3"/>
                  <c:y val="9.8003670378930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324802228306064E-3"/>
                  <c:y val="1.4700550556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706973338548056E-3"/>
                  <c:y val="2.2867523088417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706973338548056E-3"/>
                  <c:y val="2.450091759473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工作表9!$A$134:$A$139</c:f>
              <c:strCache>
                <c:ptCount val="6"/>
                <c:pt idx="0">
                  <c:v>其他</c:v>
                </c:pt>
                <c:pt idx="1">
                  <c:v>超融合架构</c:v>
                </c:pt>
                <c:pt idx="2">
                  <c:v>ServerSAN</c:v>
                </c:pt>
                <c:pt idx="3">
                  <c:v>全闪存</c:v>
                </c:pt>
                <c:pt idx="4">
                  <c:v>服务器端PCIe闪存</c:v>
                </c:pt>
                <c:pt idx="5">
                  <c:v>闪存和硬盘混合存储</c:v>
                </c:pt>
              </c:strCache>
            </c:strRef>
          </c:cat>
          <c:val>
            <c:numRef>
              <c:f>工作表9!$B$134:$B$139</c:f>
              <c:numCache>
                <c:formatCode>0.0%</c:formatCode>
                <c:ptCount val="6"/>
                <c:pt idx="0">
                  <c:v>0.126</c:v>
                </c:pt>
                <c:pt idx="1">
                  <c:v>8.5999999999999993E-2</c:v>
                </c:pt>
                <c:pt idx="2">
                  <c:v>8.2000000000000003E-2</c:v>
                </c:pt>
                <c:pt idx="3">
                  <c:v>8.5999999999999993E-2</c:v>
                </c:pt>
                <c:pt idx="4">
                  <c:v>0.152</c:v>
                </c:pt>
                <c:pt idx="5">
                  <c:v>0.46800000000000003</c:v>
                </c:pt>
              </c:numCache>
            </c:numRef>
          </c:val>
        </c:ser>
        <c:ser>
          <c:idx val="1"/>
          <c:order val="1"/>
          <c:tx>
            <c:strRef>
              <c:f>工作表9!$C$133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1782888975801E-2"/>
                  <c:y val="-4.90018351894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60460007821698E-3"/>
                  <c:y val="-1.633394506315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9604456612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56046000782208E-3"/>
                  <c:y val="6.5335780252620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796117787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1782888975801E-2"/>
                  <c:y val="1.470055055683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工作表9!$A$134:$A$139</c:f>
              <c:strCache>
                <c:ptCount val="6"/>
                <c:pt idx="0">
                  <c:v>其他</c:v>
                </c:pt>
                <c:pt idx="1">
                  <c:v>超融合架构</c:v>
                </c:pt>
                <c:pt idx="2">
                  <c:v>ServerSAN</c:v>
                </c:pt>
                <c:pt idx="3">
                  <c:v>全闪存</c:v>
                </c:pt>
                <c:pt idx="4">
                  <c:v>服务器端PCIe闪存</c:v>
                </c:pt>
                <c:pt idx="5">
                  <c:v>闪存和硬盘混合存储</c:v>
                </c:pt>
              </c:strCache>
            </c:strRef>
          </c:cat>
          <c:val>
            <c:numRef>
              <c:f>工作表9!$C$134:$C$139</c:f>
              <c:numCache>
                <c:formatCode>0.0%</c:formatCode>
                <c:ptCount val="6"/>
                <c:pt idx="0">
                  <c:v>5.6000000000000001E-2</c:v>
                </c:pt>
                <c:pt idx="1">
                  <c:v>6.3E-2</c:v>
                </c:pt>
                <c:pt idx="2">
                  <c:v>0.113</c:v>
                </c:pt>
                <c:pt idx="3">
                  <c:v>0.14799999999999999</c:v>
                </c:pt>
                <c:pt idx="4">
                  <c:v>0.16900000000000001</c:v>
                </c:pt>
                <c:pt idx="5">
                  <c:v>0.45100000000000001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51264896"/>
        <c:axId val="51270784"/>
        <c:axId val="0"/>
      </c:bar3DChart>
      <c:catAx>
        <c:axId val="5126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270784"/>
        <c:crosses val="autoZero"/>
        <c:auto val="1"/>
        <c:lblAlgn val="ctr"/>
        <c:lblOffset val="100"/>
        <c:noMultiLvlLbl val="0"/>
      </c:catAx>
      <c:valAx>
        <c:axId val="5127078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264896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在选择闪存技术，排在前三的重要评估因素包括哪些？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工作表9!$B$224</c:f>
              <c:strCache>
                <c:ptCount val="1"/>
                <c:pt idx="0">
                  <c:v>中小企业（1000人以下，N=269）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87170138836448E-2"/>
                  <c:y val="6.5484372953613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35698191237168E-3"/>
                  <c:y val="2.2070644934903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146907236793591E-3"/>
                  <c:y val="3.567691190393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28911852077964E-3"/>
                  <c:y val="4.465071210334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70197072023462E-3"/>
                  <c:y val="3.516748967038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470206737914235E-3"/>
                  <c:y val="3.844182307648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4591825809879279E-3"/>
                  <c:y val="1.637109323840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工作表9!$A$225:$A$231</c:f>
              <c:strCache>
                <c:ptCount val="7"/>
                <c:pt idx="0">
                  <c:v>其他</c:v>
                </c:pt>
                <c:pt idx="1">
                  <c:v>闪存是否能通过压缩，精简配置等优化技术提高使用率</c:v>
                </c:pt>
                <c:pt idx="2">
                  <c:v>是否可以灵活选择不同闪存技术</c:v>
                </c:pt>
                <c:pt idx="3">
                  <c:v>闪存可管理性</c:v>
                </c:pt>
                <c:pt idx="4">
                  <c:v>闪存数据高可用性</c:v>
                </c:pt>
                <c:pt idx="5">
                  <c:v>闪存是否能与磁盘存储紧密整合</c:v>
                </c:pt>
                <c:pt idx="6">
                  <c:v>闪存经济性</c:v>
                </c:pt>
              </c:strCache>
            </c:strRef>
          </c:cat>
          <c:val>
            <c:numRef>
              <c:f>工作表9!$B$225:$B$231</c:f>
              <c:numCache>
                <c:formatCode>0.0%</c:formatCode>
                <c:ptCount val="7"/>
                <c:pt idx="0">
                  <c:v>8.8999999999999996E-2</c:v>
                </c:pt>
                <c:pt idx="1">
                  <c:v>0.21199999999999999</c:v>
                </c:pt>
                <c:pt idx="2">
                  <c:v>0.375</c:v>
                </c:pt>
                <c:pt idx="3">
                  <c:v>0.52400000000000002</c:v>
                </c:pt>
                <c:pt idx="4">
                  <c:v>0.56499999999999995</c:v>
                </c:pt>
                <c:pt idx="5">
                  <c:v>0.59499999999999997</c:v>
                </c:pt>
                <c:pt idx="6">
                  <c:v>0.63900000000000001</c:v>
                </c:pt>
              </c:numCache>
            </c:numRef>
          </c:val>
        </c:ser>
        <c:ser>
          <c:idx val="1"/>
          <c:order val="1"/>
          <c:tx>
            <c:strRef>
              <c:f>工作表9!$C$224</c:f>
              <c:strCache>
                <c:ptCount val="1"/>
                <c:pt idx="0">
                  <c:v>企业级（1000人以上，N=142）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591825809879279E-3"/>
                  <c:y val="-4.9113279715210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15042920139924E-4"/>
                  <c:y val="8.9738001994177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82892015758506E-3"/>
                  <c:y val="2.698202282182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094403305400891E-3"/>
                  <c:y val="2.0433600454080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37734257651969E-4"/>
                  <c:y val="2.534497834099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591825809879279E-3"/>
                  <c:y val="1.1459765266882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96792534709112E-3"/>
                  <c:y val="6.5484372953613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工作表9!$A$225:$A$231</c:f>
              <c:strCache>
                <c:ptCount val="7"/>
                <c:pt idx="0">
                  <c:v>其他</c:v>
                </c:pt>
                <c:pt idx="1">
                  <c:v>闪存是否能通过压缩，精简配置等优化技术提高使用率</c:v>
                </c:pt>
                <c:pt idx="2">
                  <c:v>是否可以灵活选择不同闪存技术</c:v>
                </c:pt>
                <c:pt idx="3">
                  <c:v>闪存可管理性</c:v>
                </c:pt>
                <c:pt idx="4">
                  <c:v>闪存数据高可用性</c:v>
                </c:pt>
                <c:pt idx="5">
                  <c:v>闪存是否能与磁盘存储紧密整合</c:v>
                </c:pt>
                <c:pt idx="6">
                  <c:v>闪存经济性</c:v>
                </c:pt>
              </c:strCache>
            </c:strRef>
          </c:cat>
          <c:val>
            <c:numRef>
              <c:f>工作表9!$C$225:$C$231</c:f>
              <c:numCache>
                <c:formatCode>0.0%</c:formatCode>
                <c:ptCount val="7"/>
                <c:pt idx="0">
                  <c:v>1.4E-2</c:v>
                </c:pt>
                <c:pt idx="1">
                  <c:v>0.14099999999999999</c:v>
                </c:pt>
                <c:pt idx="2">
                  <c:v>0.45100000000000001</c:v>
                </c:pt>
                <c:pt idx="3">
                  <c:v>0.5</c:v>
                </c:pt>
                <c:pt idx="4">
                  <c:v>0.56999999999999995</c:v>
                </c:pt>
                <c:pt idx="5">
                  <c:v>0.68300000000000005</c:v>
                </c:pt>
                <c:pt idx="6">
                  <c:v>0.64100000000000001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51324416"/>
        <c:axId val="51325952"/>
        <c:axId val="0"/>
      </c:bar3DChart>
      <c:catAx>
        <c:axId val="5132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325952"/>
        <c:crosses val="autoZero"/>
        <c:auto val="1"/>
        <c:lblAlgn val="ctr"/>
        <c:lblOffset val="100"/>
        <c:noMultiLvlLbl val="0"/>
      </c:catAx>
      <c:valAx>
        <c:axId val="51325952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324416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贵公司针对下面应用，如何选择闪存技术？（企业级，</a:t>
            </a:r>
            <a:r>
              <a:rPr lang="en-US"/>
              <a:t>1000</a:t>
            </a:r>
            <a:r>
              <a:rPr lang="zh-CN"/>
              <a:t>人以上，</a:t>
            </a:r>
            <a:r>
              <a:rPr lang="en-US"/>
              <a:t>N=142</a:t>
            </a:r>
            <a:r>
              <a:rPr lang="zh-CN"/>
              <a:t>）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工作表9!$O$236</c:f>
              <c:strCache>
                <c:ptCount val="1"/>
                <c:pt idx="0">
                  <c:v>服务器PCIe闪存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486293843172664E-3"/>
                  <c:y val="3.993592139906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2364115983475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114720382379498E-3"/>
                  <c:y val="1.437693170366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14720382379498E-3"/>
                  <c:y val="9.5846211357750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437693170366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437693170366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工作表9!$N$237:$N$244</c:f>
              <c:strCache>
                <c:ptCount val="8"/>
                <c:pt idx="0">
                  <c:v>Oracle数据库</c:v>
                </c:pt>
                <c:pt idx="1">
                  <c:v>SQL 数据库</c:v>
                </c:pt>
                <c:pt idx="2">
                  <c:v>NonSQL</c:v>
                </c:pt>
                <c:pt idx="3">
                  <c:v>开源数据库</c:v>
                </c:pt>
                <c:pt idx="4">
                  <c:v>分布式数据库</c:v>
                </c:pt>
                <c:pt idx="5">
                  <c:v>核心交易系统</c:v>
                </c:pt>
                <c:pt idx="6">
                  <c:v>新应用（移动和社群）</c:v>
                </c:pt>
                <c:pt idx="7">
                  <c:v>SAP HANA</c:v>
                </c:pt>
              </c:strCache>
            </c:strRef>
          </c:cat>
          <c:val>
            <c:numRef>
              <c:f>工作表9!$O$237:$O$244</c:f>
              <c:numCache>
                <c:formatCode>0.0%</c:formatCode>
                <c:ptCount val="8"/>
                <c:pt idx="0">
                  <c:v>0.30299999999999999</c:v>
                </c:pt>
                <c:pt idx="1">
                  <c:v>9.9000000000000005E-2</c:v>
                </c:pt>
                <c:pt idx="2">
                  <c:v>6.3E-2</c:v>
                </c:pt>
                <c:pt idx="3">
                  <c:v>5.6000000000000001E-2</c:v>
                </c:pt>
                <c:pt idx="4">
                  <c:v>8.5000000000000006E-2</c:v>
                </c:pt>
                <c:pt idx="5">
                  <c:v>0.113</c:v>
                </c:pt>
                <c:pt idx="6">
                  <c:v>6.3E-2</c:v>
                </c:pt>
                <c:pt idx="7">
                  <c:v>5.6000000000000001E-2</c:v>
                </c:pt>
              </c:numCache>
            </c:numRef>
          </c:val>
        </c:ser>
        <c:ser>
          <c:idx val="1"/>
          <c:order val="1"/>
          <c:tx>
            <c:strRef>
              <c:f>工作表9!$P$236</c:f>
              <c:strCache>
                <c:ptCount val="1"/>
                <c:pt idx="0">
                  <c:v>服务器SSD盘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972587686345328E-3"/>
                  <c:y val="2.5558989695400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14720382379498E-3"/>
                  <c:y val="4.9520542534837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601014225552162E-3"/>
                  <c:y val="3.194873711925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96155283943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371573460793166E-3"/>
                  <c:y val="2.396155283943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485477183845799E-3"/>
                  <c:y val="2.5558989695400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371573460793166E-3"/>
                  <c:y val="2.2364115983475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514606892725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工作表9!$N$237:$N$244</c:f>
              <c:strCache>
                <c:ptCount val="8"/>
                <c:pt idx="0">
                  <c:v>Oracle数据库</c:v>
                </c:pt>
                <c:pt idx="1">
                  <c:v>SQL 数据库</c:v>
                </c:pt>
                <c:pt idx="2">
                  <c:v>NonSQL</c:v>
                </c:pt>
                <c:pt idx="3">
                  <c:v>开源数据库</c:v>
                </c:pt>
                <c:pt idx="4">
                  <c:v>分布式数据库</c:v>
                </c:pt>
                <c:pt idx="5">
                  <c:v>核心交易系统</c:v>
                </c:pt>
                <c:pt idx="6">
                  <c:v>新应用（移动和社群）</c:v>
                </c:pt>
                <c:pt idx="7">
                  <c:v>SAP HANA</c:v>
                </c:pt>
              </c:strCache>
            </c:strRef>
          </c:cat>
          <c:val>
            <c:numRef>
              <c:f>工作表9!$P$237:$P$244</c:f>
              <c:numCache>
                <c:formatCode>0.0%</c:formatCode>
                <c:ptCount val="8"/>
                <c:pt idx="0">
                  <c:v>0.246</c:v>
                </c:pt>
                <c:pt idx="1">
                  <c:v>0.35199999999999998</c:v>
                </c:pt>
                <c:pt idx="2">
                  <c:v>0.254</c:v>
                </c:pt>
                <c:pt idx="3">
                  <c:v>0.27500000000000002</c:v>
                </c:pt>
                <c:pt idx="4">
                  <c:v>0.21099999999999999</c:v>
                </c:pt>
                <c:pt idx="5">
                  <c:v>0.23899999999999999</c:v>
                </c:pt>
                <c:pt idx="6">
                  <c:v>0.19</c:v>
                </c:pt>
                <c:pt idx="7">
                  <c:v>0.21099999999999999</c:v>
                </c:pt>
              </c:numCache>
            </c:numRef>
          </c:val>
        </c:ser>
        <c:ser>
          <c:idx val="2"/>
          <c:order val="2"/>
          <c:tx>
            <c:strRef>
              <c:f>工作表9!$Q$236</c:f>
              <c:strCache>
                <c:ptCount val="1"/>
                <c:pt idx="0">
                  <c:v>闪存缓存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371573460793166E-3"/>
                  <c:y val="1.916924227155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396155283943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1573460793166E-3"/>
                  <c:y val="1.597436855962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229440764758996E-3"/>
                  <c:y val="1.916924227155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229440764758996E-3"/>
                  <c:y val="1.437693170366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71573460793166E-3"/>
                  <c:y val="9.5846211357750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706071241439777E-2"/>
                  <c:y val="1.2779369065270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9374667456311599E-3"/>
                  <c:y val="1.43768394423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工作表9!$N$237:$N$244</c:f>
              <c:strCache>
                <c:ptCount val="8"/>
                <c:pt idx="0">
                  <c:v>Oracle数据库</c:v>
                </c:pt>
                <c:pt idx="1">
                  <c:v>SQL 数据库</c:v>
                </c:pt>
                <c:pt idx="2">
                  <c:v>NonSQL</c:v>
                </c:pt>
                <c:pt idx="3">
                  <c:v>开源数据库</c:v>
                </c:pt>
                <c:pt idx="4">
                  <c:v>分布式数据库</c:v>
                </c:pt>
                <c:pt idx="5">
                  <c:v>核心交易系统</c:v>
                </c:pt>
                <c:pt idx="6">
                  <c:v>新应用（移动和社群）</c:v>
                </c:pt>
                <c:pt idx="7">
                  <c:v>SAP HANA</c:v>
                </c:pt>
              </c:strCache>
            </c:strRef>
          </c:cat>
          <c:val>
            <c:numRef>
              <c:f>工作表9!$Q$237:$Q$244</c:f>
              <c:numCache>
                <c:formatCode>0.0%</c:formatCode>
                <c:ptCount val="8"/>
                <c:pt idx="0">
                  <c:v>0.12</c:v>
                </c:pt>
                <c:pt idx="1">
                  <c:v>0.16900000000000001</c:v>
                </c:pt>
                <c:pt idx="2">
                  <c:v>0.183</c:v>
                </c:pt>
                <c:pt idx="3">
                  <c:v>0.19</c:v>
                </c:pt>
                <c:pt idx="4">
                  <c:v>0.21099999999999999</c:v>
                </c:pt>
                <c:pt idx="5">
                  <c:v>0.127</c:v>
                </c:pt>
                <c:pt idx="6">
                  <c:v>0.19</c:v>
                </c:pt>
                <c:pt idx="7">
                  <c:v>0.16200000000000001</c:v>
                </c:pt>
              </c:numCache>
            </c:numRef>
          </c:val>
        </c:ser>
        <c:ser>
          <c:idx val="3"/>
          <c:order val="3"/>
          <c:tx>
            <c:strRef>
              <c:f>工作表9!$R$236</c:f>
              <c:strCache>
                <c:ptCount val="1"/>
                <c:pt idx="0">
                  <c:v>闪存和硬盘的混合阵列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486293843173427E-3"/>
                  <c:y val="2.2364115983475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486293843172664E-3"/>
                  <c:y val="9.5846211357750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114720382379498E-3"/>
                  <c:y val="2.8753863407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371573460793166E-3"/>
                  <c:y val="1.437693170366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891776305903522E-2"/>
                  <c:y val="1.43768059212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857867303966585E-3"/>
                  <c:y val="1.916924227155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057326758420938E-17"/>
                  <c:y val="1.437693170366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742711972246415E-3"/>
                  <c:y val="1.514606892725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工作表9!$N$237:$N$244</c:f>
              <c:strCache>
                <c:ptCount val="8"/>
                <c:pt idx="0">
                  <c:v>Oracle数据库</c:v>
                </c:pt>
                <c:pt idx="1">
                  <c:v>SQL 数据库</c:v>
                </c:pt>
                <c:pt idx="2">
                  <c:v>NonSQL</c:v>
                </c:pt>
                <c:pt idx="3">
                  <c:v>开源数据库</c:v>
                </c:pt>
                <c:pt idx="4">
                  <c:v>分布式数据库</c:v>
                </c:pt>
                <c:pt idx="5">
                  <c:v>核心交易系统</c:v>
                </c:pt>
                <c:pt idx="6">
                  <c:v>新应用（移动和社群）</c:v>
                </c:pt>
                <c:pt idx="7">
                  <c:v>SAP HANA</c:v>
                </c:pt>
              </c:strCache>
            </c:strRef>
          </c:cat>
          <c:val>
            <c:numRef>
              <c:f>工作表9!$R$237:$R$244</c:f>
              <c:numCache>
                <c:formatCode>0.0%</c:formatCode>
                <c:ptCount val="8"/>
                <c:pt idx="0">
                  <c:v>0.17599999999999999</c:v>
                </c:pt>
                <c:pt idx="1">
                  <c:v>0.19</c:v>
                </c:pt>
                <c:pt idx="2">
                  <c:v>0.22500000000000001</c:v>
                </c:pt>
                <c:pt idx="3">
                  <c:v>0.16200000000000001</c:v>
                </c:pt>
                <c:pt idx="4">
                  <c:v>0.19700000000000001</c:v>
                </c:pt>
                <c:pt idx="5">
                  <c:v>0.254</c:v>
                </c:pt>
                <c:pt idx="6">
                  <c:v>0.246</c:v>
                </c:pt>
                <c:pt idx="7">
                  <c:v>0.183</c:v>
                </c:pt>
              </c:numCache>
            </c:numRef>
          </c:val>
        </c:ser>
        <c:ser>
          <c:idx val="4"/>
          <c:order val="4"/>
          <c:tx>
            <c:strRef>
              <c:f>工作表9!$S$236</c:f>
              <c:strCache>
                <c:ptCount val="1"/>
                <c:pt idx="0">
                  <c:v>全闪存阵列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工作表9!$N$237:$N$244</c:f>
              <c:strCache>
                <c:ptCount val="8"/>
                <c:pt idx="0">
                  <c:v>Oracle数据库</c:v>
                </c:pt>
                <c:pt idx="1">
                  <c:v>SQL 数据库</c:v>
                </c:pt>
                <c:pt idx="2">
                  <c:v>NonSQL</c:v>
                </c:pt>
                <c:pt idx="3">
                  <c:v>开源数据库</c:v>
                </c:pt>
                <c:pt idx="4">
                  <c:v>分布式数据库</c:v>
                </c:pt>
                <c:pt idx="5">
                  <c:v>核心交易系统</c:v>
                </c:pt>
                <c:pt idx="6">
                  <c:v>新应用（移动和社群）</c:v>
                </c:pt>
                <c:pt idx="7">
                  <c:v>SAP HANA</c:v>
                </c:pt>
              </c:strCache>
            </c:strRef>
          </c:cat>
          <c:val>
            <c:numRef>
              <c:f>工作表9!$S$237:$S$244</c:f>
              <c:numCache>
                <c:formatCode>0.0%</c:formatCode>
                <c:ptCount val="8"/>
                <c:pt idx="0">
                  <c:v>3.5000000000000003E-2</c:v>
                </c:pt>
                <c:pt idx="1">
                  <c:v>3.5000000000000003E-2</c:v>
                </c:pt>
                <c:pt idx="2">
                  <c:v>1.4E-2</c:v>
                </c:pt>
                <c:pt idx="3">
                  <c:v>3.5000000000000003E-2</c:v>
                </c:pt>
                <c:pt idx="4">
                  <c:v>4.9000000000000002E-2</c:v>
                </c:pt>
                <c:pt idx="5">
                  <c:v>7.0000000000000007E-2</c:v>
                </c:pt>
                <c:pt idx="6">
                  <c:v>6.3E-2</c:v>
                </c:pt>
                <c:pt idx="7">
                  <c:v>8.5000000000000006E-2</c:v>
                </c:pt>
              </c:numCache>
            </c:numRef>
          </c:val>
        </c:ser>
        <c:ser>
          <c:idx val="5"/>
          <c:order val="5"/>
          <c:tx>
            <c:strRef>
              <c:f>工作表9!$T$236</c:f>
              <c:strCache>
                <c:ptCount val="1"/>
                <c:pt idx="0">
                  <c:v>不会使用或其他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114720382379498E-3"/>
                  <c:y val="1.597436855962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371573460793166E-3"/>
                  <c:y val="1.916924227155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114720382378735E-3"/>
                  <c:y val="2.715642655136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486293843172664E-3"/>
                  <c:y val="1.916924227155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114720382379498E-3"/>
                  <c:y val="2.2364115983475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71573460793166E-3"/>
                  <c:y val="1.916924227155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6.38974742385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工作表9!$N$237:$N$244</c:f>
              <c:strCache>
                <c:ptCount val="8"/>
                <c:pt idx="0">
                  <c:v>Oracle数据库</c:v>
                </c:pt>
                <c:pt idx="1">
                  <c:v>SQL 数据库</c:v>
                </c:pt>
                <c:pt idx="2">
                  <c:v>NonSQL</c:v>
                </c:pt>
                <c:pt idx="3">
                  <c:v>开源数据库</c:v>
                </c:pt>
                <c:pt idx="4">
                  <c:v>分布式数据库</c:v>
                </c:pt>
                <c:pt idx="5">
                  <c:v>核心交易系统</c:v>
                </c:pt>
                <c:pt idx="6">
                  <c:v>新应用（移动和社群）</c:v>
                </c:pt>
                <c:pt idx="7">
                  <c:v>SAP HANA</c:v>
                </c:pt>
              </c:strCache>
            </c:strRef>
          </c:cat>
          <c:val>
            <c:numRef>
              <c:f>工作表9!$T$237:$T$244</c:f>
              <c:numCache>
                <c:formatCode>0.0%</c:formatCode>
                <c:ptCount val="8"/>
                <c:pt idx="0">
                  <c:v>0.12</c:v>
                </c:pt>
                <c:pt idx="1">
                  <c:v>0.155</c:v>
                </c:pt>
                <c:pt idx="2">
                  <c:v>0.26100000000000001</c:v>
                </c:pt>
                <c:pt idx="3">
                  <c:v>0.28199999999999997</c:v>
                </c:pt>
                <c:pt idx="4">
                  <c:v>0.246</c:v>
                </c:pt>
                <c:pt idx="5">
                  <c:v>0.19700000000000001</c:v>
                </c:pt>
                <c:pt idx="6">
                  <c:v>0.246</c:v>
                </c:pt>
                <c:pt idx="7">
                  <c:v>0.30299999999999999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388800"/>
        <c:axId val="51390336"/>
        <c:axId val="0"/>
      </c:bar3DChart>
      <c:catAx>
        <c:axId val="5138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390336"/>
        <c:crosses val="autoZero"/>
        <c:auto val="1"/>
        <c:lblAlgn val="ctr"/>
        <c:lblOffset val="100"/>
        <c:noMultiLvlLbl val="0"/>
      </c:catAx>
      <c:valAx>
        <c:axId val="51390336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1388800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1E3C1-D03B-4C17-8F3E-80E525929969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7338EEE-C19C-4EE9-8691-6238F04C809E}">
      <dgm:prSet phldrT="[文本]"/>
      <dgm:spPr>
        <a:solidFill>
          <a:srgbClr val="C00000"/>
        </a:solidFill>
      </dgm:spPr>
      <dgm:t>
        <a:bodyPr/>
        <a:lstStyle/>
        <a:p>
          <a:pPr rtl="0"/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创新驱动发展，传统企业级存储面临挑战</a:t>
          </a:r>
          <a:endParaRPr lang="zh-CN" altLang="en-US" b="0" dirty="0">
            <a:latin typeface="华文细黑" pitchFamily="2" charset="-122"/>
            <a:ea typeface="华文细黑" pitchFamily="2" charset="-122"/>
          </a:endParaRPr>
        </a:p>
      </dgm:t>
    </dgm:pt>
    <dgm:pt modelId="{14300D50-CD9E-442E-9D59-C31960FE7E9E}" type="parTrans" cxnId="{1A3AF8C1-1FDB-4D10-BFBD-1EF0B8273E61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20CFE299-0D7E-4A57-B80A-20067DAC7AB8}" type="sibTrans" cxnId="{1A3AF8C1-1FDB-4D10-BFBD-1EF0B8273E61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02382245-5648-458A-9F08-8C7B1E6389DB}">
      <dgm:prSet phldrT="[文本]"/>
      <dgm:spPr>
        <a:solidFill>
          <a:srgbClr val="92D050"/>
        </a:solidFill>
      </dgm:spPr>
      <dgm:t>
        <a:bodyPr/>
        <a:lstStyle/>
        <a:p>
          <a:pPr rtl="0"/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中国企业级用户</a:t>
          </a:r>
          <a:r>
            <a:rPr 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IT</a:t>
          </a:r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投资重点</a:t>
          </a:r>
          <a:endParaRPr lang="zh-CN" altLang="en-US" b="0" dirty="0">
            <a:latin typeface="华文细黑" pitchFamily="2" charset="-122"/>
            <a:ea typeface="华文细黑" pitchFamily="2" charset="-122"/>
          </a:endParaRPr>
        </a:p>
      </dgm:t>
    </dgm:pt>
    <dgm:pt modelId="{2275C2C3-5BFE-4D3F-810D-B5C9BBD83A32}" type="parTrans" cxnId="{CFFD916D-69AE-4D41-BCC6-03598891F132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ED4137BD-2CB1-41C5-862B-280CA5F37401}" type="sibTrans" cxnId="{CFFD916D-69AE-4D41-BCC6-03598891F132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9AFE2960-4BBC-4986-939E-42221EF2EA43}">
      <dgm:prSet phldrT="[文本]"/>
      <dgm:spPr>
        <a:solidFill>
          <a:srgbClr val="7030A0"/>
        </a:solidFill>
      </dgm:spPr>
      <dgm:t>
        <a:bodyPr/>
        <a:lstStyle/>
        <a:p>
          <a:pPr rtl="0"/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中国企业级用户评估存储的</a:t>
          </a:r>
          <a:r>
            <a:rPr 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5</a:t>
          </a:r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大重要因素</a:t>
          </a:r>
          <a:endParaRPr lang="zh-CN" altLang="en-US" b="0" dirty="0">
            <a:latin typeface="华文细黑" pitchFamily="2" charset="-122"/>
            <a:ea typeface="华文细黑" pitchFamily="2" charset="-122"/>
          </a:endParaRPr>
        </a:p>
      </dgm:t>
    </dgm:pt>
    <dgm:pt modelId="{C1A48362-1D52-4E87-8566-A033FDB93069}" type="parTrans" cxnId="{9EA2DC2E-D50D-4EA8-A04C-DB509FEAB1EE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D20B3171-AB92-40DE-827F-248192AF7993}" type="sibTrans" cxnId="{9EA2DC2E-D50D-4EA8-A04C-DB509FEAB1EE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1893D269-6FB4-4F47-8EBD-4F52CD66C6A1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新一代企业级存储将数据从成本变为业务增长</a:t>
          </a:r>
          <a:endParaRPr lang="zh-CN" altLang="en-US" b="0" dirty="0">
            <a:latin typeface="华文细黑" pitchFamily="2" charset="-122"/>
            <a:ea typeface="华文细黑" pitchFamily="2" charset="-122"/>
          </a:endParaRPr>
        </a:p>
      </dgm:t>
    </dgm:pt>
    <dgm:pt modelId="{1BF813DC-115D-48D5-8F41-9EFF046958B1}" type="parTrans" cxnId="{F934DDCC-BDED-4BC4-85DE-97DB51C26E65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BE2AF81C-CCC2-495A-B920-45B1D08BC0D0}" type="sibTrans" cxnId="{F934DDCC-BDED-4BC4-85DE-97DB51C26E65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8C2F7B49-AD81-4E7D-9434-2D5E21F2E199}">
      <dgm:prSet phldrT="[文本]"/>
      <dgm:spPr>
        <a:solidFill>
          <a:srgbClr val="00B0F0"/>
        </a:solidFill>
      </dgm:spPr>
      <dgm:t>
        <a:bodyPr/>
        <a:lstStyle/>
        <a:p>
          <a:pPr rtl="0"/>
          <a:r>
            <a:rPr lang="zh-CN" altLang="en-US" b="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新一代企业级存储使用场景和价值浅析</a:t>
          </a:r>
          <a:endParaRPr lang="zh-CN" altLang="en-US" b="0" dirty="0">
            <a:latin typeface="华文细黑" pitchFamily="2" charset="-122"/>
            <a:ea typeface="华文细黑" pitchFamily="2" charset="-122"/>
          </a:endParaRPr>
        </a:p>
      </dgm:t>
    </dgm:pt>
    <dgm:pt modelId="{5DA9505B-A7C8-441D-B414-625D45D529D5}" type="parTrans" cxnId="{777DDBB9-A2CB-41A0-BADA-17448D8538FD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81B98ABC-280E-419F-A790-B0C7472B5459}" type="sibTrans" cxnId="{777DDBB9-A2CB-41A0-BADA-17448D8538FD}">
      <dgm:prSet/>
      <dgm:spPr/>
      <dgm:t>
        <a:bodyPr/>
        <a:lstStyle/>
        <a:p>
          <a:endParaRPr lang="zh-CN" altLang="en-US" b="0">
            <a:latin typeface="华文细黑" pitchFamily="2" charset="-122"/>
            <a:ea typeface="华文细黑" pitchFamily="2" charset="-122"/>
          </a:endParaRPr>
        </a:p>
      </dgm:t>
    </dgm:pt>
    <dgm:pt modelId="{EBEA8ACB-57FE-460C-AE43-107B8F3D87A3}" type="pres">
      <dgm:prSet presAssocID="{BC21E3C1-D03B-4C17-8F3E-80E5259299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10A3BC-4BE9-4186-AB47-D191B2D355DF}" type="pres">
      <dgm:prSet presAssocID="{C7338EEE-C19C-4EE9-8691-6238F04C809E}" presName="parentLin" presStyleCnt="0"/>
      <dgm:spPr/>
      <dgm:t>
        <a:bodyPr/>
        <a:lstStyle/>
        <a:p>
          <a:endParaRPr lang="zh-CN" altLang="en-US"/>
        </a:p>
      </dgm:t>
    </dgm:pt>
    <dgm:pt modelId="{100E1772-30E6-4607-B345-701AB834E0F2}" type="pres">
      <dgm:prSet presAssocID="{C7338EEE-C19C-4EE9-8691-6238F04C809E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BE4E7EAE-D189-4D29-A349-522DE53BB008}" type="pres">
      <dgm:prSet presAssocID="{C7338EEE-C19C-4EE9-8691-6238F04C809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7E0A99-C90C-44FC-9387-A3D0EC4888BA}" type="pres">
      <dgm:prSet presAssocID="{C7338EEE-C19C-4EE9-8691-6238F04C809E}" presName="negativeSpace" presStyleCnt="0"/>
      <dgm:spPr/>
      <dgm:t>
        <a:bodyPr/>
        <a:lstStyle/>
        <a:p>
          <a:endParaRPr lang="zh-CN" altLang="en-US"/>
        </a:p>
      </dgm:t>
    </dgm:pt>
    <dgm:pt modelId="{A02B5115-9723-4387-BCA5-32AE836E8D4C}" type="pres">
      <dgm:prSet presAssocID="{C7338EEE-C19C-4EE9-8691-6238F04C809E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  <dgm:t>
        <a:bodyPr/>
        <a:lstStyle/>
        <a:p>
          <a:endParaRPr lang="zh-CN" altLang="en-US"/>
        </a:p>
      </dgm:t>
    </dgm:pt>
    <dgm:pt modelId="{B877913F-5663-4639-A82E-5972D8B3D724}" type="pres">
      <dgm:prSet presAssocID="{20CFE299-0D7E-4A57-B80A-20067DAC7AB8}" presName="spaceBetweenRectangles" presStyleCnt="0"/>
      <dgm:spPr/>
      <dgm:t>
        <a:bodyPr/>
        <a:lstStyle/>
        <a:p>
          <a:endParaRPr lang="zh-CN" altLang="en-US"/>
        </a:p>
      </dgm:t>
    </dgm:pt>
    <dgm:pt modelId="{F0C6F0C5-1E69-4B11-BAC9-FE91E7B8759A}" type="pres">
      <dgm:prSet presAssocID="{02382245-5648-458A-9F08-8C7B1E6389DB}" presName="parentLin" presStyleCnt="0"/>
      <dgm:spPr/>
      <dgm:t>
        <a:bodyPr/>
        <a:lstStyle/>
        <a:p>
          <a:endParaRPr lang="zh-CN" altLang="en-US"/>
        </a:p>
      </dgm:t>
    </dgm:pt>
    <dgm:pt modelId="{5E247156-3CA4-4562-9FCB-FCB60C424268}" type="pres">
      <dgm:prSet presAssocID="{02382245-5648-458A-9F08-8C7B1E6389D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A13DFF8E-41C7-4AE9-92D2-A91AD536184E}" type="pres">
      <dgm:prSet presAssocID="{02382245-5648-458A-9F08-8C7B1E6389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2526A2-77E7-42A6-9AB1-9AA16D6A6DFE}" type="pres">
      <dgm:prSet presAssocID="{02382245-5648-458A-9F08-8C7B1E6389DB}" presName="negativeSpace" presStyleCnt="0"/>
      <dgm:spPr/>
      <dgm:t>
        <a:bodyPr/>
        <a:lstStyle/>
        <a:p>
          <a:endParaRPr lang="zh-CN" altLang="en-US"/>
        </a:p>
      </dgm:t>
    </dgm:pt>
    <dgm:pt modelId="{65A899A7-3AA8-44E4-9C6C-4725583CEDB2}" type="pres">
      <dgm:prSet presAssocID="{02382245-5648-458A-9F08-8C7B1E6389DB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92D050"/>
          </a:solidFill>
        </a:ln>
      </dgm:spPr>
      <dgm:t>
        <a:bodyPr/>
        <a:lstStyle/>
        <a:p>
          <a:endParaRPr lang="zh-CN" altLang="en-US"/>
        </a:p>
      </dgm:t>
    </dgm:pt>
    <dgm:pt modelId="{9635AD8E-53D9-4176-B2BE-AE38F5EE25F9}" type="pres">
      <dgm:prSet presAssocID="{ED4137BD-2CB1-41C5-862B-280CA5F37401}" presName="spaceBetweenRectangles" presStyleCnt="0"/>
      <dgm:spPr/>
      <dgm:t>
        <a:bodyPr/>
        <a:lstStyle/>
        <a:p>
          <a:endParaRPr lang="zh-CN" altLang="en-US"/>
        </a:p>
      </dgm:t>
    </dgm:pt>
    <dgm:pt modelId="{AE29CC28-4787-486F-82DE-7086B9F7AA4A}" type="pres">
      <dgm:prSet presAssocID="{9AFE2960-4BBC-4986-939E-42221EF2EA43}" presName="parentLin" presStyleCnt="0"/>
      <dgm:spPr/>
      <dgm:t>
        <a:bodyPr/>
        <a:lstStyle/>
        <a:p>
          <a:endParaRPr lang="zh-CN" altLang="en-US"/>
        </a:p>
      </dgm:t>
    </dgm:pt>
    <dgm:pt modelId="{27D4DEB4-B874-48C0-AA65-90A58EA8723C}" type="pres">
      <dgm:prSet presAssocID="{9AFE2960-4BBC-4986-939E-42221EF2EA43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90A84D7E-6ADF-4461-A063-92F28117B958}" type="pres">
      <dgm:prSet presAssocID="{9AFE2960-4BBC-4986-939E-42221EF2EA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D8F695-2D7D-417C-BC61-32BA8C34C231}" type="pres">
      <dgm:prSet presAssocID="{9AFE2960-4BBC-4986-939E-42221EF2EA43}" presName="negativeSpace" presStyleCnt="0"/>
      <dgm:spPr/>
      <dgm:t>
        <a:bodyPr/>
        <a:lstStyle/>
        <a:p>
          <a:endParaRPr lang="zh-CN" altLang="en-US"/>
        </a:p>
      </dgm:t>
    </dgm:pt>
    <dgm:pt modelId="{52E1222C-7B7E-4C57-8D6F-384C3BA93BC4}" type="pres">
      <dgm:prSet presAssocID="{9AFE2960-4BBC-4986-939E-42221EF2EA43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7030A0"/>
          </a:solidFill>
        </a:ln>
      </dgm:spPr>
      <dgm:t>
        <a:bodyPr/>
        <a:lstStyle/>
        <a:p>
          <a:endParaRPr lang="zh-CN" altLang="en-US"/>
        </a:p>
      </dgm:t>
    </dgm:pt>
    <dgm:pt modelId="{3ED5CE2C-5BBD-46E5-92C4-A44DCD78E197}" type="pres">
      <dgm:prSet presAssocID="{D20B3171-AB92-40DE-827F-248192AF7993}" presName="spaceBetweenRectangles" presStyleCnt="0"/>
      <dgm:spPr/>
      <dgm:t>
        <a:bodyPr/>
        <a:lstStyle/>
        <a:p>
          <a:endParaRPr lang="zh-CN" altLang="en-US"/>
        </a:p>
      </dgm:t>
    </dgm:pt>
    <dgm:pt modelId="{208CDAB7-E028-42D5-9EA7-7AEB5656F788}" type="pres">
      <dgm:prSet presAssocID="{8C2F7B49-AD81-4E7D-9434-2D5E21F2E199}" presName="parentLin" presStyleCnt="0"/>
      <dgm:spPr/>
      <dgm:t>
        <a:bodyPr/>
        <a:lstStyle/>
        <a:p>
          <a:endParaRPr lang="zh-CN" altLang="en-US"/>
        </a:p>
      </dgm:t>
    </dgm:pt>
    <dgm:pt modelId="{0EC84BD9-B2F3-4576-A736-1D987E83848C}" type="pres">
      <dgm:prSet presAssocID="{8C2F7B49-AD81-4E7D-9434-2D5E21F2E199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99281BAA-ABFA-4D00-A00E-69EF43D77FE5}" type="pres">
      <dgm:prSet presAssocID="{8C2F7B49-AD81-4E7D-9434-2D5E21F2E1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39C577-1D29-44EF-A061-44BEF80EB70D}" type="pres">
      <dgm:prSet presAssocID="{8C2F7B49-AD81-4E7D-9434-2D5E21F2E199}" presName="negativeSpace" presStyleCnt="0"/>
      <dgm:spPr/>
      <dgm:t>
        <a:bodyPr/>
        <a:lstStyle/>
        <a:p>
          <a:endParaRPr lang="zh-CN" altLang="en-US"/>
        </a:p>
      </dgm:t>
    </dgm:pt>
    <dgm:pt modelId="{FA35772E-470B-4D28-912E-B5E12655A739}" type="pres">
      <dgm:prSet presAssocID="{8C2F7B49-AD81-4E7D-9434-2D5E21F2E199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B0F0"/>
          </a:solidFill>
        </a:ln>
      </dgm:spPr>
      <dgm:t>
        <a:bodyPr/>
        <a:lstStyle/>
        <a:p>
          <a:endParaRPr lang="zh-CN" altLang="en-US"/>
        </a:p>
      </dgm:t>
    </dgm:pt>
    <dgm:pt modelId="{AC10D254-C540-4BBA-AE0F-0A52CA3711DB}" type="pres">
      <dgm:prSet presAssocID="{81B98ABC-280E-419F-A790-B0C7472B5459}" presName="spaceBetweenRectangles" presStyleCnt="0"/>
      <dgm:spPr/>
      <dgm:t>
        <a:bodyPr/>
        <a:lstStyle/>
        <a:p>
          <a:endParaRPr lang="zh-CN" altLang="en-US"/>
        </a:p>
      </dgm:t>
    </dgm:pt>
    <dgm:pt modelId="{0AA8E2FC-1736-4A6E-873E-FF0D5B25B8B5}" type="pres">
      <dgm:prSet presAssocID="{1893D269-6FB4-4F47-8EBD-4F52CD66C6A1}" presName="parentLin" presStyleCnt="0"/>
      <dgm:spPr/>
      <dgm:t>
        <a:bodyPr/>
        <a:lstStyle/>
        <a:p>
          <a:endParaRPr lang="zh-CN" altLang="en-US"/>
        </a:p>
      </dgm:t>
    </dgm:pt>
    <dgm:pt modelId="{481C0AB8-A055-48E9-AA34-4FF6CBED322A}" type="pres">
      <dgm:prSet presAssocID="{1893D269-6FB4-4F47-8EBD-4F52CD66C6A1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6E354F99-F686-4C5D-86F8-98513DD69366}" type="pres">
      <dgm:prSet presAssocID="{1893D269-6FB4-4F47-8EBD-4F52CD66C6A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AF0D02-ECBB-4F2E-B237-96AF7565C012}" type="pres">
      <dgm:prSet presAssocID="{1893D269-6FB4-4F47-8EBD-4F52CD66C6A1}" presName="negativeSpace" presStyleCnt="0"/>
      <dgm:spPr/>
      <dgm:t>
        <a:bodyPr/>
        <a:lstStyle/>
        <a:p>
          <a:endParaRPr lang="zh-CN" altLang="en-US"/>
        </a:p>
      </dgm:t>
    </dgm:pt>
    <dgm:pt modelId="{912044EC-F664-4089-9563-AD09FA5A5559}" type="pres">
      <dgm:prSet presAssocID="{1893D269-6FB4-4F47-8EBD-4F52CD66C6A1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DD1BDACF-80C7-4691-BAF8-99005C41E079}" type="presOf" srcId="{C7338EEE-C19C-4EE9-8691-6238F04C809E}" destId="{BE4E7EAE-D189-4D29-A349-522DE53BB008}" srcOrd="1" destOrd="0" presId="urn:microsoft.com/office/officeart/2005/8/layout/list1"/>
    <dgm:cxn modelId="{E84C0F53-24FB-4A43-ABAB-FF4233302616}" type="presOf" srcId="{02382245-5648-458A-9F08-8C7B1E6389DB}" destId="{5E247156-3CA4-4562-9FCB-FCB60C424268}" srcOrd="0" destOrd="0" presId="urn:microsoft.com/office/officeart/2005/8/layout/list1"/>
    <dgm:cxn modelId="{E260329C-23AA-40C6-A3D6-8CF08D2E6CF1}" type="presOf" srcId="{8C2F7B49-AD81-4E7D-9434-2D5E21F2E199}" destId="{99281BAA-ABFA-4D00-A00E-69EF43D77FE5}" srcOrd="1" destOrd="0" presId="urn:microsoft.com/office/officeart/2005/8/layout/list1"/>
    <dgm:cxn modelId="{B19698B9-F440-4F40-9A8E-A5328A3705B8}" type="presOf" srcId="{1893D269-6FB4-4F47-8EBD-4F52CD66C6A1}" destId="{481C0AB8-A055-48E9-AA34-4FF6CBED322A}" srcOrd="0" destOrd="0" presId="urn:microsoft.com/office/officeart/2005/8/layout/list1"/>
    <dgm:cxn modelId="{49922123-015D-41F9-9CD9-556B56A57D3F}" type="presOf" srcId="{02382245-5648-458A-9F08-8C7B1E6389DB}" destId="{A13DFF8E-41C7-4AE9-92D2-A91AD536184E}" srcOrd="1" destOrd="0" presId="urn:microsoft.com/office/officeart/2005/8/layout/list1"/>
    <dgm:cxn modelId="{AEA9FC48-945B-4847-8C98-5FF90FAE4EDE}" type="presOf" srcId="{9AFE2960-4BBC-4986-939E-42221EF2EA43}" destId="{90A84D7E-6ADF-4461-A063-92F28117B958}" srcOrd="1" destOrd="0" presId="urn:microsoft.com/office/officeart/2005/8/layout/list1"/>
    <dgm:cxn modelId="{DAB3410E-9A90-4F37-893F-5915FA641470}" type="presOf" srcId="{C7338EEE-C19C-4EE9-8691-6238F04C809E}" destId="{100E1772-30E6-4607-B345-701AB834E0F2}" srcOrd="0" destOrd="0" presId="urn:microsoft.com/office/officeart/2005/8/layout/list1"/>
    <dgm:cxn modelId="{0146DD93-E89D-4811-81AC-D8E4EEDFBA61}" type="presOf" srcId="{BC21E3C1-D03B-4C17-8F3E-80E525929969}" destId="{EBEA8ACB-57FE-460C-AE43-107B8F3D87A3}" srcOrd="0" destOrd="0" presId="urn:microsoft.com/office/officeart/2005/8/layout/list1"/>
    <dgm:cxn modelId="{9EA2DC2E-D50D-4EA8-A04C-DB509FEAB1EE}" srcId="{BC21E3C1-D03B-4C17-8F3E-80E525929969}" destId="{9AFE2960-4BBC-4986-939E-42221EF2EA43}" srcOrd="2" destOrd="0" parTransId="{C1A48362-1D52-4E87-8566-A033FDB93069}" sibTransId="{D20B3171-AB92-40DE-827F-248192AF7993}"/>
    <dgm:cxn modelId="{1A3AF8C1-1FDB-4D10-BFBD-1EF0B8273E61}" srcId="{BC21E3C1-D03B-4C17-8F3E-80E525929969}" destId="{C7338EEE-C19C-4EE9-8691-6238F04C809E}" srcOrd="0" destOrd="0" parTransId="{14300D50-CD9E-442E-9D59-C31960FE7E9E}" sibTransId="{20CFE299-0D7E-4A57-B80A-20067DAC7AB8}"/>
    <dgm:cxn modelId="{C95C3D0B-A586-4D77-8DED-49B99407AEF6}" type="presOf" srcId="{1893D269-6FB4-4F47-8EBD-4F52CD66C6A1}" destId="{6E354F99-F686-4C5D-86F8-98513DD69366}" srcOrd="1" destOrd="0" presId="urn:microsoft.com/office/officeart/2005/8/layout/list1"/>
    <dgm:cxn modelId="{777DDBB9-A2CB-41A0-BADA-17448D8538FD}" srcId="{BC21E3C1-D03B-4C17-8F3E-80E525929969}" destId="{8C2F7B49-AD81-4E7D-9434-2D5E21F2E199}" srcOrd="3" destOrd="0" parTransId="{5DA9505B-A7C8-441D-B414-625D45D529D5}" sibTransId="{81B98ABC-280E-419F-A790-B0C7472B5459}"/>
    <dgm:cxn modelId="{A31E0414-B092-46FA-8CC6-A0D09C16CBD3}" type="presOf" srcId="{8C2F7B49-AD81-4E7D-9434-2D5E21F2E199}" destId="{0EC84BD9-B2F3-4576-A736-1D987E83848C}" srcOrd="0" destOrd="0" presId="urn:microsoft.com/office/officeart/2005/8/layout/list1"/>
    <dgm:cxn modelId="{CFFD916D-69AE-4D41-BCC6-03598891F132}" srcId="{BC21E3C1-D03B-4C17-8F3E-80E525929969}" destId="{02382245-5648-458A-9F08-8C7B1E6389DB}" srcOrd="1" destOrd="0" parTransId="{2275C2C3-5BFE-4D3F-810D-B5C9BBD83A32}" sibTransId="{ED4137BD-2CB1-41C5-862B-280CA5F37401}"/>
    <dgm:cxn modelId="{F934DDCC-BDED-4BC4-85DE-97DB51C26E65}" srcId="{BC21E3C1-D03B-4C17-8F3E-80E525929969}" destId="{1893D269-6FB4-4F47-8EBD-4F52CD66C6A1}" srcOrd="4" destOrd="0" parTransId="{1BF813DC-115D-48D5-8F41-9EFF046958B1}" sibTransId="{BE2AF81C-CCC2-495A-B920-45B1D08BC0D0}"/>
    <dgm:cxn modelId="{DAFBA5FC-EBC7-4BD1-9066-4EDFA326AEE3}" type="presOf" srcId="{9AFE2960-4BBC-4986-939E-42221EF2EA43}" destId="{27D4DEB4-B874-48C0-AA65-90A58EA8723C}" srcOrd="0" destOrd="0" presId="urn:microsoft.com/office/officeart/2005/8/layout/list1"/>
    <dgm:cxn modelId="{EC40208E-E926-407E-8644-73F53B3421FA}" type="presParOf" srcId="{EBEA8ACB-57FE-460C-AE43-107B8F3D87A3}" destId="{0C10A3BC-4BE9-4186-AB47-D191B2D355DF}" srcOrd="0" destOrd="0" presId="urn:microsoft.com/office/officeart/2005/8/layout/list1"/>
    <dgm:cxn modelId="{5E96D514-A72F-415D-80B9-C98AF57FBAFD}" type="presParOf" srcId="{0C10A3BC-4BE9-4186-AB47-D191B2D355DF}" destId="{100E1772-30E6-4607-B345-701AB834E0F2}" srcOrd="0" destOrd="0" presId="urn:microsoft.com/office/officeart/2005/8/layout/list1"/>
    <dgm:cxn modelId="{873E995C-1D99-40A8-A46D-E36D73BB4C4B}" type="presParOf" srcId="{0C10A3BC-4BE9-4186-AB47-D191B2D355DF}" destId="{BE4E7EAE-D189-4D29-A349-522DE53BB008}" srcOrd="1" destOrd="0" presId="urn:microsoft.com/office/officeart/2005/8/layout/list1"/>
    <dgm:cxn modelId="{7619ECFF-C1A5-4823-8AEA-6EDC769DB123}" type="presParOf" srcId="{EBEA8ACB-57FE-460C-AE43-107B8F3D87A3}" destId="{F77E0A99-C90C-44FC-9387-A3D0EC4888BA}" srcOrd="1" destOrd="0" presId="urn:microsoft.com/office/officeart/2005/8/layout/list1"/>
    <dgm:cxn modelId="{1D713657-B686-4B14-B062-69BA09C3482E}" type="presParOf" srcId="{EBEA8ACB-57FE-460C-AE43-107B8F3D87A3}" destId="{A02B5115-9723-4387-BCA5-32AE836E8D4C}" srcOrd="2" destOrd="0" presId="urn:microsoft.com/office/officeart/2005/8/layout/list1"/>
    <dgm:cxn modelId="{B75B2D0A-282A-461E-86B4-3F70E9ECB1CB}" type="presParOf" srcId="{EBEA8ACB-57FE-460C-AE43-107B8F3D87A3}" destId="{B877913F-5663-4639-A82E-5972D8B3D724}" srcOrd="3" destOrd="0" presId="urn:microsoft.com/office/officeart/2005/8/layout/list1"/>
    <dgm:cxn modelId="{39D02761-4C4A-4800-A25A-703959AF80CB}" type="presParOf" srcId="{EBEA8ACB-57FE-460C-AE43-107B8F3D87A3}" destId="{F0C6F0C5-1E69-4B11-BAC9-FE91E7B8759A}" srcOrd="4" destOrd="0" presId="urn:microsoft.com/office/officeart/2005/8/layout/list1"/>
    <dgm:cxn modelId="{AA19EEB3-66D5-44B5-9183-C77FF278D0E7}" type="presParOf" srcId="{F0C6F0C5-1E69-4B11-BAC9-FE91E7B8759A}" destId="{5E247156-3CA4-4562-9FCB-FCB60C424268}" srcOrd="0" destOrd="0" presId="urn:microsoft.com/office/officeart/2005/8/layout/list1"/>
    <dgm:cxn modelId="{C53A3D39-7796-4C2E-ADB2-FC34A6EA112E}" type="presParOf" srcId="{F0C6F0C5-1E69-4B11-BAC9-FE91E7B8759A}" destId="{A13DFF8E-41C7-4AE9-92D2-A91AD536184E}" srcOrd="1" destOrd="0" presId="urn:microsoft.com/office/officeart/2005/8/layout/list1"/>
    <dgm:cxn modelId="{B02CA059-2531-47CE-B52E-C0C016FA0105}" type="presParOf" srcId="{EBEA8ACB-57FE-460C-AE43-107B8F3D87A3}" destId="{642526A2-77E7-42A6-9AB1-9AA16D6A6DFE}" srcOrd="5" destOrd="0" presId="urn:microsoft.com/office/officeart/2005/8/layout/list1"/>
    <dgm:cxn modelId="{28616AB0-B45B-4C5D-B0FB-B8A87E3E7AB2}" type="presParOf" srcId="{EBEA8ACB-57FE-460C-AE43-107B8F3D87A3}" destId="{65A899A7-3AA8-44E4-9C6C-4725583CEDB2}" srcOrd="6" destOrd="0" presId="urn:microsoft.com/office/officeart/2005/8/layout/list1"/>
    <dgm:cxn modelId="{5CEE8CFB-4923-4078-BEFE-317F1F9B1BF8}" type="presParOf" srcId="{EBEA8ACB-57FE-460C-AE43-107B8F3D87A3}" destId="{9635AD8E-53D9-4176-B2BE-AE38F5EE25F9}" srcOrd="7" destOrd="0" presId="urn:microsoft.com/office/officeart/2005/8/layout/list1"/>
    <dgm:cxn modelId="{7F462768-60D8-44E3-8D2C-2861D95D9B2D}" type="presParOf" srcId="{EBEA8ACB-57FE-460C-AE43-107B8F3D87A3}" destId="{AE29CC28-4787-486F-82DE-7086B9F7AA4A}" srcOrd="8" destOrd="0" presId="urn:microsoft.com/office/officeart/2005/8/layout/list1"/>
    <dgm:cxn modelId="{89A7882A-2D22-43DB-97BA-F54B858A2263}" type="presParOf" srcId="{AE29CC28-4787-486F-82DE-7086B9F7AA4A}" destId="{27D4DEB4-B874-48C0-AA65-90A58EA8723C}" srcOrd="0" destOrd="0" presId="urn:microsoft.com/office/officeart/2005/8/layout/list1"/>
    <dgm:cxn modelId="{CCA495C4-69B1-4F29-81DF-DB6AFA265576}" type="presParOf" srcId="{AE29CC28-4787-486F-82DE-7086B9F7AA4A}" destId="{90A84D7E-6ADF-4461-A063-92F28117B958}" srcOrd="1" destOrd="0" presId="urn:microsoft.com/office/officeart/2005/8/layout/list1"/>
    <dgm:cxn modelId="{687756A6-4085-4E7E-9E35-FE473F403615}" type="presParOf" srcId="{EBEA8ACB-57FE-460C-AE43-107B8F3D87A3}" destId="{39D8F695-2D7D-417C-BC61-32BA8C34C231}" srcOrd="9" destOrd="0" presId="urn:microsoft.com/office/officeart/2005/8/layout/list1"/>
    <dgm:cxn modelId="{75CC3B45-F9D2-4A54-B6DF-18AA30E09AFC}" type="presParOf" srcId="{EBEA8ACB-57FE-460C-AE43-107B8F3D87A3}" destId="{52E1222C-7B7E-4C57-8D6F-384C3BA93BC4}" srcOrd="10" destOrd="0" presId="urn:microsoft.com/office/officeart/2005/8/layout/list1"/>
    <dgm:cxn modelId="{27164C65-8AA4-4A43-8622-6095BF203135}" type="presParOf" srcId="{EBEA8ACB-57FE-460C-AE43-107B8F3D87A3}" destId="{3ED5CE2C-5BBD-46E5-92C4-A44DCD78E197}" srcOrd="11" destOrd="0" presId="urn:microsoft.com/office/officeart/2005/8/layout/list1"/>
    <dgm:cxn modelId="{BA5E0D5C-8E5F-48E4-B2CB-145D011B00E4}" type="presParOf" srcId="{EBEA8ACB-57FE-460C-AE43-107B8F3D87A3}" destId="{208CDAB7-E028-42D5-9EA7-7AEB5656F788}" srcOrd="12" destOrd="0" presId="urn:microsoft.com/office/officeart/2005/8/layout/list1"/>
    <dgm:cxn modelId="{411774DF-568B-4029-B0E6-075CC6701675}" type="presParOf" srcId="{208CDAB7-E028-42D5-9EA7-7AEB5656F788}" destId="{0EC84BD9-B2F3-4576-A736-1D987E83848C}" srcOrd="0" destOrd="0" presId="urn:microsoft.com/office/officeart/2005/8/layout/list1"/>
    <dgm:cxn modelId="{F2569FDB-85B0-4898-8799-9312414BDF6D}" type="presParOf" srcId="{208CDAB7-E028-42D5-9EA7-7AEB5656F788}" destId="{99281BAA-ABFA-4D00-A00E-69EF43D77FE5}" srcOrd="1" destOrd="0" presId="urn:microsoft.com/office/officeart/2005/8/layout/list1"/>
    <dgm:cxn modelId="{A8C6C2AD-0071-40A7-9FC8-4CA331B4F61B}" type="presParOf" srcId="{EBEA8ACB-57FE-460C-AE43-107B8F3D87A3}" destId="{BE39C577-1D29-44EF-A061-44BEF80EB70D}" srcOrd="13" destOrd="0" presId="urn:microsoft.com/office/officeart/2005/8/layout/list1"/>
    <dgm:cxn modelId="{EF5B7B7F-8CF9-40BF-9B84-E77D23992561}" type="presParOf" srcId="{EBEA8ACB-57FE-460C-AE43-107B8F3D87A3}" destId="{FA35772E-470B-4D28-912E-B5E12655A739}" srcOrd="14" destOrd="0" presId="urn:microsoft.com/office/officeart/2005/8/layout/list1"/>
    <dgm:cxn modelId="{0CBEE757-6031-4F7A-9DB5-E676DA8B9306}" type="presParOf" srcId="{EBEA8ACB-57FE-460C-AE43-107B8F3D87A3}" destId="{AC10D254-C540-4BBA-AE0F-0A52CA3711DB}" srcOrd="15" destOrd="0" presId="urn:microsoft.com/office/officeart/2005/8/layout/list1"/>
    <dgm:cxn modelId="{5B158FF0-596F-4F70-862F-1A88D03BCBC6}" type="presParOf" srcId="{EBEA8ACB-57FE-460C-AE43-107B8F3D87A3}" destId="{0AA8E2FC-1736-4A6E-873E-FF0D5B25B8B5}" srcOrd="16" destOrd="0" presId="urn:microsoft.com/office/officeart/2005/8/layout/list1"/>
    <dgm:cxn modelId="{88935BDB-1981-4BDC-A701-4AABFDBB48A8}" type="presParOf" srcId="{0AA8E2FC-1736-4A6E-873E-FF0D5B25B8B5}" destId="{481C0AB8-A055-48E9-AA34-4FF6CBED322A}" srcOrd="0" destOrd="0" presId="urn:microsoft.com/office/officeart/2005/8/layout/list1"/>
    <dgm:cxn modelId="{848E7091-FC73-4162-B2C7-6C6C01FD298C}" type="presParOf" srcId="{0AA8E2FC-1736-4A6E-873E-FF0D5B25B8B5}" destId="{6E354F99-F686-4C5D-86F8-98513DD69366}" srcOrd="1" destOrd="0" presId="urn:microsoft.com/office/officeart/2005/8/layout/list1"/>
    <dgm:cxn modelId="{3D55626B-B178-4D3D-BC28-CDE568BC3967}" type="presParOf" srcId="{EBEA8ACB-57FE-460C-AE43-107B8F3D87A3}" destId="{EFAF0D02-ECBB-4F2E-B237-96AF7565C012}" srcOrd="17" destOrd="0" presId="urn:microsoft.com/office/officeart/2005/8/layout/list1"/>
    <dgm:cxn modelId="{A93BEBAD-0DFC-4750-AE20-0A401CEC569C}" type="presParOf" srcId="{EBEA8ACB-57FE-460C-AE43-107B8F3D87A3}" destId="{912044EC-F664-4089-9563-AD09FA5A555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B5115-9723-4387-BCA5-32AE836E8D4C}">
      <dsp:nvSpPr>
        <dsp:cNvPr id="0" name=""/>
        <dsp:cNvSpPr/>
      </dsp:nvSpPr>
      <dsp:spPr>
        <a:xfrm>
          <a:off x="0" y="249919"/>
          <a:ext cx="81028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E7EAE-D189-4D29-A349-522DE53BB008}">
      <dsp:nvSpPr>
        <dsp:cNvPr id="0" name=""/>
        <dsp:cNvSpPr/>
      </dsp:nvSpPr>
      <dsp:spPr>
        <a:xfrm>
          <a:off x="405143" y="13758"/>
          <a:ext cx="5672005" cy="472320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88" tIns="0" rIns="21438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创新驱动发展，传统企业级存储面临挑战</a:t>
          </a:r>
          <a:endParaRPr lang="zh-CN" altLang="en-US" sz="1600" b="0" kern="1200" dirty="0">
            <a:latin typeface="华文细黑" pitchFamily="2" charset="-122"/>
            <a:ea typeface="华文细黑" pitchFamily="2" charset="-122"/>
          </a:endParaRPr>
        </a:p>
      </dsp:txBody>
      <dsp:txXfrm>
        <a:off x="428200" y="36815"/>
        <a:ext cx="5625891" cy="426206"/>
      </dsp:txXfrm>
    </dsp:sp>
    <dsp:sp modelId="{65A899A7-3AA8-44E4-9C6C-4725583CEDB2}">
      <dsp:nvSpPr>
        <dsp:cNvPr id="0" name=""/>
        <dsp:cNvSpPr/>
      </dsp:nvSpPr>
      <dsp:spPr>
        <a:xfrm>
          <a:off x="0" y="975678"/>
          <a:ext cx="81028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DFF8E-41C7-4AE9-92D2-A91AD536184E}">
      <dsp:nvSpPr>
        <dsp:cNvPr id="0" name=""/>
        <dsp:cNvSpPr/>
      </dsp:nvSpPr>
      <dsp:spPr>
        <a:xfrm>
          <a:off x="405143" y="739519"/>
          <a:ext cx="5672005" cy="47232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88" tIns="0" rIns="21438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中国企业级用户</a:t>
          </a:r>
          <a:r>
            <a:rPr 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IT</a:t>
          </a: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投资重点</a:t>
          </a:r>
          <a:endParaRPr lang="zh-CN" altLang="en-US" sz="1600" b="0" kern="1200" dirty="0">
            <a:latin typeface="华文细黑" pitchFamily="2" charset="-122"/>
            <a:ea typeface="华文细黑" pitchFamily="2" charset="-122"/>
          </a:endParaRPr>
        </a:p>
      </dsp:txBody>
      <dsp:txXfrm>
        <a:off x="428200" y="762576"/>
        <a:ext cx="5625891" cy="426206"/>
      </dsp:txXfrm>
    </dsp:sp>
    <dsp:sp modelId="{52E1222C-7B7E-4C57-8D6F-384C3BA93BC4}">
      <dsp:nvSpPr>
        <dsp:cNvPr id="0" name=""/>
        <dsp:cNvSpPr/>
      </dsp:nvSpPr>
      <dsp:spPr>
        <a:xfrm>
          <a:off x="0" y="1701438"/>
          <a:ext cx="81028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84D7E-6ADF-4461-A063-92F28117B958}">
      <dsp:nvSpPr>
        <dsp:cNvPr id="0" name=""/>
        <dsp:cNvSpPr/>
      </dsp:nvSpPr>
      <dsp:spPr>
        <a:xfrm>
          <a:off x="405143" y="1465278"/>
          <a:ext cx="5672005" cy="472320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88" tIns="0" rIns="21438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中国企业级用户评估存储的</a:t>
          </a:r>
          <a:r>
            <a:rPr 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5</a:t>
          </a: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大重要因素</a:t>
          </a:r>
          <a:endParaRPr lang="zh-CN" altLang="en-US" sz="1600" b="0" kern="1200" dirty="0">
            <a:latin typeface="华文细黑" pitchFamily="2" charset="-122"/>
            <a:ea typeface="华文细黑" pitchFamily="2" charset="-122"/>
          </a:endParaRPr>
        </a:p>
      </dsp:txBody>
      <dsp:txXfrm>
        <a:off x="428200" y="1488335"/>
        <a:ext cx="5625891" cy="426206"/>
      </dsp:txXfrm>
    </dsp:sp>
    <dsp:sp modelId="{FA35772E-470B-4D28-912E-B5E12655A739}">
      <dsp:nvSpPr>
        <dsp:cNvPr id="0" name=""/>
        <dsp:cNvSpPr/>
      </dsp:nvSpPr>
      <dsp:spPr>
        <a:xfrm>
          <a:off x="0" y="2427198"/>
          <a:ext cx="81028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81BAA-ABFA-4D00-A00E-69EF43D77FE5}">
      <dsp:nvSpPr>
        <dsp:cNvPr id="0" name=""/>
        <dsp:cNvSpPr/>
      </dsp:nvSpPr>
      <dsp:spPr>
        <a:xfrm>
          <a:off x="405143" y="2191038"/>
          <a:ext cx="5672005" cy="47232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88" tIns="0" rIns="21438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新一代企业级存储使用场景和价值浅析</a:t>
          </a:r>
          <a:endParaRPr lang="zh-CN" altLang="en-US" sz="1600" b="0" kern="1200" dirty="0">
            <a:latin typeface="华文细黑" pitchFamily="2" charset="-122"/>
            <a:ea typeface="华文细黑" pitchFamily="2" charset="-122"/>
          </a:endParaRPr>
        </a:p>
      </dsp:txBody>
      <dsp:txXfrm>
        <a:off x="428200" y="2214095"/>
        <a:ext cx="5625891" cy="426206"/>
      </dsp:txXfrm>
    </dsp:sp>
    <dsp:sp modelId="{912044EC-F664-4089-9563-AD09FA5A5559}">
      <dsp:nvSpPr>
        <dsp:cNvPr id="0" name=""/>
        <dsp:cNvSpPr/>
      </dsp:nvSpPr>
      <dsp:spPr>
        <a:xfrm>
          <a:off x="0" y="3152958"/>
          <a:ext cx="81028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54F99-F686-4C5D-86F8-98513DD69366}">
      <dsp:nvSpPr>
        <dsp:cNvPr id="0" name=""/>
        <dsp:cNvSpPr/>
      </dsp:nvSpPr>
      <dsp:spPr>
        <a:xfrm>
          <a:off x="405143" y="2916798"/>
          <a:ext cx="5672005" cy="472320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88" tIns="0" rIns="21438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华文细黑" pitchFamily="2" charset="-122"/>
              <a:ea typeface="华文细黑" pitchFamily="2" charset="-122"/>
              <a:cs typeface="Avenir Book"/>
              <a:sym typeface="Avenir Book"/>
            </a:rPr>
            <a:t>新一代企业级存储将数据从成本变为业务增长</a:t>
          </a:r>
          <a:endParaRPr lang="zh-CN" altLang="en-US" sz="1600" b="0" kern="1200" dirty="0">
            <a:latin typeface="华文细黑" pitchFamily="2" charset="-122"/>
            <a:ea typeface="华文细黑" pitchFamily="2" charset="-122"/>
          </a:endParaRPr>
        </a:p>
      </dsp:txBody>
      <dsp:txXfrm>
        <a:off x="428200" y="2939855"/>
        <a:ext cx="562589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0.06654</cdr:x>
      <cdr:y>0.18193</cdr:y>
    </cdr:from>
    <cdr:to>
      <cdr:x>0.97026</cdr:x>
      <cdr:y>0.40005</cdr:y>
    </cdr:to>
    <cdr:sp macro="" textlink="">
      <cdr:nvSpPr>
        <cdr:cNvPr id="2" name="TextBox 1"/>
        <cdr:cNvSpPr txBox="1"/>
      </cdr:nvSpPr>
      <cdr:spPr>
        <a:xfrm xmlns:a="http://schemas.openxmlformats.org/drawingml/2006/main" rot="180000">
          <a:off x="557564" y="744279"/>
          <a:ext cx="7573157" cy="892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solidFill>
            <a:schemeClr val="accent4"/>
          </a:solidFill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3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endParaRPr>
        </a:p>
        <a:p xmlns:a="http://schemas.openxmlformats.org/drawingml/2006/main">
          <a:pPr marL="0" marR="0" indent="0" algn="ctr" defTabSz="5842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lang="en-US" sz="3600" dirty="0">
            <a:solidFill>
              <a:srgbClr val="000000"/>
            </a:solidFill>
            <a:sym typeface="Helvetica Light"/>
          </a:endParaRPr>
        </a:p>
        <a:p xmlns:a="http://schemas.openxmlformats.org/drawingml/2006/main">
          <a:pPr marL="0" marR="0" indent="0" algn="ctr" defTabSz="5842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36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4439-A431-4F76-ABED-2B7DE229ED8A}" type="datetimeFigureOut">
              <a:rPr lang="zh-CN" altLang="en-US" smtClean="0"/>
              <a:t>2015/12/7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1B10C-6E7E-44AD-9810-08E086960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00:00—00;41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292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11:34—13</a:t>
            </a:r>
            <a:r>
              <a:rPr lang="zh-CN" altLang="en-US" dirty="0" smtClean="0"/>
              <a:t>；</a:t>
            </a:r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0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13:01—22;39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3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22:39—27:00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1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27:00—27:25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5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27:25—28:01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07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28:01—29:00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23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29:00—29;52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4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29</a:t>
            </a:r>
            <a:r>
              <a:rPr lang="zh-CN" altLang="en-US" dirty="0" smtClean="0"/>
              <a:t>；</a:t>
            </a:r>
            <a:r>
              <a:rPr lang="en-US" altLang="zh-CN" dirty="0" smtClean="0"/>
              <a:t>52—34</a:t>
            </a:r>
            <a:r>
              <a:rPr lang="zh-CN" altLang="en-US" dirty="0" smtClean="0"/>
              <a:t>；</a:t>
            </a:r>
            <a:r>
              <a:rPr lang="en-US" altLang="zh-CN" dirty="0" smtClean="0"/>
              <a:t>32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1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34;32—35:09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412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35</a:t>
            </a:r>
            <a:r>
              <a:rPr lang="zh-CN" altLang="en-US" dirty="0" smtClean="0"/>
              <a:t>；</a:t>
            </a:r>
            <a:r>
              <a:rPr lang="en-US" altLang="zh-CN" dirty="0" smtClean="0"/>
              <a:t>09—35;24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91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00:41—1:30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87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35</a:t>
            </a:r>
            <a:r>
              <a:rPr lang="zh-CN" altLang="en-US" dirty="0" smtClean="0"/>
              <a:t>；</a:t>
            </a:r>
            <a:r>
              <a:rPr lang="en-US" altLang="zh-CN" dirty="0" smtClean="0"/>
              <a:t>24—35:30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5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1</a:t>
            </a:r>
            <a:r>
              <a:rPr lang="zh-CN" altLang="en-US" sz="24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；</a:t>
            </a:r>
            <a:r>
              <a:rPr lang="en-US" altLang="zh-CN" sz="24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30—5:24</a:t>
            </a:r>
            <a:endParaRPr lang="en-US" sz="2400" dirty="0" smtClean="0">
              <a:effectLst/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9044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5:24—6:25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67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6:25—7:22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195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7:22—7:57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5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7:57—9:04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0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9:04—9:52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9;52—11:34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B10C-6E7E-44AD-9810-08E0869608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81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ino-bridges.co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模版-03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739811" y="1582090"/>
            <a:ext cx="7404189" cy="674828"/>
          </a:xfrm>
          <a:prstGeom prst="rect">
            <a:avLst/>
          </a:prstGeom>
        </p:spPr>
        <p:txBody>
          <a:bodyPr vert="horz"/>
          <a:lstStyle>
            <a:lvl1pPr algn="l">
              <a:defRPr kumimoji="1" lang="zh-CN" altLang="en-US" sz="3200">
                <a:solidFill>
                  <a:srgbClr val="0365C0"/>
                </a:solidFill>
                <a:latin typeface="华文细黑"/>
                <a:ea typeface="华文细黑"/>
                <a:cs typeface="华文细黑"/>
                <a:sym typeface="Helvetica Light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1739811" y="2377334"/>
            <a:ext cx="6111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1" lang="zh-CN" altLang="en-US" sz="2800" b="0" i="0" dirty="0" smtClean="0">
                <a:solidFill>
                  <a:srgbClr val="41464C"/>
                </a:solidFill>
                <a:latin typeface="Hiragino Sans GB W6"/>
                <a:ea typeface="Hiragino Sans GB W6"/>
                <a:cs typeface="Hiragino Sans GB W6"/>
                <a:sym typeface="Helvetica Light"/>
              </a:defRPr>
            </a:lvl1pPr>
          </a:lstStyle>
          <a:p>
            <a:pPr lvl="0" algn="l" defTabSz="584200"/>
            <a:r>
              <a:rPr kumimoji="1" lang="zh-CN" altLang="en-US" dirty="0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5231119" y="3827067"/>
            <a:ext cx="3912881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20" y="134451"/>
            <a:ext cx="233499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模版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62"/>
          <p:cNvSpPr/>
          <p:nvPr userDrawn="1"/>
        </p:nvSpPr>
        <p:spPr>
          <a:xfrm>
            <a:off x="2676634" y="2178352"/>
            <a:ext cx="1882501" cy="784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defTabSz="482163"/>
            <a:r>
              <a:rPr sz="4700" b="1" kern="0" dirty="0" smtClean="0">
                <a:solidFill>
                  <a:srgbClr val="164F86"/>
                </a:solidFill>
                <a:latin typeface="华文细黑"/>
                <a:ea typeface="华文细黑"/>
                <a:cs typeface="华文细黑"/>
                <a:sym typeface="Helvetica Light"/>
              </a:rPr>
              <a:t>谢谢</a:t>
            </a:r>
            <a:r>
              <a:rPr lang="zh-CN" altLang="en-US" sz="4700" b="1" kern="0" dirty="0" smtClean="0">
                <a:solidFill>
                  <a:srgbClr val="164F86"/>
                </a:solidFill>
                <a:latin typeface="华文细黑"/>
                <a:ea typeface="华文细黑"/>
                <a:cs typeface="华文细黑"/>
                <a:sym typeface="Helvetica Light"/>
              </a:rPr>
              <a:t>！</a:t>
            </a:r>
            <a:endParaRPr sz="4700" b="1" kern="0" dirty="0">
              <a:solidFill>
                <a:srgbClr val="164F86"/>
              </a:solidFill>
              <a:latin typeface="华文细黑"/>
              <a:ea typeface="华文细黑"/>
              <a:cs typeface="华文细黑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7716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模版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5325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pt模版-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869221" y="497297"/>
            <a:ext cx="160485" cy="2165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398092" y="4703356"/>
            <a:ext cx="1108200" cy="273750"/>
          </a:xfrm>
          <a:prstGeom prst="rect">
            <a:avLst/>
          </a:prstGeom>
        </p:spPr>
        <p:txBody>
          <a:bodyPr vert="horz" lIns="48216" tIns="24108" rIns="48216" bIns="2410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Hiragino Sans GB W3"/>
                <a:ea typeface="Hiragino Sans GB W3"/>
                <a:cs typeface="Hiragino Sans GB W3"/>
              </a:defRPr>
            </a:lvl1pPr>
          </a:lstStyle>
          <a:p>
            <a:pPr defTabSz="308049"/>
            <a:fld id="{94BA779F-FEB2-7C41-A8ED-5DD4AF54BA22}" type="slidenum">
              <a:rPr kumimoji="1" lang="zh-CN" altLang="en-US" kern="0" smtClean="0">
                <a:solidFill>
                  <a:srgbClr val="000000">
                    <a:tint val="75000"/>
                  </a:srgbClr>
                </a:solidFill>
                <a:sym typeface="Helvetica Light"/>
              </a:rPr>
              <a:pPr defTabSz="308049"/>
              <a:t>‹#›</a:t>
            </a:fld>
            <a:endParaRPr kumimoji="1" lang="zh-CN" altLang="en-US" kern="0" dirty="0">
              <a:solidFill>
                <a:srgbClr val="000000">
                  <a:tint val="75000"/>
                </a:srgbClr>
              </a:solidFill>
              <a:sym typeface="Helvetica Ligh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065735" y="444709"/>
            <a:ext cx="4197265" cy="321772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lang="zh-CN" altLang="en-US" sz="170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988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pt模版-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398092" y="4703356"/>
            <a:ext cx="1108200" cy="273750"/>
          </a:xfrm>
          <a:prstGeom prst="rect">
            <a:avLst/>
          </a:prstGeom>
        </p:spPr>
        <p:txBody>
          <a:bodyPr vert="horz" lIns="48216" tIns="24108" rIns="48216" bIns="2410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Hiragino Sans GB W3"/>
                <a:ea typeface="Hiragino Sans GB W3"/>
                <a:cs typeface="Hiragino Sans GB W3"/>
              </a:defRPr>
            </a:lvl1pPr>
          </a:lstStyle>
          <a:p>
            <a:pPr defTabSz="308049"/>
            <a:fld id="{94BA779F-FEB2-7C41-A8ED-5DD4AF54BA22}" type="slidenum">
              <a:rPr kumimoji="1" lang="zh-CN" altLang="en-US" kern="0" smtClean="0">
                <a:solidFill>
                  <a:srgbClr val="000000">
                    <a:tint val="75000"/>
                  </a:srgbClr>
                </a:solidFill>
                <a:sym typeface="Helvetica Light"/>
              </a:rPr>
              <a:pPr defTabSz="308049"/>
              <a:t>‹#›</a:t>
            </a:fld>
            <a:endParaRPr kumimoji="1" lang="zh-CN" altLang="en-US" kern="0" dirty="0">
              <a:solidFill>
                <a:srgbClr val="000000">
                  <a:tint val="75000"/>
                </a:srgbClr>
              </a:solidFill>
              <a:sym typeface="Helvetica Ligh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065734" y="2235858"/>
            <a:ext cx="5982169" cy="1257689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lang="zh-CN" altLang="en-US" sz="250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67" y="119028"/>
            <a:ext cx="1771875" cy="4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1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pt模版-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56" y="256402"/>
            <a:ext cx="2455312" cy="6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8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fld id="{D2FFDB27-80F8-2948-A3B2-37812A0FFA8F}" type="slidenum">
              <a:rPr kumimoji="1" lang="zh-CN" altLang="en-US" sz="1900" kern="0" smtClean="0">
                <a:solidFill>
                  <a:sysClr val="windowText" lastClr="000000"/>
                </a:solidFill>
                <a:sym typeface="Helvetica Light"/>
              </a:rPr>
              <a:pPr algn="ctr" defTabSz="308049"/>
              <a:t>‹#›</a:t>
            </a:fld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939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68573" tIns="34287" rIns="68573" bIns="34287"/>
          <a:lstStyle>
            <a:lvl1pPr>
              <a:defRPr b="1" baseline="0">
                <a:latin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lang="zh-CN" altLang="en-US" sz="1900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fld id="{3A758A9D-F1C1-4DCE-8A89-61EB25E30251}" type="slidenum">
              <a:rPr lang="zh-CN" altLang="en-US" sz="1900" kern="0" smtClean="0">
                <a:solidFill>
                  <a:sysClr val="windowText" lastClr="000000"/>
                </a:solidFill>
                <a:sym typeface="Helvetica Light"/>
              </a:rPr>
              <a:pPr algn="ctr" defTabSz="308049"/>
              <a:t>‹#›</a:t>
            </a:fld>
            <a:endParaRPr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>
          <a:xfrm>
            <a:off x="539750" y="1168004"/>
            <a:ext cx="8280400" cy="3456384"/>
          </a:xfrm>
          <a:prstGeom prst="rect">
            <a:avLst/>
          </a:prstGeom>
        </p:spPr>
        <p:txBody>
          <a:bodyPr lIns="68573" tIns="34287" rIns="68573" bIns="34287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47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68573" tIns="34287" rIns="68573" bIns="34287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73" tIns="34287" rIns="68573" bIns="34287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fld id="{D2FFDB27-80F8-2948-A3B2-37812A0FFA8F}" type="slidenum">
              <a:rPr kumimoji="1" lang="zh-CN" altLang="en-US" sz="1900" kern="0" smtClean="0">
                <a:solidFill>
                  <a:sysClr val="windowText" lastClr="000000"/>
                </a:solidFill>
                <a:sym typeface="Helvetica Light"/>
              </a:rPr>
              <a:pPr algn="ctr" defTabSz="308049"/>
              <a:t>‹#›</a:t>
            </a:fld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27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lIns="68573" tIns="34287" rIns="68573" bIns="34287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  <a:prstGeom prst="rect">
            <a:avLst/>
          </a:prstGeom>
        </p:spPr>
        <p:txBody>
          <a:bodyPr lIns="68573" tIns="34287" rIns="68573" bIns="3428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lIns="68573" tIns="34287" rIns="68573" bIns="34287"/>
          <a:lstStyle/>
          <a:p>
            <a:pPr algn="ctr" defTabSz="308049"/>
            <a:fld id="{D2FFDB27-80F8-2948-A3B2-37812A0FFA8F}" type="slidenum">
              <a:rPr kumimoji="1" lang="zh-CN" altLang="en-US" sz="1900" kern="0" smtClean="0">
                <a:solidFill>
                  <a:sysClr val="windowText" lastClr="000000"/>
                </a:solidFill>
                <a:sym typeface="Helvetica Light"/>
              </a:rPr>
              <a:pPr algn="ctr" defTabSz="308049"/>
              <a:t>‹#›</a:t>
            </a:fld>
            <a:endParaRPr kumimoji="1" lang="zh-CN" altLang="en-US" sz="1900" kern="0">
              <a:solidFill>
                <a:sysClr val="windowText" lastClr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808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pt模版-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869221" y="497297"/>
            <a:ext cx="160485" cy="2165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398092" y="4703356"/>
            <a:ext cx="1108200" cy="273750"/>
          </a:xfrm>
          <a:prstGeom prst="rect">
            <a:avLst/>
          </a:prstGeom>
        </p:spPr>
        <p:txBody>
          <a:bodyPr vert="horz" lIns="48216" tIns="24108" rIns="48216" bIns="2410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Hiragino Sans GB W3"/>
                <a:ea typeface="Hiragino Sans GB W3"/>
                <a:cs typeface="Hiragino Sans GB W3"/>
              </a:defRPr>
            </a:lvl1pPr>
          </a:lstStyle>
          <a:p>
            <a:pPr defTabSz="308049"/>
            <a:fld id="{94BA779F-FEB2-7C41-A8ED-5DD4AF54BA22}" type="slidenum">
              <a:rPr kumimoji="1" lang="zh-CN" altLang="en-US" kern="0" smtClean="0">
                <a:solidFill>
                  <a:srgbClr val="000000">
                    <a:tint val="75000"/>
                  </a:srgbClr>
                </a:solidFill>
                <a:sym typeface="Helvetica Light"/>
              </a:rPr>
              <a:pPr defTabSz="308049"/>
              <a:t>‹#›</a:t>
            </a:fld>
            <a:endParaRPr kumimoji="1" lang="zh-CN" altLang="en-US" kern="0" dirty="0">
              <a:solidFill>
                <a:srgbClr val="000000">
                  <a:tint val="75000"/>
                </a:srgbClr>
              </a:solidFill>
              <a:sym typeface="Helvetica Ligh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065735" y="444709"/>
            <a:ext cx="4197265" cy="321772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lang="zh-CN" altLang="en-US" sz="1700" b="0" i="0" dirty="0" smtClean="0">
                <a:solidFill>
                  <a:srgbClr val="164F86"/>
                </a:solidFill>
                <a:latin typeface="Hiragino Sans GB W6"/>
                <a:ea typeface="Hiragino Sans GB W6"/>
                <a:cs typeface="Hiragino Sans GB W6"/>
                <a:sym typeface="冬青黑体简体中文 W6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567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版-03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Shape 462"/>
          <p:cNvSpPr/>
          <p:nvPr userDrawn="1"/>
        </p:nvSpPr>
        <p:spPr>
          <a:xfrm>
            <a:off x="1990641" y="1241958"/>
            <a:ext cx="179536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9000" b="1">
                <a:solidFill>
                  <a:srgbClr val="164F86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 smtClean="0">
                <a:solidFill>
                  <a:srgbClr val="164F86"/>
                </a:solidFill>
              </a:rPr>
              <a:t>谢谢</a:t>
            </a:r>
            <a:r>
              <a:rPr lang="zh-CN" altLang="en-US" sz="4400" b="1" dirty="0" smtClean="0">
                <a:solidFill>
                  <a:srgbClr val="164F86"/>
                </a:solidFill>
              </a:rPr>
              <a:t>！</a:t>
            </a:r>
            <a:endParaRPr sz="4400" b="1" dirty="0">
              <a:solidFill>
                <a:srgbClr val="164F86"/>
              </a:solidFill>
            </a:endParaRPr>
          </a:p>
        </p:txBody>
      </p:sp>
      <p:sp>
        <p:nvSpPr>
          <p:cNvPr id="13" name="Shape 463"/>
          <p:cNvSpPr/>
          <p:nvPr userDrawn="1"/>
        </p:nvSpPr>
        <p:spPr>
          <a:xfrm>
            <a:off x="2079257" y="4265284"/>
            <a:ext cx="687291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000" dirty="0">
                <a:latin typeface="Arial"/>
                <a:ea typeface="华文细黑"/>
                <a:cs typeface="Arial"/>
              </a:rPr>
              <a:t>所有商标和公司名称是其各自公司的财 产。本出版物中包含的信息是由 Sino- Bridges Research and Consulting Ltd., 认为可靠的来源提供的 , 但 Sino- Bridges 不保证其可靠性。本出版物可 能包含 Sino-Bridges 的观点 , 这些观 点随时间可能会有所改变。本出版物的版 权归Sino-Bridges所有。未 经Sino- Bridges 的明确许可 , 不得对本出版物的 整体或部分以硬拷贝方式、电子方式或其他 方式进行复制或将其分发给无权接收它的 人 , 否则都 将引起民事损害诉讼 , 乃至刑事 诉讼。</a:t>
            </a:r>
          </a:p>
          <a:p>
            <a:pPr lvl="0">
              <a:defRPr sz="1800"/>
            </a:pPr>
            <a:r>
              <a:rPr sz="1000" dirty="0">
                <a:latin typeface="Arial"/>
                <a:ea typeface="华文细黑"/>
                <a:cs typeface="Arial"/>
              </a:rPr>
              <a:t>© </a:t>
            </a:r>
            <a:r>
              <a:rPr sz="1000" dirty="0" smtClean="0">
                <a:latin typeface="Arial"/>
                <a:ea typeface="华文细黑"/>
                <a:cs typeface="Arial"/>
              </a:rPr>
              <a:t>201</a:t>
            </a:r>
            <a:r>
              <a:rPr lang="en-US" sz="1000" dirty="0" smtClean="0">
                <a:latin typeface="Arial"/>
                <a:ea typeface="华文细黑"/>
                <a:cs typeface="Arial"/>
              </a:rPr>
              <a:t>5 </a:t>
            </a:r>
            <a:r>
              <a:rPr sz="1000" dirty="0" smtClean="0">
                <a:latin typeface="Arial"/>
                <a:ea typeface="华文细黑"/>
                <a:cs typeface="Arial"/>
              </a:rPr>
              <a:t>Sino</a:t>
            </a:r>
            <a:r>
              <a:rPr sz="1000" dirty="0">
                <a:latin typeface="Arial"/>
                <a:ea typeface="华文细黑"/>
                <a:cs typeface="Arial"/>
              </a:rPr>
              <a:t>-Bridges 保留所有权利</a:t>
            </a:r>
          </a:p>
        </p:txBody>
      </p:sp>
      <p:sp>
        <p:nvSpPr>
          <p:cNvPr id="14" name="Shape 464"/>
          <p:cNvSpPr/>
          <p:nvPr userDrawn="1"/>
        </p:nvSpPr>
        <p:spPr>
          <a:xfrm>
            <a:off x="2079257" y="2868558"/>
            <a:ext cx="6656771" cy="53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200" b="0" dirty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请联系 Sino-Bridges 客户关系</a:t>
            </a:r>
            <a:r>
              <a:rPr sz="1200" b="0" dirty="0" smtClean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部</a:t>
            </a:r>
            <a:r>
              <a:rPr lang="en-US" sz="1200" b="0" dirty="0" smtClean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：</a:t>
            </a:r>
            <a:r>
              <a:rPr sz="1200" b="0" dirty="0" smtClean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8610</a:t>
            </a:r>
            <a:r>
              <a:rPr sz="1200" b="0" dirty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-85655510 或发送邮 件到 </a:t>
            </a:r>
            <a:r>
              <a:rPr sz="1200" b="0" u="sng" dirty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  <a:hlinkClick r:id="rId3"/>
              </a:rPr>
              <a:t>contact@sino-bridges.com</a:t>
            </a:r>
            <a:r>
              <a:rPr sz="1200" b="0" dirty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。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200" b="0" dirty="0">
                <a:solidFill>
                  <a:srgbClr val="164F86"/>
                </a:solidFill>
                <a:latin typeface="Arial"/>
                <a:ea typeface="华文细黑"/>
                <a:cs typeface="Arial"/>
                <a:sym typeface="华文细黑"/>
              </a:rPr>
              <a:t>调研视频参见 www.webinars-china.com, 调研数据微信版公共账号 sino-bridges</a:t>
            </a:r>
          </a:p>
        </p:txBody>
      </p:sp>
      <p:sp>
        <p:nvSpPr>
          <p:cNvPr id="15" name="Shape 465"/>
          <p:cNvSpPr/>
          <p:nvPr userDrawn="1"/>
        </p:nvSpPr>
        <p:spPr>
          <a:xfrm>
            <a:off x="2083774" y="2345562"/>
            <a:ext cx="379591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53585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53585F"/>
                </a:solidFill>
              </a:rPr>
              <a:t>中桥国际调研咨询有限公司</a:t>
            </a:r>
          </a:p>
        </p:txBody>
      </p:sp>
    </p:spTree>
    <p:extLst>
      <p:ext uri="{BB962C8B-B14F-4D97-AF65-F5344CB8AC3E}">
        <p14:creationId xmlns:p14="http://schemas.microsoft.com/office/powerpoint/2010/main" val="3232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398092" y="4703356"/>
            <a:ext cx="1108200" cy="273750"/>
          </a:xfrm>
          <a:prstGeom prst="rect">
            <a:avLst/>
          </a:prstGeom>
        </p:spPr>
        <p:txBody>
          <a:bodyPr vert="horz" lIns="48216" tIns="24108" rIns="48216" bIns="2410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Hiragino Sans GB W3"/>
                <a:ea typeface="Hiragino Sans GB W3"/>
                <a:cs typeface="Hiragino Sans GB W3"/>
              </a:defRPr>
            </a:lvl1pPr>
          </a:lstStyle>
          <a:p>
            <a:pPr defTabSz="308049"/>
            <a:fld id="{94BA779F-FEB2-7C41-A8ED-5DD4AF54BA22}" type="slidenum">
              <a:rPr kumimoji="1" lang="zh-CN" altLang="en-US" kern="0" smtClean="0">
                <a:solidFill>
                  <a:srgbClr val="000000">
                    <a:tint val="75000"/>
                  </a:srgbClr>
                </a:solidFill>
                <a:sym typeface="Helvetica Light"/>
              </a:rPr>
              <a:pPr defTabSz="308049"/>
              <a:t>‹#›</a:t>
            </a:fld>
            <a:endParaRPr kumimoji="1" lang="zh-CN" altLang="en-US" kern="0" dirty="0">
              <a:solidFill>
                <a:srgbClr val="000000">
                  <a:tint val="75000"/>
                </a:srgbClr>
              </a:solidFill>
              <a:sym typeface="Helvetica Light"/>
            </a:endParaRPr>
          </a:p>
        </p:txBody>
      </p:sp>
      <p:pic>
        <p:nvPicPr>
          <p:cNvPr id="6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98092" y="498252"/>
            <a:ext cx="160485" cy="2165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94605" y="445665"/>
            <a:ext cx="4197265" cy="321772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lang="zh-CN" altLang="en-US" sz="1700" b="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1154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版-03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462"/>
          <p:cNvSpPr/>
          <p:nvPr userDrawn="1"/>
        </p:nvSpPr>
        <p:spPr>
          <a:xfrm>
            <a:off x="4396235" y="3077892"/>
            <a:ext cx="311005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/>
            <a:r>
              <a:rPr sz="5400" b="1" dirty="0" smtClean="0">
                <a:solidFill>
                  <a:srgbClr val="164F86"/>
                </a:solidFill>
                <a:latin typeface="华文细黑"/>
                <a:ea typeface="华文细黑"/>
                <a:cs typeface="华文细黑"/>
              </a:rPr>
              <a:t>谢谢</a:t>
            </a:r>
            <a:r>
              <a:rPr lang="zh-CN" altLang="en-US" sz="5400" b="1" dirty="0" smtClean="0">
                <a:solidFill>
                  <a:srgbClr val="164F86"/>
                </a:solidFill>
                <a:latin typeface="华文细黑"/>
                <a:ea typeface="华文细黑"/>
                <a:cs typeface="华文细黑"/>
              </a:rPr>
              <a:t>！</a:t>
            </a:r>
            <a:endParaRPr sz="5400" b="1" dirty="0">
              <a:solidFill>
                <a:srgbClr val="164F86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5" name="Shape 462"/>
          <p:cNvSpPr/>
          <p:nvPr userDrawn="1"/>
        </p:nvSpPr>
        <p:spPr>
          <a:xfrm>
            <a:off x="1860791" y="1761268"/>
            <a:ext cx="524485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/>
            <a:r>
              <a:rPr lang="en-US" sz="3200" b="1" dirty="0" smtClean="0">
                <a:solidFill>
                  <a:srgbClr val="164F86"/>
                </a:solidFill>
                <a:latin typeface="Arial" pitchFamily="34" charset="0"/>
                <a:ea typeface="华文细黑"/>
                <a:cs typeface="Arial" pitchFamily="34" charset="0"/>
              </a:rPr>
              <a:t>Set up a consultation.</a:t>
            </a:r>
            <a:endParaRPr sz="3200" b="1" dirty="0">
              <a:solidFill>
                <a:srgbClr val="164F86"/>
              </a:solidFill>
              <a:latin typeface="Arial" pitchFamily="34" charset="0"/>
              <a:ea typeface="华文细黑"/>
              <a:cs typeface="Arial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20" y="134451"/>
            <a:ext cx="233499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5120" y="318707"/>
            <a:ext cx="141433" cy="2545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7201" y="784503"/>
            <a:ext cx="8229600" cy="3737916"/>
          </a:xfrm>
          <a:prstGeom prst="rect">
            <a:avLst/>
          </a:prstGeom>
        </p:spPr>
        <p:txBody>
          <a:bodyPr vert="horz"/>
          <a:lstStyle>
            <a:lvl1pPr algn="l">
              <a:defRPr sz="2000">
                <a:latin typeface="Arial"/>
                <a:ea typeface="华文细黑"/>
                <a:cs typeface="Arial"/>
              </a:defRPr>
            </a:lvl1pPr>
            <a:lvl2pPr algn="l">
              <a:defRPr sz="1800">
                <a:latin typeface="Arial"/>
                <a:ea typeface="华文细黑"/>
                <a:cs typeface="Arial"/>
              </a:defRPr>
            </a:lvl2pPr>
            <a:lvl3pPr algn="l">
              <a:defRPr sz="1800">
                <a:latin typeface="Arial"/>
                <a:ea typeface="华文细黑"/>
                <a:cs typeface="Arial"/>
              </a:defRPr>
            </a:lvl3pPr>
            <a:lvl4pPr algn="l">
              <a:defRPr sz="1800">
                <a:latin typeface="Arial"/>
                <a:ea typeface="华文细黑"/>
                <a:cs typeface="Arial"/>
              </a:defRPr>
            </a:lvl4pPr>
            <a:lvl5pPr algn="l">
              <a:defRPr sz="1800">
                <a:latin typeface="Arial"/>
                <a:ea typeface="华文细黑"/>
                <a:cs typeface="Arial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7200" y="197556"/>
            <a:ext cx="8229600" cy="516757"/>
          </a:xfrm>
          <a:prstGeom prst="rect">
            <a:avLst/>
          </a:prstGeom>
        </p:spPr>
        <p:txBody>
          <a:bodyPr vert="horz"/>
          <a:lstStyle>
            <a:lvl1pPr algn="l">
              <a:defRPr kumimoji="1" lang="zh-CN" altLang="en-US" sz="2400" b="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 algn="l" defTabSz="584200"/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幻灯片编号占位符 8"/>
          <p:cNvSpPr>
            <a:spLocks noGrp="1"/>
          </p:cNvSpPr>
          <p:nvPr>
            <p:ph type="sldNum" sz="quarter" idx="13"/>
          </p:nvPr>
        </p:nvSpPr>
        <p:spPr>
          <a:xfrm>
            <a:off x="292282" y="4707193"/>
            <a:ext cx="857556" cy="27384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ea typeface="华文细黑"/>
                <a:cs typeface="Arial"/>
              </a:defRPr>
            </a:lvl1pPr>
          </a:lstStyle>
          <a:p>
            <a:fld id="{0F4BC2E6-6B11-1648-81DB-776CAA7C34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57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pic>
        <p:nvPicPr>
          <p:cNvPr id="10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5120" y="318707"/>
            <a:ext cx="141433" cy="2545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7200" y="197556"/>
            <a:ext cx="8229600" cy="516757"/>
          </a:xfrm>
          <a:prstGeom prst="rect">
            <a:avLst/>
          </a:prstGeom>
        </p:spPr>
        <p:txBody>
          <a:bodyPr vert="horz"/>
          <a:lstStyle>
            <a:lvl1pPr algn="l">
              <a:defRPr kumimoji="1" lang="zh-CN" altLang="en-US" sz="2400" b="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 algn="l" defTabSz="584200"/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12" name="幻灯片编号占位符 8"/>
          <p:cNvSpPr>
            <a:spLocks noGrp="1"/>
          </p:cNvSpPr>
          <p:nvPr>
            <p:ph type="sldNum" sz="quarter" idx="13"/>
          </p:nvPr>
        </p:nvSpPr>
        <p:spPr>
          <a:xfrm>
            <a:off x="292282" y="4707193"/>
            <a:ext cx="857556" cy="27384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ea typeface="华文细黑"/>
                <a:cs typeface="Arial"/>
              </a:defRPr>
            </a:lvl1pPr>
          </a:lstStyle>
          <a:p>
            <a:fld id="{0F4BC2E6-6B11-1648-81DB-776CAA7C34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75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5120" y="318707"/>
            <a:ext cx="141433" cy="2545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457200" y="197556"/>
            <a:ext cx="5400675" cy="516757"/>
          </a:xfrm>
          <a:prstGeom prst="rect">
            <a:avLst/>
          </a:prstGeom>
        </p:spPr>
        <p:txBody>
          <a:bodyPr vert="horz"/>
          <a:lstStyle>
            <a:lvl1pPr algn="l">
              <a:defRPr kumimoji="1" lang="zh-CN" altLang="en-US" sz="2400" b="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 algn="l" defTabSz="584200"/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8" name="幻灯片编号占位符 8"/>
          <p:cNvSpPr>
            <a:spLocks noGrp="1"/>
          </p:cNvSpPr>
          <p:nvPr>
            <p:ph type="sldNum" sz="quarter" idx="13"/>
          </p:nvPr>
        </p:nvSpPr>
        <p:spPr>
          <a:xfrm>
            <a:off x="292282" y="4707193"/>
            <a:ext cx="857556" cy="27384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ea typeface="华文细黑"/>
                <a:cs typeface="Arial"/>
              </a:defRPr>
            </a:lvl1pPr>
          </a:lstStyle>
          <a:p>
            <a:fld id="{0F4BC2E6-6B11-1648-81DB-776CAA7C34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04" y="121961"/>
            <a:ext cx="175124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398092" y="4703356"/>
            <a:ext cx="1108200" cy="273750"/>
          </a:xfrm>
          <a:prstGeom prst="rect">
            <a:avLst/>
          </a:prstGeom>
        </p:spPr>
        <p:txBody>
          <a:bodyPr vert="horz" lIns="57397" tIns="28698" rIns="57397" bIns="2869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Hiragino Sans GB W3"/>
                <a:ea typeface="Hiragino Sans GB W3"/>
                <a:cs typeface="Hiragino Sans GB W3"/>
              </a:defRPr>
            </a:lvl1pPr>
          </a:lstStyle>
          <a:p>
            <a:fld id="{94BA779F-FEB2-7C41-A8ED-5DD4AF54BA22}" type="slidenum">
              <a:rPr kumimoji="1"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kumimoji="1"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98092" y="498252"/>
            <a:ext cx="160485" cy="2165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94606" y="445664"/>
            <a:ext cx="4197265" cy="321772"/>
          </a:xfrm>
          <a:prstGeom prst="rect">
            <a:avLst/>
          </a:prstGeom>
        </p:spPr>
        <p:txBody>
          <a:bodyPr vert="horz" lIns="57397" tIns="28698" rIns="57397" bIns="28698"/>
          <a:lstStyle>
            <a:lvl1pPr algn="l">
              <a:defRPr lang="zh-CN" altLang="en-US" sz="2000" b="0" dirty="0" smtClean="0">
                <a:solidFill>
                  <a:srgbClr val="164F86"/>
                </a:solidFill>
                <a:latin typeface="冬青黑体简体中文 W6"/>
                <a:ea typeface="冬青黑体简体中文 W6"/>
                <a:cs typeface="冬青黑体简体中文 W6"/>
                <a:sym typeface="冬青黑体简体中文 W6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7709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模版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134316" y="1800802"/>
            <a:ext cx="6055398" cy="483895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sz="2600">
                <a:solidFill>
                  <a:srgbClr val="0365C0"/>
                </a:solidFill>
                <a:latin typeface="华文细黑"/>
                <a:ea typeface="华文细黑"/>
                <a:cs typeface="华文细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029229" y="4287945"/>
            <a:ext cx="2060873" cy="482203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sz="900">
                <a:solidFill>
                  <a:srgbClr val="53585F"/>
                </a:solidFill>
                <a:latin typeface="华文细黑"/>
                <a:ea typeface="华文细黑"/>
                <a:cs typeface="华文细黑"/>
              </a:defRPr>
            </a:lvl1pPr>
          </a:lstStyle>
          <a:p>
            <a:pPr lvl="0"/>
            <a:endParaRPr kumimoji="1" lang="en-US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45206" y="2673150"/>
            <a:ext cx="4023249" cy="482203"/>
          </a:xfrm>
          <a:prstGeom prst="rect">
            <a:avLst/>
          </a:prstGeom>
        </p:spPr>
        <p:txBody>
          <a:bodyPr vert="horz" lIns="48216" tIns="24108" rIns="48216" bIns="24108"/>
          <a:lstStyle>
            <a:lvl1pPr algn="l">
              <a:defRPr b="0" i="0">
                <a:solidFill>
                  <a:srgbClr val="41464C"/>
                </a:solidFill>
                <a:latin typeface="Hiragino Sans GB W6"/>
                <a:ea typeface="Hiragino Sans GB W6"/>
                <a:cs typeface="Hiragino Sans GB W6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857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模版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62"/>
          <p:cNvSpPr/>
          <p:nvPr userDrawn="1"/>
        </p:nvSpPr>
        <p:spPr>
          <a:xfrm>
            <a:off x="5328751" y="2781106"/>
            <a:ext cx="1882501" cy="784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defTabSz="482163"/>
            <a:r>
              <a:rPr sz="4700" b="1" kern="0" dirty="0" smtClean="0">
                <a:solidFill>
                  <a:srgbClr val="164F86"/>
                </a:solidFill>
                <a:latin typeface="华文细黑"/>
                <a:ea typeface="华文细黑"/>
                <a:cs typeface="华文细黑"/>
                <a:sym typeface="Helvetica Light"/>
              </a:rPr>
              <a:t>谢谢</a:t>
            </a:r>
            <a:r>
              <a:rPr lang="zh-CN" altLang="en-US" sz="4700" b="1" kern="0" dirty="0" smtClean="0">
                <a:solidFill>
                  <a:srgbClr val="164F86"/>
                </a:solidFill>
                <a:latin typeface="华文细黑"/>
                <a:ea typeface="华文细黑"/>
                <a:cs typeface="华文细黑"/>
                <a:sym typeface="Helvetica Light"/>
              </a:rPr>
              <a:t>！</a:t>
            </a:r>
            <a:endParaRPr sz="4700" b="1" kern="0" dirty="0">
              <a:solidFill>
                <a:srgbClr val="164F86"/>
              </a:solidFill>
              <a:latin typeface="华文细黑"/>
              <a:ea typeface="华文细黑"/>
              <a:cs typeface="华文细黑"/>
              <a:sym typeface="Helvetica Light"/>
            </a:endParaRPr>
          </a:p>
        </p:txBody>
      </p:sp>
      <p:sp>
        <p:nvSpPr>
          <p:cNvPr id="5" name="Shape 462"/>
          <p:cNvSpPr/>
          <p:nvPr userDrawn="1"/>
        </p:nvSpPr>
        <p:spPr>
          <a:xfrm>
            <a:off x="1797269" y="1774929"/>
            <a:ext cx="4308467" cy="54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defTabSz="482163"/>
            <a:r>
              <a:rPr lang="en-US" sz="3200" b="1" kern="0" dirty="0" smtClean="0">
                <a:solidFill>
                  <a:srgbClr val="164F86"/>
                </a:solidFill>
                <a:latin typeface="Arial" pitchFamily="34" charset="0"/>
                <a:ea typeface="华文细黑"/>
                <a:cs typeface="Arial" pitchFamily="34" charset="0"/>
                <a:sym typeface="Helvetica Light"/>
              </a:rPr>
              <a:t>Set up a consultation.</a:t>
            </a:r>
            <a:endParaRPr sz="3200" b="1" kern="0" dirty="0">
              <a:solidFill>
                <a:srgbClr val="164F86"/>
              </a:solidFill>
              <a:latin typeface="Arial" pitchFamily="34" charset="0"/>
              <a:ea typeface="华文细黑"/>
              <a:cs typeface="Arial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7712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t模版-04.jpg"/>
          <p:cNvPicPr/>
          <p:nvPr userDrawn="1"/>
        </p:nvPicPr>
        <p:blipFill rotWithShape="1">
          <a:blip r:embed="rId9">
            <a:extLst/>
          </a:blip>
          <a:srcRect l="18384"/>
          <a:stretch/>
        </p:blipFill>
        <p:spPr>
          <a:xfrm>
            <a:off x="3536768" y="-390"/>
            <a:ext cx="5607232" cy="514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pt模版-04.jpg"/>
          <p:cNvPicPr/>
          <p:nvPr userDrawn="1"/>
        </p:nvPicPr>
        <p:blipFill rotWithShape="1">
          <a:blip r:embed="rId9">
            <a:extLst/>
          </a:blip>
          <a:srcRect r="43899"/>
          <a:stretch/>
        </p:blipFill>
        <p:spPr>
          <a:xfrm>
            <a:off x="0" y="0"/>
            <a:ext cx="3854283" cy="51438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7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模版-04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64" y="179349"/>
            <a:ext cx="1055161" cy="4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308049">
        <a:defRPr sz="3200">
          <a:latin typeface="+mn-lt"/>
          <a:ea typeface="+mn-ea"/>
          <a:cs typeface="+mn-cs"/>
          <a:sym typeface="Helvetica Light"/>
        </a:defRPr>
      </a:lvl1pPr>
      <a:lvl2pPr indent="120541" algn="ctr" defTabSz="308049">
        <a:defRPr sz="3200">
          <a:latin typeface="+mn-lt"/>
          <a:ea typeface="+mn-ea"/>
          <a:cs typeface="+mn-cs"/>
          <a:sym typeface="Helvetica Light"/>
        </a:defRPr>
      </a:lvl2pPr>
      <a:lvl3pPr indent="241082" algn="ctr" defTabSz="308049">
        <a:defRPr sz="3200">
          <a:latin typeface="+mn-lt"/>
          <a:ea typeface="+mn-ea"/>
          <a:cs typeface="+mn-cs"/>
          <a:sym typeface="Helvetica Light"/>
        </a:defRPr>
      </a:lvl3pPr>
      <a:lvl4pPr indent="361622" algn="ctr" defTabSz="308049">
        <a:defRPr sz="3200">
          <a:latin typeface="+mn-lt"/>
          <a:ea typeface="+mn-ea"/>
          <a:cs typeface="+mn-cs"/>
          <a:sym typeface="Helvetica Light"/>
        </a:defRPr>
      </a:lvl4pPr>
      <a:lvl5pPr indent="482163" algn="ctr" defTabSz="308049">
        <a:defRPr sz="3200">
          <a:latin typeface="+mn-lt"/>
          <a:ea typeface="+mn-ea"/>
          <a:cs typeface="+mn-cs"/>
          <a:sym typeface="Helvetica Light"/>
        </a:defRPr>
      </a:lvl5pPr>
      <a:lvl6pPr indent="602704" algn="ctr" defTabSz="308049">
        <a:defRPr sz="3200">
          <a:latin typeface="+mn-lt"/>
          <a:ea typeface="+mn-ea"/>
          <a:cs typeface="+mn-cs"/>
          <a:sym typeface="Helvetica Light"/>
        </a:defRPr>
      </a:lvl6pPr>
      <a:lvl7pPr indent="723245" algn="ctr" defTabSz="308049">
        <a:defRPr sz="3200">
          <a:latin typeface="+mn-lt"/>
          <a:ea typeface="+mn-ea"/>
          <a:cs typeface="+mn-cs"/>
          <a:sym typeface="Helvetica Light"/>
        </a:defRPr>
      </a:lvl7pPr>
      <a:lvl8pPr indent="843785" algn="ctr" defTabSz="308049">
        <a:defRPr sz="3200">
          <a:latin typeface="+mn-lt"/>
          <a:ea typeface="+mn-ea"/>
          <a:cs typeface="+mn-cs"/>
          <a:sym typeface="Helvetica Light"/>
        </a:defRPr>
      </a:lvl8pPr>
      <a:lvl9pPr indent="964326" algn="ctr" defTabSz="308049">
        <a:defRPr sz="3200">
          <a:latin typeface="+mn-lt"/>
          <a:ea typeface="+mn-ea"/>
          <a:cs typeface="+mn-cs"/>
          <a:sym typeface="Helvetica Light"/>
        </a:defRPr>
      </a:lvl9pPr>
    </p:titleStyle>
    <p:bodyStyle>
      <a:lvl1pPr algn="ctr" defTabSz="308049">
        <a:defRPr sz="1700">
          <a:latin typeface="+mn-lt"/>
          <a:ea typeface="+mn-ea"/>
          <a:cs typeface="+mn-cs"/>
          <a:sym typeface="Helvetica Light"/>
        </a:defRPr>
      </a:lvl1pPr>
      <a:lvl2pPr indent="120541" algn="ctr" defTabSz="308049">
        <a:defRPr sz="1700">
          <a:latin typeface="+mn-lt"/>
          <a:ea typeface="+mn-ea"/>
          <a:cs typeface="+mn-cs"/>
          <a:sym typeface="Helvetica Light"/>
        </a:defRPr>
      </a:lvl2pPr>
      <a:lvl3pPr indent="241082" algn="ctr" defTabSz="308049">
        <a:defRPr sz="1700">
          <a:latin typeface="+mn-lt"/>
          <a:ea typeface="+mn-ea"/>
          <a:cs typeface="+mn-cs"/>
          <a:sym typeface="Helvetica Light"/>
        </a:defRPr>
      </a:lvl3pPr>
      <a:lvl4pPr indent="361622" algn="ctr" defTabSz="308049">
        <a:defRPr sz="1700">
          <a:latin typeface="+mn-lt"/>
          <a:ea typeface="+mn-ea"/>
          <a:cs typeface="+mn-cs"/>
          <a:sym typeface="Helvetica Light"/>
        </a:defRPr>
      </a:lvl4pPr>
      <a:lvl5pPr indent="482163" algn="ctr" defTabSz="308049">
        <a:defRPr sz="1700">
          <a:latin typeface="+mn-lt"/>
          <a:ea typeface="+mn-ea"/>
          <a:cs typeface="+mn-cs"/>
          <a:sym typeface="Helvetica Light"/>
        </a:defRPr>
      </a:lvl5pPr>
      <a:lvl6pPr indent="602704" algn="ctr" defTabSz="308049">
        <a:defRPr sz="1700">
          <a:latin typeface="+mn-lt"/>
          <a:ea typeface="+mn-ea"/>
          <a:cs typeface="+mn-cs"/>
          <a:sym typeface="Helvetica Light"/>
        </a:defRPr>
      </a:lvl6pPr>
      <a:lvl7pPr indent="723245" algn="ctr" defTabSz="308049">
        <a:defRPr sz="1700">
          <a:latin typeface="+mn-lt"/>
          <a:ea typeface="+mn-ea"/>
          <a:cs typeface="+mn-cs"/>
          <a:sym typeface="Helvetica Light"/>
        </a:defRPr>
      </a:lvl7pPr>
      <a:lvl8pPr indent="843785" algn="ctr" defTabSz="308049">
        <a:defRPr sz="1700">
          <a:latin typeface="+mn-lt"/>
          <a:ea typeface="+mn-ea"/>
          <a:cs typeface="+mn-cs"/>
          <a:sym typeface="Helvetica Light"/>
        </a:defRPr>
      </a:lvl8pPr>
      <a:lvl9pPr indent="964326" algn="ctr" defTabSz="308049">
        <a:defRPr sz="1700">
          <a:latin typeface="+mn-lt"/>
          <a:ea typeface="+mn-ea"/>
          <a:cs typeface="+mn-cs"/>
          <a:sym typeface="Helvetica Light"/>
        </a:defRPr>
      </a:lvl9pPr>
    </p:bodyStyle>
    <p:otherStyle>
      <a:lvl1pPr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20541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41082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361622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482163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602704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723245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843785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964326" algn="ctr" defTabSz="30804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未来就绪重新定义企业级存储</a:t>
            </a:r>
            <a:endParaRPr kumimoji="1"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0144" y="4098816"/>
            <a:ext cx="2831762" cy="914400"/>
          </a:xfrm>
        </p:spPr>
        <p:txBody>
          <a:bodyPr/>
          <a:lstStyle/>
          <a:p>
            <a:pPr lvl="0"/>
            <a:r>
              <a:rPr kumimoji="1" lang="en-US" altLang="zh-CN" sz="1100" dirty="0">
                <a:latin typeface="华文细黑" pitchFamily="2" charset="-122"/>
                <a:ea typeface="华文细黑" pitchFamily="2" charset="-122"/>
              </a:rPr>
              <a:t>Kim</a:t>
            </a:r>
            <a:r>
              <a:rPr kumimoji="1" lang="zh-CN" altLang="en-US" sz="1100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kumimoji="1" lang="en-US" altLang="zh-CN" sz="1100" dirty="0" smtClean="0">
                <a:latin typeface="华文细黑" pitchFamily="2" charset="-122"/>
                <a:ea typeface="华文细黑" pitchFamily="2" charset="-122"/>
              </a:rPr>
              <a:t>Wang</a:t>
            </a:r>
          </a:p>
          <a:p>
            <a:pPr lvl="0"/>
            <a:r>
              <a:rPr kumimoji="1" lang="en-US" altLang="zh-CN" sz="1100" dirty="0" smtClean="0">
                <a:latin typeface="华文细黑" pitchFamily="2" charset="-122"/>
                <a:ea typeface="华文细黑" pitchFamily="2" charset="-122"/>
              </a:rPr>
              <a:t>Kim.wang@sino-bridges.com</a:t>
            </a:r>
            <a:endParaRPr kumimoji="1" lang="en-US" altLang="zh-CN" sz="1100" dirty="0">
              <a:latin typeface="华文细黑" pitchFamily="2" charset="-122"/>
              <a:ea typeface="华文细黑" pitchFamily="2" charset="-122"/>
            </a:endParaRPr>
          </a:p>
          <a:p>
            <a:pPr lvl="0"/>
            <a:r>
              <a:rPr kumimoji="1" lang="zh-CN" altLang="en-US" sz="1100" dirty="0">
                <a:latin typeface="华文细黑" pitchFamily="2" charset="-122"/>
                <a:ea typeface="华文细黑" pitchFamily="2" charset="-122"/>
              </a:rPr>
              <a:t>中桥调研</a:t>
            </a:r>
            <a:r>
              <a:rPr kumimoji="1" lang="zh-CN" altLang="en-US" sz="1100" dirty="0" smtClean="0">
                <a:latin typeface="华文细黑" pitchFamily="2" charset="-122"/>
                <a:ea typeface="华文细黑" pitchFamily="2" charset="-122"/>
              </a:rPr>
              <a:t>咨询首席分析师</a:t>
            </a:r>
          </a:p>
          <a:p>
            <a:pPr lvl="0"/>
            <a:r>
              <a:rPr kumimoji="1" lang="zh-CN" altLang="en-US" sz="1100" dirty="0" smtClean="0">
                <a:latin typeface="华文细黑" pitchFamily="2" charset="-122"/>
                <a:ea typeface="华文细黑" pitchFamily="2" charset="-122"/>
              </a:rPr>
              <a:t>更多精彩内容</a:t>
            </a:r>
            <a:r>
              <a:rPr kumimoji="1" lang="en-US" altLang="zh-CN" sz="1100" dirty="0" smtClean="0">
                <a:latin typeface="华文细黑" pitchFamily="2" charset="-122"/>
                <a:ea typeface="华文细黑" pitchFamily="2" charset="-122"/>
              </a:rPr>
              <a:t>www.Sino-Bridges.com</a:t>
            </a:r>
            <a:endParaRPr kumimoji="1" lang="en-US" altLang="zh-CN" sz="11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评估存储重要考核因素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818539"/>
              </p:ext>
            </p:extLst>
          </p:nvPr>
        </p:nvGraphicFramePr>
        <p:xfrm>
          <a:off x="212760" y="714313"/>
          <a:ext cx="7400152" cy="416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607857" y="2531332"/>
            <a:ext cx="2238431" cy="178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细黑" pitchFamily="2" charset="-122"/>
                <a:ea typeface="华文细黑" pitchFamily="2" charset="-122"/>
                <a:sym typeface="Helvetica Light"/>
              </a:rPr>
              <a:t>评估企业级存储</a:t>
            </a:r>
            <a:r>
              <a:rPr kumimoji="0" lang="en-US" altLang="zh-CN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细黑" pitchFamily="2" charset="-122"/>
                <a:ea typeface="华文细黑" pitchFamily="2" charset="-122"/>
                <a:sym typeface="Helvetica Light"/>
              </a:rPr>
              <a:t>5</a:t>
            </a:r>
            <a:r>
              <a:rPr kumimoji="0" lang="zh-CN" altLang="en-US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细黑" pitchFamily="2" charset="-122"/>
                <a:ea typeface="华文细黑" pitchFamily="2" charset="-122"/>
                <a:sym typeface="Helvetica Light"/>
              </a:rPr>
              <a:t>大考核因素：</a:t>
            </a:r>
            <a:endParaRPr kumimoji="0" lang="en-US" altLang="zh-CN" sz="1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1.</a:t>
            </a:r>
            <a:r>
              <a:rPr lang="zh-CN" altLang="en-US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高可用性</a:t>
            </a:r>
            <a:endParaRPr lang="en-US" altLang="zh-CN" sz="1400" b="1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细黑" pitchFamily="2" charset="-122"/>
                <a:ea typeface="华文细黑" pitchFamily="2" charset="-122"/>
                <a:sym typeface="Helvetica Light"/>
              </a:rPr>
              <a:t>2.</a:t>
            </a:r>
            <a:r>
              <a:rPr kumimoji="0" lang="zh-CN" altLang="en-US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华文细黑" pitchFamily="2" charset="-122"/>
                <a:ea typeface="华文细黑" pitchFamily="2" charset="-122"/>
                <a:sym typeface="Helvetica Light"/>
              </a:rPr>
              <a:t>性价比</a:t>
            </a:r>
            <a:endParaRPr kumimoji="0" lang="en-US" altLang="zh-CN" sz="1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3.</a:t>
            </a:r>
            <a:r>
              <a:rPr lang="zh-CN" altLang="en-US" sz="14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使用管</a:t>
            </a:r>
            <a:r>
              <a:rPr lang="zh-CN" altLang="en-US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理效率</a:t>
            </a:r>
            <a:endParaRPr lang="en-US" altLang="zh-CN" sz="1400" b="1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4.</a:t>
            </a:r>
            <a:r>
              <a:rPr lang="zh-CN" altLang="en-US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闪存与硬盘紧密整合</a:t>
            </a:r>
            <a:endParaRPr lang="en-US" altLang="zh-CN" sz="1400" b="1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5.</a:t>
            </a:r>
            <a:r>
              <a:rPr lang="zh-CN" altLang="en-US" sz="14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负载为核心的配置管理</a:t>
            </a:r>
            <a:endParaRPr lang="en-US" altLang="zh-CN" sz="1400" b="1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901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传统企业级存储面临的挑战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9218" name="页脚占位符 2"/>
          <p:cNvSpPr>
            <a:spLocks noGrp="1"/>
          </p:cNvSpPr>
          <p:nvPr>
            <p:ph type="ftr" sz="quarter" idx="4294967295"/>
          </p:nvPr>
        </p:nvSpPr>
        <p:spPr>
          <a:xfrm>
            <a:off x="7391400" y="4914900"/>
            <a:ext cx="1752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397" tIns="28698" rIns="57397" bIns="28698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5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663242" indent="-255094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020373" indent="-204075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428522" indent="-204075">
              <a:spcBef>
                <a:spcPct val="20000"/>
              </a:spcBef>
              <a:buChar char="–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1836672" indent="-204075">
              <a:spcBef>
                <a:spcPct val="20000"/>
              </a:spcBef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244821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652970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061120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469269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Company Logo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2021171" y="947518"/>
            <a:ext cx="5496490" cy="3260209"/>
            <a:chOff x="877" y="1296"/>
            <a:chExt cx="3875" cy="2448"/>
          </a:xfrm>
        </p:grpSpPr>
        <p:sp>
          <p:nvSpPr>
            <p:cNvPr id="65540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65541" name="Oval 5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65542" name="Oval 6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65543" name="Oval 7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65544" name="Oval 8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65545" name="Oval 9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white">
            <a:xfrm>
              <a:off x="985" y="2346"/>
              <a:ext cx="70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负载优化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white">
            <a:xfrm>
              <a:off x="2485" y="1524"/>
              <a:ext cx="5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开支高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229" name="Text Box 12"/>
            <p:cNvSpPr txBox="1">
              <a:spLocks noChangeArrowheads="1"/>
            </p:cNvSpPr>
            <p:nvPr/>
          </p:nvSpPr>
          <p:spPr bwMode="white">
            <a:xfrm>
              <a:off x="4202" y="1648"/>
              <a:ext cx="41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复杂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230" name="Text Box 13"/>
            <p:cNvSpPr txBox="1">
              <a:spLocks noChangeArrowheads="1"/>
            </p:cNvSpPr>
            <p:nvPr/>
          </p:nvSpPr>
          <p:spPr bwMode="white">
            <a:xfrm>
              <a:off x="3198" y="2834"/>
              <a:ext cx="41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数据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孤岛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231" name="Text Box 14"/>
            <p:cNvSpPr txBox="1">
              <a:spLocks noChangeArrowheads="1"/>
            </p:cNvSpPr>
            <p:nvPr/>
          </p:nvSpPr>
          <p:spPr bwMode="white">
            <a:xfrm>
              <a:off x="1643" y="3177"/>
              <a:ext cx="41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使用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率低</a:t>
              </a:r>
              <a:endPara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92516" y="325288"/>
            <a:ext cx="1232665" cy="9107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初始高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OPEX</a:t>
            </a: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管理成本高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功能许可贵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新增开支高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数据迁移开支高</a:t>
            </a:r>
            <a:endParaRPr lang="en-US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1651" y="1995416"/>
            <a:ext cx="1373730" cy="5722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marL="179365" indent="-179365" algn="ctr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以应用为核心配置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marL="179365" indent="-179365" algn="ctr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手动存储配置管理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algn="ctr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数据迁移过程复杂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0529" y="3280890"/>
            <a:ext cx="2502244" cy="74150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同一厂商，企业级和中低端相对隔离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SAN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NAS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，目标存储孤岛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磁盘和闪存数据孤岛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不同产品存储孤岛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209703"/>
            <a:ext cx="2335132" cy="7415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应用为核心粗粒度配置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数据生命周期利用率低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闪存与硬盘无法紧密集成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存储生命周期使用效率</a:t>
            </a:r>
            <a:endParaRPr lang="en-US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71" y="1320702"/>
            <a:ext cx="2293080" cy="7415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挑战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整合服务器和存储实现优化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实现细粒度化负载均衡</a:t>
            </a:r>
            <a:endParaRPr lang="en-US" altLang="zh-CN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179365" indent="-179365" defTabSz="366702" latinLnBrk="1" hangingPunct="0">
              <a:buFont typeface="Wingdings" pitchFamily="2" charset="2"/>
              <a:buChar char="Ø"/>
            </a:pP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无法实现动态</a:t>
            </a:r>
            <a:r>
              <a:rPr lang="en-US" altLang="zh-CN" sz="1100" dirty="0" err="1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QoS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配置管理</a:t>
            </a:r>
            <a:endParaRPr lang="en-US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  <p:pic>
        <p:nvPicPr>
          <p:cNvPr id="2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新一代企业级存储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gray">
          <a:xfrm>
            <a:off x="962824" y="860175"/>
            <a:ext cx="2502528" cy="1709113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57" name="AutoShape 4"/>
          <p:cNvSpPr>
            <a:spLocks noChangeArrowheads="1"/>
          </p:cNvSpPr>
          <p:nvPr/>
        </p:nvSpPr>
        <p:spPr bwMode="gray">
          <a:xfrm>
            <a:off x="3604423" y="860175"/>
            <a:ext cx="2502528" cy="1709113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rotWithShape="1">
            <a:gsLst>
              <a:gs pos="0">
                <a:srgbClr val="99CCFF">
                  <a:alpha val="89998"/>
                </a:srgbClr>
              </a:gs>
              <a:gs pos="100000">
                <a:srgbClr val="CCEC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lIns="57397" tIns="28698" rIns="57397" bIns="28698" anchor="ctr">
            <a:flatTx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6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gray">
          <a:xfrm>
            <a:off x="3604423" y="805407"/>
            <a:ext cx="2163864" cy="3820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647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gray">
          <a:xfrm rot="5400000">
            <a:off x="6351111" y="745561"/>
            <a:ext cx="1944401" cy="2173633"/>
          </a:xfrm>
          <a:prstGeom prst="rightArrowCallout">
            <a:avLst>
              <a:gd name="adj1" fmla="val 28435"/>
              <a:gd name="adj2" fmla="val 21477"/>
              <a:gd name="adj3" fmla="val 7937"/>
              <a:gd name="adj4" fmla="val 8653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6236496" y="805407"/>
            <a:ext cx="2173633" cy="382022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gray">
          <a:xfrm flipH="1">
            <a:off x="3298034" y="2946349"/>
            <a:ext cx="2502528" cy="1646916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gray">
          <a:xfrm>
            <a:off x="3625060" y="2829669"/>
            <a:ext cx="2167121" cy="382022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889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63" name="AutoShape 10"/>
          <p:cNvSpPr>
            <a:spLocks noChangeArrowheads="1"/>
          </p:cNvSpPr>
          <p:nvPr/>
        </p:nvSpPr>
        <p:spPr bwMode="gray">
          <a:xfrm flipH="1">
            <a:off x="5909472" y="2946348"/>
            <a:ext cx="2502528" cy="1646917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rotWithShape="1">
            <a:gsLst>
              <a:gs pos="0">
                <a:srgbClr val="99CCFF">
                  <a:alpha val="89998"/>
                </a:srgbClr>
              </a:gs>
              <a:gs pos="100000">
                <a:srgbClr val="CCEC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lIns="57397" tIns="28698" rIns="57397" bIns="28698" anchor="ctr">
            <a:flatTx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6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gray">
          <a:xfrm>
            <a:off x="6239672" y="2836813"/>
            <a:ext cx="2173633" cy="3820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647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gray">
          <a:xfrm>
            <a:off x="961234" y="805407"/>
            <a:ext cx="2168748" cy="382022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57397" tIns="28698" rIns="57397" bIns="28698" anchor="ctr">
            <a:flatTx/>
          </a:bodyPr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gray">
          <a:xfrm>
            <a:off x="1482677" y="893758"/>
            <a:ext cx="908049" cy="2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连续高效</a:t>
            </a:r>
            <a:endParaRPr lang="en-US" altLang="zh-CN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gray">
          <a:xfrm>
            <a:off x="4176666" y="893758"/>
            <a:ext cx="908049" cy="2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高性价比</a:t>
            </a:r>
            <a:endParaRPr lang="en-US" altLang="zh-CN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gray">
          <a:xfrm>
            <a:off x="6608217" y="893758"/>
            <a:ext cx="1302631" cy="2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部署管理效率</a:t>
            </a:r>
            <a:endParaRPr lang="en-US" altLang="zh-CN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69" name="Text Box 16"/>
          <p:cNvSpPr txBox="1">
            <a:spLocks noChangeArrowheads="1"/>
          </p:cNvSpPr>
          <p:nvPr/>
        </p:nvSpPr>
        <p:spPr bwMode="gray">
          <a:xfrm>
            <a:off x="4183807" y="2918020"/>
            <a:ext cx="908049" cy="2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负载优化</a:t>
            </a:r>
            <a:endParaRPr lang="en-US" altLang="zh-CN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70" name="Text Box 17"/>
          <p:cNvSpPr txBox="1">
            <a:spLocks noChangeArrowheads="1"/>
          </p:cNvSpPr>
          <p:nvPr/>
        </p:nvSpPr>
        <p:spPr bwMode="gray">
          <a:xfrm>
            <a:off x="6283607" y="2925164"/>
            <a:ext cx="1894504" cy="2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闪存与硬盘紧密整合</a:t>
            </a:r>
            <a:endParaRPr lang="en-US" altLang="zh-CN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black">
          <a:xfrm>
            <a:off x="896146" y="3184668"/>
            <a:ext cx="2383669" cy="98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新一代</a:t>
            </a:r>
            <a:endParaRPr lang="en-US" altLang="zh-CN" sz="1800" b="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企业级</a:t>
            </a:r>
            <a:endParaRPr lang="en-US" altLang="zh-CN" sz="1800" b="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存储特点</a:t>
            </a:r>
            <a:endParaRPr lang="en-US" altLang="zh-CN" sz="1800" b="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72" name="Text Box 19"/>
          <p:cNvSpPr txBox="1">
            <a:spLocks noChangeArrowheads="1"/>
          </p:cNvSpPr>
          <p:nvPr/>
        </p:nvSpPr>
        <p:spPr bwMode="auto">
          <a:xfrm>
            <a:off x="962823" y="1358944"/>
            <a:ext cx="2126416" cy="10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无计划内或计划外宕机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跨设备和跨站点容灾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跨设备和站点负载均衡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数据流动降低</a:t>
            </a:r>
            <a:r>
              <a:rPr lang="en-US" altLang="zh-CN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TCO</a:t>
            </a:r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3599591" y="1358297"/>
            <a:ext cx="2126416" cy="7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灵活选择，高可扩展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生命周期使用效率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容量优化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6220623" y="1472157"/>
            <a:ext cx="2126416" cy="1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75" name="Text Box 22"/>
          <p:cNvSpPr txBox="1">
            <a:spLocks noChangeArrowheads="1"/>
          </p:cNvSpPr>
          <p:nvPr/>
        </p:nvSpPr>
        <p:spPr bwMode="auto">
          <a:xfrm>
            <a:off x="6236497" y="3443826"/>
            <a:ext cx="2126416" cy="9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灵活服务器、存储和闪存技术选择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闪存和硬盘集中管理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自动分层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76" name="Text Box 23"/>
          <p:cNvSpPr txBox="1">
            <a:spLocks noChangeArrowheads="1"/>
          </p:cNvSpPr>
          <p:nvPr/>
        </p:nvSpPr>
        <p:spPr bwMode="auto">
          <a:xfrm>
            <a:off x="3637762" y="3443826"/>
            <a:ext cx="2126416" cy="7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细粒度化负载优化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规则驱动</a:t>
            </a:r>
            <a:r>
              <a:rPr lang="en-US" altLang="zh-CN" sz="1200" b="0" dirty="0" err="1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QoS</a:t>
            </a: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配置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动态存储资源管理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262690" y="1358944"/>
            <a:ext cx="2126416" cy="10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智能</a:t>
            </a:r>
            <a:r>
              <a:rPr lang="en-US" altLang="zh-CN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&amp;</a:t>
            </a: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自动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zh-CN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SLA</a:t>
            </a: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驱动</a:t>
            </a:r>
            <a:r>
              <a:rPr lang="en-US" altLang="zh-CN" sz="1200" b="0" dirty="0" err="1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QoS</a:t>
            </a: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配置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动态</a:t>
            </a:r>
            <a:r>
              <a:rPr lang="en-US" altLang="zh-CN" sz="1200" b="0" dirty="0" err="1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QoS</a:t>
            </a: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管理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zh-CN" altLang="en-US" sz="1200" b="0" dirty="0">
                <a:solidFill>
                  <a:srgbClr val="292929"/>
                </a:solidFill>
                <a:latin typeface="华文细黑" pitchFamily="2" charset="-122"/>
                <a:ea typeface="华文细黑" pitchFamily="2" charset="-122"/>
              </a:rPr>
              <a:t>集中统一管理</a:t>
            </a:r>
            <a:endParaRPr lang="en-US" altLang="zh-CN" sz="1200" b="0" dirty="0">
              <a:solidFill>
                <a:srgbClr val="292929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7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1" y="4317453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90600"/>
              </p:ext>
            </p:extLst>
          </p:nvPr>
        </p:nvGraphicFramePr>
        <p:xfrm>
          <a:off x="422397" y="714313"/>
          <a:ext cx="8410088" cy="41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 rot="120000">
            <a:off x="438145" y="1660659"/>
            <a:ext cx="8410088" cy="1049282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latinLnBrk="1" hangingPunct="0"/>
            <a:endParaRPr lang="en-US" sz="2300" dirty="0">
              <a:solidFill>
                <a:srgbClr val="000000"/>
              </a:solidFill>
              <a:sym typeface="Helvetica Light"/>
            </a:endParaRPr>
          </a:p>
          <a:p>
            <a:pPr algn="ctr" defTabSz="366702" latinLnBrk="1" hangingPunct="0"/>
            <a:endParaRPr lang="en-US" dirty="0">
              <a:solidFill>
                <a:srgbClr val="000000"/>
              </a:solidFill>
            </a:endParaRPr>
          </a:p>
          <a:p>
            <a:pPr algn="ctr" defTabSz="366702" latinLnBrk="1" hangingPunct="0"/>
            <a:endParaRPr lang="en-US" sz="23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企业级用户核心系统对存储需求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企业级用户评估闪存方案重要考核因素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421982"/>
              </p:ext>
            </p:extLst>
          </p:nvPr>
        </p:nvGraphicFramePr>
        <p:xfrm>
          <a:off x="381404" y="752970"/>
          <a:ext cx="8379982" cy="409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企业级用户，针对不同应用的闪存需求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869735"/>
              </p:ext>
            </p:extLst>
          </p:nvPr>
        </p:nvGraphicFramePr>
        <p:xfrm>
          <a:off x="251585" y="705612"/>
          <a:ext cx="8609771" cy="41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507785"/>
              </p:ext>
            </p:extLst>
          </p:nvPr>
        </p:nvGraphicFramePr>
        <p:xfrm>
          <a:off x="435889" y="714313"/>
          <a:ext cx="8425467" cy="418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 rot="180000">
            <a:off x="904739" y="1587213"/>
            <a:ext cx="7587574" cy="417656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latinLnBrk="1" hangingPunct="0"/>
            <a:endParaRPr lang="en-US" sz="23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企业级存储加大对统一存储</a:t>
            </a:r>
            <a:r>
              <a:rPr lang="zh-CN" altLang="en-US" dirty="0" smtClean="0"/>
              <a:t>需求</a:t>
            </a:r>
            <a:endParaRPr lang="zh-CN" altLang="en-US" dirty="0"/>
          </a:p>
        </p:txBody>
      </p:sp>
      <p:pic>
        <p:nvPicPr>
          <p:cNvPr id="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97556"/>
            <a:ext cx="6605589" cy="516757"/>
          </a:xfrm>
        </p:spPr>
        <p:txBody>
          <a:bodyPr/>
          <a:lstStyle/>
          <a:p>
            <a:r>
              <a:rPr lang="zh-CN" altLang="en-US" dirty="0"/>
              <a:t>使用场景浅析</a:t>
            </a:r>
            <a:r>
              <a:rPr lang="en-US" altLang="zh-CN" dirty="0"/>
              <a:t>--</a:t>
            </a:r>
            <a:r>
              <a:rPr lang="zh-CN" altLang="en-US" dirty="0"/>
              <a:t>新一代存储作为业务增长引擎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5298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7391400" y="4914900"/>
            <a:ext cx="1752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397" tIns="28698" rIns="57397" bIns="28698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5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663242" indent="-255094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020373" indent="-204075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428522" indent="-204075">
              <a:spcBef>
                <a:spcPct val="20000"/>
              </a:spcBef>
              <a:buChar char="–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1836672" indent="-204075">
              <a:spcBef>
                <a:spcPct val="20000"/>
              </a:spcBef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244821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652970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061120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469269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Company Logo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gray">
          <a:xfrm rot="3419336">
            <a:off x="7132785" y="1071024"/>
            <a:ext cx="921922" cy="93345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vert="eaVert" wrap="none" lIns="57397" tIns="28698" rIns="57397" bIns="28698" anchor="ctr"/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127587" y="2203673"/>
            <a:ext cx="1718277" cy="1165952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企业规模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&gt; 5000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人</a:t>
            </a:r>
            <a:endParaRPr lang="en-US" altLang="zh-CN" sz="12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负载优化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自动化存储配置管理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高</a:t>
            </a: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IOPs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和</a:t>
            </a: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MBPs</a:t>
            </a: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满足</a:t>
            </a: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SAN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，</a:t>
            </a: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NAS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需求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7x24 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业务稳定安全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gray">
          <a:xfrm rot="3419336">
            <a:off x="1532998" y="1429075"/>
            <a:ext cx="921922" cy="935037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vert="eaVert" wrap="none" lIns="57397" tIns="28698" rIns="57397" bIns="28698" anchor="ctr"/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gray">
          <a:xfrm>
            <a:off x="1525632" y="1744504"/>
            <a:ext cx="936653" cy="30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存储整合</a:t>
            </a:r>
            <a:endParaRPr lang="en-US" altLang="zh-CN" sz="16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gray">
          <a:xfrm rot="3419336">
            <a:off x="3047864" y="3098824"/>
            <a:ext cx="921922" cy="9334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lIns="57397" tIns="28698" rIns="57397" bIns="28698" anchor="ctr"/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gray">
          <a:xfrm>
            <a:off x="3040498" y="3290349"/>
            <a:ext cx="936653" cy="55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虚拟</a:t>
            </a:r>
            <a:endParaRPr lang="en-US" altLang="zh-CN" sz="16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数据中心</a:t>
            </a:r>
            <a:endParaRPr lang="en-US" altLang="zh-CN" sz="16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gray">
          <a:xfrm rot="3419336">
            <a:off x="4905705" y="2136033"/>
            <a:ext cx="921922" cy="9350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57397" tIns="28698" rIns="57397" bIns="28698" anchor="ctr"/>
          <a:lstStyle/>
          <a:p>
            <a:pPr eaLnBrk="1" hangingPunct="1">
              <a:defRPr/>
            </a:pPr>
            <a:endParaRPr lang="zh-CN" altLang="en-US" sz="3200"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gray">
          <a:xfrm>
            <a:off x="4999941" y="2451463"/>
            <a:ext cx="731468" cy="30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私有云</a:t>
            </a:r>
            <a:endParaRPr lang="en-US" altLang="zh-CN" sz="16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gray">
          <a:xfrm>
            <a:off x="7125419" y="1262549"/>
            <a:ext cx="936653" cy="55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大数据</a:t>
            </a:r>
            <a:endParaRPr lang="en-US" altLang="zh-CN" sz="16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应用驱动</a:t>
            </a:r>
            <a:endParaRPr lang="en-US" altLang="zh-CN" sz="16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2382838" y="2304425"/>
            <a:ext cx="709612" cy="106480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7397" tIns="28698" rIns="57397" bIns="28698" anchor="ctr"/>
          <a:lstStyle/>
          <a:p>
            <a:endParaRPr 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3871914" y="2677088"/>
            <a:ext cx="992187" cy="60724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7397" tIns="28698" rIns="57397" bIns="28698" anchor="ctr"/>
          <a:lstStyle/>
          <a:p>
            <a:endParaRPr 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V="1">
            <a:off x="5857876" y="1710300"/>
            <a:ext cx="1204913" cy="773939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7397" tIns="28698" rIns="57397" bIns="28698" anchor="ctr"/>
          <a:lstStyle/>
          <a:p>
            <a:endParaRPr lang="en-US" sz="32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866313" y="902474"/>
            <a:ext cx="3206706" cy="6735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57397" tIns="28698" rIns="57397" bIns="28698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Arial" charset="0"/>
              </a:rPr>
              <a:t>公司发展阶段和</a:t>
            </a:r>
            <a:r>
              <a:rPr lang="en-US" altLang="zh-CN" sz="20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Arial" charset="0"/>
              </a:rPr>
              <a:t>IT</a:t>
            </a:r>
            <a:r>
              <a:rPr lang="zh-CN" altLang="en-US" sz="20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Arial" charset="0"/>
              </a:rPr>
              <a:t>在业务发展过程演进</a:t>
            </a:r>
            <a:endParaRPr lang="en-US" altLang="zh-CN" sz="20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41194" y="2924732"/>
            <a:ext cx="2195942" cy="981286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企业规模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&gt; 2000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人</a:t>
            </a:r>
            <a:endParaRPr lang="en-US" altLang="zh-CN" sz="12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提高</a:t>
            </a: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IOPs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线性升级能力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满足业务关键应用虚拟化性能需求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提高容灾效率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595476" y="3273041"/>
            <a:ext cx="2341214" cy="1165952"/>
          </a:xfrm>
          <a:prstGeom prst="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企业规模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&gt; 3000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人</a:t>
            </a:r>
            <a:endParaRPr lang="en-US" altLang="zh-CN" sz="12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处理能力和容量升级扩展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业务高可用性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跨站点负载均衡保证业务持续稳定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CN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SLA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驱动</a:t>
            </a:r>
            <a:r>
              <a:rPr lang="en-US" altLang="zh-CN" sz="1200" b="0" dirty="0" err="1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QoS</a:t>
            </a: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配置管理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119007" y="741128"/>
            <a:ext cx="1564388" cy="796620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57397" tIns="28698" rIns="57397" bIns="2869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企业规模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&gt;1000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人</a:t>
            </a:r>
            <a:endParaRPr lang="en-US" altLang="zh-CN" sz="12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进入企业级市场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存储整合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  <a:p>
            <a:pPr marL="215238" indent="-215238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CN" altLang="en-US" sz="1200" b="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非核心业务虚拟化</a:t>
            </a:r>
            <a:endParaRPr lang="en-US" altLang="zh-CN" sz="1200" b="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pic>
        <p:nvPicPr>
          <p:cNvPr id="21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2"/>
            <a:ext cx="9144000" cy="5005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22" y="159051"/>
            <a:ext cx="1132948" cy="4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1"/>
            <a:ext cx="9144000" cy="50307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22" y="127152"/>
            <a:ext cx="1132948" cy="4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演讲提纲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005831599"/>
              </p:ext>
            </p:extLst>
          </p:nvPr>
        </p:nvGraphicFramePr>
        <p:xfrm>
          <a:off x="478953" y="706992"/>
          <a:ext cx="8102865" cy="356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13"/>
          <p:cNvGrpSpPr/>
          <p:nvPr/>
        </p:nvGrpSpPr>
        <p:grpSpPr>
          <a:xfrm>
            <a:off x="178732" y="815099"/>
            <a:ext cx="8965268" cy="2945333"/>
            <a:chOff x="0" y="2400886"/>
            <a:chExt cx="12875167" cy="5585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826"/>
            <a:stretch/>
          </p:blipFill>
          <p:spPr>
            <a:xfrm>
              <a:off x="183819" y="2400886"/>
              <a:ext cx="12691348" cy="537982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0" y="7271694"/>
              <a:ext cx="1809975" cy="71441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249" tIns="72249" rIns="72249" bIns="72249" numCol="1" spcCol="38100" rtlCol="0" anchor="ctr">
              <a:spAutoFit/>
            </a:bodyPr>
            <a:lstStyle/>
            <a:p>
              <a:pPr defTabSz="366684" latinLnBrk="1" hangingPunct="0"/>
              <a:endParaRPr lang="zh-CN" altLang="en-US" sz="150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327357" y="3166678"/>
              <a:ext cx="4547810" cy="71441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249" tIns="72249" rIns="72249" bIns="72249" numCol="1" spcCol="38100" rtlCol="0" anchor="ctr">
              <a:spAutoFit/>
            </a:bodyPr>
            <a:lstStyle/>
            <a:p>
              <a:pPr defTabSz="366684" latinLnBrk="1" hangingPunct="0"/>
              <a:endParaRPr lang="zh-CN" altLang="en-US" sz="150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23529" y="3038222"/>
            <a:ext cx="8568951" cy="7020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6" tIns="31886" rIns="31886" bIns="31886" numCol="1" spcCol="16815" rtlCol="0" anchor="ctr">
            <a:noAutofit/>
          </a:bodyPr>
          <a:lstStyle/>
          <a:p>
            <a:pPr defTabSz="366684" latinLnBrk="1" hangingPunct="0"/>
            <a:endParaRPr lang="zh-CN" altLang="en-US" sz="150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新经济环境加速</a:t>
            </a:r>
            <a:r>
              <a:rPr lang="en-US" altLang="zh-CN" dirty="0"/>
              <a:t>IT</a:t>
            </a:r>
            <a:r>
              <a:rPr lang="zh-CN" altLang="en-US" dirty="0"/>
              <a:t>转型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5809" y="4820088"/>
            <a:ext cx="1824492" cy="233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6" tIns="31886" rIns="31886" bIns="31886" numCol="1" spcCol="16815" rtlCol="0" anchor="ctr">
            <a:spAutoFit/>
          </a:bodyPr>
          <a:lstStyle/>
          <a:p>
            <a:pPr defTabSz="366684" latinLnBrk="1" hangingPunct="0"/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数据来源：埃森哲 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2013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报告</a:t>
            </a:r>
            <a:endParaRPr lang="en-US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23419" y="652642"/>
            <a:ext cx="1475028" cy="49528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6" tIns="31886" rIns="31886" bIns="31886" numCol="1" spcCol="16815" rtlCol="0" anchor="ctr">
            <a:spAutoFit/>
          </a:bodyPr>
          <a:lstStyle/>
          <a:p>
            <a:pPr lvl="0"/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  <a:cs typeface="Avenir Book"/>
                <a:sym typeface="Avenir Book"/>
              </a:rPr>
              <a:t>数字化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Avenir Book"/>
                <a:sym typeface="Avenir Book"/>
              </a:rPr>
              <a:t>经济</a:t>
            </a:r>
            <a:endParaRPr lang="en-US" altLang="zh-CN" sz="1400" dirty="0" smtClean="0">
              <a:latin typeface="华文细黑" panose="02010600040101010101" pitchFamily="2" charset="-122"/>
              <a:ea typeface="华文细黑" panose="02010600040101010101" pitchFamily="2" charset="-122"/>
              <a:cs typeface="Avenir Book"/>
              <a:sym typeface="Avenir Book"/>
            </a:endParaRPr>
          </a:p>
          <a:p>
            <a:pPr lvl="0"/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Avenir Book"/>
                <a:sym typeface="Avenir Book"/>
              </a:rPr>
              <a:t>鱼翅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  <a:cs typeface="Avenir Book"/>
                <a:sym typeface="Avenir Book"/>
              </a:rPr>
              <a:t>模型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  <a:cs typeface="Avenir Book"/>
              <a:sym typeface="Avenir Book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3491" y="3126509"/>
            <a:ext cx="887720" cy="402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6" tIns="31886" rIns="31886" bIns="31886" numCol="1" spcCol="16815" rtlCol="0" anchor="ctr">
            <a:spAutoFit/>
          </a:bodyPr>
          <a:lstStyle/>
          <a:p>
            <a:pPr defTabSz="366684" latinLnBrk="1" hangingPunct="0"/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创新者</a:t>
            </a:r>
            <a:endParaRPr lang="en-US" altLang="zh-CN" sz="11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  <a:sym typeface="Avenir Book"/>
            </a:endParaRPr>
          </a:p>
          <a:p>
            <a:pPr defTabSz="366684" latinLnBrk="1" hangingPunct="0"/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（2.5%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31211" y="3122662"/>
            <a:ext cx="1035560" cy="572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6" tIns="31886" rIns="31886" bIns="31886" numCol="1" spcCol="16815" rtlCol="0" anchor="ctr">
            <a:spAutoFit/>
          </a:bodyPr>
          <a:lstStyle/>
          <a:p>
            <a:pPr lvl="0"/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早期</a:t>
            </a:r>
            <a:r>
              <a:rPr lang="en-US" altLang="zh-CN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/>
            </a:r>
            <a:br>
              <a:rPr lang="en-US" altLang="zh-CN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</a:br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使用者</a:t>
            </a:r>
            <a:endParaRPr lang="en-US" altLang="zh-CN" sz="11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  <a:sym typeface="Avenir Book"/>
            </a:endParaRPr>
          </a:p>
          <a:p>
            <a:pPr defTabSz="366684" latinLnBrk="1" hangingPunct="0"/>
            <a:r>
              <a:rPr lang="zh-CN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13.5%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65204" y="3122662"/>
            <a:ext cx="769716" cy="572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6" tIns="31886" rIns="31886" bIns="31886" numCol="1" spcCol="16815" rtlCol="0" anchor="ctr">
            <a:spAutoFit/>
          </a:bodyPr>
          <a:lstStyle/>
          <a:p>
            <a:pPr lvl="0"/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早期</a:t>
            </a:r>
            <a:r>
              <a:rPr lang="zh-CN" altLang="en-US" sz="1100" dirty="0" smtClean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大多数</a:t>
            </a:r>
            <a:endParaRPr lang="en-US" altLang="zh-CN" sz="1100" dirty="0" smtClean="0">
              <a:latin typeface="华文细黑" pitchFamily="2" charset="-122"/>
              <a:ea typeface="华文细黑" pitchFamily="2" charset="-122"/>
              <a:cs typeface="Arial" panose="020B0604020202020204" pitchFamily="34" charset="0"/>
              <a:sym typeface="Avenir Book"/>
            </a:endParaRPr>
          </a:p>
          <a:p>
            <a:pPr lvl="0"/>
            <a:r>
              <a:rPr lang="zh-CN" altLang="en-US" sz="1100" dirty="0" smtClean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使用</a:t>
            </a:r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者</a:t>
            </a:r>
            <a:endParaRPr lang="en-US" altLang="zh-CN" sz="11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  <a:sym typeface="Avenir Book"/>
            </a:endParaRPr>
          </a:p>
          <a:p>
            <a:pPr defTabSz="366684" latinLnBrk="1" hangingPunct="0"/>
            <a:r>
              <a:rPr lang="zh-CN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34%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56491" y="3126510"/>
            <a:ext cx="1192909" cy="402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6" tIns="31886" rIns="31886" bIns="31886" numCol="1" spcCol="16815" rtlCol="0" anchor="ctr">
            <a:spAutoFit/>
          </a:bodyPr>
          <a:lstStyle/>
          <a:p>
            <a:pPr lvl="0"/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晚期大多数使用者</a:t>
            </a:r>
            <a:endParaRPr lang="en-US" altLang="zh-CN" sz="11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  <a:sym typeface="Avenir Book"/>
            </a:endParaRPr>
          </a:p>
          <a:p>
            <a:pPr defTabSz="366684" latinLnBrk="1" hangingPunct="0"/>
            <a:r>
              <a:rPr lang="zh-CN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34%</a:t>
            </a:r>
            <a:r>
              <a:rPr lang="zh-CN" altLang="en-US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1744" y="3126510"/>
            <a:ext cx="612622" cy="402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6" tIns="31886" rIns="31886" bIns="31886" numCol="1" spcCol="16815" rtlCol="0" anchor="ctr">
            <a:spAutoFit/>
          </a:bodyPr>
          <a:lstStyle/>
          <a:p>
            <a:pPr lvl="0"/>
            <a:r>
              <a:rPr lang="zh-CN" altLang="en-US" sz="1100" dirty="0">
                <a:latin typeface="华文细黑" pitchFamily="2" charset="-122"/>
                <a:ea typeface="华文细黑" pitchFamily="2" charset="-122"/>
                <a:cs typeface="Arial" panose="020B0604020202020204" pitchFamily="34" charset="0"/>
                <a:sym typeface="Avenir Book"/>
              </a:rPr>
              <a:t>落后者</a:t>
            </a:r>
            <a:endParaRPr lang="en-US" altLang="zh-CN" sz="1100" dirty="0">
              <a:latin typeface="华文细黑" pitchFamily="2" charset="-122"/>
              <a:ea typeface="华文细黑" pitchFamily="2" charset="-122"/>
              <a:cs typeface="Arial" panose="020B0604020202020204" pitchFamily="34" charset="0"/>
              <a:sym typeface="Avenir Book"/>
            </a:endParaRPr>
          </a:p>
          <a:p>
            <a:pPr defTabSz="366684" latinLnBrk="1" hangingPunct="0"/>
            <a:r>
              <a:rPr lang="zh-CN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（1</a:t>
            </a:r>
            <a:r>
              <a:rPr lang="en-US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4%</a:t>
            </a:r>
            <a:r>
              <a:rPr lang="zh-CN" altLang="zh-CN" sz="1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）</a:t>
            </a:r>
            <a:endParaRPr lang="zh-CN" altLang="en-US" sz="11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56265" y="3592848"/>
            <a:ext cx="1218557" cy="2952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6" tIns="31886" rIns="31886" bIns="31886" numCol="1" spcCol="16815" rtlCol="0" anchor="ctr">
            <a:spAutoFit/>
          </a:bodyPr>
          <a:lstStyle/>
          <a:p>
            <a:pPr defTabSz="366684" latinLnBrk="1" hangingPunct="0"/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  <a:cs typeface="Arial"/>
              </a:rPr>
              <a:t>市场成熟曲线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2033" y="2321039"/>
            <a:ext cx="1116189" cy="258011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传统业务模式</a:t>
            </a:r>
            <a:endParaRPr lang="en-US" sz="13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881063" y="3687543"/>
            <a:ext cx="3872030" cy="645469"/>
          </a:xfrm>
          <a:prstGeom prst="leftArrow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351" tIns="45351" rIns="45351" bIns="45351" numCol="1" spcCol="23915" rtlCol="0" anchor="ctr">
            <a:noAutofit/>
          </a:bodyPr>
          <a:lstStyle/>
          <a:p>
            <a:pPr defTabSz="521524" latinLnBrk="1" hangingPunct="0"/>
            <a:r>
              <a:rPr lang="zh-CN" altLang="en-US" sz="11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应用为核心</a:t>
            </a:r>
            <a:endParaRPr lang="en-US" sz="11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594606" y="3687543"/>
            <a:ext cx="3251538" cy="645469"/>
          </a:xfrm>
          <a:prstGeom prst="left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351" tIns="45351" rIns="45351" bIns="45351" numCol="1" spcCol="23915" rtlCol="0" anchor="ctr">
            <a:noAutofit/>
          </a:bodyPr>
          <a:lstStyle/>
          <a:p>
            <a:pPr defTabSz="521524" latinLnBrk="1" hangingPunct="0"/>
            <a:r>
              <a:rPr lang="zh-CN" altLang="en-US" sz="11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anose="020B0604020202020204" pitchFamily="34" charset="0"/>
              </a:rPr>
              <a:t>用户体验为核心</a:t>
            </a:r>
            <a:endParaRPr lang="en-US" sz="11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44361" y="1712779"/>
            <a:ext cx="2063643" cy="18166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51" tIns="45351" rIns="45351" bIns="45351" numCol="1" spcCol="23915" rtlCol="0" anchor="ctr">
            <a:spAutoFit/>
          </a:bodyPr>
          <a:lstStyle/>
          <a:p>
            <a:pPr defTabSz="521524" latinLnBrk="1" hangingPunct="0"/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新经济</a:t>
            </a:r>
            <a:endParaRPr lang="en-US" altLang="zh-CN" sz="13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521524" latinLnBrk="1" hangingPunct="0"/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新业态</a:t>
            </a:r>
            <a:endParaRPr lang="en-US" altLang="zh-CN" sz="13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521524" latinLnBrk="1" hangingPunct="0"/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新架构</a:t>
            </a:r>
            <a:endParaRPr lang="en-US" altLang="zh-CN" sz="13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521524" latinLnBrk="1" hangingPunct="0"/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新应用</a:t>
            </a:r>
            <a:r>
              <a:rPr lang="en-US" altLang="zh-CN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+</a:t>
            </a:r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传统应用</a:t>
            </a:r>
            <a:endParaRPr lang="en-US" altLang="zh-CN" sz="13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521524" latinLnBrk="1" hangingPunct="0"/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用户数据</a:t>
            </a:r>
            <a:r>
              <a:rPr lang="en-US" altLang="zh-CN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&amp;</a:t>
            </a:r>
          </a:p>
          <a:p>
            <a:pPr defTabSz="521524" latinLnBrk="1" hangingPunct="0"/>
            <a:r>
              <a:rPr lang="zh-CN" altLang="en-US" sz="13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业务数据</a:t>
            </a:r>
            <a:endParaRPr lang="en-US" altLang="zh-CN" sz="13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2198" y="1233351"/>
            <a:ext cx="655328" cy="49528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6" tIns="31886" rIns="31886" bIns="31886" numCol="1" spcCol="16815" rtlCol="0" anchor="ctr">
            <a:spAutoFit/>
          </a:bodyPr>
          <a:lstStyle/>
          <a:p>
            <a:pPr defTabSz="366684" latinLnBrk="1" hangingPunct="0"/>
            <a:r>
              <a:rPr lang="zh-CN" altLang="en-US" sz="14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新经济</a:t>
            </a:r>
            <a:endParaRPr lang="en-US" altLang="zh-CN" sz="14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366684" latinLnBrk="1" hangingPunct="0"/>
            <a:r>
              <a:rPr lang="zh-CN" altLang="en-US" sz="14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新业态</a:t>
            </a:r>
            <a:endParaRPr lang="en-US" altLang="zh-CN" sz="14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671002" y="962308"/>
            <a:ext cx="1810360" cy="1045001"/>
          </a:xfrm>
          <a:prstGeom prst="triangle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latinLnBrk="1" hangingPunct="0"/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数据血液</a:t>
            </a:r>
            <a:endParaRPr lang="en-US" altLang="zh-CN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algn="ctr" defTabSz="366702" latinLnBrk="1" hangingPunct="0"/>
            <a:r>
              <a:rPr lang="en-US" altLang="zh-CN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IT</a:t>
            </a:r>
            <a:r>
              <a:rPr lang="zh-CN" altLang="en-US" sz="15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引擎</a:t>
            </a:r>
            <a:endParaRPr lang="en-US" sz="15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  <p:pic>
        <p:nvPicPr>
          <p:cNvPr id="30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</a:t>
            </a:r>
            <a:r>
              <a:rPr lang="en-US" altLang="zh-CN" dirty="0"/>
              <a:t>IT&amp;</a:t>
            </a:r>
            <a:r>
              <a:rPr lang="zh-CN" altLang="en-US" dirty="0"/>
              <a:t>融合</a:t>
            </a:r>
            <a:r>
              <a:rPr lang="en-US" altLang="zh-CN" dirty="0"/>
              <a:t>IT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0722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133600" cy="274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397" tIns="28698" rIns="57397" bIns="28698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5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663242" indent="-255094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020373" indent="-204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428522" indent="-204075" eaLnBrk="0" hangingPunct="0">
              <a:spcBef>
                <a:spcPct val="20000"/>
              </a:spcBef>
              <a:buChar char="–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1836672" indent="-204075" eaLnBrk="0" hangingPunct="0">
              <a:spcBef>
                <a:spcPct val="20000"/>
              </a:spcBef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244821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652970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061120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469269" indent="-204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100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Company Logo</a:t>
            </a:r>
          </a:p>
        </p:txBody>
      </p:sp>
      <p:pic>
        <p:nvPicPr>
          <p:cNvPr id="30723" name="Picture 2" descr="Picture5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2" y="339013"/>
            <a:ext cx="6319837" cy="40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989694" y="913714"/>
            <a:ext cx="7526218" cy="3295699"/>
            <a:chOff x="576" y="1231"/>
            <a:chExt cx="5092" cy="2309"/>
          </a:xfrm>
        </p:grpSpPr>
        <p:sp>
          <p:nvSpPr>
            <p:cNvPr id="30726" name="Oval 5"/>
            <p:cNvSpPr>
              <a:spLocks noChangeArrowheads="1"/>
            </p:cNvSpPr>
            <p:nvPr/>
          </p:nvSpPr>
          <p:spPr bwMode="gray">
            <a:xfrm>
              <a:off x="3590" y="1506"/>
              <a:ext cx="1725" cy="1786"/>
            </a:xfrm>
            <a:prstGeom prst="ellipse">
              <a:avLst/>
            </a:prstGeom>
            <a:noFill/>
            <a:ln w="57150">
              <a:solidFill>
                <a:schemeClr val="tx2">
                  <a:alpha val="39999"/>
                </a:schemeClr>
              </a:solidFill>
              <a:round/>
              <a:headEnd/>
              <a:tailEnd/>
            </a:ln>
            <a:scene3d>
              <a:camera prst="legacyPerspectiveFron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600" b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727" name="Oval 6"/>
            <p:cNvSpPr>
              <a:spLocks noChangeArrowheads="1"/>
            </p:cNvSpPr>
            <p:nvPr/>
          </p:nvSpPr>
          <p:spPr bwMode="gray">
            <a:xfrm>
              <a:off x="953" y="1506"/>
              <a:ext cx="1725" cy="1786"/>
            </a:xfrm>
            <a:prstGeom prst="ellipse">
              <a:avLst/>
            </a:prstGeom>
            <a:ln w="1270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600" b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228" y="2030"/>
              <a:ext cx="823" cy="762"/>
            </a:xfrm>
            <a:prstGeom prst="roundRect">
              <a:avLst>
                <a:gd name="adj" fmla="val 11921"/>
              </a:avLst>
            </a:prstGeom>
            <a:solidFill>
              <a:srgbClr val="0070C0"/>
            </a:soli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729" name="Text Box 10"/>
            <p:cNvSpPr txBox="1">
              <a:spLocks noChangeArrowheads="1"/>
            </p:cNvSpPr>
            <p:nvPr/>
          </p:nvSpPr>
          <p:spPr bwMode="white">
            <a:xfrm>
              <a:off x="2227" y="2271"/>
              <a:ext cx="8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1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传统</a:t>
              </a:r>
              <a:r>
                <a:rPr lang="en-US" altLang="zh-CN" sz="21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IT</a:t>
              </a:r>
            </a:p>
          </p:txBody>
        </p:sp>
        <p:sp>
          <p:nvSpPr>
            <p:cNvPr id="30730" name="Text Box 11"/>
            <p:cNvSpPr txBox="1">
              <a:spLocks noChangeArrowheads="1"/>
            </p:cNvSpPr>
            <p:nvPr/>
          </p:nvSpPr>
          <p:spPr bwMode="auto">
            <a:xfrm>
              <a:off x="1264" y="2199"/>
              <a:ext cx="990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50%</a:t>
              </a:r>
              <a:r>
                <a:rPr lang="zh-CN" altLang="en-US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企业</a:t>
              </a:r>
              <a:endParaRPr lang="en-US" altLang="zh-CN" sz="16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架构部署</a:t>
              </a:r>
              <a:r>
                <a:rPr lang="en-US" altLang="zh-CN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3-6</a:t>
              </a:r>
              <a:r>
                <a:rPr lang="zh-CN" altLang="en-US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个月</a:t>
              </a:r>
              <a:endParaRPr lang="en-US" altLang="zh-CN" sz="16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88078" name="AutoShape 14"/>
            <p:cNvSpPr>
              <a:spLocks noChangeArrowheads="1"/>
            </p:cNvSpPr>
            <p:nvPr/>
          </p:nvSpPr>
          <p:spPr bwMode="gray">
            <a:xfrm>
              <a:off x="3142" y="2030"/>
              <a:ext cx="823" cy="76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733" name="Text Box 16"/>
            <p:cNvSpPr txBox="1">
              <a:spLocks noChangeArrowheads="1"/>
            </p:cNvSpPr>
            <p:nvPr/>
          </p:nvSpPr>
          <p:spPr bwMode="white">
            <a:xfrm>
              <a:off x="3142" y="2276"/>
              <a:ext cx="8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1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融合</a:t>
              </a:r>
              <a:r>
                <a:rPr lang="en-US" altLang="zh-CN" sz="21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IT</a:t>
              </a:r>
            </a:p>
          </p:txBody>
        </p:sp>
        <p:grpSp>
          <p:nvGrpSpPr>
            <p:cNvPr id="30734" name="Group 17"/>
            <p:cNvGrpSpPr>
              <a:grpSpLocks/>
            </p:cNvGrpSpPr>
            <p:nvPr/>
          </p:nvGrpSpPr>
          <p:grpSpPr bwMode="auto">
            <a:xfrm>
              <a:off x="1094" y="1231"/>
              <a:ext cx="720" cy="705"/>
              <a:chOff x="480" y="1200"/>
              <a:chExt cx="1042" cy="1019"/>
            </a:xfrm>
          </p:grpSpPr>
          <p:grpSp>
            <p:nvGrpSpPr>
              <p:cNvPr id="30768" name="Group 18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30770" name="Picture 19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084" name="Oval 20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20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30769" name="Picture 21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5" name="Group 22"/>
            <p:cNvGrpSpPr>
              <a:grpSpLocks/>
            </p:cNvGrpSpPr>
            <p:nvPr/>
          </p:nvGrpSpPr>
          <p:grpSpPr bwMode="auto">
            <a:xfrm>
              <a:off x="576" y="2056"/>
              <a:ext cx="720" cy="705"/>
              <a:chOff x="480" y="1200"/>
              <a:chExt cx="1042" cy="1019"/>
            </a:xfrm>
          </p:grpSpPr>
          <p:grpSp>
            <p:nvGrpSpPr>
              <p:cNvPr id="30764" name="Group 23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30766" name="Picture 24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089" name="Oval 25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20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30765" name="Picture 2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6" name="Group 27"/>
            <p:cNvGrpSpPr>
              <a:grpSpLocks/>
            </p:cNvGrpSpPr>
            <p:nvPr/>
          </p:nvGrpSpPr>
          <p:grpSpPr bwMode="auto">
            <a:xfrm>
              <a:off x="1094" y="2835"/>
              <a:ext cx="720" cy="705"/>
              <a:chOff x="480" y="1200"/>
              <a:chExt cx="1042" cy="1019"/>
            </a:xfrm>
          </p:grpSpPr>
          <p:grpSp>
            <p:nvGrpSpPr>
              <p:cNvPr id="30760" name="Group 28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30762" name="Picture 29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094" name="Oval 30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20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30761" name="Picture 31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37" name="Text Box 32"/>
            <p:cNvSpPr txBox="1">
              <a:spLocks noChangeArrowheads="1"/>
            </p:cNvSpPr>
            <p:nvPr/>
          </p:nvSpPr>
          <p:spPr bwMode="white">
            <a:xfrm>
              <a:off x="1135" y="1337"/>
              <a:ext cx="63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管理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单元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738" name="Text Box 33"/>
            <p:cNvSpPr txBox="1">
              <a:spLocks noChangeArrowheads="1"/>
            </p:cNvSpPr>
            <p:nvPr/>
          </p:nvSpPr>
          <p:spPr bwMode="white">
            <a:xfrm>
              <a:off x="613" y="2292"/>
              <a:ext cx="63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架构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739" name="Text Box 34"/>
            <p:cNvSpPr txBox="1">
              <a:spLocks noChangeArrowheads="1"/>
            </p:cNvSpPr>
            <p:nvPr/>
          </p:nvSpPr>
          <p:spPr bwMode="white">
            <a:xfrm>
              <a:off x="1135" y="3079"/>
              <a:ext cx="63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服务器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grpSp>
          <p:nvGrpSpPr>
            <p:cNvPr id="30740" name="Group 35"/>
            <p:cNvGrpSpPr>
              <a:grpSpLocks/>
            </p:cNvGrpSpPr>
            <p:nvPr/>
          </p:nvGrpSpPr>
          <p:grpSpPr bwMode="auto">
            <a:xfrm>
              <a:off x="4410" y="1231"/>
              <a:ext cx="720" cy="705"/>
              <a:chOff x="480" y="1200"/>
              <a:chExt cx="1042" cy="1019"/>
            </a:xfrm>
          </p:grpSpPr>
          <p:grpSp>
            <p:nvGrpSpPr>
              <p:cNvPr id="30756" name="Group 3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30758" name="Picture 37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102" name="Oval 3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20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30757" name="Picture 39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1" name="Text Box 40"/>
            <p:cNvSpPr txBox="1">
              <a:spLocks noChangeArrowheads="1"/>
            </p:cNvSpPr>
            <p:nvPr/>
          </p:nvSpPr>
          <p:spPr bwMode="white">
            <a:xfrm>
              <a:off x="4389" y="1337"/>
              <a:ext cx="76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架构级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集中管理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grpSp>
          <p:nvGrpSpPr>
            <p:cNvPr id="30742" name="Group 41"/>
            <p:cNvGrpSpPr>
              <a:grpSpLocks/>
            </p:cNvGrpSpPr>
            <p:nvPr/>
          </p:nvGrpSpPr>
          <p:grpSpPr bwMode="auto">
            <a:xfrm>
              <a:off x="4948" y="2056"/>
              <a:ext cx="720" cy="705"/>
              <a:chOff x="480" y="1200"/>
              <a:chExt cx="1042" cy="1019"/>
            </a:xfrm>
          </p:grpSpPr>
          <p:grpSp>
            <p:nvGrpSpPr>
              <p:cNvPr id="30752" name="Group 42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30754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108" name="Oval 44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20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30753" name="Picture 45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3" name="Text Box 46"/>
            <p:cNvSpPr txBox="1">
              <a:spLocks noChangeArrowheads="1"/>
            </p:cNvSpPr>
            <p:nvPr/>
          </p:nvSpPr>
          <p:spPr bwMode="white">
            <a:xfrm>
              <a:off x="4985" y="2163"/>
              <a:ext cx="63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融合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优化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grpSp>
          <p:nvGrpSpPr>
            <p:cNvPr id="30744" name="Group 47"/>
            <p:cNvGrpSpPr>
              <a:grpSpLocks/>
            </p:cNvGrpSpPr>
            <p:nvPr/>
          </p:nvGrpSpPr>
          <p:grpSpPr bwMode="auto">
            <a:xfrm>
              <a:off x="4410" y="2825"/>
              <a:ext cx="720" cy="704"/>
              <a:chOff x="480" y="1200"/>
              <a:chExt cx="1042" cy="1019"/>
            </a:xfrm>
          </p:grpSpPr>
          <p:grpSp>
            <p:nvGrpSpPr>
              <p:cNvPr id="30748" name="Group 48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30750" name="Picture 49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114" name="Oval 50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20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30749" name="Picture 51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5" name="Text Box 52"/>
            <p:cNvSpPr txBox="1">
              <a:spLocks noChangeArrowheads="1"/>
            </p:cNvSpPr>
            <p:nvPr/>
          </p:nvSpPr>
          <p:spPr bwMode="white">
            <a:xfrm>
              <a:off x="4446" y="2938"/>
              <a:ext cx="63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负载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F8F8F8"/>
                  </a:solidFill>
                  <a:latin typeface="华文细黑" pitchFamily="2" charset="-122"/>
                  <a:ea typeface="华文细黑" pitchFamily="2" charset="-122"/>
                </a:rPr>
                <a:t>为核心</a:t>
              </a:r>
              <a:endParaRPr lang="en-US" altLang="zh-CN" sz="160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747" name="Text Box 54"/>
            <p:cNvSpPr txBox="1">
              <a:spLocks noChangeArrowheads="1"/>
            </p:cNvSpPr>
            <p:nvPr/>
          </p:nvSpPr>
          <p:spPr bwMode="auto">
            <a:xfrm>
              <a:off x="3965" y="2087"/>
              <a:ext cx="99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架构部署时间</a:t>
              </a:r>
              <a:endParaRPr lang="en-US" altLang="zh-CN" sz="16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以天或小时计算</a:t>
              </a:r>
              <a:endParaRPr lang="en-US" altLang="zh-CN" sz="16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697" y="3064654"/>
            <a:ext cx="950212" cy="1301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Web</a:t>
            </a: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边缘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数据库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大数据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虚拟化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0" y="1716798"/>
            <a:ext cx="933599" cy="8374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服务器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网络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存储</a:t>
            </a:r>
            <a:endParaRPr lang="en-US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6519" y="751059"/>
            <a:ext cx="1315726" cy="8374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每台服务器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每一层</a:t>
            </a:r>
            <a:endParaRPr lang="en-US" altLang="zh-CN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  <a:p>
            <a:pPr marL="215238" indent="-215238" latinLnBrk="1" hangingPunct="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每个系统</a:t>
            </a:r>
            <a:endParaRPr lang="en-US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9781" y="4013821"/>
            <a:ext cx="858031" cy="3266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rtl="0" latinLnBrk="1" hangingPunct="0"/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负载模块</a:t>
            </a:r>
            <a:endParaRPr lang="en-US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7972" y="3260713"/>
            <a:ext cx="858031" cy="3266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rtl="0" latinLnBrk="1" hangingPunct="0"/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高度集成</a:t>
            </a:r>
            <a:endParaRPr lang="en-US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28335" y="1297576"/>
            <a:ext cx="1242129" cy="3266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rtl="0" latinLnBrk="1" hangingPunct="0"/>
            <a:r>
              <a:rPr lang="zh-CN" altLang="en-US" sz="15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集中统一管理</a:t>
            </a:r>
            <a:endParaRPr lang="en-US" sz="150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417" y="604516"/>
            <a:ext cx="2018458" cy="618395"/>
          </a:xfrm>
          <a:prstGeom prst="rect">
            <a:avLst/>
          </a:prstGeom>
          <a:solidFill>
            <a:srgbClr val="0070C0"/>
          </a:solidFill>
          <a:ln w="127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rtl="0" latinLnBrk="1" hangingPunct="0"/>
            <a:r>
              <a:rPr lang="zh-CN" altLang="en-US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融合</a:t>
            </a:r>
            <a:r>
              <a:rPr lang="en-US" altLang="zh-CN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IT</a:t>
            </a:r>
            <a:r>
              <a:rPr lang="zh-CN" altLang="en-US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相对传统</a:t>
            </a:r>
            <a:r>
              <a:rPr lang="en-US" altLang="zh-CN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IT</a:t>
            </a:r>
          </a:p>
          <a:p>
            <a:pPr rtl="0" latinLnBrk="1" hangingPunct="0"/>
            <a:r>
              <a:rPr lang="en-US" altLang="zh-CN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TCO</a:t>
            </a:r>
            <a:r>
              <a:rPr lang="zh-CN" altLang="en-US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降低</a:t>
            </a:r>
            <a:r>
              <a:rPr lang="en-US" altLang="zh-CN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 30%-50%</a:t>
            </a:r>
            <a:endParaRPr lang="en-US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2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融合架构市场需求快速上升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017817"/>
              </p:ext>
            </p:extLst>
          </p:nvPr>
        </p:nvGraphicFramePr>
        <p:xfrm>
          <a:off x="282893" y="767435"/>
          <a:ext cx="8628221" cy="417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587201" y="4927396"/>
            <a:ext cx="1757168" cy="1875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rtl="0" latinLnBrk="1" hangingPunct="0"/>
            <a:r>
              <a:rPr lang="zh-CN" altLang="en-US" sz="800" dirty="0">
                <a:solidFill>
                  <a:srgbClr val="000000"/>
                </a:solidFill>
              </a:rPr>
              <a:t>数据来源：中桥调研咨询，</a:t>
            </a:r>
            <a:r>
              <a:rPr lang="en-US" altLang="zh-CN" sz="800" dirty="0">
                <a:solidFill>
                  <a:srgbClr val="000000"/>
                </a:solidFill>
              </a:rPr>
              <a:t>2015</a:t>
            </a:r>
            <a:r>
              <a:rPr lang="zh-CN" altLang="en-US" sz="800" dirty="0">
                <a:solidFill>
                  <a:srgbClr val="000000"/>
                </a:solidFill>
              </a:rPr>
              <a:t>年</a:t>
            </a:r>
            <a:r>
              <a:rPr lang="en-US" altLang="zh-CN" sz="800" dirty="0">
                <a:solidFill>
                  <a:srgbClr val="000000"/>
                </a:solidFill>
              </a:rPr>
              <a:t>7</a:t>
            </a:r>
            <a:r>
              <a:rPr lang="zh-CN" altLang="en-US" sz="800" dirty="0">
                <a:solidFill>
                  <a:srgbClr val="000000"/>
                </a:solidFill>
              </a:rPr>
              <a:t>月</a:t>
            </a:r>
          </a:p>
        </p:txBody>
      </p:sp>
      <p:pic>
        <p:nvPicPr>
          <p:cNvPr id="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97556"/>
            <a:ext cx="6719777" cy="516757"/>
          </a:xfrm>
        </p:spPr>
        <p:txBody>
          <a:bodyPr/>
          <a:lstStyle/>
          <a:p>
            <a:r>
              <a:rPr lang="zh-CN" altLang="en-US" dirty="0"/>
              <a:t>核心应用虚拟化成为企业级用户</a:t>
            </a:r>
            <a:r>
              <a:rPr lang="en-US" altLang="zh-CN" dirty="0"/>
              <a:t>IT</a:t>
            </a:r>
            <a:r>
              <a:rPr lang="zh-CN" altLang="en-US" dirty="0"/>
              <a:t>第一开支重点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20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69004"/>
              </p:ext>
            </p:extLst>
          </p:nvPr>
        </p:nvGraphicFramePr>
        <p:xfrm>
          <a:off x="433283" y="899911"/>
          <a:ext cx="8386142" cy="38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35376"/>
              </p:ext>
            </p:extLst>
          </p:nvPr>
        </p:nvGraphicFramePr>
        <p:xfrm>
          <a:off x="307493" y="714313"/>
          <a:ext cx="8470003" cy="41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97556"/>
            <a:ext cx="6230679" cy="516757"/>
          </a:xfrm>
        </p:spPr>
        <p:txBody>
          <a:bodyPr/>
          <a:lstStyle/>
          <a:p>
            <a:r>
              <a:rPr lang="zh-CN" altLang="en-US" dirty="0"/>
              <a:t>提升虚拟化成熟度决定数据中心现代化水平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87879" y="1493723"/>
            <a:ext cx="1976400" cy="5820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defTabSz="366702" latinLnBrk="1" hangingPunct="0"/>
            <a:r>
              <a:rPr lang="zh-CN" altLang="en-US" sz="15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业务关键应用虚拟化</a:t>
            </a:r>
            <a:endParaRPr lang="en-US" altLang="zh-CN" sz="15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defTabSz="366702" latinLnBrk="1" hangingPunct="0"/>
            <a:r>
              <a:rPr lang="zh-CN" altLang="en-US" sz="15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成为企业级用户</a:t>
            </a:r>
            <a:r>
              <a:rPr lang="en-US" altLang="zh-CN" sz="15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IT</a:t>
            </a:r>
            <a:r>
              <a:rPr lang="zh-CN" altLang="en-US" sz="15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重点</a:t>
            </a:r>
            <a:endParaRPr lang="en-US" sz="15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  <p:pic>
        <p:nvPicPr>
          <p:cNvPr id="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1" y="197556"/>
            <a:ext cx="6124352" cy="516757"/>
          </a:xfrm>
        </p:spPr>
        <p:txBody>
          <a:bodyPr/>
          <a:lstStyle/>
          <a:p>
            <a:r>
              <a:rPr lang="zh-CN" altLang="en-US" dirty="0"/>
              <a:t>通过虚拟化实现私有云成为企业级数据中心演进主流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50632"/>
              </p:ext>
            </p:extLst>
          </p:nvPr>
        </p:nvGraphicFramePr>
        <p:xfrm>
          <a:off x="414095" y="841812"/>
          <a:ext cx="8503168" cy="40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商业智能成为</a:t>
            </a:r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IT</a:t>
            </a:r>
            <a:r>
              <a:rPr lang="zh-CN" altLang="en-US" dirty="0"/>
              <a:t>战略重点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28199"/>
              </p:ext>
            </p:extLst>
          </p:nvPr>
        </p:nvGraphicFramePr>
        <p:xfrm>
          <a:off x="414096" y="721073"/>
          <a:ext cx="8489191" cy="411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92661" y="1415140"/>
            <a:ext cx="1791722" cy="888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defTabSz="366702" latinLnBrk="1" hangingPunct="0"/>
            <a:r>
              <a:rPr lang="zh-CN" altLang="en-US" sz="16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对企业级存储</a:t>
            </a:r>
            <a:endParaRPr lang="en-US" altLang="zh-CN" sz="16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  <a:p>
            <a:pPr defTabSz="366702" latinLnBrk="1" hangingPunct="0"/>
            <a:r>
              <a:rPr lang="zh-CN" altLang="en-US" sz="16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满足</a:t>
            </a:r>
            <a:r>
              <a:rPr lang="en-US" altLang="zh-CN" sz="16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OLTP</a:t>
            </a:r>
            <a:r>
              <a:rPr lang="zh-CN" altLang="en-US" sz="16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和</a:t>
            </a:r>
            <a:r>
              <a:rPr lang="en-US" altLang="zh-CN" sz="16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Helvetica Light"/>
              </a:rPr>
              <a:t>OLAP</a:t>
            </a:r>
          </a:p>
          <a:p>
            <a:pPr defTabSz="366702" latinLnBrk="1" hangingPunct="0"/>
            <a:r>
              <a:rPr lang="zh-CN" altLang="en-US" sz="16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性能需求快速提升</a:t>
            </a:r>
            <a:endParaRPr lang="en-US" sz="16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sym typeface="Helvetica Light"/>
            </a:endParaRPr>
          </a:p>
        </p:txBody>
      </p:sp>
      <p:pic>
        <p:nvPicPr>
          <p:cNvPr id="6" name="Picture 2" descr="C:\Users\Lori\Desktop\Intel Logo\2016\至强新logo+表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0" y="4296187"/>
            <a:ext cx="273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1208</Words>
  <Application>Microsoft Office PowerPoint</Application>
  <PresentationFormat>全屏显示(16:9)</PresentationFormat>
  <Paragraphs>363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2_White</vt:lpstr>
      <vt:lpstr>未来就绪重新定义企业级存储</vt:lpstr>
      <vt:lpstr>演讲提纲 </vt:lpstr>
      <vt:lpstr>新经济环境加速IT转型 </vt:lpstr>
      <vt:lpstr>传统IT&amp;融合IT </vt:lpstr>
      <vt:lpstr>融合架构市场需求快速上升 </vt:lpstr>
      <vt:lpstr>核心应用虚拟化成为企业级用户IT第一开支重点 </vt:lpstr>
      <vt:lpstr>提升虚拟化成熟度决定数据中心现代化水平 </vt:lpstr>
      <vt:lpstr>通过虚拟化实现私有云成为企业级数据中心演进主流 </vt:lpstr>
      <vt:lpstr>商业智能成为2016年IT战略重点 </vt:lpstr>
      <vt:lpstr>评估存储重要考核因素 </vt:lpstr>
      <vt:lpstr>传统企业级存储面临的挑战 </vt:lpstr>
      <vt:lpstr>新一代企业级存储 </vt:lpstr>
      <vt:lpstr>企业级用户核心系统对存储需求 </vt:lpstr>
      <vt:lpstr>企业级用户评估闪存方案重要考核因素 </vt:lpstr>
      <vt:lpstr>企业级用户，针对不同应用的闪存需求 </vt:lpstr>
      <vt:lpstr>企业级存储加大对统一存储需求</vt:lpstr>
      <vt:lpstr>使用场景浅析--新一代存储作为业务增长引擎 </vt:lpstr>
      <vt:lpstr>PowerPoint 演示文稿</vt:lpstr>
      <vt:lpstr>PowerPoint 演示文稿</vt:lpstr>
      <vt:lpstr>PowerPoint 演示文稿</vt:lpstr>
    </vt:vector>
  </TitlesOfParts>
  <Company>Sino-Bridges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珩</dc:creator>
  <cp:lastModifiedBy>Lori Yang</cp:lastModifiedBy>
  <cp:revision>48</cp:revision>
  <dcterms:created xsi:type="dcterms:W3CDTF">2015-03-25T13:24:20Z</dcterms:created>
  <dcterms:modified xsi:type="dcterms:W3CDTF">2015-12-07T06:02:25Z</dcterms:modified>
</cp:coreProperties>
</file>