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3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4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5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0" r:id="rId3"/>
    <p:sldMasterId id="2147483695" r:id="rId4"/>
    <p:sldMasterId id="2147483710" r:id="rId5"/>
    <p:sldMasterId id="2147483725" r:id="rId6"/>
    <p:sldMasterId id="2147483739" r:id="rId7"/>
    <p:sldMasterId id="2147483753" r:id="rId8"/>
    <p:sldMasterId id="2147483768" r:id="rId9"/>
    <p:sldMasterId id="2147483788" r:id="rId10"/>
    <p:sldMasterId id="2147483804" r:id="rId11"/>
    <p:sldMasterId id="2147483819" r:id="rId12"/>
    <p:sldMasterId id="2147483835" r:id="rId13"/>
    <p:sldMasterId id="2147483853" r:id="rId14"/>
    <p:sldMasterId id="2147483868" r:id="rId15"/>
    <p:sldMasterId id="2147483883" r:id="rId16"/>
  </p:sldMasterIdLst>
  <p:notesMasterIdLst>
    <p:notesMasterId r:id="rId51"/>
  </p:notesMasterIdLst>
  <p:sldIdLst>
    <p:sldId id="326" r:id="rId17"/>
    <p:sldId id="328" r:id="rId18"/>
    <p:sldId id="329" r:id="rId19"/>
    <p:sldId id="353" r:id="rId20"/>
    <p:sldId id="305" r:id="rId21"/>
    <p:sldId id="318" r:id="rId22"/>
    <p:sldId id="356" r:id="rId23"/>
    <p:sldId id="342" r:id="rId24"/>
    <p:sldId id="343" r:id="rId25"/>
    <p:sldId id="344" r:id="rId26"/>
    <p:sldId id="355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69" r:id="rId36"/>
    <p:sldId id="359" r:id="rId37"/>
    <p:sldId id="360" r:id="rId38"/>
    <p:sldId id="361" r:id="rId39"/>
    <p:sldId id="362" r:id="rId40"/>
    <p:sldId id="364" r:id="rId41"/>
    <p:sldId id="341" r:id="rId42"/>
    <p:sldId id="371" r:id="rId43"/>
    <p:sldId id="388" r:id="rId44"/>
    <p:sldId id="389" r:id="rId45"/>
    <p:sldId id="390" r:id="rId46"/>
    <p:sldId id="391" r:id="rId47"/>
    <p:sldId id="392" r:id="rId48"/>
    <p:sldId id="393" r:id="rId49"/>
    <p:sldId id="394" r:id="rId50"/>
  </p:sldIdLst>
  <p:sldSz cx="12192000" cy="6858000"/>
  <p:notesSz cx="6858000" cy="9144000"/>
  <p:defaultTextStyle>
    <a:defPPr>
      <a:defRPr lang="zh-CN"/>
    </a:defPPr>
    <a:lvl1pPr marL="0" algn="l" defTabSz="9138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91" algn="l" defTabSz="9138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10" algn="l" defTabSz="9138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16" algn="l" defTabSz="9138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21" algn="l" defTabSz="9138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42" algn="l" defTabSz="9138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30" algn="l" defTabSz="9138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320" algn="l" defTabSz="9138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211" algn="l" defTabSz="9138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A999809-BECB-43A5-81A6-9D99E4084237}">
          <p14:sldIdLst>
            <p14:sldId id="326"/>
            <p14:sldId id="328"/>
            <p14:sldId id="329"/>
            <p14:sldId id="353"/>
            <p14:sldId id="305"/>
            <p14:sldId id="318"/>
            <p14:sldId id="356"/>
            <p14:sldId id="342"/>
            <p14:sldId id="343"/>
            <p14:sldId id="344"/>
            <p14:sldId id="355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69"/>
            <p14:sldId id="359"/>
            <p14:sldId id="360"/>
            <p14:sldId id="361"/>
            <p14:sldId id="362"/>
            <p14:sldId id="364"/>
            <p14:sldId id="341"/>
            <p14:sldId id="371"/>
            <p14:sldId id="388"/>
            <p14:sldId id="389"/>
            <p14:sldId id="390"/>
            <p14:sldId id="391"/>
            <p14:sldId id="392"/>
            <p14:sldId id="393"/>
            <p14:sldId id="394"/>
          </p14:sldIdLst>
        </p14:section>
        <p14:section name="无标题节" id="{C15E898B-00B8-4C51-9C7A-8E5AD6025B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82724" autoAdjust="0"/>
  </p:normalViewPr>
  <p:slideViewPr>
    <p:cSldViewPr snapToGrid="0">
      <p:cViewPr varScale="1">
        <p:scale>
          <a:sx n="93" d="100"/>
          <a:sy n="93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3C8DF-2127-454C-BEA0-9F1B0F3A046A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09BF0E1F-FD8B-4EB7-8B34-E3792425BC08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晚间系统故障</a:t>
          </a:r>
          <a:endParaRPr lang="en-US" altLang="zh-CN" sz="18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只能恢复一天前的数据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9D61636-D8D8-4B30-9690-BB64F8572C48}" type="parTrans" cxnId="{F40D5E99-0A8E-44C8-A09F-9915F763250B}">
      <dgm:prSet/>
      <dgm:spPr/>
      <dgm:t>
        <a:bodyPr/>
        <a:lstStyle/>
        <a:p>
          <a:endParaRPr lang="zh-CN" altLang="en-US" sz="1800" b="1"/>
        </a:p>
      </dgm:t>
    </dgm:pt>
    <dgm:pt modelId="{9C29DE4B-B193-4622-AD31-AB57C9F4B4AB}" type="sibTrans" cxnId="{F40D5E99-0A8E-44C8-A09F-9915F763250B}">
      <dgm:prSet/>
      <dgm:spPr/>
      <dgm:t>
        <a:bodyPr/>
        <a:lstStyle/>
        <a:p>
          <a:endParaRPr lang="zh-CN" altLang="en-US" sz="1800" b="1"/>
        </a:p>
      </dgm:t>
    </dgm:pt>
    <dgm:pt modelId="{654E03E2-40E5-4B05-98CC-229670FB29E3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检测人员工作白费</a:t>
          </a:r>
          <a:endParaRPr lang="en-US" altLang="zh-CN" sz="18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部分样本失效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AD813DC-3050-4744-A1DC-6FDF57101F09}" type="parTrans" cxnId="{CC78456B-4530-4631-8F55-2234D27AE85E}">
      <dgm:prSet/>
      <dgm:spPr/>
      <dgm:t>
        <a:bodyPr/>
        <a:lstStyle/>
        <a:p>
          <a:endParaRPr lang="zh-CN" altLang="en-US" sz="1800" b="1"/>
        </a:p>
      </dgm:t>
    </dgm:pt>
    <dgm:pt modelId="{5F47A98B-2B12-492B-9D58-470832D3CC10}" type="sibTrans" cxnId="{CC78456B-4530-4631-8F55-2234D27AE85E}">
      <dgm:prSet/>
      <dgm:spPr/>
      <dgm:t>
        <a:bodyPr/>
        <a:lstStyle/>
        <a:p>
          <a:endParaRPr lang="zh-CN" altLang="en-US" sz="1800" b="1"/>
        </a:p>
      </dgm:t>
    </dgm:pt>
    <dgm:pt modelId="{ECC236B9-9534-4723-AA94-76EAE3CE478A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无法交付检测结果</a:t>
          </a:r>
          <a:endParaRPr lang="en-US" altLang="zh-CN" sz="18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客户索赔、声誉受损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A1643F6-42B3-4F03-A2EE-F1D13FC01F95}" type="parTrans" cxnId="{4165391E-3CEC-4B67-99ED-EA32031AFAC3}">
      <dgm:prSet/>
      <dgm:spPr/>
      <dgm:t>
        <a:bodyPr/>
        <a:lstStyle/>
        <a:p>
          <a:endParaRPr lang="zh-CN" altLang="en-US" sz="1800" b="1"/>
        </a:p>
      </dgm:t>
    </dgm:pt>
    <dgm:pt modelId="{78350AEE-DE6D-4534-9569-6462ECDEAF24}" type="sibTrans" cxnId="{4165391E-3CEC-4B67-99ED-EA32031AFAC3}">
      <dgm:prSet/>
      <dgm:spPr/>
      <dgm:t>
        <a:bodyPr/>
        <a:lstStyle/>
        <a:p>
          <a:endParaRPr lang="zh-CN" altLang="en-US" sz="1800" b="1"/>
        </a:p>
      </dgm:t>
    </dgm:pt>
    <dgm:pt modelId="{296A88B3-4124-4676-93F4-ABC99CDE89DE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机房发生火灾</a:t>
          </a:r>
          <a:endParaRPr lang="en-US" altLang="zh-CN" sz="18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设备部分或全部焚毁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E60674-BF61-4D1C-A000-CEFA53203532}" type="parTrans" cxnId="{8715C790-82A6-4193-B132-D6C38CF7D902}">
      <dgm:prSet/>
      <dgm:spPr/>
      <dgm:t>
        <a:bodyPr/>
        <a:lstStyle/>
        <a:p>
          <a:endParaRPr lang="zh-CN" altLang="en-US" sz="1800" b="1"/>
        </a:p>
      </dgm:t>
    </dgm:pt>
    <dgm:pt modelId="{50EE73FA-DA27-4D54-B486-0A249159C31F}" type="sibTrans" cxnId="{8715C790-82A6-4193-B132-D6C38CF7D902}">
      <dgm:prSet/>
      <dgm:spPr/>
      <dgm:t>
        <a:bodyPr/>
        <a:lstStyle/>
        <a:p>
          <a:endParaRPr lang="zh-CN" altLang="en-US" sz="1800" b="1"/>
        </a:p>
      </dgm:t>
    </dgm:pt>
    <dgm:pt modelId="{EFEAC041-9896-4361-AC29-0908F078B1E9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所有业务中断</a:t>
          </a:r>
          <a:endParaRPr lang="en-US" altLang="zh-CN" sz="18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历史检测数据全部丢失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94E98D-D84A-4161-98EE-248302F74BB8}" type="parTrans" cxnId="{E4F06D7C-42C2-4340-95FC-AE47D4A53F06}">
      <dgm:prSet/>
      <dgm:spPr/>
      <dgm:t>
        <a:bodyPr/>
        <a:lstStyle/>
        <a:p>
          <a:endParaRPr lang="zh-CN" altLang="en-US" sz="1800" b="1"/>
        </a:p>
      </dgm:t>
    </dgm:pt>
    <dgm:pt modelId="{ADDB1726-23D9-4BE5-8191-7DAAAEE84955}" type="sibTrans" cxnId="{E4F06D7C-42C2-4340-95FC-AE47D4A53F06}">
      <dgm:prSet/>
      <dgm:spPr/>
      <dgm:t>
        <a:bodyPr/>
        <a:lstStyle/>
        <a:p>
          <a:endParaRPr lang="zh-CN" altLang="en-US" sz="1800" b="1"/>
        </a:p>
      </dgm:t>
    </dgm:pt>
    <dgm:pt modelId="{2D3AA637-FABC-43B5-8EDC-8684EB3BC9BB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巨额经济损失</a:t>
          </a:r>
          <a:endParaRPr lang="en-US" altLang="zh-CN" sz="18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业务无法继续开展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2DFC73F-3433-4C99-8B57-87D3ADBF9341}" type="parTrans" cxnId="{4FBEB415-F478-4037-95CC-49658619F584}">
      <dgm:prSet/>
      <dgm:spPr/>
      <dgm:t>
        <a:bodyPr/>
        <a:lstStyle/>
        <a:p>
          <a:endParaRPr lang="zh-CN" altLang="en-US" sz="1800" b="1"/>
        </a:p>
      </dgm:t>
    </dgm:pt>
    <dgm:pt modelId="{BB1EC261-F8F6-431C-8394-2BEF0D76980A}" type="sibTrans" cxnId="{4FBEB415-F478-4037-95CC-49658619F584}">
      <dgm:prSet/>
      <dgm:spPr/>
      <dgm:t>
        <a:bodyPr/>
        <a:lstStyle/>
        <a:p>
          <a:endParaRPr lang="zh-CN" altLang="en-US" sz="1800" b="1"/>
        </a:p>
      </dgm:t>
    </dgm:pt>
    <dgm:pt modelId="{6B808389-0185-4C69-A810-86884FF84293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网络隔离不完全</a:t>
          </a:r>
          <a:endParaRPr lang="en-US" altLang="zh-CN" sz="18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系统遭遇黑客入侵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E63DB1A-1528-4012-B1D0-67AEBD9512F7}" type="parTrans" cxnId="{FCA6A749-2373-43AF-912B-BC42BCCAC269}">
      <dgm:prSet/>
      <dgm:spPr/>
      <dgm:t>
        <a:bodyPr/>
        <a:lstStyle/>
        <a:p>
          <a:endParaRPr lang="zh-CN" altLang="en-US" sz="1800" b="1"/>
        </a:p>
      </dgm:t>
    </dgm:pt>
    <dgm:pt modelId="{91F34059-8BDF-4927-A7D0-4F148E679DF7}" type="sibTrans" cxnId="{FCA6A749-2373-43AF-912B-BC42BCCAC269}">
      <dgm:prSet/>
      <dgm:spPr/>
      <dgm:t>
        <a:bodyPr/>
        <a:lstStyle/>
        <a:p>
          <a:endParaRPr lang="zh-CN" altLang="en-US" sz="1800" b="1"/>
        </a:p>
      </dgm:t>
    </dgm:pt>
    <dgm:pt modelId="{65E5159F-E909-4690-BBF9-4C7324823E6D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患者敏感数据泄露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BEF462E-9C41-4084-8B76-F4E5390B5CC8}" type="parTrans" cxnId="{683470A6-2E6B-4242-B4E3-9E5DA75AB7EB}">
      <dgm:prSet/>
      <dgm:spPr/>
      <dgm:t>
        <a:bodyPr/>
        <a:lstStyle/>
        <a:p>
          <a:endParaRPr lang="zh-CN" altLang="en-US" sz="1800" b="1"/>
        </a:p>
      </dgm:t>
    </dgm:pt>
    <dgm:pt modelId="{3EA15A56-8FFA-476A-AA1A-8F1F80DF0BFC}" type="sibTrans" cxnId="{683470A6-2E6B-4242-B4E3-9E5DA75AB7EB}">
      <dgm:prSet/>
      <dgm:spPr/>
      <dgm:t>
        <a:bodyPr/>
        <a:lstStyle/>
        <a:p>
          <a:endParaRPr lang="zh-CN" altLang="en-US" sz="1800" b="1"/>
        </a:p>
      </dgm:t>
    </dgm:pt>
    <dgm:pt modelId="{C4DF0FA5-2F3C-49CA-806E-82FDE584E844}">
      <dgm:prSet phldrT="[文本]" custT="1"/>
      <dgm:spPr/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客户索赔、声誉受损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BE15D6A-F6AF-434A-A33F-CECAA9A223CE}" type="parTrans" cxnId="{F8C1A2FB-CF07-4289-ABDB-A58524EEDE6B}">
      <dgm:prSet/>
      <dgm:spPr/>
      <dgm:t>
        <a:bodyPr/>
        <a:lstStyle/>
        <a:p>
          <a:endParaRPr lang="zh-CN" altLang="en-US" sz="1800" b="1"/>
        </a:p>
      </dgm:t>
    </dgm:pt>
    <dgm:pt modelId="{C4B964A6-6F20-4E87-8CB1-7A50FB128A53}" type="sibTrans" cxnId="{F8C1A2FB-CF07-4289-ABDB-A58524EEDE6B}">
      <dgm:prSet/>
      <dgm:spPr/>
      <dgm:t>
        <a:bodyPr/>
        <a:lstStyle/>
        <a:p>
          <a:endParaRPr lang="zh-CN" altLang="en-US" sz="1800" b="1"/>
        </a:p>
      </dgm:t>
    </dgm:pt>
    <dgm:pt modelId="{400BD749-ADCE-421E-BD32-395515A222C4}" type="pres">
      <dgm:prSet presAssocID="{8AE3C8DF-2127-454C-BEA0-9F1B0F3A046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57060761-A375-4455-A03E-2D0CE5B097F8}" type="pres">
      <dgm:prSet presAssocID="{09BF0E1F-FD8B-4EB7-8B34-E3792425BC08}" presName="horFlow" presStyleCnt="0"/>
      <dgm:spPr/>
    </dgm:pt>
    <dgm:pt modelId="{5EDC05A2-6BC7-410C-B177-908413D9B890}" type="pres">
      <dgm:prSet presAssocID="{09BF0E1F-FD8B-4EB7-8B34-E3792425BC08}" presName="bigChev" presStyleLbl="node1" presStyleIdx="0" presStyleCnt="3" custScaleX="129105"/>
      <dgm:spPr/>
      <dgm:t>
        <a:bodyPr/>
        <a:lstStyle/>
        <a:p>
          <a:endParaRPr lang="zh-CN" altLang="en-US"/>
        </a:p>
      </dgm:t>
    </dgm:pt>
    <dgm:pt modelId="{9E7C4B19-126B-4FAF-A3BB-3758988C5EC8}" type="pres">
      <dgm:prSet presAssocID="{DAD813DC-3050-4744-A1DC-6FDF57101F09}" presName="parTrans" presStyleCnt="0"/>
      <dgm:spPr/>
    </dgm:pt>
    <dgm:pt modelId="{D1F733F5-3889-4E42-9DE2-C2A6E8C9AA02}" type="pres">
      <dgm:prSet presAssocID="{654E03E2-40E5-4B05-98CC-229670FB29E3}" presName="node" presStyleLbl="alignAccFollowNode1" presStyleIdx="0" presStyleCnt="6" custScaleX="1334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DDF740-7563-4242-9461-489722E808D7}" type="pres">
      <dgm:prSet presAssocID="{5F47A98B-2B12-492B-9D58-470832D3CC10}" presName="sibTrans" presStyleCnt="0"/>
      <dgm:spPr/>
    </dgm:pt>
    <dgm:pt modelId="{95BCDE62-F9B8-491A-985D-5D66145077C2}" type="pres">
      <dgm:prSet presAssocID="{ECC236B9-9534-4723-AA94-76EAE3CE478A}" presName="node" presStyleLbl="alignAccFollowNode1" presStyleIdx="1" presStyleCnt="6" custScaleX="1257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2FC7A1-A812-4786-8C4C-29EB164B1EE5}" type="pres">
      <dgm:prSet presAssocID="{09BF0E1F-FD8B-4EB7-8B34-E3792425BC08}" presName="vSp" presStyleCnt="0"/>
      <dgm:spPr/>
    </dgm:pt>
    <dgm:pt modelId="{E8B161F8-888D-4E45-9856-48062EB7FB8C}" type="pres">
      <dgm:prSet presAssocID="{296A88B3-4124-4676-93F4-ABC99CDE89DE}" presName="horFlow" presStyleCnt="0"/>
      <dgm:spPr/>
    </dgm:pt>
    <dgm:pt modelId="{8D425E09-C691-48AA-8396-8E4ABBCC4BCB}" type="pres">
      <dgm:prSet presAssocID="{296A88B3-4124-4676-93F4-ABC99CDE89DE}" presName="bigChev" presStyleLbl="node1" presStyleIdx="1" presStyleCnt="3" custScaleX="125834"/>
      <dgm:spPr/>
      <dgm:t>
        <a:bodyPr/>
        <a:lstStyle/>
        <a:p>
          <a:endParaRPr lang="zh-CN" altLang="en-US"/>
        </a:p>
      </dgm:t>
    </dgm:pt>
    <dgm:pt modelId="{4F60C030-C08D-4AAD-AFD3-51D51963D42A}" type="pres">
      <dgm:prSet presAssocID="{D494E98D-D84A-4161-98EE-248302F74BB8}" presName="parTrans" presStyleCnt="0"/>
      <dgm:spPr/>
    </dgm:pt>
    <dgm:pt modelId="{4E66F90D-F916-42AC-8C90-B3983B301172}" type="pres">
      <dgm:prSet presAssocID="{EFEAC041-9896-4361-AC29-0908F078B1E9}" presName="node" presStyleLbl="alignAccFollowNode1" presStyleIdx="2" presStyleCnt="6" custScaleX="1370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4962E4-C47D-41D3-96E9-6A6C91748C07}" type="pres">
      <dgm:prSet presAssocID="{ADDB1726-23D9-4BE5-8191-7DAAAEE84955}" presName="sibTrans" presStyleCnt="0"/>
      <dgm:spPr/>
    </dgm:pt>
    <dgm:pt modelId="{EA6491E8-AF76-408E-8707-700D154C91E6}" type="pres">
      <dgm:prSet presAssocID="{2D3AA637-FABC-43B5-8EDC-8684EB3BC9BB}" presName="node" presStyleLbl="alignAccFollowNode1" presStyleIdx="3" presStyleCnt="6" custScaleX="12837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D51ECF-F5FA-42E9-82F8-94CE3A343AE0}" type="pres">
      <dgm:prSet presAssocID="{296A88B3-4124-4676-93F4-ABC99CDE89DE}" presName="vSp" presStyleCnt="0"/>
      <dgm:spPr/>
    </dgm:pt>
    <dgm:pt modelId="{C4410022-5A50-4C8C-9198-78A677F86919}" type="pres">
      <dgm:prSet presAssocID="{6B808389-0185-4C69-A810-86884FF84293}" presName="horFlow" presStyleCnt="0"/>
      <dgm:spPr/>
    </dgm:pt>
    <dgm:pt modelId="{EF691A2D-187B-4004-96E3-0960C8DC6100}" type="pres">
      <dgm:prSet presAssocID="{6B808389-0185-4C69-A810-86884FF84293}" presName="bigChev" presStyleLbl="node1" presStyleIdx="2" presStyleCnt="3" custScaleX="131092"/>
      <dgm:spPr/>
      <dgm:t>
        <a:bodyPr/>
        <a:lstStyle/>
        <a:p>
          <a:endParaRPr lang="zh-CN" altLang="en-US"/>
        </a:p>
      </dgm:t>
    </dgm:pt>
    <dgm:pt modelId="{B9B1A08A-4BB6-4927-BF7F-BB65CF229680}" type="pres">
      <dgm:prSet presAssocID="{9BEF462E-9C41-4084-8B76-F4E5390B5CC8}" presName="parTrans" presStyleCnt="0"/>
      <dgm:spPr/>
    </dgm:pt>
    <dgm:pt modelId="{638C6EB2-C807-4D21-8751-7F52E713AE27}" type="pres">
      <dgm:prSet presAssocID="{65E5159F-E909-4690-BBF9-4C7324823E6D}" presName="node" presStyleLbl="alignAccFollowNode1" presStyleIdx="4" presStyleCnt="6" custScaleX="13112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58C6ED-146A-4F7D-90CC-B166DB6168CD}" type="pres">
      <dgm:prSet presAssocID="{3EA15A56-8FFA-476A-AA1A-8F1F80DF0BFC}" presName="sibTrans" presStyleCnt="0"/>
      <dgm:spPr/>
    </dgm:pt>
    <dgm:pt modelId="{AC57E97D-DD7D-4AC7-ABFB-C56F878C3118}" type="pres">
      <dgm:prSet presAssocID="{C4DF0FA5-2F3C-49CA-806E-82FDE584E844}" presName="node" presStyleLbl="alignAccFollowNode1" presStyleIdx="5" presStyleCnt="6" custScaleX="1327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8C1A2FB-CF07-4289-ABDB-A58524EEDE6B}" srcId="{6B808389-0185-4C69-A810-86884FF84293}" destId="{C4DF0FA5-2F3C-49CA-806E-82FDE584E844}" srcOrd="1" destOrd="0" parTransId="{FBE15D6A-F6AF-434A-A33F-CECAA9A223CE}" sibTransId="{C4B964A6-6F20-4E87-8CB1-7A50FB128A53}"/>
    <dgm:cxn modelId="{A8B5CEAA-1919-4406-9932-EA0E2FBC8936}" type="presOf" srcId="{8AE3C8DF-2127-454C-BEA0-9F1B0F3A046A}" destId="{400BD749-ADCE-421E-BD32-395515A222C4}" srcOrd="0" destOrd="0" presId="urn:microsoft.com/office/officeart/2005/8/layout/lProcess3"/>
    <dgm:cxn modelId="{683470A6-2E6B-4242-B4E3-9E5DA75AB7EB}" srcId="{6B808389-0185-4C69-A810-86884FF84293}" destId="{65E5159F-E909-4690-BBF9-4C7324823E6D}" srcOrd="0" destOrd="0" parTransId="{9BEF462E-9C41-4084-8B76-F4E5390B5CC8}" sibTransId="{3EA15A56-8FFA-476A-AA1A-8F1F80DF0BFC}"/>
    <dgm:cxn modelId="{8715C790-82A6-4193-B132-D6C38CF7D902}" srcId="{8AE3C8DF-2127-454C-BEA0-9F1B0F3A046A}" destId="{296A88B3-4124-4676-93F4-ABC99CDE89DE}" srcOrd="1" destOrd="0" parTransId="{83E60674-BF61-4D1C-A000-CEFA53203532}" sibTransId="{50EE73FA-DA27-4D54-B486-0A249159C31F}"/>
    <dgm:cxn modelId="{7CE92141-2F2A-4600-A888-94A843ABE9D9}" type="presOf" srcId="{C4DF0FA5-2F3C-49CA-806E-82FDE584E844}" destId="{AC57E97D-DD7D-4AC7-ABFB-C56F878C3118}" srcOrd="0" destOrd="0" presId="urn:microsoft.com/office/officeart/2005/8/layout/lProcess3"/>
    <dgm:cxn modelId="{4165391E-3CEC-4B67-99ED-EA32031AFAC3}" srcId="{09BF0E1F-FD8B-4EB7-8B34-E3792425BC08}" destId="{ECC236B9-9534-4723-AA94-76EAE3CE478A}" srcOrd="1" destOrd="0" parTransId="{3A1643F6-42B3-4F03-A2EE-F1D13FC01F95}" sibTransId="{78350AEE-DE6D-4534-9569-6462ECDEAF24}"/>
    <dgm:cxn modelId="{0DDD3619-7BFE-4B09-9C30-D0702D59809C}" type="presOf" srcId="{ECC236B9-9534-4723-AA94-76EAE3CE478A}" destId="{95BCDE62-F9B8-491A-985D-5D66145077C2}" srcOrd="0" destOrd="0" presId="urn:microsoft.com/office/officeart/2005/8/layout/lProcess3"/>
    <dgm:cxn modelId="{56384579-E9F3-4822-AEEC-5FB2DAE56016}" type="presOf" srcId="{6B808389-0185-4C69-A810-86884FF84293}" destId="{EF691A2D-187B-4004-96E3-0960C8DC6100}" srcOrd="0" destOrd="0" presId="urn:microsoft.com/office/officeart/2005/8/layout/lProcess3"/>
    <dgm:cxn modelId="{434FA048-9FA4-4C94-88D4-72AA1666B1FA}" type="presOf" srcId="{654E03E2-40E5-4B05-98CC-229670FB29E3}" destId="{D1F733F5-3889-4E42-9DE2-C2A6E8C9AA02}" srcOrd="0" destOrd="0" presId="urn:microsoft.com/office/officeart/2005/8/layout/lProcess3"/>
    <dgm:cxn modelId="{FCA6A749-2373-43AF-912B-BC42BCCAC269}" srcId="{8AE3C8DF-2127-454C-BEA0-9F1B0F3A046A}" destId="{6B808389-0185-4C69-A810-86884FF84293}" srcOrd="2" destOrd="0" parTransId="{7E63DB1A-1528-4012-B1D0-67AEBD9512F7}" sibTransId="{91F34059-8BDF-4927-A7D0-4F148E679DF7}"/>
    <dgm:cxn modelId="{F36B31FB-727A-453B-9219-79C653177721}" type="presOf" srcId="{EFEAC041-9896-4361-AC29-0908F078B1E9}" destId="{4E66F90D-F916-42AC-8C90-B3983B301172}" srcOrd="0" destOrd="0" presId="urn:microsoft.com/office/officeart/2005/8/layout/lProcess3"/>
    <dgm:cxn modelId="{E4F06D7C-42C2-4340-95FC-AE47D4A53F06}" srcId="{296A88B3-4124-4676-93F4-ABC99CDE89DE}" destId="{EFEAC041-9896-4361-AC29-0908F078B1E9}" srcOrd="0" destOrd="0" parTransId="{D494E98D-D84A-4161-98EE-248302F74BB8}" sibTransId="{ADDB1726-23D9-4BE5-8191-7DAAAEE84955}"/>
    <dgm:cxn modelId="{4FBEB415-F478-4037-95CC-49658619F584}" srcId="{296A88B3-4124-4676-93F4-ABC99CDE89DE}" destId="{2D3AA637-FABC-43B5-8EDC-8684EB3BC9BB}" srcOrd="1" destOrd="0" parTransId="{B2DFC73F-3433-4C99-8B57-87D3ADBF9341}" sibTransId="{BB1EC261-F8F6-431C-8394-2BEF0D76980A}"/>
    <dgm:cxn modelId="{F40D5E99-0A8E-44C8-A09F-9915F763250B}" srcId="{8AE3C8DF-2127-454C-BEA0-9F1B0F3A046A}" destId="{09BF0E1F-FD8B-4EB7-8B34-E3792425BC08}" srcOrd="0" destOrd="0" parTransId="{69D61636-D8D8-4B30-9690-BB64F8572C48}" sibTransId="{9C29DE4B-B193-4622-AD31-AB57C9F4B4AB}"/>
    <dgm:cxn modelId="{586C04F9-23DA-4248-8D85-157C62EFB23E}" type="presOf" srcId="{2D3AA637-FABC-43B5-8EDC-8684EB3BC9BB}" destId="{EA6491E8-AF76-408E-8707-700D154C91E6}" srcOrd="0" destOrd="0" presId="urn:microsoft.com/office/officeart/2005/8/layout/lProcess3"/>
    <dgm:cxn modelId="{85D10DCD-8DCB-42C3-A0C5-7A12F124D424}" type="presOf" srcId="{09BF0E1F-FD8B-4EB7-8B34-E3792425BC08}" destId="{5EDC05A2-6BC7-410C-B177-908413D9B890}" srcOrd="0" destOrd="0" presId="urn:microsoft.com/office/officeart/2005/8/layout/lProcess3"/>
    <dgm:cxn modelId="{CC78456B-4530-4631-8F55-2234D27AE85E}" srcId="{09BF0E1F-FD8B-4EB7-8B34-E3792425BC08}" destId="{654E03E2-40E5-4B05-98CC-229670FB29E3}" srcOrd="0" destOrd="0" parTransId="{DAD813DC-3050-4744-A1DC-6FDF57101F09}" sibTransId="{5F47A98B-2B12-492B-9D58-470832D3CC10}"/>
    <dgm:cxn modelId="{DA538644-7DE3-4B7C-AEF9-D1B25717B046}" type="presOf" srcId="{65E5159F-E909-4690-BBF9-4C7324823E6D}" destId="{638C6EB2-C807-4D21-8751-7F52E713AE27}" srcOrd="0" destOrd="0" presId="urn:microsoft.com/office/officeart/2005/8/layout/lProcess3"/>
    <dgm:cxn modelId="{98AE2957-82F8-467A-981A-48FCBD6A4520}" type="presOf" srcId="{296A88B3-4124-4676-93F4-ABC99CDE89DE}" destId="{8D425E09-C691-48AA-8396-8E4ABBCC4BCB}" srcOrd="0" destOrd="0" presId="urn:microsoft.com/office/officeart/2005/8/layout/lProcess3"/>
    <dgm:cxn modelId="{C2930DD5-B84D-477A-851F-681EC10C13C9}" type="presParOf" srcId="{400BD749-ADCE-421E-BD32-395515A222C4}" destId="{57060761-A375-4455-A03E-2D0CE5B097F8}" srcOrd="0" destOrd="0" presId="urn:microsoft.com/office/officeart/2005/8/layout/lProcess3"/>
    <dgm:cxn modelId="{3C710B1F-8B15-46BA-A2EC-4727296A8E3E}" type="presParOf" srcId="{57060761-A375-4455-A03E-2D0CE5B097F8}" destId="{5EDC05A2-6BC7-410C-B177-908413D9B890}" srcOrd="0" destOrd="0" presId="urn:microsoft.com/office/officeart/2005/8/layout/lProcess3"/>
    <dgm:cxn modelId="{1323AD11-5508-4787-AC97-31B430A0B618}" type="presParOf" srcId="{57060761-A375-4455-A03E-2D0CE5B097F8}" destId="{9E7C4B19-126B-4FAF-A3BB-3758988C5EC8}" srcOrd="1" destOrd="0" presId="urn:microsoft.com/office/officeart/2005/8/layout/lProcess3"/>
    <dgm:cxn modelId="{EA0756D0-55A4-48D6-828A-93D343E550CA}" type="presParOf" srcId="{57060761-A375-4455-A03E-2D0CE5B097F8}" destId="{D1F733F5-3889-4E42-9DE2-C2A6E8C9AA02}" srcOrd="2" destOrd="0" presId="urn:microsoft.com/office/officeart/2005/8/layout/lProcess3"/>
    <dgm:cxn modelId="{F747D108-784C-484B-A55F-F8E6C83114C8}" type="presParOf" srcId="{57060761-A375-4455-A03E-2D0CE5B097F8}" destId="{33DDF740-7563-4242-9461-489722E808D7}" srcOrd="3" destOrd="0" presId="urn:microsoft.com/office/officeart/2005/8/layout/lProcess3"/>
    <dgm:cxn modelId="{3628A8A9-D7DD-4525-8FAD-C21FB3A84251}" type="presParOf" srcId="{57060761-A375-4455-A03E-2D0CE5B097F8}" destId="{95BCDE62-F9B8-491A-985D-5D66145077C2}" srcOrd="4" destOrd="0" presId="urn:microsoft.com/office/officeart/2005/8/layout/lProcess3"/>
    <dgm:cxn modelId="{85FA3EDF-6559-450E-A06E-7F72C1998B0D}" type="presParOf" srcId="{400BD749-ADCE-421E-BD32-395515A222C4}" destId="{412FC7A1-A812-4786-8C4C-29EB164B1EE5}" srcOrd="1" destOrd="0" presId="urn:microsoft.com/office/officeart/2005/8/layout/lProcess3"/>
    <dgm:cxn modelId="{07576A21-7103-43BE-8A14-66B5B8A9350E}" type="presParOf" srcId="{400BD749-ADCE-421E-BD32-395515A222C4}" destId="{E8B161F8-888D-4E45-9856-48062EB7FB8C}" srcOrd="2" destOrd="0" presId="urn:microsoft.com/office/officeart/2005/8/layout/lProcess3"/>
    <dgm:cxn modelId="{0CADC65D-90CA-447A-A7A5-4E6997F0A13D}" type="presParOf" srcId="{E8B161F8-888D-4E45-9856-48062EB7FB8C}" destId="{8D425E09-C691-48AA-8396-8E4ABBCC4BCB}" srcOrd="0" destOrd="0" presId="urn:microsoft.com/office/officeart/2005/8/layout/lProcess3"/>
    <dgm:cxn modelId="{00F4CC17-28FD-4968-BC91-9014E68649CC}" type="presParOf" srcId="{E8B161F8-888D-4E45-9856-48062EB7FB8C}" destId="{4F60C030-C08D-4AAD-AFD3-51D51963D42A}" srcOrd="1" destOrd="0" presId="urn:microsoft.com/office/officeart/2005/8/layout/lProcess3"/>
    <dgm:cxn modelId="{9F496C3B-1710-47D8-8E4A-E73CFC3F61CC}" type="presParOf" srcId="{E8B161F8-888D-4E45-9856-48062EB7FB8C}" destId="{4E66F90D-F916-42AC-8C90-B3983B301172}" srcOrd="2" destOrd="0" presId="urn:microsoft.com/office/officeart/2005/8/layout/lProcess3"/>
    <dgm:cxn modelId="{3B2A6C30-B6CA-4994-B24B-E921E673A2B5}" type="presParOf" srcId="{E8B161F8-888D-4E45-9856-48062EB7FB8C}" destId="{9E4962E4-C47D-41D3-96E9-6A6C91748C07}" srcOrd="3" destOrd="0" presId="urn:microsoft.com/office/officeart/2005/8/layout/lProcess3"/>
    <dgm:cxn modelId="{0EDE8CC5-F771-4D4A-84B3-4E1DFD8512CF}" type="presParOf" srcId="{E8B161F8-888D-4E45-9856-48062EB7FB8C}" destId="{EA6491E8-AF76-408E-8707-700D154C91E6}" srcOrd="4" destOrd="0" presId="urn:microsoft.com/office/officeart/2005/8/layout/lProcess3"/>
    <dgm:cxn modelId="{204DACE7-D162-4F05-9494-99A5160AE2E0}" type="presParOf" srcId="{400BD749-ADCE-421E-BD32-395515A222C4}" destId="{4CD51ECF-F5FA-42E9-82F8-94CE3A343AE0}" srcOrd="3" destOrd="0" presId="urn:microsoft.com/office/officeart/2005/8/layout/lProcess3"/>
    <dgm:cxn modelId="{52C6A2B9-AB43-49F4-9CB5-16CA7A626075}" type="presParOf" srcId="{400BD749-ADCE-421E-BD32-395515A222C4}" destId="{C4410022-5A50-4C8C-9198-78A677F86919}" srcOrd="4" destOrd="0" presId="urn:microsoft.com/office/officeart/2005/8/layout/lProcess3"/>
    <dgm:cxn modelId="{7532AC58-A289-4A71-A2E1-4AAC452557A6}" type="presParOf" srcId="{C4410022-5A50-4C8C-9198-78A677F86919}" destId="{EF691A2D-187B-4004-96E3-0960C8DC6100}" srcOrd="0" destOrd="0" presId="urn:microsoft.com/office/officeart/2005/8/layout/lProcess3"/>
    <dgm:cxn modelId="{D5277DCB-2E0C-492B-9BC4-AD6ACEF15F86}" type="presParOf" srcId="{C4410022-5A50-4C8C-9198-78A677F86919}" destId="{B9B1A08A-4BB6-4927-BF7F-BB65CF229680}" srcOrd="1" destOrd="0" presId="urn:microsoft.com/office/officeart/2005/8/layout/lProcess3"/>
    <dgm:cxn modelId="{C129A535-3942-420F-97BF-83E9DF53E899}" type="presParOf" srcId="{C4410022-5A50-4C8C-9198-78A677F86919}" destId="{638C6EB2-C807-4D21-8751-7F52E713AE27}" srcOrd="2" destOrd="0" presId="urn:microsoft.com/office/officeart/2005/8/layout/lProcess3"/>
    <dgm:cxn modelId="{934B834A-DF04-4968-B13A-10FE98853338}" type="presParOf" srcId="{C4410022-5A50-4C8C-9198-78A677F86919}" destId="{1058C6ED-146A-4F7D-90CC-B166DB6168CD}" srcOrd="3" destOrd="0" presId="urn:microsoft.com/office/officeart/2005/8/layout/lProcess3"/>
    <dgm:cxn modelId="{D5943010-DC21-4987-89F8-DD16A0FC044E}" type="presParOf" srcId="{C4410022-5A50-4C8C-9198-78A677F86919}" destId="{AC57E97D-DD7D-4AC7-ABFB-C56F878C311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C05A2-6BC7-410C-B177-908413D9B890}">
      <dsp:nvSpPr>
        <dsp:cNvPr id="0" name=""/>
        <dsp:cNvSpPr/>
      </dsp:nvSpPr>
      <dsp:spPr>
        <a:xfrm>
          <a:off x="1113" y="115932"/>
          <a:ext cx="3933407" cy="121866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晚间系统故障</a:t>
          </a:r>
          <a:endParaRPr lang="en-US" altLang="zh-CN" sz="1800" b="1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只能恢复一天前的数据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448" y="115932"/>
        <a:ext cx="2714738" cy="1218669"/>
      </dsp:txXfrm>
    </dsp:sp>
    <dsp:sp modelId="{D1F733F5-3889-4E42-9DE2-C2A6E8C9AA02}">
      <dsp:nvSpPr>
        <dsp:cNvPr id="0" name=""/>
        <dsp:cNvSpPr/>
      </dsp:nvSpPr>
      <dsp:spPr>
        <a:xfrm>
          <a:off x="3538453" y="219519"/>
          <a:ext cx="3373413" cy="101149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检测人员工作白费</a:t>
          </a:r>
          <a:endParaRPr lang="en-US" altLang="zh-CN" sz="1800" b="1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部分样本失效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44201" y="219519"/>
        <a:ext cx="2361918" cy="1011495"/>
      </dsp:txXfrm>
    </dsp:sp>
    <dsp:sp modelId="{95BCDE62-F9B8-491A-985D-5D66145077C2}">
      <dsp:nvSpPr>
        <dsp:cNvPr id="0" name=""/>
        <dsp:cNvSpPr/>
      </dsp:nvSpPr>
      <dsp:spPr>
        <a:xfrm>
          <a:off x="6557843" y="219519"/>
          <a:ext cx="3180850" cy="101149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无法交付检测结果</a:t>
          </a:r>
          <a:endParaRPr lang="en-US" altLang="zh-CN" sz="1800" b="1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客户索赔、声誉受损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063591" y="219519"/>
        <a:ext cx="2169355" cy="1011495"/>
      </dsp:txXfrm>
    </dsp:sp>
    <dsp:sp modelId="{8D425E09-C691-48AA-8396-8E4ABBCC4BCB}">
      <dsp:nvSpPr>
        <dsp:cNvPr id="0" name=""/>
        <dsp:cNvSpPr/>
      </dsp:nvSpPr>
      <dsp:spPr>
        <a:xfrm>
          <a:off x="1113" y="1505215"/>
          <a:ext cx="3833750" cy="12186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机房发生火灾</a:t>
          </a:r>
          <a:endParaRPr lang="en-US" altLang="zh-CN" sz="1800" b="1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设备部分或全部焚毁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448" y="1505215"/>
        <a:ext cx="2615081" cy="1218669"/>
      </dsp:txXfrm>
    </dsp:sp>
    <dsp:sp modelId="{4E66F90D-F916-42AC-8C90-B3983B301172}">
      <dsp:nvSpPr>
        <dsp:cNvPr id="0" name=""/>
        <dsp:cNvSpPr/>
      </dsp:nvSpPr>
      <dsp:spPr>
        <a:xfrm>
          <a:off x="3438796" y="1608802"/>
          <a:ext cx="3464700" cy="101149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所有业务中断</a:t>
          </a:r>
          <a:endParaRPr lang="en-US" altLang="zh-CN" sz="1800" b="1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历史检测数据全部丢失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44544" y="1608802"/>
        <a:ext cx="2453205" cy="1011495"/>
      </dsp:txXfrm>
    </dsp:sp>
    <dsp:sp modelId="{EA6491E8-AF76-408E-8707-700D154C91E6}">
      <dsp:nvSpPr>
        <dsp:cNvPr id="0" name=""/>
        <dsp:cNvSpPr/>
      </dsp:nvSpPr>
      <dsp:spPr>
        <a:xfrm>
          <a:off x="6549474" y="1608802"/>
          <a:ext cx="3246268" cy="101149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巨额经济损失</a:t>
          </a:r>
          <a:endParaRPr lang="en-US" altLang="zh-CN" sz="1800" b="1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业务无法继续开展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055222" y="1608802"/>
        <a:ext cx="2234773" cy="1011495"/>
      </dsp:txXfrm>
    </dsp:sp>
    <dsp:sp modelId="{EF691A2D-187B-4004-96E3-0960C8DC6100}">
      <dsp:nvSpPr>
        <dsp:cNvPr id="0" name=""/>
        <dsp:cNvSpPr/>
      </dsp:nvSpPr>
      <dsp:spPr>
        <a:xfrm>
          <a:off x="1113" y="2894498"/>
          <a:ext cx="3993944" cy="121866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网络隔离不完全</a:t>
          </a:r>
          <a:endParaRPr lang="en-US" altLang="zh-CN" sz="1800" b="1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系统遭遇黑客入侵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448" y="2894498"/>
        <a:ext cx="2775275" cy="1218669"/>
      </dsp:txXfrm>
    </dsp:sp>
    <dsp:sp modelId="{638C6EB2-C807-4D21-8751-7F52E713AE27}">
      <dsp:nvSpPr>
        <dsp:cNvPr id="0" name=""/>
        <dsp:cNvSpPr/>
      </dsp:nvSpPr>
      <dsp:spPr>
        <a:xfrm>
          <a:off x="3598990" y="2998085"/>
          <a:ext cx="3315834" cy="1011495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患者敏感数据泄露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04738" y="2998085"/>
        <a:ext cx="2304339" cy="1011495"/>
      </dsp:txXfrm>
    </dsp:sp>
    <dsp:sp modelId="{AC57E97D-DD7D-4AC7-ABFB-C56F878C3118}">
      <dsp:nvSpPr>
        <dsp:cNvPr id="0" name=""/>
        <dsp:cNvSpPr/>
      </dsp:nvSpPr>
      <dsp:spPr>
        <a:xfrm>
          <a:off x="6560801" y="2998085"/>
          <a:ext cx="3357937" cy="101149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客户索赔、声誉受损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066549" y="2998085"/>
        <a:ext cx="2346442" cy="1011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8DD5-F22D-4295-9136-AAEE5AE41E5C}" type="datetimeFigureOut">
              <a:rPr lang="zh-CN" altLang="en-US" smtClean="0"/>
              <a:t>2016/3/4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240ED-E86E-4A9C-AFB4-47B3EA963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0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91" algn="l" defTabSz="913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10" algn="l" defTabSz="913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16" algn="l" defTabSz="913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21" algn="l" defTabSz="913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42" algn="l" defTabSz="913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30" algn="l" defTabSz="913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20" algn="l" defTabSz="913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11" algn="l" defTabSz="913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18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79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79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79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79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1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1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18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停</a:t>
            </a:r>
            <a:r>
              <a:rPr lang="zh-CN" altLang="en-US" baseline="0" dirty="0" smtClean="0"/>
              <a:t> 丢 泄（停业务，丢数据，信息泄漏）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40ED-E86E-4A9C-AFB4-47B3EA96365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266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/>
              <a:t>要：整体交付；不要：支离破碎；要一个综合的结果，厂商负责，减少精力在基础架构上，而将精力花在让数据产生价值上。</a:t>
            </a:r>
            <a:endParaRPr lang="en-US" altLang="zh-CN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/>
              <a:t>要：全面保护；不要：狗皮膏药；数据保护是个系统工程，希望通过一个整体解决方案来实现，而不要像贴膏药一样东一个西一个。</a:t>
            </a:r>
            <a:endParaRPr lang="en-US" altLang="zh-CN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/>
              <a:t>要：远近搭配；</a:t>
            </a:r>
            <a:r>
              <a:rPr lang="zh-CN" altLang="en-US" sz="1200" b="1" baseline="0" dirty="0" smtClean="0"/>
              <a:t>不要：困守一点；异地容灾创造条件也一定要上，数据的安全直接关系到公司的生死存亡，不能有半点侥幸，所以异地的容灾一定要做。</a:t>
            </a:r>
            <a:endParaRPr lang="en-US" altLang="zh-CN" sz="12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baseline="0" dirty="0" smtClean="0"/>
              <a:t>备用：</a:t>
            </a:r>
            <a:endParaRPr lang="en-US" altLang="zh-CN" sz="1200" b="1" baseline="0" dirty="0" smtClean="0"/>
          </a:p>
          <a:p>
            <a:pPr algn="l"/>
            <a:r>
              <a:rPr lang="zh-CN" altLang="en-US" sz="1200" b="1" dirty="0" smtClean="0"/>
              <a:t>整体规划  </a:t>
            </a:r>
            <a:r>
              <a:rPr lang="en-US" altLang="zh-CN" sz="1200" b="1" dirty="0" smtClean="0"/>
              <a:t>---   </a:t>
            </a:r>
            <a:r>
              <a:rPr lang="zh-CN" altLang="en-US" sz="1200" b="1" dirty="0" smtClean="0"/>
              <a:t>突出重点：由</a:t>
            </a:r>
            <a:r>
              <a:rPr lang="en-US" altLang="zh-CN" sz="1200" b="1" dirty="0" smtClean="0"/>
              <a:t>Dell</a:t>
            </a:r>
            <a:r>
              <a:rPr lang="zh-CN" altLang="en-US" sz="1200" b="1" dirty="0" smtClean="0"/>
              <a:t>做整体规划，强调整体结果的交付；对于核心问题进行突出，比如存储问题和网络问题等</a:t>
            </a:r>
            <a:endParaRPr lang="en-US" altLang="zh-CN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/>
              <a:t>软硬兼顾  </a:t>
            </a:r>
            <a:r>
              <a:rPr lang="en-US" altLang="zh-CN" sz="1200" b="1" dirty="0" smtClean="0"/>
              <a:t>---   </a:t>
            </a:r>
            <a:r>
              <a:rPr lang="zh-CN" altLang="en-US" sz="1200" b="1" dirty="0" smtClean="0"/>
              <a:t>有机融合：在数据的保护方面同时兼顾到硬故障和软事故；同时将这</a:t>
            </a:r>
            <a:r>
              <a:rPr lang="en-US" altLang="zh-CN" sz="1200" b="1" dirty="0" smtClean="0"/>
              <a:t>2</a:t>
            </a:r>
            <a:r>
              <a:rPr lang="zh-CN" altLang="en-US" sz="1200" b="1" dirty="0" smtClean="0"/>
              <a:t>种保护融合在一起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/>
              <a:t>远近搭配  </a:t>
            </a:r>
            <a:r>
              <a:rPr lang="en-US" altLang="zh-CN" sz="1200" b="1" dirty="0" smtClean="0"/>
              <a:t>---   </a:t>
            </a:r>
            <a:r>
              <a:rPr lang="zh-CN" altLang="en-US" sz="1200" b="1" dirty="0" smtClean="0"/>
              <a:t>浑然天成： 生产中心的保护和同城的保护有效配合；同时可以使</a:t>
            </a:r>
            <a:r>
              <a:rPr lang="en-US" altLang="zh-CN" sz="1200" b="1" dirty="0" smtClean="0"/>
              <a:t>2</a:t>
            </a:r>
            <a:r>
              <a:rPr lang="zh-CN" altLang="en-US" sz="1200" b="1" dirty="0" smtClean="0"/>
              <a:t>个机房都有效的工作，相互合作</a:t>
            </a:r>
            <a:r>
              <a:rPr lang="en-US" altLang="zh-CN" sz="1200" b="1" dirty="0" smtClean="0"/>
              <a:t>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algn="l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40ED-E86E-4A9C-AFB4-47B3EA96365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519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面对上面的各种挑战，迪安选择建设一个具备全面安全保障的私有云系统。系统考虑了多重安全包括，包括网络安全，系统安全，数据安全等等，用以系统的因对上述的各种挑战。下面着重介绍一下如何应对数据安全的挑战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IT</a:t>
            </a:r>
            <a:r>
              <a:rPr lang="zh-CN" altLang="en-US" dirty="0" smtClean="0"/>
              <a:t>安全的建设，就是打造公司无形资产的保险箱。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40ED-E86E-4A9C-AFB4-47B3EA96365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18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23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生产双活</a:t>
            </a:r>
            <a:r>
              <a:rPr lang="en-US" altLang="zh-CN" dirty="0" smtClean="0"/>
              <a:t>+3</a:t>
            </a:r>
            <a:r>
              <a:rPr lang="zh-CN" altLang="en-US" dirty="0" smtClean="0"/>
              <a:t>点容灾，打好硬件的基础架构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双活指系统是指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个部分双活和</a:t>
            </a:r>
            <a:r>
              <a:rPr lang="en-US" altLang="zh-CN" dirty="0" smtClean="0"/>
              <a:t>3</a:t>
            </a:r>
            <a:r>
              <a:rPr lang="zh-CN" altLang="en-US" dirty="0" smtClean="0"/>
              <a:t>点容灾，各自解决的问题如下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、双活：在生产机房无论任何硬件故障，包括网络，主机，存储等发生宕机事件，都不会影响到生产的连续性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3</a:t>
            </a:r>
            <a:r>
              <a:rPr lang="zh-CN" altLang="en-US" dirty="0" smtClean="0"/>
              <a:t>点容灾（同城灾备）：如何遭遇到任何严重灾难，包括停电、火灾等，即便生产中心全毁，也不会造成严重的数据丢失，而且迪安能能力快速的恢复运转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、未来的</a:t>
            </a:r>
            <a:r>
              <a:rPr lang="en-US" altLang="zh-CN" dirty="0" smtClean="0"/>
              <a:t>4</a:t>
            </a:r>
            <a:r>
              <a:rPr lang="zh-CN" altLang="en-US" dirty="0" smtClean="0"/>
              <a:t>中心：未来如果条件成熟，迪安会在现有基础上延生出异地容灾系统，以获取应对地震、海啸等最严重的灾难，从而完获取最强的信息资产保护能力。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40ED-E86E-4A9C-AFB4-47B3EA96365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15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用核心系统举例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除了常用的保护措施，迪安结合</a:t>
            </a:r>
            <a:r>
              <a:rPr lang="en-US" altLang="zh-CN" dirty="0" smtClean="0"/>
              <a:t>3</a:t>
            </a:r>
            <a:r>
              <a:rPr lang="zh-CN" altLang="en-US" dirty="0" smtClean="0"/>
              <a:t>点容灾，建立的数据的连续保护系统，保护对象包括了所有的数据远，包括数据库，文件系统，乃至操作系统。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其中核心生产实现高密度的数据保护，以获取最大的数据恢复能力，最大限度的压缩数据丢失的可能。</a:t>
            </a:r>
            <a:endParaRPr lang="en-US" altLang="zh-CN" dirty="0" smtClean="0"/>
          </a:p>
          <a:p>
            <a:r>
              <a:rPr lang="zh-CN" altLang="en-US" dirty="0" smtClean="0"/>
              <a:t>生产的双活站点，除了高密度保护能力，还保留一定周期内的数据追述能力。</a:t>
            </a:r>
            <a:endParaRPr lang="en-US" altLang="zh-CN" dirty="0" smtClean="0"/>
          </a:p>
          <a:p>
            <a:r>
              <a:rPr lang="zh-CN" altLang="en-US" dirty="0" smtClean="0"/>
              <a:t>同城灾备，以天为单位，具备</a:t>
            </a:r>
            <a:r>
              <a:rPr lang="en-US" altLang="zh-CN" dirty="0" smtClean="0"/>
              <a:t>1</a:t>
            </a:r>
            <a:r>
              <a:rPr lang="zh-CN" altLang="en-US" dirty="0" smtClean="0"/>
              <a:t>年以上的数据恢复能力。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软硬兼顾是迪安这次数据安全建设上面的一个主要特征，原来听过很多公司的介绍，感觉上不是偏软就是偏硬，不是强调数据的备份复制，就是强调一个存储坏了另一个接替，总感觉不是很全面，但是这次</a:t>
            </a:r>
            <a:r>
              <a:rPr lang="en-US" altLang="zh-CN" dirty="0" smtClean="0"/>
              <a:t>Dell</a:t>
            </a:r>
            <a:r>
              <a:rPr lang="zh-CN" altLang="en-US" dirty="0" smtClean="0"/>
              <a:t>提的存储解决方案很好的整合了软硬二个方面的保护，我们对此非常认可。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40ED-E86E-4A9C-AFB4-47B3EA96365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127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随着云的建设完成，逐渐已经成成本中心转为管家了，未来的</a:t>
            </a:r>
            <a:r>
              <a:rPr lang="en-US" altLang="zh-CN" dirty="0" smtClean="0"/>
              <a:t>5</a:t>
            </a:r>
            <a:r>
              <a:rPr lang="zh-CN" altLang="en-US" dirty="0" smtClean="0"/>
              <a:t>年将开始转向考虑如何用</a:t>
            </a:r>
            <a:r>
              <a:rPr lang="en-US" altLang="zh-CN" dirty="0" smtClean="0"/>
              <a:t>IT</a:t>
            </a:r>
            <a:r>
              <a:rPr lang="zh-CN" altLang="en-US" dirty="0" smtClean="0"/>
              <a:t>来引领公司的发展。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40ED-E86E-4A9C-AFB4-47B3EA96365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080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通过整个项目，私有云搭建起来了，这个私有云也是未来</a:t>
            </a:r>
            <a:r>
              <a:rPr lang="en-US" altLang="zh-CN" dirty="0" smtClean="0"/>
              <a:t>3-5</a:t>
            </a:r>
            <a:r>
              <a:rPr lang="zh-CN" altLang="en-US" dirty="0" smtClean="0"/>
              <a:t>年公司发展的支持平台。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同时，为公司打造了一个保存公司信息资产的巨大保险箱，也是公司的命运所系。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说完现在，讲讲未来的想法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40ED-E86E-4A9C-AFB4-47B3EA96365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85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useo Sans For Dell"/>
              <a:ea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  <a:latin typeface="Museo Sans For Dell"/>
                <a:ea typeface="Arial Unicode MS"/>
              </a:rPr>
              <a:pPr>
                <a:defRPr/>
              </a:pPr>
              <a:t>4</a:t>
            </a:fld>
            <a:endParaRPr lang="zh-CN" altLang="en-US" dirty="0">
              <a:solidFill>
                <a:prstClr val="black"/>
              </a:solidFill>
              <a:latin typeface="Museo Sans For Del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35030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useo Sans For Dell"/>
              <a:ea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  <a:latin typeface="Museo Sans For Dell"/>
                <a:ea typeface="Arial Unicode MS"/>
              </a:rPr>
              <a:pPr>
                <a:defRPr/>
              </a:pPr>
              <a:t>6</a:t>
            </a:fld>
            <a:endParaRPr lang="zh-CN" altLang="en-US" dirty="0">
              <a:solidFill>
                <a:prstClr val="black"/>
              </a:solidFill>
              <a:latin typeface="Museo Sans For Del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2888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useo Sans For Dell"/>
              <a:ea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  <a:latin typeface="Museo Sans For Dell"/>
                <a:ea typeface="Arial Unicode MS"/>
              </a:rPr>
              <a:pPr>
                <a:defRPr/>
              </a:pPr>
              <a:t>7</a:t>
            </a:fld>
            <a:endParaRPr lang="zh-CN" altLang="en-US" dirty="0">
              <a:solidFill>
                <a:prstClr val="black"/>
              </a:solidFill>
              <a:latin typeface="Museo Sans For Del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9709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240ED-E86E-4A9C-AFB4-47B3EA96365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27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89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latin typeface="Museo Sans For Dell"/>
                <a:ea typeface="Arial Unicode MS"/>
              </a:rPr>
              <a:t> </a:t>
            </a:r>
            <a:endParaRPr lang="zh-CN" altLang="en-US" dirty="0">
              <a:latin typeface="Museo Sans For Dell"/>
              <a:ea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  <a:latin typeface="Museo Sans For Dell"/>
                <a:ea typeface="Arial Unicode MS"/>
              </a:rPr>
              <a:pPr>
                <a:defRPr/>
              </a:pPr>
              <a:t>11</a:t>
            </a:fld>
            <a:endParaRPr lang="zh-CN" altLang="en-US" dirty="0">
              <a:solidFill>
                <a:prstClr val="black"/>
              </a:solidFill>
              <a:latin typeface="Museo Sans For Del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9703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说明</a:t>
            </a:r>
            <a:r>
              <a:rPr lang="en-US" altLang="zh-CN" dirty="0" smtClean="0"/>
              <a:t>Dell</a:t>
            </a:r>
            <a:r>
              <a:rPr lang="zh-CN" altLang="en-US" dirty="0" smtClean="0"/>
              <a:t>存储战略的真确性和有效性，</a:t>
            </a:r>
            <a:r>
              <a:rPr lang="en-US" altLang="zh-CN" dirty="0" smtClean="0"/>
              <a:t>SSD</a:t>
            </a:r>
            <a:r>
              <a:rPr lang="zh-CN" altLang="en-US" dirty="0" smtClean="0"/>
              <a:t>存储由</a:t>
            </a:r>
            <a:r>
              <a:rPr lang="en-US" altLang="zh-CN" dirty="0" smtClean="0"/>
              <a:t>13</a:t>
            </a:r>
            <a:r>
              <a:rPr lang="zh-CN" altLang="en-US" dirty="0" smtClean="0"/>
              <a:t>年的约</a:t>
            </a:r>
            <a:r>
              <a:rPr lang="en-US" altLang="zh-CN" dirty="0" smtClean="0"/>
              <a:t>10%</a:t>
            </a:r>
            <a:r>
              <a:rPr lang="zh-CN" altLang="en-US" dirty="0" smtClean="0"/>
              <a:t>扩展到</a:t>
            </a:r>
            <a:r>
              <a:rPr lang="en-US" altLang="zh-CN" dirty="0" smtClean="0"/>
              <a:t>15</a:t>
            </a:r>
            <a:r>
              <a:rPr lang="zh-CN" altLang="en-US" dirty="0" smtClean="0"/>
              <a:t>年的约</a:t>
            </a:r>
            <a:r>
              <a:rPr lang="en-US" altLang="zh-CN" dirty="0" smtClean="0"/>
              <a:t>70%</a:t>
            </a:r>
            <a:r>
              <a:rPr lang="zh-CN" altLang="en-US" smtClean="0"/>
              <a:t>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7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" y="5770180"/>
            <a:ext cx="11130455" cy="108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718" rIns="91388" bIns="45718"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388" tIns="45718" rIns="91388" bIns="45718" anchor="b"/>
          <a:lstStyle>
            <a:lvl1pPr algn="ctr">
              <a:defRPr sz="60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388" tIns="45718" rIns="91388" bIns="45718"/>
          <a:lstStyle>
            <a:lvl1pPr marL="0" indent="0" algn="ctr">
              <a:buNone/>
              <a:defRPr sz="24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 algn="ctr">
              <a:buNone/>
              <a:defRPr sz="2000"/>
            </a:lvl2pPr>
            <a:lvl3pPr marL="913810" indent="0" algn="ctr">
              <a:buNone/>
              <a:defRPr sz="1900"/>
            </a:lvl3pPr>
            <a:lvl4pPr marL="1370716" indent="0" algn="ctr">
              <a:buNone/>
              <a:defRPr sz="1600"/>
            </a:lvl4pPr>
            <a:lvl5pPr marL="1827621" indent="0" algn="ctr">
              <a:buNone/>
              <a:defRPr sz="1600"/>
            </a:lvl5pPr>
            <a:lvl6pPr marL="2284542" indent="0" algn="ctr">
              <a:buNone/>
              <a:defRPr sz="1600"/>
            </a:lvl6pPr>
            <a:lvl7pPr marL="2741430" indent="0" algn="ctr">
              <a:buNone/>
              <a:defRPr sz="1600"/>
            </a:lvl7pPr>
            <a:lvl8pPr marL="3198320" indent="0" algn="ctr">
              <a:buNone/>
              <a:defRPr sz="1600"/>
            </a:lvl8pPr>
            <a:lvl9pPr marL="3655211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/>
              <a:pPr/>
              <a:t>2016/3/4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74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/>
              <a:pPr/>
              <a:t>2016/3/4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9728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346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9711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l Gray divider slide 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77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rgbClr val="AAAAAA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549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79" y="261564"/>
            <a:ext cx="11039924" cy="590931"/>
          </a:xfrm>
        </p:spPr>
        <p:txBody>
          <a:bodyPr/>
          <a:lstStyle>
            <a:lvl1pPr>
              <a:defRPr sz="4300"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224"/>
            <a:ext cx="11022848" cy="1768005"/>
          </a:xfrm>
        </p:spPr>
        <p:txBody>
          <a:bodyPr/>
          <a:lstStyle>
            <a:lvl1pPr>
              <a:defRPr>
                <a:ea typeface="方正中倩简体" panose="03000509000000000000" pitchFamily="65" charset="-122"/>
              </a:defRPr>
            </a:lvl1pPr>
            <a:lvl2pPr>
              <a:defRPr>
                <a:ea typeface="方正中倩简体" panose="03000509000000000000" pitchFamily="65" charset="-122"/>
              </a:defRPr>
            </a:lvl2pPr>
            <a:lvl3pPr>
              <a:defRPr>
                <a:ea typeface="方正中倩简体" panose="03000509000000000000" pitchFamily="65" charset="-122"/>
              </a:defRPr>
            </a:lvl3pPr>
            <a:lvl4pPr>
              <a:defRPr>
                <a:ea typeface="方正中倩简体" panose="03000509000000000000" pitchFamily="65" charset="-122"/>
              </a:defRPr>
            </a:lvl4pPr>
            <a:lvl5pPr>
              <a:defRPr>
                <a:ea typeface="方正中倩简体" panose="03000509000000000000" pitchFamily="65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6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24058" y="6226706"/>
            <a:ext cx="764033" cy="5730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893" y="261563"/>
            <a:ext cx="10985503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19665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584200" y="3169113"/>
            <a:ext cx="7950200" cy="517064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7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dirty="0" smtClean="0"/>
              <a:t>Click to edit title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584951" y="4165396"/>
            <a:ext cx="7937500" cy="373949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dirty="0" smtClean="0"/>
              <a:t>Click to edit 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96900" y="1781175"/>
            <a:ext cx="109982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6900" y="5076825"/>
            <a:ext cx="109982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687387" y="2596979"/>
            <a:ext cx="1865380" cy="18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653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8"/>
            <a:ext cx="11039928" cy="443199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92355"/>
            <a:ext cx="11022853" cy="1261884"/>
          </a:xfrm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useo Sans For Dell" pitchFamily="2" charset="0"/>
              </a:defRPr>
            </a:lvl1pPr>
            <a:lvl2pPr>
              <a:spcBef>
                <a:spcPts val="400"/>
              </a:spcBef>
              <a:spcAft>
                <a:spcPts val="0"/>
              </a:spcAft>
              <a:buFont typeface="Museo Sans For Dell" pitchFamily="2" charset="0"/>
              <a:buChar char="–"/>
              <a:defRPr sz="21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400"/>
              </a:spcBef>
              <a:spcAft>
                <a:spcPts val="0"/>
              </a:spcAft>
              <a:defRPr sz="19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defRPr sz="16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None/>
              <a:defRPr sz="15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582101" y="6172200"/>
            <a:ext cx="11016047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1891530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Sub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8"/>
            <a:ext cx="11039928" cy="443199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582101" y="6172200"/>
            <a:ext cx="11016047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71500" y="773536"/>
            <a:ext cx="11049000" cy="373949"/>
          </a:xfrm>
        </p:spPr>
        <p:txBody>
          <a:bodyPr anchor="t"/>
          <a:lstStyle>
            <a:lvl1pPr marL="0" indent="0">
              <a:buNone/>
              <a:defRPr sz="2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92355"/>
            <a:ext cx="11022853" cy="1261884"/>
          </a:xfrm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Museo Sans For Dell" pitchFamily="2" charset="0"/>
              </a:defRPr>
            </a:lvl1pPr>
            <a:lvl2pPr>
              <a:spcBef>
                <a:spcPts val="400"/>
              </a:spcBef>
              <a:spcAft>
                <a:spcPts val="0"/>
              </a:spcAft>
              <a:buFont typeface="Museo Sans For Dell" pitchFamily="2" charset="0"/>
              <a:buChar char="–"/>
              <a:defRPr sz="21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400"/>
              </a:spcBef>
              <a:spcAft>
                <a:spcPts val="0"/>
              </a:spcAft>
              <a:defRPr sz="19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defRPr sz="16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None/>
              <a:defRPr sz="15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187837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+Sub_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8"/>
            <a:ext cx="11039928" cy="443199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571500" y="773536"/>
            <a:ext cx="11049000" cy="373949"/>
          </a:xfrm>
        </p:spPr>
        <p:txBody>
          <a:bodyPr anchor="t"/>
          <a:lstStyle>
            <a:lvl1pPr marL="0" indent="0">
              <a:buNone/>
              <a:defRPr sz="2700" b="0">
                <a:solidFill>
                  <a:srgbClr val="444444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46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362700" y="1292352"/>
            <a:ext cx="5229704" cy="988989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1600"/>
              </a:spcBef>
              <a:defRPr sz="2400" b="0">
                <a:solidFill>
                  <a:schemeClr val="tx1"/>
                </a:solidFill>
                <a:latin typeface="Museo Sans For Dell" pitchFamily="2" charset="0"/>
              </a:defRPr>
            </a:lvl1pPr>
            <a:lvl2pPr marL="765990" indent="-308931">
              <a:spcBef>
                <a:spcPts val="400"/>
              </a:spcBef>
              <a:defRPr sz="2100" b="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400"/>
              </a:spcBef>
              <a:defRPr sz="1900" b="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09600" y="1292352"/>
            <a:ext cx="5250848" cy="988989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1600"/>
              </a:spcBef>
              <a:defRPr sz="2400" b="0">
                <a:solidFill>
                  <a:schemeClr val="tx1"/>
                </a:solidFill>
                <a:latin typeface="Museo Sans For Dell" pitchFamily="2" charset="0"/>
              </a:defRPr>
            </a:lvl1pPr>
            <a:lvl2pPr marL="765990" indent="-308931">
              <a:spcBef>
                <a:spcPts val="400"/>
              </a:spcBef>
              <a:defRPr sz="2100" b="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400"/>
              </a:spcBef>
              <a:defRPr sz="1900" b="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buNone/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8"/>
            <a:ext cx="11039928" cy="443199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582101" y="6172200"/>
            <a:ext cx="11016047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1491755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58"/>
            <a:ext cx="2628900" cy="5811839"/>
          </a:xfrm>
          <a:prstGeom prst="rect">
            <a:avLst/>
          </a:prstGeom>
        </p:spPr>
        <p:txBody>
          <a:bodyPr vert="eaVert"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58"/>
            <a:ext cx="7734300" cy="5811839"/>
          </a:xfrm>
          <a:prstGeom prst="rect">
            <a:avLst/>
          </a:prstGeom>
        </p:spPr>
        <p:txBody>
          <a:bodyPr vert="eaVert"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/>
              <a:pPr/>
              <a:t>2016/3/4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38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8"/>
            <a:ext cx="10985501" cy="443199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582101" y="6172200"/>
            <a:ext cx="11016047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6653409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8"/>
            <a:ext cx="10985501" cy="443199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58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582101" y="6172200"/>
            <a:ext cx="11016047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536099681"/>
      </p:ext>
    </p:extLst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934203"/>
      </p:ext>
    </p:extLst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304696" tIns="304696" rIns="304696" bIns="304696" anchor="t" anchorCtr="0">
            <a:normAutofit/>
          </a:bodyPr>
          <a:lstStyle>
            <a:lvl1pPr>
              <a:defRPr sz="37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183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304696" tIns="304696" rIns="304696" bIns="304696" anchor="t" anchorCtr="0">
            <a:normAutofit/>
          </a:bodyPr>
          <a:lstStyle>
            <a:lvl1pPr>
              <a:defRPr sz="37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774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304696" tIns="304696" rIns="304696" bIns="304696" anchor="t" anchorCtr="0">
            <a:normAutofit/>
          </a:bodyPr>
          <a:lstStyle>
            <a:lvl1pPr>
              <a:defRPr sz="37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590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304696" tIns="304696" rIns="304696" bIns="304696" anchor="t" anchorCtr="0">
            <a:normAutofit/>
          </a:bodyPr>
          <a:lstStyle>
            <a:lvl1pPr>
              <a:defRPr sz="37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652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304696" tIns="304696" rIns="304696" bIns="304696" anchor="t">
            <a:normAutofit/>
          </a:bodyPr>
          <a:lstStyle>
            <a:lvl1pPr>
              <a:defRPr sz="37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294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&amp; Background Imag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3227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  <a:prstGeom prst="rect">
            <a:avLst/>
          </a:prstGeom>
        </p:spPr>
        <p:txBody>
          <a:bodyPr lIns="121848" tIns="60924" rIns="121848" bIns="60924"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293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Dell Blue backgrou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176" y="370595"/>
            <a:ext cx="10607040" cy="85344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556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ll Blue divider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" descr="                        Dell - Restricted - Confidential"/>
          <p:cNvSpPr txBox="1"/>
          <p:nvPr userDrawn="1"/>
        </p:nvSpPr>
        <p:spPr>
          <a:xfrm>
            <a:off x="0" y="6617888"/>
            <a:ext cx="12192000" cy="2800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21885" tIns="60942" rIns="121885" bIns="60942" rtlCol="0">
            <a:spAutoFit/>
          </a:bodyPr>
          <a:lstStyle/>
          <a:p>
            <a:pPr defTabSz="914128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sz="1100" b="1" dirty="0" smtClean="0">
                <a:solidFill>
                  <a:srgbClr val="7F7F7F"/>
                </a:solidFill>
              </a:rPr>
              <a:t>            Dell - Restricted - Confidential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86193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1104568" y="6258948"/>
            <a:ext cx="503249" cy="5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058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ll Gray divider slide">
    <p:bg>
      <p:bgPr>
        <a:solidFill>
          <a:srgbClr val="AAAA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86193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1104568" y="6258948"/>
            <a:ext cx="503249" cy="5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07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1"/>
          <p:cNvSpPr>
            <a:spLocks noGrp="1"/>
          </p:cNvSpPr>
          <p:nvPr>
            <p:ph type="title"/>
          </p:nvPr>
        </p:nvSpPr>
        <p:spPr bwMode="auto">
          <a:xfrm>
            <a:off x="567887" y="642578"/>
            <a:ext cx="11039924" cy="4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691065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" y="5770180"/>
            <a:ext cx="11130455" cy="108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718" rIns="9138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388" tIns="45718" rIns="91388" bIns="45718" anchor="b"/>
          <a:lstStyle>
            <a:lvl1pPr algn="ctr">
              <a:defRPr sz="60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388" tIns="45718" rIns="91388" bIns="45718"/>
          <a:lstStyle>
            <a:lvl1pPr marL="0" indent="0" algn="ctr">
              <a:buNone/>
              <a:defRPr sz="24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 algn="ctr">
              <a:buNone/>
              <a:defRPr sz="2000"/>
            </a:lvl2pPr>
            <a:lvl3pPr marL="913810" indent="0" algn="ctr">
              <a:buNone/>
              <a:defRPr sz="1900"/>
            </a:lvl3pPr>
            <a:lvl4pPr marL="1370716" indent="0" algn="ctr">
              <a:buNone/>
              <a:defRPr sz="1600"/>
            </a:lvl4pPr>
            <a:lvl5pPr marL="1827621" indent="0" algn="ctr">
              <a:buNone/>
              <a:defRPr sz="1600"/>
            </a:lvl5pPr>
            <a:lvl6pPr marL="2284542" indent="0" algn="ctr">
              <a:buNone/>
              <a:defRPr sz="1600"/>
            </a:lvl6pPr>
            <a:lvl7pPr marL="2741430" indent="0" algn="ctr">
              <a:buNone/>
              <a:defRPr sz="1600"/>
            </a:lvl7pPr>
            <a:lvl8pPr marL="3198320" indent="0" algn="ctr">
              <a:buNone/>
              <a:defRPr sz="1600"/>
            </a:lvl8pPr>
            <a:lvl9pPr marL="3655211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>
                <a:solidFill>
                  <a:prstClr val="black"/>
                </a:solidFill>
              </a:rPr>
              <a:pPr/>
              <a:t>2016/3/4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>
                <a:solidFill>
                  <a:prstClr val="black"/>
                </a:solidFill>
              </a:rPr>
              <a:pPr/>
              <a:t>2016/3/4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73"/>
            <a:ext cx="10515600" cy="2852737"/>
          </a:xfrm>
          <a:prstGeom prst="rect">
            <a:avLst/>
          </a:prstGeom>
        </p:spPr>
        <p:txBody>
          <a:bodyPr lIns="91388" tIns="45718" rIns="91388" bIns="45718" anchor="b"/>
          <a:lstStyle>
            <a:lvl1pPr>
              <a:defRPr sz="60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 lIns="91388" tIns="45718" rIns="91388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6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>
                <a:solidFill>
                  <a:prstClr val="black"/>
                </a:solidFill>
              </a:rPr>
              <a:pPr/>
              <a:t>2016/3/4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3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>
                <a:solidFill>
                  <a:prstClr val="black"/>
                </a:solidFill>
              </a:rPr>
              <a:pPr/>
              <a:t>2016/3/4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3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388" tIns="45718" rIns="91388" bIns="45718" anchor="b"/>
          <a:lstStyle>
            <a:lvl1pPr marL="0" indent="0">
              <a:buNone/>
              <a:defRPr sz="2400" b="1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>
              <a:buNone/>
              <a:defRPr sz="2000" b="1"/>
            </a:lvl2pPr>
            <a:lvl3pPr marL="913810" indent="0">
              <a:buNone/>
              <a:defRPr sz="1900" b="1"/>
            </a:lvl3pPr>
            <a:lvl4pPr marL="1370716" indent="0">
              <a:buNone/>
              <a:defRPr sz="1600" b="1"/>
            </a:lvl4pPr>
            <a:lvl5pPr marL="1827621" indent="0">
              <a:buNone/>
              <a:defRPr sz="1600" b="1"/>
            </a:lvl5pPr>
            <a:lvl6pPr marL="2284542" indent="0">
              <a:buNone/>
              <a:defRPr sz="1600" b="1"/>
            </a:lvl6pPr>
            <a:lvl7pPr marL="2741430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1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lIns="91388" tIns="45718" rIns="91388" bIns="45718" anchor="b"/>
          <a:lstStyle>
            <a:lvl1pPr marL="0" indent="0">
              <a:buNone/>
              <a:defRPr sz="2400" b="1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>
              <a:buNone/>
              <a:defRPr sz="2000" b="1"/>
            </a:lvl2pPr>
            <a:lvl3pPr marL="913810" indent="0">
              <a:buNone/>
              <a:defRPr sz="1900" b="1"/>
            </a:lvl3pPr>
            <a:lvl4pPr marL="1370716" indent="0">
              <a:buNone/>
              <a:defRPr sz="1600" b="1"/>
            </a:lvl4pPr>
            <a:lvl5pPr marL="1827621" indent="0">
              <a:buNone/>
              <a:defRPr sz="1600" b="1"/>
            </a:lvl5pPr>
            <a:lvl6pPr marL="2284542" indent="0">
              <a:buNone/>
              <a:defRPr sz="1600" b="1"/>
            </a:lvl6pPr>
            <a:lvl7pPr marL="2741430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1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>
                <a:solidFill>
                  <a:prstClr val="black"/>
                </a:solidFill>
              </a:rPr>
              <a:pPr/>
              <a:t>2016/3/4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9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>
                <a:solidFill>
                  <a:prstClr val="black"/>
                </a:solidFill>
              </a:rPr>
              <a:pPr/>
              <a:t>2016/3/4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5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95" y="365798"/>
            <a:ext cx="9195999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5"/>
            <a:ext cx="9194800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 bwMode="gray">
          <a:xfrm>
            <a:off x="3" y="6362703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8" tIns="60924" rIns="121848" bIns="6092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6" name="Picture 5" descr="dell_blue_lrg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1044343" y="5738409"/>
            <a:ext cx="799071" cy="7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69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>
                <a:solidFill>
                  <a:prstClr val="black"/>
                </a:solidFill>
              </a:rPr>
              <a:pPr/>
              <a:t>2016/3/4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395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388" tIns="45718" rIns="91388" bIns="45718" anchor="b"/>
          <a:lstStyle>
            <a:lvl1pPr>
              <a:defRPr sz="32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60"/>
            <a:ext cx="6172200" cy="48736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 sz="32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 sz="28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 sz="24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 sz="20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 sz="20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388" tIns="45718" rIns="91388" bIns="45718"/>
          <a:lstStyle>
            <a:lvl1pPr marL="0" indent="0">
              <a:buNone/>
              <a:defRPr sz="16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>
              <a:buNone/>
              <a:defRPr sz="1500"/>
            </a:lvl2pPr>
            <a:lvl3pPr marL="913810" indent="0">
              <a:buNone/>
              <a:defRPr sz="1200"/>
            </a:lvl3pPr>
            <a:lvl4pPr marL="1370716" indent="0">
              <a:buNone/>
              <a:defRPr sz="1100"/>
            </a:lvl4pPr>
            <a:lvl5pPr marL="1827621" indent="0">
              <a:buNone/>
              <a:defRPr sz="1100"/>
            </a:lvl5pPr>
            <a:lvl6pPr marL="2284542" indent="0">
              <a:buNone/>
              <a:defRPr sz="1100"/>
            </a:lvl6pPr>
            <a:lvl7pPr marL="2741430" indent="0">
              <a:buNone/>
              <a:defRPr sz="1100"/>
            </a:lvl7pPr>
            <a:lvl8pPr marL="3198320" indent="0">
              <a:buNone/>
              <a:defRPr sz="1100"/>
            </a:lvl8pPr>
            <a:lvl9pPr marL="3655211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>
                <a:solidFill>
                  <a:prstClr val="black"/>
                </a:solidFill>
              </a:rPr>
              <a:pPr/>
              <a:t>2016/3/4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388" tIns="45718" rIns="91388" bIns="45718" anchor="b"/>
          <a:lstStyle>
            <a:lvl1pPr>
              <a:defRPr sz="32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60"/>
            <a:ext cx="6172200" cy="4873625"/>
          </a:xfrm>
          <a:prstGeom prst="rect">
            <a:avLst/>
          </a:prstGeom>
        </p:spPr>
        <p:txBody>
          <a:bodyPr lIns="91388" tIns="45718" rIns="91388" bIns="45718"/>
          <a:lstStyle>
            <a:lvl1pPr marL="0" indent="0">
              <a:buNone/>
              <a:defRPr sz="32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>
              <a:buNone/>
              <a:defRPr sz="2800"/>
            </a:lvl2pPr>
            <a:lvl3pPr marL="913810" indent="0">
              <a:buNone/>
              <a:defRPr sz="2400"/>
            </a:lvl3pPr>
            <a:lvl4pPr marL="1370716" indent="0">
              <a:buNone/>
              <a:defRPr sz="2000"/>
            </a:lvl4pPr>
            <a:lvl5pPr marL="1827621" indent="0">
              <a:buNone/>
              <a:defRPr sz="2000"/>
            </a:lvl5pPr>
            <a:lvl6pPr marL="2284542" indent="0">
              <a:buNone/>
              <a:defRPr sz="2000"/>
            </a:lvl6pPr>
            <a:lvl7pPr marL="2741430" indent="0">
              <a:buNone/>
              <a:defRPr sz="2000"/>
            </a:lvl7pPr>
            <a:lvl8pPr marL="3198320" indent="0">
              <a:buNone/>
              <a:defRPr sz="2000"/>
            </a:lvl8pPr>
            <a:lvl9pPr marL="365521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388" tIns="45718" rIns="91388" bIns="45718"/>
          <a:lstStyle>
            <a:lvl1pPr marL="0" indent="0">
              <a:buNone/>
              <a:defRPr sz="16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>
              <a:buNone/>
              <a:defRPr sz="1500"/>
            </a:lvl2pPr>
            <a:lvl3pPr marL="913810" indent="0">
              <a:buNone/>
              <a:defRPr sz="1200"/>
            </a:lvl3pPr>
            <a:lvl4pPr marL="1370716" indent="0">
              <a:buNone/>
              <a:defRPr sz="1100"/>
            </a:lvl4pPr>
            <a:lvl5pPr marL="1827621" indent="0">
              <a:buNone/>
              <a:defRPr sz="1100"/>
            </a:lvl5pPr>
            <a:lvl6pPr marL="2284542" indent="0">
              <a:buNone/>
              <a:defRPr sz="1100"/>
            </a:lvl6pPr>
            <a:lvl7pPr marL="2741430" indent="0">
              <a:buNone/>
              <a:defRPr sz="1100"/>
            </a:lvl7pPr>
            <a:lvl8pPr marL="3198320" indent="0">
              <a:buNone/>
              <a:defRPr sz="1100"/>
            </a:lvl8pPr>
            <a:lvl9pPr marL="3655211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>
                <a:solidFill>
                  <a:prstClr val="black"/>
                </a:solidFill>
              </a:rPr>
              <a:pPr/>
              <a:t>2016/3/4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3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>
                <a:solidFill>
                  <a:prstClr val="black"/>
                </a:solidFill>
              </a:rPr>
              <a:pPr/>
              <a:t>2016/3/4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168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58"/>
            <a:ext cx="2628900" cy="5811839"/>
          </a:xfrm>
          <a:prstGeom prst="rect">
            <a:avLst/>
          </a:prstGeom>
        </p:spPr>
        <p:txBody>
          <a:bodyPr vert="eaVert"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58"/>
            <a:ext cx="7734300" cy="5811839"/>
          </a:xfrm>
          <a:prstGeom prst="rect">
            <a:avLst/>
          </a:prstGeom>
        </p:spPr>
        <p:txBody>
          <a:bodyPr vert="eaVert"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>
                <a:solidFill>
                  <a:prstClr val="black"/>
                </a:solidFill>
              </a:rPr>
              <a:pPr/>
              <a:t>2016/3/4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Dell Blu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whit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black">
          <a:xfrm>
            <a:off x="10430933" y="5088353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486179" y="365765"/>
            <a:ext cx="6934388" cy="1711395"/>
          </a:xfrm>
          <a:prstGeom prst="rect">
            <a:avLst/>
          </a:prstGeom>
        </p:spPr>
        <p:txBody>
          <a:bodyPr wrap="square" lIns="91388" tIns="45718" rIns="91388" bIns="45718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tx2"/>
                </a:solidFill>
                <a:latin typeface="Museo Sans For Dell 300" panose="02000000000000000000" pitchFamily="50" charset="0"/>
                <a:ea typeface="方正准圆简体" pitchFamily="65" charset="-122"/>
              </a:defRPr>
            </a:lvl1pPr>
          </a:lstStyle>
          <a:p>
            <a:r>
              <a:rPr lang="zh-CN" altLang="en-US" dirty="0" smtClean="0"/>
              <a:t>演讲议题</a:t>
            </a:r>
            <a:endParaRPr lang="en-US" dirty="0" smtClean="0"/>
          </a:p>
        </p:txBody>
      </p:sp>
      <p:sp>
        <p:nvSpPr>
          <p:cNvPr id="9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486179" y="2285992"/>
            <a:ext cx="6934388" cy="4514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3200" b="0" i="0" smtClean="0">
                <a:solidFill>
                  <a:schemeClr val="tx2"/>
                </a:solidFill>
                <a:latin typeface="Museo Sans For Dell 300" panose="02000000000000000000" pitchFamily="50" charset="0"/>
                <a:ea typeface="方正准圆简体" pitchFamily="65" charset="-122"/>
              </a:defRPr>
            </a:lvl1pPr>
          </a:lstStyle>
          <a:p>
            <a:r>
              <a:rPr lang="zh-CN" altLang="en-US" dirty="0" smtClean="0"/>
              <a:t>副标题</a:t>
            </a:r>
            <a:endParaRPr lang="en-US" dirty="0" smtClean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3711504"/>
            <a:ext cx="3524251" cy="338555"/>
          </a:xfrm>
          <a:prstGeom prst="rect">
            <a:avLst/>
          </a:prstGeom>
        </p:spPr>
        <p:txBody>
          <a:bodyPr lIns="91388" tIns="45718" rIns="91388" bIns="45718"/>
          <a:lstStyle>
            <a:lvl2pPr algn="l">
              <a:buNone/>
              <a:defRPr sz="2400">
                <a:solidFill>
                  <a:schemeClr val="tx2"/>
                </a:solidFill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zh-CN" altLang="en-US" dirty="0" smtClean="0"/>
              <a:t>姓名</a:t>
            </a:r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571461" y="4191041"/>
            <a:ext cx="3524251" cy="300937"/>
          </a:xfrm>
          <a:prstGeom prst="rect">
            <a:avLst/>
          </a:prstGeom>
        </p:spPr>
        <p:txBody>
          <a:bodyPr lIns="91388" tIns="45718" rIns="91388" bIns="45718"/>
          <a:lstStyle>
            <a:lvl2pPr algn="l">
              <a:buNone/>
              <a:defRPr sz="2100">
                <a:solidFill>
                  <a:schemeClr val="tx2"/>
                </a:solidFill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zh-CN" altLang="en-US" dirty="0" smtClean="0"/>
              <a:t>头衔</a:t>
            </a:r>
          </a:p>
        </p:txBody>
      </p:sp>
    </p:spTree>
    <p:extLst>
      <p:ext uri="{BB962C8B-B14F-4D97-AF65-F5344CB8AC3E}">
        <p14:creationId xmlns:p14="http://schemas.microsoft.com/office/powerpoint/2010/main" val="27447343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  <a:prstGeom prst="rect">
            <a:avLst/>
          </a:prstGeom>
        </p:spPr>
        <p:txBody>
          <a:bodyPr lIns="121848" tIns="60924" rIns="121848" bIns="60924"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13" indent="-3088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25170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922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  <a:prstGeom prst="rect">
            <a:avLst/>
          </a:prstGeom>
        </p:spPr>
        <p:txBody>
          <a:bodyPr lIns="121848" tIns="60924" rIns="121848" bIns="60924"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519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70" y="365773"/>
            <a:ext cx="9195999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5"/>
            <a:ext cx="9194800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 bwMode="gray">
          <a:xfrm>
            <a:off x="3" y="6362703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 defTabSz="914241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6" name="Picture 5" descr="dell_blue_lrg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1044318" y="5738383"/>
            <a:ext cx="799071" cy="7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60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7" y="365798"/>
            <a:ext cx="6934388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7" y="3002849"/>
            <a:ext cx="6934388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9" descr="whit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black">
          <a:xfrm>
            <a:off x="10430933" y="5088353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72759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7" y="365773"/>
            <a:ext cx="6934388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7" y="3002849"/>
            <a:ext cx="6934388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9" descr="whit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black">
          <a:xfrm>
            <a:off x="10430933" y="5088353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1309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968" indent="-30897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30038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70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968" indent="-30897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5773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084" indent="-30897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084" indent="-30897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2277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54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084" indent="-30897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4365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73" y="365773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968" indent="-30897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085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3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968" indent="-30897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231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954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5831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l Gray divider slide 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70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rgbClr val="AAAAAA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054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13" indent="-3088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92966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80160"/>
            <a:ext cx="10972800" cy="1793312"/>
          </a:xfrm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1pPr>
            <a:lvl2pPr marL="763968" indent="-308971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24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21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199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79" y="261564"/>
            <a:ext cx="11039924" cy="590931"/>
          </a:xfrm>
        </p:spPr>
        <p:txBody>
          <a:bodyPr/>
          <a:lstStyle>
            <a:lvl1pPr>
              <a:defRPr sz="4300"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224"/>
            <a:ext cx="11022848" cy="1768005"/>
          </a:xfrm>
        </p:spPr>
        <p:txBody>
          <a:bodyPr/>
          <a:lstStyle>
            <a:lvl1pPr>
              <a:defRPr>
                <a:ea typeface="方正中倩简体" panose="03000509000000000000" pitchFamily="65" charset="-122"/>
              </a:defRPr>
            </a:lvl1pPr>
            <a:lvl2pPr>
              <a:defRPr>
                <a:ea typeface="方正中倩简体" panose="03000509000000000000" pitchFamily="65" charset="-122"/>
              </a:defRPr>
            </a:lvl2pPr>
            <a:lvl3pPr>
              <a:defRPr>
                <a:ea typeface="方正中倩简体" panose="03000509000000000000" pitchFamily="65" charset="-122"/>
              </a:defRPr>
            </a:lvl3pPr>
            <a:lvl4pPr>
              <a:defRPr>
                <a:ea typeface="方正中倩简体" panose="03000509000000000000" pitchFamily="65" charset="-122"/>
              </a:defRPr>
            </a:lvl4pPr>
            <a:lvl5pPr>
              <a:defRPr>
                <a:ea typeface="方正中倩简体" panose="03000509000000000000" pitchFamily="65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9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24052" y="6226700"/>
            <a:ext cx="764033" cy="5730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886" y="261563"/>
            <a:ext cx="10985503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55689"/>
      </p:ext>
    </p:extLst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2" y="365765"/>
            <a:ext cx="9195999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4"/>
            <a:ext cx="9194800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 bwMode="gray">
          <a:xfrm>
            <a:off x="3" y="6362703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6" name="Picture 5" descr="dell_blue_lrg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1044310" y="5738375"/>
            <a:ext cx="799071" cy="7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251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7" y="365765"/>
            <a:ext cx="6934388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7" y="3002848"/>
            <a:ext cx="6934388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9" descr="whit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black">
          <a:xfrm>
            <a:off x="10430933" y="5088353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2612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80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10740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70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80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0417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96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96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66919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46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96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42890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5" y="365765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80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689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70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13" indent="-3088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17855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3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80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48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217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6006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l Gray divider slide 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62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rgbClr val="AAAAAA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455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80160"/>
            <a:ext cx="10972800" cy="1793312"/>
          </a:xfrm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1pPr>
            <a:lvl2pPr marL="764080" indent="-309019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24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21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882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78" y="261564"/>
            <a:ext cx="11039924" cy="590931"/>
          </a:xfrm>
        </p:spPr>
        <p:txBody>
          <a:bodyPr/>
          <a:lstStyle>
            <a:lvl1pPr>
              <a:defRPr sz="4300"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224"/>
            <a:ext cx="11022848" cy="1768005"/>
          </a:xfrm>
        </p:spPr>
        <p:txBody>
          <a:bodyPr/>
          <a:lstStyle>
            <a:lvl1pPr>
              <a:defRPr>
                <a:ea typeface="方正中倩简体" panose="03000509000000000000" pitchFamily="65" charset="-122"/>
              </a:defRPr>
            </a:lvl1pPr>
            <a:lvl2pPr>
              <a:defRPr>
                <a:ea typeface="方正中倩简体" panose="03000509000000000000" pitchFamily="65" charset="-122"/>
              </a:defRPr>
            </a:lvl2pPr>
            <a:lvl3pPr>
              <a:defRPr>
                <a:ea typeface="方正中倩简体" panose="03000509000000000000" pitchFamily="65" charset="-122"/>
              </a:defRPr>
            </a:lvl3pPr>
            <a:lvl4pPr>
              <a:defRPr>
                <a:ea typeface="方正中倩简体" panose="03000509000000000000" pitchFamily="65" charset="-122"/>
              </a:defRPr>
            </a:lvl4pPr>
            <a:lvl5pPr>
              <a:defRPr>
                <a:ea typeface="方正中倩简体" panose="03000509000000000000" pitchFamily="65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8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24044" y="6226692"/>
            <a:ext cx="764033" cy="5730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878" y="261563"/>
            <a:ext cx="10985503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71461"/>
      </p:ext>
    </p:extLst>
  </p:cSld>
  <p:clrMapOvr>
    <a:masterClrMapping/>
  </p:clrMapOvr>
  <p:transition spd="med"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Blue divider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2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1220720" y="6058391"/>
            <a:ext cx="633501" cy="6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804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80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711970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80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68357"/>
            <a:ext cx="12192000" cy="415495"/>
          </a:xfrm>
          <a:prstGeom prst="rect">
            <a:avLst/>
          </a:prstGeom>
        </p:spPr>
        <p:txBody>
          <a:bodyPr lIns="121914" tIns="60957" rIns="121914" bIns="60957" rtlCol="0" anchor="ctr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GB" dirty="0" err="1" smtClean="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378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729" indent="-3088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729" indent="-3088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130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80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67049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96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96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98626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44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196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55117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5762"/>
            <a:ext cx="6994596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80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548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2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80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17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31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ll Blue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0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Blue footer ">
    <p:bg>
      <p:bgPr>
        <a:solidFill>
          <a:schemeClr val="tx2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625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365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61561"/>
            <a:ext cx="10985501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43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80160"/>
            <a:ext cx="10972800" cy="4754880"/>
          </a:xfrm>
        </p:spPr>
        <p:txBody>
          <a:bodyPr lIns="0" tIns="0" rIns="0" bIns="0"/>
          <a:lstStyle>
            <a:lvl1pPr>
              <a:spcBef>
                <a:spcPts val="133"/>
              </a:spcBef>
              <a:spcAft>
                <a:spcPts val="133"/>
              </a:spcAft>
              <a:defRPr sz="27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33"/>
              </a:spcBef>
              <a:spcAft>
                <a:spcPts val="133"/>
              </a:spcAft>
              <a:buFont typeface="Museo Sans For Dell" pitchFamily="2" charset="0"/>
              <a:buChar char="–"/>
              <a:defRPr sz="24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spcAft>
                <a:spcPts val="133"/>
              </a:spcAft>
              <a:defRPr sz="21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33"/>
              </a:spcBef>
              <a:spcAft>
                <a:spcPts val="133"/>
              </a:spcAft>
              <a:defRPr sz="19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  <a:defRPr sz="16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86338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80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729" indent="-3088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20016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3"/>
            <a:ext cx="10985501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43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84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175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6176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80" indent="-3090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00202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29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4200" y="800103"/>
            <a:ext cx="10998200" cy="332399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0212671"/>
      </p:ext>
    </p:extLst>
  </p:cSld>
  <p:clrMapOvr>
    <a:masterClrMapping/>
  </p:clrMapOvr>
  <p:transition spd="med"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522952"/>
      </p:ext>
    </p:extLst>
  </p:cSld>
  <p:clrMapOvr>
    <a:masterClrMapping/>
  </p:clrMapOvr>
  <p:transition spd="med"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79" y="261564"/>
            <a:ext cx="11039924" cy="590931"/>
          </a:xfrm>
        </p:spPr>
        <p:txBody>
          <a:bodyPr/>
          <a:lstStyle>
            <a:lvl1pPr>
              <a:defRPr sz="4300"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224"/>
            <a:ext cx="11022848" cy="1768005"/>
          </a:xfrm>
        </p:spPr>
        <p:txBody>
          <a:bodyPr/>
          <a:lstStyle>
            <a:lvl1pPr>
              <a:defRPr>
                <a:ea typeface="方正中倩简体" panose="03000509000000000000" pitchFamily="65" charset="-122"/>
              </a:defRPr>
            </a:lvl1pPr>
            <a:lvl2pPr>
              <a:defRPr>
                <a:ea typeface="方正中倩简体" panose="03000509000000000000" pitchFamily="65" charset="-122"/>
              </a:defRPr>
            </a:lvl2pPr>
            <a:lvl3pPr>
              <a:defRPr>
                <a:ea typeface="方正中倩简体" panose="03000509000000000000" pitchFamily="65" charset="-122"/>
              </a:defRPr>
            </a:lvl3pPr>
            <a:lvl4pPr>
              <a:defRPr>
                <a:ea typeface="方正中倩简体" panose="03000509000000000000" pitchFamily="65" charset="-122"/>
              </a:defRPr>
            </a:lvl4pPr>
            <a:lvl5pPr>
              <a:defRPr>
                <a:ea typeface="方正中倩简体" panose="03000509000000000000" pitchFamily="65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77" y="365779"/>
            <a:ext cx="9195999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5"/>
            <a:ext cx="9194800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 bwMode="gray">
          <a:xfrm>
            <a:off x="3" y="6362703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rtlCol="0" anchor="ctr"/>
          <a:lstStyle/>
          <a:p>
            <a:pPr algn="ctr" defTabSz="914128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6" name="Picture 5" descr="dell_blue_lrg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1044325" y="5738390"/>
            <a:ext cx="799071" cy="7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515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7" y="365779"/>
            <a:ext cx="6934388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7" y="3002849"/>
            <a:ext cx="6934388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9" descr="whit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black">
          <a:xfrm>
            <a:off x="10430933" y="5088353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50576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874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04315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70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874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94176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92" y="365798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13" indent="-3088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196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990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990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89659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61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990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2618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79" y="365779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874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836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3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874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520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8850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l Gray divider slide 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77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rgbClr val="AAAAAA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252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80160"/>
            <a:ext cx="10972800" cy="1793312"/>
          </a:xfrm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1pPr>
            <a:lvl2pPr marL="763874" indent="-308931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24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21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0811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79" y="261564"/>
            <a:ext cx="11039924" cy="590931"/>
          </a:xfrm>
        </p:spPr>
        <p:txBody>
          <a:bodyPr/>
          <a:lstStyle>
            <a:lvl1pPr>
              <a:defRPr sz="4300"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224"/>
            <a:ext cx="11022848" cy="1768005"/>
          </a:xfrm>
        </p:spPr>
        <p:txBody>
          <a:bodyPr/>
          <a:lstStyle>
            <a:lvl1pPr>
              <a:defRPr>
                <a:ea typeface="方正中倩简体" panose="03000509000000000000" pitchFamily="65" charset="-122"/>
              </a:defRPr>
            </a:lvl1pPr>
            <a:lvl2pPr>
              <a:defRPr>
                <a:ea typeface="方正中倩简体" panose="03000509000000000000" pitchFamily="65" charset="-122"/>
              </a:defRPr>
            </a:lvl2pPr>
            <a:lvl3pPr>
              <a:defRPr>
                <a:ea typeface="方正中倩简体" panose="03000509000000000000" pitchFamily="65" charset="-122"/>
              </a:defRPr>
            </a:lvl3pPr>
            <a:lvl4pPr>
              <a:defRPr>
                <a:ea typeface="方正中倩简体" panose="03000509000000000000" pitchFamily="65" charset="-122"/>
              </a:defRPr>
            </a:lvl4pPr>
            <a:lvl5pPr>
              <a:defRPr>
                <a:ea typeface="方正中倩简体" panose="03000509000000000000" pitchFamily="65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5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24058" y="6226706"/>
            <a:ext cx="764033" cy="5730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893" y="261563"/>
            <a:ext cx="10985503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836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/>
              <a:pPr/>
              <a:t>2016/3/4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95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3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13" indent="-30881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916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RESTRICT 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977089" y="6320817"/>
            <a:ext cx="2481635" cy="406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243739" tIns="182810" rIns="182810" bIns="182810" rtlCol="0" anchor="ctr">
            <a:noAutofit/>
          </a:bodyPr>
          <a:lstStyle/>
          <a:p>
            <a:pPr algn="ctr" defTabSz="914037" fontAlgn="base">
              <a:lnSpc>
                <a:spcPct val="90000"/>
              </a:lnSpc>
              <a:spcBef>
                <a:spcPts val="800"/>
              </a:spcBef>
            </a:pPr>
            <a:endParaRPr lang="en-US" sz="27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036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90" y="365793"/>
            <a:ext cx="9195999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5"/>
            <a:ext cx="9194800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 bwMode="gray">
          <a:xfrm>
            <a:off x="3" y="6362703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rtlCol="0" anchor="ctr"/>
          <a:lstStyle/>
          <a:p>
            <a:pPr algn="ctr" defTabSz="913901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6" name="Picture 5" descr="dell_blue_lrg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1044338" y="5738403"/>
            <a:ext cx="799071" cy="7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291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7" y="365793"/>
            <a:ext cx="6934388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7" y="3002849"/>
            <a:ext cx="6934388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9" descr="whit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black">
          <a:xfrm>
            <a:off x="10430933" y="5088353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5595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88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5639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70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88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81900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804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804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54220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74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804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52218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92" y="365793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88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425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3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88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987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893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708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865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l Gray divider slide 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90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rgbClr val="AAAAAA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775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79" y="261564"/>
            <a:ext cx="11039924" cy="590931"/>
          </a:xfrm>
        </p:spPr>
        <p:txBody>
          <a:bodyPr/>
          <a:lstStyle>
            <a:lvl1pPr>
              <a:defRPr sz="4300"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224"/>
            <a:ext cx="11022848" cy="1768005"/>
          </a:xfrm>
        </p:spPr>
        <p:txBody>
          <a:bodyPr/>
          <a:lstStyle>
            <a:lvl1pPr>
              <a:defRPr>
                <a:ea typeface="方正中倩简体" panose="03000509000000000000" pitchFamily="65" charset="-122"/>
              </a:defRPr>
            </a:lvl1pPr>
            <a:lvl2pPr>
              <a:defRPr>
                <a:ea typeface="方正中倩简体" panose="03000509000000000000" pitchFamily="65" charset="-122"/>
              </a:defRPr>
            </a:lvl2pPr>
            <a:lvl3pPr>
              <a:defRPr>
                <a:ea typeface="方正中倩简体" panose="03000509000000000000" pitchFamily="65" charset="-122"/>
              </a:defRPr>
            </a:lvl3pPr>
            <a:lvl4pPr>
              <a:defRPr>
                <a:ea typeface="方正中倩简体" panose="03000509000000000000" pitchFamily="65" charset="-122"/>
              </a:defRPr>
            </a:lvl4pPr>
            <a:lvl5pPr>
              <a:defRPr>
                <a:ea typeface="方正中倩简体" panose="03000509000000000000" pitchFamily="65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24072" y="6226720"/>
            <a:ext cx="764033" cy="5730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906" y="261563"/>
            <a:ext cx="10985503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54332"/>
      </p:ext>
    </p:extLst>
  </p:cSld>
  <p:clrMapOvr>
    <a:masterClrMapping/>
  </p:clrMapOvr>
  <p:transition spd="med"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Blue divider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1220720" y="6058390"/>
            <a:ext cx="633501" cy="6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194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542186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68356"/>
            <a:ext cx="12192000" cy="415494"/>
          </a:xfrm>
          <a:prstGeom prst="rect">
            <a:avLst/>
          </a:prstGeom>
        </p:spPr>
        <p:txBody>
          <a:bodyPr lIns="121917" tIns="60958" rIns="121917" bIns="60958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dirty="0" err="1" smtClean="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496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73857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04450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42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6214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60819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0046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5761"/>
            <a:ext cx="6994596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399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1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4098" indent="-30902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642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63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ll Blue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226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Blue footer ">
    <p:bg>
      <p:bgPr>
        <a:solidFill>
          <a:schemeClr val="tx2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0330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9830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61561"/>
            <a:ext cx="10985501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43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80160"/>
            <a:ext cx="10972800" cy="4754880"/>
          </a:xfrm>
        </p:spPr>
        <p:txBody>
          <a:bodyPr lIns="0" tIns="0" rIns="0" bIns="0"/>
          <a:lstStyle>
            <a:lvl1pPr>
              <a:spcBef>
                <a:spcPts val="133"/>
              </a:spcBef>
              <a:spcAft>
                <a:spcPts val="133"/>
              </a:spcAft>
              <a:defRPr sz="27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33"/>
              </a:spcBef>
              <a:spcAft>
                <a:spcPts val="133"/>
              </a:spcAft>
              <a:buFont typeface="Museo Sans For Dell" pitchFamily="2" charset="0"/>
              <a:buChar char="–"/>
              <a:defRPr sz="24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33"/>
              </a:spcBef>
              <a:spcAft>
                <a:spcPts val="133"/>
              </a:spcAft>
              <a:defRPr sz="21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33"/>
              </a:spcBef>
              <a:spcAft>
                <a:spcPts val="133"/>
              </a:spcAft>
              <a:defRPr sz="19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33"/>
              </a:spcBef>
              <a:spcAft>
                <a:spcPts val="133"/>
              </a:spcAft>
              <a:buClr>
                <a:schemeClr val="accent1"/>
              </a:buClr>
              <a:defRPr sz="16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946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872" y="261563"/>
            <a:ext cx="10985501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43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767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406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4200" y="800102"/>
            <a:ext cx="10998200" cy="332399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8270060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l Gray divider slide 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95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rgbClr val="AAAAAA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565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79" y="261564"/>
            <a:ext cx="11039924" cy="590931"/>
          </a:xfrm>
        </p:spPr>
        <p:txBody>
          <a:bodyPr/>
          <a:lstStyle>
            <a:lvl1pPr>
              <a:defRPr sz="4300"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224"/>
            <a:ext cx="11022848" cy="1768005"/>
          </a:xfrm>
        </p:spPr>
        <p:txBody>
          <a:bodyPr/>
          <a:lstStyle>
            <a:lvl1pPr>
              <a:defRPr>
                <a:ea typeface="方正中倩简体" panose="03000509000000000000" pitchFamily="65" charset="-122"/>
              </a:defRPr>
            </a:lvl1pPr>
            <a:lvl2pPr>
              <a:defRPr>
                <a:ea typeface="方正中倩简体" panose="03000509000000000000" pitchFamily="65" charset="-122"/>
              </a:defRPr>
            </a:lvl2pPr>
            <a:lvl3pPr>
              <a:defRPr>
                <a:ea typeface="方正中倩简体" panose="03000509000000000000" pitchFamily="65" charset="-122"/>
              </a:defRPr>
            </a:lvl3pPr>
            <a:lvl4pPr>
              <a:defRPr>
                <a:ea typeface="方正中倩简体" panose="03000509000000000000" pitchFamily="65" charset="-122"/>
              </a:defRPr>
            </a:lvl4pPr>
            <a:lvl5pPr>
              <a:defRPr>
                <a:ea typeface="方正中倩简体" panose="03000509000000000000" pitchFamily="65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24077" y="6226725"/>
            <a:ext cx="764033" cy="5730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911" y="261563"/>
            <a:ext cx="10985503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51406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94" y="365797"/>
            <a:ext cx="9195999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5"/>
            <a:ext cx="9194800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 bwMode="gray">
          <a:xfrm>
            <a:off x="3" y="6362703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 defTabSz="913833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6" name="Picture 5" descr="dell_blue_lrg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1044342" y="5738407"/>
            <a:ext cx="799071" cy="7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214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7" y="365797"/>
            <a:ext cx="6934388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7" y="3002849"/>
            <a:ext cx="6934388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9" descr="whit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black">
          <a:xfrm>
            <a:off x="10430933" y="5088353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56540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32" indent="-30882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30949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70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32" indent="-30882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18991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73"/>
            <a:ext cx="10515600" cy="2852737"/>
          </a:xfrm>
          <a:prstGeom prst="rect">
            <a:avLst/>
          </a:prstGeom>
        </p:spPr>
        <p:txBody>
          <a:bodyPr lIns="91388" tIns="45718" rIns="91388" bIns="45718" anchor="b"/>
          <a:lstStyle>
            <a:lvl1pPr>
              <a:defRPr sz="60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 lIns="91388" tIns="45718" rIns="91388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7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6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/>
              <a:pPr/>
              <a:t>2016/3/4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2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748" indent="-30882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748" indent="-30882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88131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78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748" indent="-30882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59400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92" y="365797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32" indent="-30882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359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3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32" indent="-30882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290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778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8135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l Gray divider slide 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93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rgbClr val="AAAAAA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744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80160"/>
            <a:ext cx="10972800" cy="1793312"/>
          </a:xfrm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1pPr>
            <a:lvl2pPr marL="763632" indent="-308827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24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21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0501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79" y="261564"/>
            <a:ext cx="11039924" cy="590931"/>
          </a:xfrm>
        </p:spPr>
        <p:txBody>
          <a:bodyPr/>
          <a:lstStyle>
            <a:lvl1pPr>
              <a:defRPr sz="4300"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224"/>
            <a:ext cx="11022848" cy="1768005"/>
          </a:xfrm>
        </p:spPr>
        <p:txBody>
          <a:bodyPr/>
          <a:lstStyle>
            <a:lvl1pPr>
              <a:defRPr>
                <a:ea typeface="方正中倩简体" panose="03000509000000000000" pitchFamily="65" charset="-122"/>
              </a:defRPr>
            </a:lvl1pPr>
            <a:lvl2pPr>
              <a:defRPr>
                <a:ea typeface="方正中倩简体" panose="03000509000000000000" pitchFamily="65" charset="-122"/>
              </a:defRPr>
            </a:lvl2pPr>
            <a:lvl3pPr>
              <a:defRPr>
                <a:ea typeface="方正中倩简体" panose="03000509000000000000" pitchFamily="65" charset="-122"/>
              </a:defRPr>
            </a:lvl3pPr>
            <a:lvl4pPr>
              <a:defRPr>
                <a:ea typeface="方正中倩简体" panose="03000509000000000000" pitchFamily="65" charset="-122"/>
              </a:defRPr>
            </a:lvl4pPr>
            <a:lvl5pPr>
              <a:defRPr>
                <a:ea typeface="方正中倩简体" panose="03000509000000000000" pitchFamily="65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24076" y="6226724"/>
            <a:ext cx="764033" cy="5730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910" y="261563"/>
            <a:ext cx="10985503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03468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/>
              <a:pPr/>
              <a:t>2016/3/4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93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90" y="365793"/>
            <a:ext cx="9195999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5"/>
            <a:ext cx="9194800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 bwMode="gray">
          <a:xfrm>
            <a:off x="3" y="6362703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9" rIns="121858" bIns="60929" rtlCol="0" anchor="ctr"/>
          <a:lstStyle/>
          <a:p>
            <a:pPr algn="ctr" defTabSz="913901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6" name="Picture 5" descr="dell_blue_lrg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1044338" y="5738403"/>
            <a:ext cx="799071" cy="7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148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7" y="365793"/>
            <a:ext cx="6934388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7" y="3002849"/>
            <a:ext cx="6934388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9" descr="whit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black">
          <a:xfrm>
            <a:off x="10430933" y="5088353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1491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88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25471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70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88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99028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804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804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520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74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804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40152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92" y="365793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88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069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3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688" indent="-30885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057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113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3000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388" tIns="45718" rIns="91388" bIns="45718" anchor="b"/>
          <a:lstStyle>
            <a:lvl1pPr marL="0" indent="0">
              <a:buNone/>
              <a:defRPr sz="2400" b="1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>
              <a:buNone/>
              <a:defRPr sz="2000" b="1"/>
            </a:lvl2pPr>
            <a:lvl3pPr marL="913810" indent="0">
              <a:buNone/>
              <a:defRPr sz="1900" b="1"/>
            </a:lvl3pPr>
            <a:lvl4pPr marL="1370716" indent="0">
              <a:buNone/>
              <a:defRPr sz="1600" b="1"/>
            </a:lvl4pPr>
            <a:lvl5pPr marL="1827621" indent="0">
              <a:buNone/>
              <a:defRPr sz="1600" b="1"/>
            </a:lvl5pPr>
            <a:lvl6pPr marL="2284542" indent="0">
              <a:buNone/>
              <a:defRPr sz="1600" b="1"/>
            </a:lvl6pPr>
            <a:lvl7pPr marL="2741430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1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lIns="91388" tIns="45718" rIns="91388" bIns="45718" anchor="b"/>
          <a:lstStyle>
            <a:lvl1pPr marL="0" indent="0">
              <a:buNone/>
              <a:defRPr sz="2400" b="1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>
              <a:buNone/>
              <a:defRPr sz="2000" b="1"/>
            </a:lvl2pPr>
            <a:lvl3pPr marL="913810" indent="0">
              <a:buNone/>
              <a:defRPr sz="1900" b="1"/>
            </a:lvl3pPr>
            <a:lvl4pPr marL="1370716" indent="0">
              <a:buNone/>
              <a:defRPr sz="1600" b="1"/>
            </a:lvl4pPr>
            <a:lvl5pPr marL="1827621" indent="0">
              <a:buNone/>
              <a:defRPr sz="1600" b="1"/>
            </a:lvl5pPr>
            <a:lvl6pPr marL="2284542" indent="0">
              <a:buNone/>
              <a:defRPr sz="1600" b="1"/>
            </a:lvl6pPr>
            <a:lvl7pPr marL="2741430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11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/>
              <a:pPr/>
              <a:t>2016/3/4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36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l Gray divider slide 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90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rgbClr val="AAAAAA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988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79" y="261564"/>
            <a:ext cx="11039924" cy="590931"/>
          </a:xfrm>
        </p:spPr>
        <p:txBody>
          <a:bodyPr/>
          <a:lstStyle>
            <a:lvl1pPr>
              <a:defRPr sz="4300"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224"/>
            <a:ext cx="11022848" cy="1768005"/>
          </a:xfrm>
        </p:spPr>
        <p:txBody>
          <a:bodyPr/>
          <a:lstStyle>
            <a:lvl1pPr>
              <a:defRPr>
                <a:ea typeface="方正中倩简体" panose="03000509000000000000" pitchFamily="65" charset="-122"/>
              </a:defRPr>
            </a:lvl1pPr>
            <a:lvl2pPr>
              <a:defRPr>
                <a:ea typeface="方正中倩简体" panose="03000509000000000000" pitchFamily="65" charset="-122"/>
              </a:defRPr>
            </a:lvl2pPr>
            <a:lvl3pPr>
              <a:defRPr>
                <a:ea typeface="方正中倩简体" panose="03000509000000000000" pitchFamily="65" charset="-122"/>
              </a:defRPr>
            </a:lvl3pPr>
            <a:lvl4pPr>
              <a:defRPr>
                <a:ea typeface="方正中倩简体" panose="03000509000000000000" pitchFamily="65" charset="-122"/>
              </a:defRPr>
            </a:lvl4pPr>
            <a:lvl5pPr>
              <a:defRPr>
                <a:ea typeface="方正中倩简体" panose="03000509000000000000" pitchFamily="65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1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24072" y="6226720"/>
            <a:ext cx="764033" cy="5730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906" y="261563"/>
            <a:ext cx="10985503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57196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85" y="365787"/>
            <a:ext cx="9195999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5"/>
            <a:ext cx="9194800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 bwMode="gray">
          <a:xfrm>
            <a:off x="3" y="6362703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9" tIns="60934" rIns="121869" bIns="60934" rtlCol="0" anchor="ctr"/>
          <a:lstStyle/>
          <a:p>
            <a:pPr algn="ctr" defTabSz="913992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6" name="Picture 5" descr="dell_blue_lrg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1044333" y="5738398"/>
            <a:ext cx="799071" cy="7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39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7" y="365787"/>
            <a:ext cx="6934388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7" y="3002849"/>
            <a:ext cx="6934388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9" descr="whit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black">
          <a:xfrm>
            <a:off x="10430933" y="5088353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73196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762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31253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70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762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6003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878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878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10656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69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878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2496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87" y="365787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762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72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/>
              <a:pPr/>
              <a:t>2016/3/4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58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3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762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235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130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0111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l Gray divider slide 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5785" y="2331028"/>
            <a:ext cx="9134535" cy="1994392"/>
          </a:xfrm>
        </p:spPr>
        <p:txBody>
          <a:bodyPr anchor="ctr" anchorCtr="0">
            <a:normAutofit/>
          </a:bodyPr>
          <a:lstStyle>
            <a:lvl1pPr>
              <a:defRPr sz="7200" baseline="0">
                <a:solidFill>
                  <a:srgbClr val="AAAAAA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895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80160"/>
            <a:ext cx="10972800" cy="1793312"/>
          </a:xfrm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1pPr>
            <a:lvl2pPr marL="763762" indent="-308883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24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21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  <a:ea typeface="方正中倩简体" panose="03000509000000000000" pitchFamily="65" charset="-122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9600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879" y="261564"/>
            <a:ext cx="11039924" cy="590931"/>
          </a:xfrm>
        </p:spPr>
        <p:txBody>
          <a:bodyPr/>
          <a:lstStyle>
            <a:lvl1pPr>
              <a:defRPr sz="4300" baseline="0">
                <a:ea typeface="方正中倩简体" panose="03000509000000000000" pitchFamily="65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2224"/>
            <a:ext cx="11022848" cy="1768005"/>
          </a:xfrm>
        </p:spPr>
        <p:txBody>
          <a:bodyPr/>
          <a:lstStyle>
            <a:lvl1pPr>
              <a:defRPr>
                <a:ea typeface="方正中倩简体" panose="03000509000000000000" pitchFamily="65" charset="-122"/>
              </a:defRPr>
            </a:lvl1pPr>
            <a:lvl2pPr>
              <a:defRPr>
                <a:ea typeface="方正中倩简体" panose="03000509000000000000" pitchFamily="65" charset="-122"/>
              </a:defRPr>
            </a:lvl2pPr>
            <a:lvl3pPr>
              <a:defRPr>
                <a:ea typeface="方正中倩简体" panose="03000509000000000000" pitchFamily="65" charset="-122"/>
              </a:defRPr>
            </a:lvl3pPr>
            <a:lvl4pPr>
              <a:defRPr>
                <a:ea typeface="方正中倩简体" panose="03000509000000000000" pitchFamily="65" charset="-122"/>
              </a:defRPr>
            </a:lvl4pPr>
            <a:lvl5pPr>
              <a:defRPr>
                <a:ea typeface="方正中倩简体" panose="03000509000000000000" pitchFamily="65" charset="-122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8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924066" y="6226714"/>
            <a:ext cx="764033" cy="5730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7901" y="261563"/>
            <a:ext cx="10985503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60286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RESTRICT 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977089" y="6320817"/>
            <a:ext cx="2481635" cy="406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243727" tIns="182802" rIns="182802" bIns="182802" rtlCol="0" anchor="ctr">
            <a:noAutofit/>
          </a:bodyPr>
          <a:lstStyle/>
          <a:p>
            <a:pPr algn="ctr" defTabSz="913992" fontAlgn="base">
              <a:lnSpc>
                <a:spcPct val="90000"/>
              </a:lnSpc>
              <a:spcBef>
                <a:spcPts val="800"/>
              </a:spcBef>
            </a:pPr>
            <a:endParaRPr lang="en-US" sz="27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280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85" y="365785"/>
            <a:ext cx="9195999" cy="2215991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baseline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1"/>
            <a:ext cx="9194800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 bwMode="gray">
          <a:xfrm>
            <a:off x="3" y="6362703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9" tIns="60934" rIns="121869" bIns="60934" rtlCol="0" anchor="ctr"/>
          <a:lstStyle/>
          <a:p>
            <a:pPr algn="ctr" defTabSz="913992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6" name="Picture 5" descr="dell_blue_lrg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1037773" y="5731841"/>
            <a:ext cx="799071" cy="7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031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3" y="365785"/>
            <a:ext cx="6934388" cy="2215991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3" y="3002845"/>
            <a:ext cx="6934388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4" name="Freeform 13"/>
          <p:cNvSpPr/>
          <p:nvPr userDrawn="1"/>
        </p:nvSpPr>
        <p:spPr>
          <a:xfrm>
            <a:off x="5495925" y="1543053"/>
            <a:ext cx="6696075" cy="5324475"/>
          </a:xfrm>
          <a:custGeom>
            <a:avLst/>
            <a:gdLst>
              <a:gd name="connsiteX0" fmla="*/ 5022056 w 5022056"/>
              <a:gd name="connsiteY0" fmla="*/ 0 h 3993356"/>
              <a:gd name="connsiteX1" fmla="*/ 5022056 w 5022056"/>
              <a:gd name="connsiteY1" fmla="*/ 3993356 h 3993356"/>
              <a:gd name="connsiteX2" fmla="*/ 0 w 5022056"/>
              <a:gd name="connsiteY2" fmla="*/ 3993356 h 3993356"/>
              <a:gd name="connsiteX3" fmla="*/ 5022056 w 5022056"/>
              <a:gd name="connsiteY3" fmla="*/ 0 h 399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056" h="3993356">
                <a:moveTo>
                  <a:pt x="5022056" y="0"/>
                </a:moveTo>
                <a:lnTo>
                  <a:pt x="5022056" y="3993356"/>
                </a:lnTo>
                <a:lnTo>
                  <a:pt x="0" y="3993356"/>
                </a:lnTo>
                <a:lnTo>
                  <a:pt x="5022056" y="0"/>
                </a:lnTo>
                <a:close/>
              </a:path>
            </a:pathLst>
          </a:custGeom>
          <a:solidFill>
            <a:srgbClr val="0085C3"/>
          </a:solidFill>
          <a:effectLst/>
        </p:spPr>
        <p:txBody>
          <a:bodyPr wrap="square" lIns="243727" tIns="182802" rIns="182802" bIns="182802" rtlCol="0" anchor="ctr">
            <a:noAutofit/>
          </a:bodyPr>
          <a:lstStyle/>
          <a:p>
            <a:pPr algn="ctr" defTabSz="913992" fontAlgn="base">
              <a:lnSpc>
                <a:spcPct val="90000"/>
              </a:lnSpc>
              <a:spcBef>
                <a:spcPts val="800"/>
              </a:spcBef>
            </a:pPr>
            <a:endParaRPr lang="en-US" sz="2700" dirty="0" err="1" smtClean="0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5467352" y="1485919"/>
            <a:ext cx="6762749" cy="5381625"/>
          </a:xfrm>
          <a:custGeom>
            <a:avLst/>
            <a:gdLst>
              <a:gd name="connsiteX0" fmla="*/ 5043487 w 5072062"/>
              <a:gd name="connsiteY0" fmla="*/ 57150 h 4036219"/>
              <a:gd name="connsiteX1" fmla="*/ 0 w 5072062"/>
              <a:gd name="connsiteY1" fmla="*/ 4036219 h 4036219"/>
              <a:gd name="connsiteX2" fmla="*/ 5057775 w 5072062"/>
              <a:gd name="connsiteY2" fmla="*/ 4036219 h 4036219"/>
              <a:gd name="connsiteX3" fmla="*/ 5057775 w 5072062"/>
              <a:gd name="connsiteY3" fmla="*/ 0 h 4036219"/>
              <a:gd name="connsiteX4" fmla="*/ 5072062 w 5072062"/>
              <a:gd name="connsiteY4" fmla="*/ 742950 h 403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62" h="4036219">
                <a:moveTo>
                  <a:pt x="5043487" y="57150"/>
                </a:moveTo>
                <a:lnTo>
                  <a:pt x="0" y="4036219"/>
                </a:lnTo>
                <a:lnTo>
                  <a:pt x="5057775" y="4036219"/>
                </a:lnTo>
                <a:lnTo>
                  <a:pt x="5057775" y="0"/>
                </a:lnTo>
                <a:lnTo>
                  <a:pt x="5072062" y="742950"/>
                </a:lnTo>
              </a:path>
            </a:pathLst>
          </a:custGeom>
          <a:noFill/>
          <a:effectLst/>
        </p:spPr>
        <p:txBody>
          <a:bodyPr lIns="121869" tIns="60934" rIns="121869" bIns="60934" rtlCol="0" anchor="ctr"/>
          <a:lstStyle/>
          <a:p>
            <a:pPr algn="ctr" defTabSz="913992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8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black">
          <a:xfrm>
            <a:off x="10434313" y="5132257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5048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/>
              <a:pPr/>
              <a:t>2016/3/4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289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762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99218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762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08658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762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363134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878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878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849370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66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878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3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76909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83" y="365785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762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652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3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762" indent="-30888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312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844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1563"/>
            <a:ext cx="10972800" cy="8503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39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RESTRICT 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977089" y="6320817"/>
            <a:ext cx="2481635" cy="406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243739" tIns="182810" rIns="182810" bIns="182810" rtlCol="0" anchor="ctr">
            <a:noAutofit/>
          </a:bodyPr>
          <a:lstStyle/>
          <a:p>
            <a:pPr algn="ctr" defTabSz="914037" fontAlgn="base">
              <a:lnSpc>
                <a:spcPct val="90000"/>
              </a:lnSpc>
              <a:spcBef>
                <a:spcPts val="800"/>
              </a:spcBef>
            </a:pPr>
            <a:endParaRPr lang="en-US" sz="27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273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388" tIns="45718" rIns="91388" bIns="45718" anchor="b"/>
          <a:lstStyle>
            <a:lvl1pPr>
              <a:defRPr sz="32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60"/>
            <a:ext cx="6172200" cy="48736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 sz="32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>
              <a:defRPr sz="28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2pPr>
            <a:lvl3pPr>
              <a:defRPr sz="24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3pPr>
            <a:lvl4pPr>
              <a:defRPr sz="20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4pPr>
            <a:lvl5pPr>
              <a:defRPr sz="20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388" tIns="45718" rIns="91388" bIns="45718"/>
          <a:lstStyle>
            <a:lvl1pPr marL="0" indent="0">
              <a:buNone/>
              <a:defRPr sz="16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>
              <a:buNone/>
              <a:defRPr sz="1500"/>
            </a:lvl2pPr>
            <a:lvl3pPr marL="913810" indent="0">
              <a:buNone/>
              <a:defRPr sz="1200"/>
            </a:lvl3pPr>
            <a:lvl4pPr marL="1370716" indent="0">
              <a:buNone/>
              <a:defRPr sz="1100"/>
            </a:lvl4pPr>
            <a:lvl5pPr marL="1827621" indent="0">
              <a:buNone/>
              <a:defRPr sz="1100"/>
            </a:lvl5pPr>
            <a:lvl6pPr marL="2284542" indent="0">
              <a:buNone/>
              <a:defRPr sz="1100"/>
            </a:lvl6pPr>
            <a:lvl7pPr marL="2741430" indent="0">
              <a:buNone/>
              <a:defRPr sz="1100"/>
            </a:lvl7pPr>
            <a:lvl8pPr marL="3198320" indent="0">
              <a:buNone/>
              <a:defRPr sz="1100"/>
            </a:lvl8pPr>
            <a:lvl9pPr marL="3655211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/>
              <a:pPr/>
              <a:t>2016/3/4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92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82" y="365782"/>
            <a:ext cx="9195999" cy="2215991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baseline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1"/>
            <a:ext cx="9194800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 bwMode="gray">
          <a:xfrm>
            <a:off x="3" y="6362703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4" tIns="60937" rIns="121874" bIns="60937" rtlCol="0" anchor="ctr"/>
          <a:lstStyle/>
          <a:p>
            <a:pPr algn="ctr" defTabSz="914037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6" name="Picture 5" descr="dell_blue_lrg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1037770" y="5731838"/>
            <a:ext cx="799071" cy="7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648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3" y="365782"/>
            <a:ext cx="6934388" cy="2215991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3" y="3002845"/>
            <a:ext cx="6934388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4" name="Freeform 13"/>
          <p:cNvSpPr/>
          <p:nvPr userDrawn="1"/>
        </p:nvSpPr>
        <p:spPr>
          <a:xfrm>
            <a:off x="5495925" y="1543053"/>
            <a:ext cx="6696075" cy="5324475"/>
          </a:xfrm>
          <a:custGeom>
            <a:avLst/>
            <a:gdLst>
              <a:gd name="connsiteX0" fmla="*/ 5022056 w 5022056"/>
              <a:gd name="connsiteY0" fmla="*/ 0 h 3993356"/>
              <a:gd name="connsiteX1" fmla="*/ 5022056 w 5022056"/>
              <a:gd name="connsiteY1" fmla="*/ 3993356 h 3993356"/>
              <a:gd name="connsiteX2" fmla="*/ 0 w 5022056"/>
              <a:gd name="connsiteY2" fmla="*/ 3993356 h 3993356"/>
              <a:gd name="connsiteX3" fmla="*/ 5022056 w 5022056"/>
              <a:gd name="connsiteY3" fmla="*/ 0 h 399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056" h="3993356">
                <a:moveTo>
                  <a:pt x="5022056" y="0"/>
                </a:moveTo>
                <a:lnTo>
                  <a:pt x="5022056" y="3993356"/>
                </a:lnTo>
                <a:lnTo>
                  <a:pt x="0" y="3993356"/>
                </a:lnTo>
                <a:lnTo>
                  <a:pt x="5022056" y="0"/>
                </a:lnTo>
                <a:close/>
              </a:path>
            </a:pathLst>
          </a:custGeom>
          <a:solidFill>
            <a:srgbClr val="0085C3"/>
          </a:solidFill>
          <a:effectLst/>
        </p:spPr>
        <p:txBody>
          <a:bodyPr wrap="square" lIns="243739" tIns="182810" rIns="182810" bIns="182810" rtlCol="0" anchor="ctr">
            <a:noAutofit/>
          </a:bodyPr>
          <a:lstStyle/>
          <a:p>
            <a:pPr algn="ctr" defTabSz="914037" fontAlgn="base">
              <a:lnSpc>
                <a:spcPct val="90000"/>
              </a:lnSpc>
              <a:spcBef>
                <a:spcPts val="800"/>
              </a:spcBef>
            </a:pPr>
            <a:endParaRPr lang="en-US" sz="2700" dirty="0" err="1" smtClean="0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5467352" y="1485919"/>
            <a:ext cx="6762749" cy="5381625"/>
          </a:xfrm>
          <a:custGeom>
            <a:avLst/>
            <a:gdLst>
              <a:gd name="connsiteX0" fmla="*/ 5043487 w 5072062"/>
              <a:gd name="connsiteY0" fmla="*/ 57150 h 4036219"/>
              <a:gd name="connsiteX1" fmla="*/ 0 w 5072062"/>
              <a:gd name="connsiteY1" fmla="*/ 4036219 h 4036219"/>
              <a:gd name="connsiteX2" fmla="*/ 5057775 w 5072062"/>
              <a:gd name="connsiteY2" fmla="*/ 4036219 h 4036219"/>
              <a:gd name="connsiteX3" fmla="*/ 5057775 w 5072062"/>
              <a:gd name="connsiteY3" fmla="*/ 0 h 4036219"/>
              <a:gd name="connsiteX4" fmla="*/ 5072062 w 5072062"/>
              <a:gd name="connsiteY4" fmla="*/ 742950 h 403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62" h="4036219">
                <a:moveTo>
                  <a:pt x="5043487" y="57150"/>
                </a:moveTo>
                <a:lnTo>
                  <a:pt x="0" y="4036219"/>
                </a:lnTo>
                <a:lnTo>
                  <a:pt x="5057775" y="4036219"/>
                </a:lnTo>
                <a:lnTo>
                  <a:pt x="5057775" y="0"/>
                </a:lnTo>
                <a:lnTo>
                  <a:pt x="5072062" y="742950"/>
                </a:lnTo>
              </a:path>
            </a:pathLst>
          </a:custGeom>
          <a:noFill/>
          <a:effectLst/>
        </p:spPr>
        <p:txBody>
          <a:bodyPr lIns="121874" tIns="60937" rIns="121874" bIns="60937" rtlCol="0" anchor="ctr"/>
          <a:lstStyle/>
          <a:p>
            <a:pPr algn="ctr" defTabSz="914037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8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black">
          <a:xfrm>
            <a:off x="10434313" y="5132257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22357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800" indent="-30889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894107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800" indent="-30889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44426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800" indent="-30889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44236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916" indent="-30889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916" indent="-30889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28246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64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916" indent="-30889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3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16744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81" y="365782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800" indent="-30889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523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3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800" indent="-308899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429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863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565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388" tIns="45718" rIns="91388" bIns="45718" anchor="b"/>
          <a:lstStyle>
            <a:lvl1pPr>
              <a:defRPr sz="32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60"/>
            <a:ext cx="6172200" cy="4873625"/>
          </a:xfrm>
          <a:prstGeom prst="rect">
            <a:avLst/>
          </a:prstGeom>
        </p:spPr>
        <p:txBody>
          <a:bodyPr lIns="91388" tIns="45718" rIns="91388" bIns="45718"/>
          <a:lstStyle>
            <a:lvl1pPr marL="0" indent="0">
              <a:buNone/>
              <a:defRPr sz="32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>
              <a:buNone/>
              <a:defRPr sz="2800"/>
            </a:lvl2pPr>
            <a:lvl3pPr marL="913810" indent="0">
              <a:buNone/>
              <a:defRPr sz="2400"/>
            </a:lvl3pPr>
            <a:lvl4pPr marL="1370716" indent="0">
              <a:buNone/>
              <a:defRPr sz="2000"/>
            </a:lvl4pPr>
            <a:lvl5pPr marL="1827621" indent="0">
              <a:buNone/>
              <a:defRPr sz="2000"/>
            </a:lvl5pPr>
            <a:lvl6pPr marL="2284542" indent="0">
              <a:buNone/>
              <a:defRPr sz="2000"/>
            </a:lvl6pPr>
            <a:lvl7pPr marL="2741430" indent="0">
              <a:buNone/>
              <a:defRPr sz="2000"/>
            </a:lvl7pPr>
            <a:lvl8pPr marL="3198320" indent="0">
              <a:buNone/>
              <a:defRPr sz="2000"/>
            </a:lvl8pPr>
            <a:lvl9pPr marL="3655211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388" tIns="45718" rIns="91388" bIns="45718"/>
          <a:lstStyle>
            <a:lvl1pPr marL="0" indent="0">
              <a:buNone/>
              <a:defRPr sz="1600"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  <a:lvl2pPr marL="456891" indent="0">
              <a:buNone/>
              <a:defRPr sz="1500"/>
            </a:lvl2pPr>
            <a:lvl3pPr marL="913810" indent="0">
              <a:buNone/>
              <a:defRPr sz="1200"/>
            </a:lvl3pPr>
            <a:lvl4pPr marL="1370716" indent="0">
              <a:buNone/>
              <a:defRPr sz="1100"/>
            </a:lvl4pPr>
            <a:lvl5pPr marL="1827621" indent="0">
              <a:buNone/>
              <a:defRPr sz="1100"/>
            </a:lvl5pPr>
            <a:lvl6pPr marL="2284542" indent="0">
              <a:buNone/>
              <a:defRPr sz="1100"/>
            </a:lvl6pPr>
            <a:lvl7pPr marL="2741430" indent="0">
              <a:buNone/>
              <a:defRPr sz="1100"/>
            </a:lvl7pPr>
            <a:lvl8pPr marL="3198320" indent="0">
              <a:buNone/>
              <a:defRPr sz="1100"/>
            </a:lvl8pPr>
            <a:lvl9pPr marL="3655211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5C90E279-41F3-44B3-B1A4-EA0B65B62695}" type="datetimeFigureOut">
              <a:rPr lang="zh-CN" altLang="en-US" smtClean="0"/>
              <a:pPr/>
              <a:t>2016/3/4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88" tIns="45718" rIns="91388" bIns="45718"/>
          <a:lstStyle>
            <a:lvl1pPr>
              <a:defRPr>
                <a:latin typeface="Museo Sans For Dell 300" panose="02000000000000000000" pitchFamily="50" charset="0"/>
                <a:ea typeface="方正准圆简体" panose="03000509000000000000" pitchFamily="65" charset="-122"/>
              </a:defRPr>
            </a:lvl1pPr>
          </a:lstStyle>
          <a:p>
            <a:fld id="{AA0C7BF4-56AE-4A63-AC86-41F66C009B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43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280180"/>
            <a:ext cx="10972800" cy="1374223"/>
          </a:xfrm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2738" indent="-231641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9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5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5671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1563"/>
            <a:ext cx="10972800" cy="8503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595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77" y="365779"/>
            <a:ext cx="9195999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0" y="3048005"/>
            <a:ext cx="9194800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 bwMode="gray">
          <a:xfrm>
            <a:off x="3" y="6362703"/>
            <a:ext cx="1333500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5" tIns="60942" rIns="121885" bIns="60942" rtlCol="0" anchor="ctr"/>
          <a:lstStyle/>
          <a:p>
            <a:pPr algn="ctr" defTabSz="914128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6" name="Picture 5" descr="dell_blue_lrg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11044325" y="5738390"/>
            <a:ext cx="799071" cy="7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125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7" y="365779"/>
            <a:ext cx="6934388" cy="2215991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72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365767" y="3002849"/>
            <a:ext cx="6934388" cy="415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7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9" descr="whit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black">
          <a:xfrm>
            <a:off x="10430933" y="5088353"/>
            <a:ext cx="1364659" cy="13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4305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10565848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874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7643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9" y="1463040"/>
            <a:ext cx="106070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3"/>
            <a:ext cx="10607040" cy="85344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700" y="2072640"/>
            <a:ext cx="106070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874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73614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362515"/>
            <a:ext cx="10607040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990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852160" y="1706880"/>
            <a:ext cx="51206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990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14254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9061" y="365759"/>
            <a:ext cx="5713705" cy="8534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65760" y="1706880"/>
            <a:ext cx="5711813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defRPr sz="19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765990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24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43440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79" y="365779"/>
            <a:ext cx="6723663" cy="4431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1706880"/>
            <a:ext cx="5730240" cy="42672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874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2200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955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763"/>
            <a:ext cx="5730240" cy="886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5760" y="2072640"/>
            <a:ext cx="5730240" cy="402336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900">
                <a:solidFill>
                  <a:schemeClr val="bg2"/>
                </a:solidFill>
                <a:latin typeface="Museo Sans For Dell" pitchFamily="2" charset="0"/>
              </a:defRPr>
            </a:lvl1pPr>
            <a:lvl2pPr marL="763874" indent="-30893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3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9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rgbClr val="AAAAAA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484464"/>
            <a:ext cx="5730240" cy="31845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372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25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15.xml"/><Relationship Id="rId16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0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" y="5754416"/>
            <a:ext cx="11130455" cy="108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718" rIns="91388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4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iming>
    <p:tnLst>
      <p:par>
        <p:cTn id="1" dur="indefinite" restart="never" nodeType="tmRoot"/>
      </p:par>
    </p:tnLst>
  </p:timing>
  <p:txStyles>
    <p:titleStyle>
      <a:lvl1pPr algn="l" defTabSz="9138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1" indent="-228461" algn="l" defTabSz="9138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82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0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60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51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71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76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81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02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1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0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6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1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2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30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11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" y="5754416"/>
            <a:ext cx="11130455" cy="1087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718" rIns="91388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8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iming>
    <p:tnLst>
      <p:par>
        <p:cTn id="1" dur="indefinite" restart="never" nodeType="tmRoot"/>
      </p:par>
    </p:tnLst>
  </p:timing>
  <p:txStyles>
    <p:titleStyle>
      <a:lvl1pPr algn="l" defTabSz="9138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1" indent="-228461" algn="l" defTabSz="9138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82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70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60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51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71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76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81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02" indent="-228461" algn="l" defTabSz="9138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1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0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6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21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2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30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11" algn="l" defTabSz="9138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71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7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16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241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241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16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241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241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989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47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896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843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791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736" indent="-304736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9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6084" indent="-311087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1212610" indent="-294155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3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661253" indent="-296271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Museo For Dell 300" pitchFamily="50" charset="0"/>
        <a:buChar char="–"/>
        <a:defRPr sz="190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3757" indent="-315320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3238" indent="-3153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2712" indent="-3153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2187" indent="-3153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81667" indent="-31532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63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6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08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77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377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08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77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377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66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57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914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870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827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784" indent="-304784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9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6196" indent="-311135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1212790" indent="-294203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3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661501" indent="-296319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Museo For Dell 300" pitchFamily="50" charset="0"/>
        <a:buChar char="–"/>
        <a:defRPr sz="190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4077" indent="-315368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3646" indent="-31536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3216" indent="-31536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2786" indent="-31536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82355" indent="-31536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62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2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2527304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77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377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04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77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377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35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903" r:id="rId18"/>
    <p:sldLayoutId id="2147483905" r:id="rId19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57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914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870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827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784" indent="-304784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9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6196" indent="-311135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1147177" marR="0" indent="-228589" algn="l" defTabSz="1219140" rtl="0" eaLnBrk="1" fontAlgn="base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SzTx/>
        <a:buFont typeface="Museo Sans For Dell" pitchFamily="2" charset="0"/>
        <a:buChar char="›"/>
        <a:tabLst/>
        <a:defRPr sz="13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595887" indent="-228589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3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2144077" indent="-315368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3646" indent="-31536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3216" indent="-31536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2786" indent="-31536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82355" indent="-31536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78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7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22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128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128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22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128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128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461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901" r:id="rId15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39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881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821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761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696" indent="-304696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9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5990" indent="-311047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1212460" indent="-294115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3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661046" indent="-296231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Museo For Dell 300" pitchFamily="50" charset="0"/>
        <a:buChar char="–"/>
        <a:defRPr sz="190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3490" indent="-315280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2898" indent="-31528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2292" indent="-31528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1687" indent="-31528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81093" indent="-31528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8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91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7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699" y="6409972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91390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fld id="{58EC7406-F4CC-4ABF-902E-2AF4E70E5C0F}" type="slidenum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390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5C3"/>
                </a:buClr>
              </a:pPr>
              <a:t>‹#›</a:t>
            </a:fld>
            <a:endParaRPr lang="en-US" sz="1200" dirty="0" err="1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36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901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3901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36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901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3901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7" name="Picture 16" descr="dell_gray_logo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 bwMode="black">
          <a:xfrm>
            <a:off x="11219775" y="5950811"/>
            <a:ext cx="627780" cy="627780"/>
          </a:xfrm>
          <a:prstGeom prst="rect">
            <a:avLst/>
          </a:prstGeom>
        </p:spPr>
      </p:pic>
      <p:sp>
        <p:nvSpPr>
          <p:cNvPr id="2" name="fl" descr="                              Dell - Restricted - Confidential&#10;"/>
          <p:cNvSpPr txBox="1"/>
          <p:nvPr userDrawn="1"/>
        </p:nvSpPr>
        <p:spPr>
          <a:xfrm>
            <a:off x="30" y="6150528"/>
            <a:ext cx="3282303" cy="751997"/>
          </a:xfrm>
          <a:prstGeom prst="rect">
            <a:avLst/>
          </a:prstGeom>
          <a:noFill/>
        </p:spPr>
        <p:txBody>
          <a:bodyPr vert="horz" wrap="none" lIns="121858" tIns="60929" rIns="121858" bIns="60929" rtlCol="0">
            <a:spAutoFit/>
          </a:bodyPr>
          <a:lstStyle/>
          <a:p>
            <a:pPr defTabSz="913901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en-US" sz="1100" b="1" smtClean="0">
                <a:solidFill>
                  <a:srgbClr val="7F7F7F"/>
                </a:solidFill>
              </a:rPr>
              <a:t>                              Dell - Restricted - Confidential</a:t>
            </a:r>
          </a:p>
          <a:p>
            <a:pPr defTabSz="913901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endParaRPr lang="en-US" sz="27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445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1" r:id="rId12"/>
    <p:sldLayoutId id="2147483882" r:id="rId1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23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851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775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701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616" indent="-304616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9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5804" indent="-310967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1212160" indent="-294035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3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660633" indent="-296151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Museo For Dell 300" pitchFamily="50" charset="0"/>
        <a:buChar char="–"/>
        <a:defRPr sz="190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2957" indent="-315200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2218" indent="-3152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1452" indent="-3152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0687" indent="-3152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79947" indent="-3152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35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0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57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18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52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87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747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95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61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1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2527302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400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02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400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699" y="6498463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fld id="{58EC7406-F4CC-4ABF-902E-2AF4E70E5C0F}" type="slidenum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5C3"/>
                </a:buClr>
              </a:pPr>
              <a:t>‹#›</a:t>
            </a:fld>
            <a:endParaRPr lang="en-US" sz="1200" dirty="0" err="1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1" name="Picture 10" descr="dell_gray_logo.pn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 bwMode="black">
          <a:xfrm>
            <a:off x="11219770" y="6064111"/>
            <a:ext cx="627780" cy="62778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 bwMode="black">
          <a:xfrm>
            <a:off x="6214320" y="6285668"/>
            <a:ext cx="4876800" cy="184665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EMEA Tech Summit 2015</a:t>
            </a:r>
          </a:p>
        </p:txBody>
      </p:sp>
    </p:spTree>
    <p:extLst>
      <p:ext uri="{BB962C8B-B14F-4D97-AF65-F5344CB8AC3E}">
        <p14:creationId xmlns:p14="http://schemas.microsoft.com/office/powerpoint/2010/main" val="38154429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9" r:id="rId15"/>
    <p:sldLayoutId id="2147483900" r:id="rId16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58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917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875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833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792" indent="-304792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9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6214" indent="-311143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1147205" marR="0" indent="-228594" algn="l" defTabSz="1219170" rtl="0" eaLnBrk="1" fontAlgn="base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SzTx/>
        <a:buFont typeface="Museo Sans For Dell" pitchFamily="2" charset="0"/>
        <a:buChar char="›"/>
        <a:tabLst/>
        <a:defRPr sz="13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595927" indent="-228594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3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2144130" indent="-315376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371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3300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2885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82469" indent="-3153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97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7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699" y="6409972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fld id="{58EC7406-F4CC-4ABF-902E-2AF4E70E5C0F}" type="slidenum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5C3"/>
                </a:buClr>
              </a:pPr>
              <a:t>‹#›</a:t>
            </a:fld>
            <a:endParaRPr lang="en-US" sz="1200" dirty="0" err="1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41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41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7" name="Picture 16" descr="dell_gray_logo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 bwMode="black">
          <a:xfrm>
            <a:off x="11219775" y="5950811"/>
            <a:ext cx="627780" cy="627780"/>
          </a:xfrm>
          <a:prstGeom prst="rect">
            <a:avLst/>
          </a:prstGeom>
        </p:spPr>
      </p:pic>
      <p:sp>
        <p:nvSpPr>
          <p:cNvPr id="2" name="fl" descr="                              Dell - Restricted - Confidential&#10;"/>
          <p:cNvSpPr txBox="1"/>
          <p:nvPr userDrawn="1"/>
        </p:nvSpPr>
        <p:spPr>
          <a:xfrm>
            <a:off x="34" y="6150528"/>
            <a:ext cx="3282303" cy="751997"/>
          </a:xfrm>
          <a:prstGeom prst="rect">
            <a:avLst/>
          </a:prstGeom>
          <a:noFill/>
        </p:spPr>
        <p:txBody>
          <a:bodyPr vert="horz" wrap="none" lIns="121848" tIns="60924" rIns="121848" bIns="60924" rtlCol="0">
            <a:spAutoFit/>
          </a:bodyPr>
          <a:lstStyle/>
          <a:p>
            <a:pPr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en-US" sz="1100" b="1" smtClean="0">
                <a:solidFill>
                  <a:srgbClr val="7F7F7F"/>
                </a:solidFill>
              </a:rPr>
              <a:t>                              Dell - Restricted - Confidential</a:t>
            </a:r>
          </a:p>
          <a:p>
            <a:pPr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endParaRPr lang="en-US" sz="27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086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79" r:id="rId1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171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839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7576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677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584" indent="-304584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9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5729" indent="-310935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1212040" indent="-294003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3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660468" indent="-296119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Museo For Dell 300" pitchFamily="50" charset="0"/>
        <a:buChar char="–"/>
        <a:defRPr sz="190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2744" indent="-315168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1946" indent="-31516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1116" indent="-31516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0287" indent="-31516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79490" indent="-31516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71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9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76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778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948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119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320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507" algn="l" defTabSz="12183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95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7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699" y="6409972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91383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fld id="{58EC7406-F4CC-4ABF-902E-2AF4E70E5C0F}" type="slidenum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383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5C3"/>
                </a:buClr>
              </a:pPr>
              <a:t>‹#›</a:t>
            </a:fld>
            <a:endParaRPr lang="en-US" sz="1200" dirty="0" err="1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40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833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3833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40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833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3833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7" name="Picture 16" descr="dell_gray_logo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 bwMode="black">
          <a:xfrm>
            <a:off x="11219775" y="5950811"/>
            <a:ext cx="627780" cy="627780"/>
          </a:xfrm>
          <a:prstGeom prst="rect">
            <a:avLst/>
          </a:prstGeom>
        </p:spPr>
      </p:pic>
      <p:sp>
        <p:nvSpPr>
          <p:cNvPr id="2" name="fl" descr="                              Dell - Restricted - Confidential&#10;"/>
          <p:cNvSpPr txBox="1"/>
          <p:nvPr userDrawn="1"/>
        </p:nvSpPr>
        <p:spPr>
          <a:xfrm>
            <a:off x="34" y="6150528"/>
            <a:ext cx="3282303" cy="751997"/>
          </a:xfrm>
          <a:prstGeom prst="rect">
            <a:avLst/>
          </a:prstGeom>
          <a:noFill/>
        </p:spPr>
        <p:txBody>
          <a:bodyPr vert="horz" wrap="none" lIns="121850" tIns="60925" rIns="121850" bIns="60925" rtlCol="0">
            <a:spAutoFit/>
          </a:bodyPr>
          <a:lstStyle/>
          <a:p>
            <a:pPr defTabSz="913833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en-US" sz="1100" b="1" smtClean="0">
                <a:solidFill>
                  <a:srgbClr val="7F7F7F"/>
                </a:solidFill>
              </a:rPr>
              <a:t>                              Dell - Restricted - Confidential</a:t>
            </a:r>
          </a:p>
          <a:p>
            <a:pPr defTabSz="913833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endParaRPr lang="en-US" sz="27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507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18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842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7621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683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592" indent="-304592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9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5748" indent="-310943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1212070" indent="-294011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3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660509" indent="-296127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Museo For Dell 300" pitchFamily="50" charset="0"/>
        <a:buChar char="–"/>
        <a:defRPr sz="190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2797" indent="-315176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2014" indent="-3151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1200" indent="-3151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0387" indent="-3151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79604" indent="-315176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87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20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21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38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24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211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427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629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91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7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699" y="6409972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91390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fld id="{58EC7406-F4CC-4ABF-902E-2AF4E70E5C0F}" type="slidenum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390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5C3"/>
                </a:buClr>
              </a:pPr>
              <a:t>‹#›</a:t>
            </a:fld>
            <a:endParaRPr lang="en-US" sz="1200" dirty="0" err="1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36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901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3901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36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901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3901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7" name="Picture 16" descr="dell_gray_logo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 bwMode="black">
          <a:xfrm>
            <a:off x="11219775" y="5950811"/>
            <a:ext cx="627780" cy="627780"/>
          </a:xfrm>
          <a:prstGeom prst="rect">
            <a:avLst/>
          </a:prstGeom>
        </p:spPr>
      </p:pic>
      <p:sp>
        <p:nvSpPr>
          <p:cNvPr id="2" name="fl" descr="                              Dell - Restricted - Confidential&#10;"/>
          <p:cNvSpPr txBox="1"/>
          <p:nvPr userDrawn="1"/>
        </p:nvSpPr>
        <p:spPr>
          <a:xfrm>
            <a:off x="30" y="6150528"/>
            <a:ext cx="3282303" cy="751997"/>
          </a:xfrm>
          <a:prstGeom prst="rect">
            <a:avLst/>
          </a:prstGeom>
          <a:noFill/>
        </p:spPr>
        <p:txBody>
          <a:bodyPr vert="horz" wrap="none" lIns="121858" tIns="60929" rIns="121858" bIns="60929" rtlCol="0">
            <a:spAutoFit/>
          </a:bodyPr>
          <a:lstStyle/>
          <a:p>
            <a:pPr defTabSz="913901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en-US" sz="1100" b="1" smtClean="0">
                <a:solidFill>
                  <a:srgbClr val="7F7F7F"/>
                </a:solidFill>
              </a:rPr>
              <a:t>                              Dell - Restricted - Confidential</a:t>
            </a:r>
          </a:p>
          <a:p>
            <a:pPr defTabSz="913901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endParaRPr lang="en-US" sz="27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871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  <p:sldLayoutId id="2147483709" r:id="rId1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23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851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7757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701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616" indent="-304616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9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5804" indent="-310967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1212160" indent="-294035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3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660633" indent="-296151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Museo For Dell 300" pitchFamily="50" charset="0"/>
        <a:buChar char="–"/>
        <a:defRPr sz="190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2957" indent="-315200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2218" indent="-3152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1452" indent="-3152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0687" indent="-3152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79947" indent="-3152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35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0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57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18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52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87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747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95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86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7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699" y="6409972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91399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fld id="{58EC7406-F4CC-4ABF-902E-2AF4E70E5C0F}" type="slidenum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399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5C3"/>
                </a:buClr>
              </a:pPr>
              <a:t>‹#›</a:t>
            </a:fld>
            <a:endParaRPr lang="en-US" sz="1200" dirty="0" err="1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30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992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3992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30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992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3992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7" name="Picture 16" descr="dell_gray_logo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 bwMode="black">
          <a:xfrm>
            <a:off x="11219775" y="5950811"/>
            <a:ext cx="627780" cy="627780"/>
          </a:xfrm>
          <a:prstGeom prst="rect">
            <a:avLst/>
          </a:prstGeom>
        </p:spPr>
      </p:pic>
      <p:sp>
        <p:nvSpPr>
          <p:cNvPr id="2" name="fl" descr="                              Dell - Restricted - Confidential&#10;"/>
          <p:cNvSpPr txBox="1"/>
          <p:nvPr userDrawn="1"/>
        </p:nvSpPr>
        <p:spPr>
          <a:xfrm>
            <a:off x="25" y="6150528"/>
            <a:ext cx="3282303" cy="751997"/>
          </a:xfrm>
          <a:prstGeom prst="rect">
            <a:avLst/>
          </a:prstGeom>
          <a:noFill/>
        </p:spPr>
        <p:txBody>
          <a:bodyPr vert="horz" wrap="none" lIns="121869" tIns="60934" rIns="121869" bIns="60934" rtlCol="0">
            <a:spAutoFit/>
          </a:bodyPr>
          <a:lstStyle/>
          <a:p>
            <a:pPr defTabSz="913992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en-US" sz="1100" b="1" smtClean="0">
                <a:solidFill>
                  <a:srgbClr val="7F7F7F"/>
                </a:solidFill>
              </a:rPr>
              <a:t>                              Dell - Restricted - Confidential</a:t>
            </a:r>
          </a:p>
          <a:p>
            <a:pPr defTabSz="913992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endParaRPr lang="en-US" sz="27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404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29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863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793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725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648" indent="-304648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9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5878" indent="-310999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1212280" indent="-294067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3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660798" indent="-29618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Museo For Dell 300" pitchFamily="50" charset="0"/>
        <a:buChar char="–"/>
        <a:defRPr sz="190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3170" indent="-315232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2490" indent="-3152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1788" indent="-3152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1087" indent="-3152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80405" indent="-3152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99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30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38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258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556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855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173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483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85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smtClean="0"/>
              <a:t>Click to edit content page title. </a:t>
            </a:r>
            <a:endParaRPr lang="zh-CN" alt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3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smtClean="0"/>
              <a:t>Click to edit text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z="1300" smtClean="0"/>
              <a:t>Fourth level</a:t>
            </a:r>
            <a:endParaRPr lang="zh-CN" alt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2527326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992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altLang="zh-CN" sz="1200" smtClean="0">
                <a:solidFill>
                  <a:srgbClr val="444444">
                    <a:lumMod val="50000"/>
                    <a:lumOff val="50000"/>
                  </a:srgbClr>
                </a:solidFill>
                <a:ea typeface="Arial Unicode MS"/>
              </a:rPr>
              <a:pPr defTabSz="913992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zh-CN" altLang="en-US" sz="1200" dirty="0" smtClean="0">
              <a:solidFill>
                <a:srgbClr val="444444">
                  <a:lumMod val="50000"/>
                  <a:lumOff val="50000"/>
                </a:srgbClr>
              </a:solidFill>
              <a:ea typeface="Arial Unicode MS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26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3992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altLang="zh-CN" sz="1200" smtClean="0">
                <a:solidFill>
                  <a:srgbClr val="444444">
                    <a:lumMod val="50000"/>
                    <a:lumOff val="50000"/>
                  </a:srgbClr>
                </a:solidFill>
                <a:ea typeface="Arial Unicode MS"/>
              </a:rPr>
              <a:pPr defTabSz="913992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zh-CN" altLang="en-US" sz="1200" dirty="0" smtClean="0">
              <a:solidFill>
                <a:srgbClr val="444444">
                  <a:lumMod val="50000"/>
                  <a:lumOff val="50000"/>
                </a:srgbClr>
              </a:solidFill>
              <a:ea typeface="Arial Unicode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699" y="6498463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91399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endParaRPr lang="en-US" sz="1200" dirty="0" err="1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fl" descr="戴尔 - 限制级 - 机密信息&#10;"/>
          <p:cNvSpPr txBox="1"/>
          <p:nvPr/>
        </p:nvSpPr>
        <p:spPr>
          <a:xfrm>
            <a:off x="0" y="6428573"/>
            <a:ext cx="12192000" cy="452771"/>
          </a:xfrm>
          <a:prstGeom prst="rect">
            <a:avLst/>
          </a:prstGeom>
          <a:noFill/>
        </p:spPr>
        <p:txBody>
          <a:bodyPr vert="horz" wrap="square" lIns="121869" tIns="60934" rIns="121869" bIns="60934" rtlCol="0">
            <a:spAutoFit/>
          </a:bodyPr>
          <a:lstStyle/>
          <a:p>
            <a:pPr defTabSz="913992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altLang="zh-CN" sz="1100" b="1" dirty="0" smtClean="0">
                <a:solidFill>
                  <a:srgbClr val="7F7F7F"/>
                </a:solidFill>
                <a:ea typeface="Arial Unicode MS"/>
              </a:rPr>
              <a:t>	</a:t>
            </a:r>
            <a:r>
              <a:rPr lang="zh-CN" altLang="en-US" sz="1100" b="1" dirty="0" smtClean="0">
                <a:solidFill>
                  <a:srgbClr val="7F7F7F"/>
                </a:solidFill>
                <a:ea typeface="Arial Unicode MS"/>
              </a:rPr>
              <a:t>戴尔 </a:t>
            </a:r>
            <a:r>
              <a:rPr lang="en-US" altLang="zh-CN" sz="1100" b="1" dirty="0" smtClean="0">
                <a:solidFill>
                  <a:srgbClr val="7F7F7F"/>
                </a:solidFill>
                <a:ea typeface="Arial Unicode MS"/>
              </a:rPr>
              <a:t>- </a:t>
            </a:r>
            <a:r>
              <a:rPr lang="zh-CN" altLang="en-US" sz="1100" b="1" dirty="0" smtClean="0">
                <a:solidFill>
                  <a:srgbClr val="7F7F7F"/>
                </a:solidFill>
                <a:ea typeface="Arial Unicode MS"/>
              </a:rPr>
              <a:t>限制级 </a:t>
            </a:r>
            <a:r>
              <a:rPr lang="en-US" altLang="zh-CN" sz="1100" b="1" dirty="0" smtClean="0">
                <a:solidFill>
                  <a:srgbClr val="7F7F7F"/>
                </a:solidFill>
                <a:ea typeface="Arial Unicode MS"/>
              </a:rPr>
              <a:t>- </a:t>
            </a:r>
            <a:r>
              <a:rPr lang="zh-CN" altLang="en-US" sz="1100" b="1" dirty="0" smtClean="0">
                <a:solidFill>
                  <a:srgbClr val="7F7F7F"/>
                </a:solidFill>
                <a:ea typeface="Arial Unicode MS"/>
              </a:rPr>
              <a:t>机密信息</a:t>
            </a:r>
          </a:p>
          <a:p>
            <a:pPr defTabSz="913992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endParaRPr lang="zh-CN" altLang="en-US" sz="1100" b="1" dirty="0" smtClean="0">
              <a:solidFill>
                <a:srgbClr val="7F7F7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699" y="6498463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91399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endParaRPr lang="en-US" sz="1200" dirty="0" err="1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3699" y="6498463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91399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fld id="{58EC7406-F4CC-4ABF-902E-2AF4E70E5C0F}" type="slidenum">
              <a:rPr lang="en-US" altLang="zh-CN" sz="1200" smtClean="0">
                <a:solidFill>
                  <a:srgbClr val="444444">
                    <a:lumMod val="50000"/>
                    <a:lumOff val="50000"/>
                  </a:srgbClr>
                </a:solidFill>
                <a:ea typeface="Arial Unicode MS"/>
              </a:rPr>
              <a:pPr defTabSz="91399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5C3"/>
                </a:buClr>
              </a:pPr>
              <a:t>‹#›</a:t>
            </a:fld>
            <a:endParaRPr lang="zh-CN" altLang="en-US" sz="1200" dirty="0" smtClean="0">
              <a:solidFill>
                <a:srgbClr val="444444">
                  <a:lumMod val="50000"/>
                  <a:lumOff val="50000"/>
                </a:srgbClr>
              </a:solidFill>
              <a:ea typeface="Arial Unicode MS"/>
            </a:endParaRPr>
          </a:p>
        </p:txBody>
      </p:sp>
      <p:pic>
        <p:nvPicPr>
          <p:cNvPr id="21" name="Picture 20" descr="dell_gray_logo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 bwMode="black">
          <a:xfrm>
            <a:off x="11219771" y="6064111"/>
            <a:ext cx="627780" cy="6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20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0" cap="none" baseline="0">
          <a:solidFill>
            <a:schemeClr val="bg1"/>
          </a:solidFill>
          <a:latin typeface="Museo Sans For Dell"/>
          <a:ea typeface="Arial Unicode MS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29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863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793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725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648" indent="-304648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900">
          <a:solidFill>
            <a:schemeClr val="bg2"/>
          </a:solidFill>
          <a:latin typeface="Museo Sans For Dell"/>
          <a:ea typeface="Arial Unicode MS"/>
          <a:cs typeface="+mn-cs"/>
        </a:defRPr>
      </a:lvl1pPr>
      <a:lvl2pPr marL="765878" indent="-310999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/>
          <a:ea typeface="Arial Unicode MS"/>
        </a:defRPr>
      </a:lvl2pPr>
      <a:lvl3pPr marL="1212280" indent="-294067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300" baseline="0">
          <a:solidFill>
            <a:schemeClr val="bg2"/>
          </a:solidFill>
          <a:latin typeface="Museo Sans For Dell"/>
          <a:ea typeface="Arial Unicode MS"/>
        </a:defRPr>
      </a:lvl3pPr>
      <a:lvl4pPr marL="1660798" indent="-29618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300" baseline="0">
          <a:solidFill>
            <a:schemeClr val="bg2"/>
          </a:solidFill>
          <a:latin typeface="Museo Sans For Dell"/>
          <a:ea typeface="Arial Unicode MS"/>
        </a:defRPr>
      </a:lvl4pPr>
      <a:lvl5pPr marL="2143170" indent="-315232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2490" indent="-3152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1788" indent="-3152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1087" indent="-3152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80405" indent="-3152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99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30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38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258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556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855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173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483" algn="l" defTabSz="1218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82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smtClean="0"/>
              <a:t>Click to edit content page title. </a:t>
            </a:r>
            <a:endParaRPr lang="zh-CN" alt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3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smtClean="0"/>
              <a:t>Click to edit text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z="1300" smtClean="0"/>
              <a:t>Fourth level</a:t>
            </a:r>
            <a:endParaRPr lang="zh-CN" alt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2527324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037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altLang="zh-CN" sz="1200" smtClean="0">
                <a:solidFill>
                  <a:srgbClr val="444444">
                    <a:lumMod val="50000"/>
                    <a:lumOff val="50000"/>
                  </a:srgbClr>
                </a:solidFill>
                <a:ea typeface="Arial Unicode MS"/>
              </a:rPr>
              <a:pPr defTabSz="914037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zh-CN" altLang="en-US" sz="1200" dirty="0" smtClean="0">
              <a:solidFill>
                <a:srgbClr val="444444">
                  <a:lumMod val="50000"/>
                  <a:lumOff val="50000"/>
                </a:srgbClr>
              </a:solidFill>
              <a:ea typeface="Arial Unicode MS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24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037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altLang="zh-CN" sz="1200" smtClean="0">
                <a:solidFill>
                  <a:srgbClr val="444444">
                    <a:lumMod val="50000"/>
                    <a:lumOff val="50000"/>
                  </a:srgbClr>
                </a:solidFill>
                <a:ea typeface="Arial Unicode MS"/>
              </a:rPr>
              <a:pPr defTabSz="914037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zh-CN" altLang="en-US" sz="1200" dirty="0" smtClean="0">
              <a:solidFill>
                <a:srgbClr val="444444">
                  <a:lumMod val="50000"/>
                  <a:lumOff val="50000"/>
                </a:srgbClr>
              </a:solidFill>
              <a:ea typeface="Arial Unicode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699" y="6498463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91403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endParaRPr lang="en-US" sz="1200" dirty="0" err="1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699" y="6498463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91403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endParaRPr lang="en-US" sz="1200" dirty="0" err="1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762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0" cap="none" baseline="0">
          <a:solidFill>
            <a:schemeClr val="bg1"/>
          </a:solidFill>
          <a:latin typeface="Museo Sans For Dell"/>
          <a:ea typeface="Arial Unicode MS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331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869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802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737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664" indent="-304664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900">
          <a:solidFill>
            <a:schemeClr val="bg2"/>
          </a:solidFill>
          <a:latin typeface="Museo Sans For Dell"/>
          <a:ea typeface="Arial Unicode MS"/>
          <a:cs typeface="+mn-cs"/>
        </a:defRPr>
      </a:lvl1pPr>
      <a:lvl2pPr marL="765916" indent="-311015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/>
          <a:ea typeface="Arial Unicode MS"/>
        </a:defRPr>
      </a:lvl2pPr>
      <a:lvl3pPr marL="1212340" indent="-294083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300" baseline="0">
          <a:solidFill>
            <a:schemeClr val="bg2"/>
          </a:solidFill>
          <a:latin typeface="Museo Sans For Dell"/>
          <a:ea typeface="Arial Unicode MS"/>
        </a:defRPr>
      </a:lvl3pPr>
      <a:lvl4pPr marL="1660881" indent="-296199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300" baseline="0">
          <a:solidFill>
            <a:schemeClr val="bg2"/>
          </a:solidFill>
          <a:latin typeface="Museo Sans For Dell"/>
          <a:ea typeface="Arial Unicode MS"/>
        </a:defRPr>
      </a:lvl4pPr>
      <a:lvl5pPr marL="2143277" indent="-315248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2626" indent="-31524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1956" indent="-31524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1287" indent="-31524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80635" indent="-31524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31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9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2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7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0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03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8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72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65778" y="362515"/>
            <a:ext cx="10574127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65767" y="1706880"/>
            <a:ext cx="105692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699" y="6409972"/>
            <a:ext cx="353568" cy="1188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9141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fld id="{58EC7406-F4CC-4ABF-902E-2AF4E70E5C0F}" type="slidenum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1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5C3"/>
                </a:buClr>
              </a:pPr>
              <a:t>‹#›</a:t>
            </a:fld>
            <a:endParaRPr lang="en-US" sz="1200" dirty="0" err="1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2527322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128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128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2527322" y="6433771"/>
            <a:ext cx="866049" cy="16620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128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E00CF047-7350-4707-AA1A-E56FA69586CC}" type="datetime1">
              <a:rPr lang="en-US" sz="1200" smtClean="0">
                <a:solidFill>
                  <a:srgbClr val="444444">
                    <a:lumMod val="50000"/>
                    <a:lumOff val="50000"/>
                  </a:srgbClr>
                </a:solidFill>
              </a:rPr>
              <a:pPr defTabSz="914128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200" dirty="0" smtClean="0">
              <a:solidFill>
                <a:srgbClr val="444444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7" name="Picture 16" descr="dell_gray_logo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 bwMode="black">
          <a:xfrm>
            <a:off x="11219775" y="5950811"/>
            <a:ext cx="627780" cy="627780"/>
          </a:xfrm>
          <a:prstGeom prst="rect">
            <a:avLst/>
          </a:prstGeom>
        </p:spPr>
      </p:pic>
      <p:sp>
        <p:nvSpPr>
          <p:cNvPr id="2" name="fl" descr="                              Dell - Restricted - Confidential&#10;"/>
          <p:cNvSpPr txBox="1"/>
          <p:nvPr userDrawn="1"/>
        </p:nvSpPr>
        <p:spPr>
          <a:xfrm>
            <a:off x="17" y="6150528"/>
            <a:ext cx="3282303" cy="751997"/>
          </a:xfrm>
          <a:prstGeom prst="rect">
            <a:avLst/>
          </a:prstGeom>
          <a:noFill/>
        </p:spPr>
        <p:txBody>
          <a:bodyPr vert="horz" wrap="none" lIns="121885" tIns="60942" rIns="121885" bIns="60942" rtlCol="0">
            <a:spAutoFit/>
          </a:bodyPr>
          <a:lstStyle/>
          <a:p>
            <a:pPr defTabSz="914128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en-US" sz="1100" b="1" smtClean="0">
                <a:solidFill>
                  <a:srgbClr val="7F7F7F"/>
                </a:solidFill>
              </a:rPr>
              <a:t>                              Dell - Restricted - Confidential</a:t>
            </a:r>
          </a:p>
          <a:p>
            <a:pPr defTabSz="914128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endParaRPr lang="en-US" sz="27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750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6" r:id="rId12"/>
    <p:sldLayoutId id="2147483767" r:id="rId1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0" cap="none" baseline="0">
          <a:solidFill>
            <a:schemeClr val="bg1"/>
          </a:solidFill>
          <a:latin typeface="Museo Sans For Dell" panose="02000000000000000000" pitchFamily="2" charset="0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39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881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821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761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696" indent="-304696" algn="l" rtl="0" eaLnBrk="1" fontAlgn="base" hangingPunct="1">
        <a:lnSpc>
          <a:spcPct val="100000"/>
        </a:lnSpc>
        <a:spcBef>
          <a:spcPts val="16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9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5990" indent="-311047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1212460" indent="-294115" algn="l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3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661046" indent="-296231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rgbClr val="AAAAAA"/>
        </a:buClr>
        <a:buFont typeface="Museo For Dell 300" pitchFamily="50" charset="0"/>
        <a:buChar char="–"/>
        <a:defRPr sz="190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3490" indent="-315280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2898" indent="-31528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2292" indent="-31528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1687" indent="-31528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81093" indent="-31528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8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1104568" y="6258948"/>
            <a:ext cx="503249" cy="5032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4283" y="6435960"/>
            <a:ext cx="353568" cy="1584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9141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fld id="{58EC7406-F4CC-4ABF-902E-2AF4E70E5C0F}" type="slidenum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12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5C3"/>
                </a:buClr>
              </a:pPr>
              <a:t>‹#›</a:t>
            </a:fld>
            <a:endParaRPr lang="en-US" sz="1100" dirty="0" err="1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6432108"/>
            <a:ext cx="4373880" cy="1662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defTabSz="9141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r>
              <a:rPr lang="en-US" sz="1200" dirty="0" smtClean="0">
                <a:solidFill>
                  <a:srgbClr val="FFFFFF">
                    <a:lumMod val="50000"/>
                  </a:srgbClr>
                </a:solidFill>
              </a:rPr>
              <a:t>Dell - Internal Use - Confidential</a:t>
            </a: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567879" y="261568"/>
            <a:ext cx="11039924" cy="4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92227"/>
            <a:ext cx="1102284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Box 11" hidden="1"/>
          <p:cNvSpPr txBox="1"/>
          <p:nvPr/>
        </p:nvSpPr>
        <p:spPr>
          <a:xfrm>
            <a:off x="2298717" y="6457316"/>
            <a:ext cx="866049" cy="1523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128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fld id="{5084195E-6DF7-4B3B-A2AB-E67BEB13BF64}" type="datetime1">
              <a:rPr lang="en-US" sz="11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128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t>3/4/2016</a:t>
            </a:fld>
            <a:endParaRPr lang="en-US" sz="1100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fl"/>
          <p:cNvSpPr txBox="1"/>
          <p:nvPr/>
        </p:nvSpPr>
        <p:spPr>
          <a:xfrm>
            <a:off x="0" y="6617885"/>
            <a:ext cx="12192000" cy="0"/>
          </a:xfrm>
          <a:prstGeom prst="rect">
            <a:avLst/>
          </a:prstGeom>
          <a:noFill/>
        </p:spPr>
        <p:txBody>
          <a:bodyPr vert="horz" wrap="none" lIns="121885" tIns="60942" rIns="121885" bIns="60942" rtlCol="0">
            <a:noAutofit/>
          </a:bodyPr>
          <a:lstStyle/>
          <a:p>
            <a:pPr defTabSz="914128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endParaRPr lang="en-US" sz="1100" b="1" dirty="0" err="1" smtClean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9517" y="6372136"/>
            <a:ext cx="1925561" cy="307776"/>
          </a:xfrm>
          <a:prstGeom prst="rect">
            <a:avLst/>
          </a:prstGeom>
          <a:noFill/>
        </p:spPr>
        <p:txBody>
          <a:bodyPr wrap="square" lIns="121885" tIns="60942" rIns="121885" bIns="60942" rtlCol="0">
            <a:spAutoFit/>
          </a:bodyPr>
          <a:lstStyle/>
          <a:p>
            <a:pPr defTabSz="914128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en-US" sz="1300" dirty="0" smtClean="0">
                <a:solidFill>
                  <a:srgbClr val="FFFFFF">
                    <a:lumMod val="50000"/>
                  </a:srgbClr>
                </a:solidFill>
              </a:rPr>
              <a:t>Enterprise Marketing</a:t>
            </a:r>
          </a:p>
        </p:txBody>
      </p:sp>
    </p:spTree>
    <p:extLst>
      <p:ext uri="{BB962C8B-B14F-4D97-AF65-F5344CB8AC3E}">
        <p14:creationId xmlns:p14="http://schemas.microsoft.com/office/powerpoint/2010/main" val="19242352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+mn-lt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 b="1">
          <a:solidFill>
            <a:schemeClr val="accent1"/>
          </a:solidFill>
          <a:latin typeface="Arial Black" pitchFamily="34" charset="0"/>
        </a:defRPr>
      </a:lvl5pPr>
      <a:lvl6pPr marL="609395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6pPr>
      <a:lvl7pPr marL="121881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7pPr>
      <a:lvl8pPr marL="182821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8pPr>
      <a:lvl9pPr marL="243761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5900" b="1">
          <a:solidFill>
            <a:schemeClr val="accent1"/>
          </a:solidFill>
          <a:latin typeface="Arial Black" pitchFamily="34" charset="0"/>
        </a:defRPr>
      </a:lvl9pPr>
    </p:titleStyle>
    <p:bodyStyle>
      <a:lvl1pPr marL="304696" indent="-304696" algn="l" rtl="0" eaLnBrk="1" fontAlgn="base" hangingPunct="1">
        <a:lnSpc>
          <a:spcPct val="90000"/>
        </a:lnSpc>
        <a:spcBef>
          <a:spcPts val="1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1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765990" indent="-298347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accent1"/>
        </a:buClr>
        <a:buFont typeface="Museo Sans For Dell" pitchFamily="2" charset="0"/>
        <a:buChar char="–"/>
        <a:defRPr sz="2100" baseline="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2pPr>
      <a:lvl3pPr marL="1212460" indent="-294115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accent1"/>
        </a:buClr>
        <a:buFont typeface="Museo Sans For Dell" pitchFamily="2" charset="0"/>
        <a:buChar char="–"/>
        <a:defRPr sz="1900" baseline="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3pPr>
      <a:lvl4pPr marL="1599680" indent="-23487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accent1"/>
        </a:buClr>
        <a:buFont typeface="Museo For Dell 300" pitchFamily="50" charset="0"/>
        <a:buChar char="–"/>
        <a:defRPr sz="160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2143490" indent="-315280" algn="l" rtl="0" eaLnBrk="1" fontAlgn="base" hangingPunct="1">
        <a:lnSpc>
          <a:spcPct val="90000"/>
        </a:lnSpc>
        <a:spcBef>
          <a:spcPts val="1067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2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752898" indent="-31528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6pPr>
      <a:lvl7pPr marL="3362292" indent="-31528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7pPr>
      <a:lvl8pPr marL="3971687" indent="-31528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8pPr>
      <a:lvl9pPr marL="4581093" indent="-31528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21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8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0.xml"/><Relationship Id="rId6" Type="http://schemas.openxmlformats.org/officeDocument/2006/relationships/image" Target="../media/image22.jpeg"/><Relationship Id="rId5" Type="http://schemas.openxmlformats.org/officeDocument/2006/relationships/image" Target="../media/image20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jpe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17" Type="http://schemas.openxmlformats.org/officeDocument/2006/relationships/image" Target="../media/image57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3.gif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hyperlink" Target="http://www.dabaoku.com/gif/014/imagepage/image11.htm" TargetMode="External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15.png"/><Relationship Id="rId3" Type="http://schemas.openxmlformats.org/officeDocument/2006/relationships/image" Target="../media/image43.jpe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17" Type="http://schemas.openxmlformats.org/officeDocument/2006/relationships/image" Target="../media/image57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3.gif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hyperlink" Target="http://www.dabaoku.com/gif/014/imagepage/image11.htm" TargetMode="External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15.png"/><Relationship Id="rId3" Type="http://schemas.openxmlformats.org/officeDocument/2006/relationships/image" Target="../media/image43.jpe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3.gif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hyperlink" Target="http://www.dabaoku.com/gif/014/imagepage/image11.htm" TargetMode="External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7.jpeg"/><Relationship Id="rId3" Type="http://schemas.openxmlformats.org/officeDocument/2006/relationships/image" Target="../media/image43.jpe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17" Type="http://schemas.openxmlformats.org/officeDocument/2006/relationships/image" Target="../media/image57.png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3.gif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hyperlink" Target="http://www.dabaoku.com/gif/014/imagepage/image11.htm" TargetMode="External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jpe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3.gif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hyperlink" Target="http://www.dabaoku.com/gif/014/imagepage/image11.htm" TargetMode="External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hyperlink" Target="http://www.dabaoku.com/gif/014/imagepage/image11.htm" TargetMode="Externa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jpe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24" Type="http://schemas.openxmlformats.org/officeDocument/2006/relationships/image" Target="../media/image15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8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g"/><Relationship Id="rId12" Type="http://schemas.openxmlformats.org/officeDocument/2006/relationships/image" Target="../media/image15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79.xml"/><Relationship Id="rId6" Type="http://schemas.openxmlformats.org/officeDocument/2006/relationships/image" Target="../media/image73.png"/><Relationship Id="rId11" Type="http://schemas.openxmlformats.org/officeDocument/2006/relationships/image" Target="../media/image78.jpeg"/><Relationship Id="rId5" Type="http://schemas.openxmlformats.org/officeDocument/2006/relationships/image" Target="../media/image72.jpg"/><Relationship Id="rId10" Type="http://schemas.openxmlformats.org/officeDocument/2006/relationships/image" Target="../media/image77.jpeg"/><Relationship Id="rId4" Type="http://schemas.openxmlformats.org/officeDocument/2006/relationships/image" Target="../media/image71.jpg"/><Relationship Id="rId9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15.png"/><Relationship Id="rId2" Type="http://schemas.openxmlformats.org/officeDocument/2006/relationships/image" Target="../media/image43.jpeg"/><Relationship Id="rId16" Type="http://schemas.openxmlformats.org/officeDocument/2006/relationships/image" Target="../media/image57.png"/><Relationship Id="rId20" Type="http://schemas.openxmlformats.org/officeDocument/2006/relationships/image" Target="../media/image79.wmf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24" Type="http://schemas.openxmlformats.org/officeDocument/2006/relationships/image" Target="../media/image63.gif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hyperlink" Target="http://www.dabaoku.com/gif/014/imagepage/image11.htm" TargetMode="External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jpeg"/><Relationship Id="rId16" Type="http://schemas.openxmlformats.org/officeDocument/2006/relationships/image" Target="../media/image57.png"/><Relationship Id="rId20" Type="http://schemas.openxmlformats.org/officeDocument/2006/relationships/image" Target="../media/image79.wmf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24" Type="http://schemas.openxmlformats.org/officeDocument/2006/relationships/image" Target="../media/image63.gif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hyperlink" Target="http://www.dabaoku.com/gif/014/imagepage/image11.htm" TargetMode="External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82.xml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8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15.png"/><Relationship Id="rId5" Type="http://schemas.openxmlformats.org/officeDocument/2006/relationships/image" Target="../media/image63.gif"/><Relationship Id="rId4" Type="http://schemas.openxmlformats.org/officeDocument/2006/relationships/hyperlink" Target="http://www.dabaoku.com/gif/014/imagepage/image11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hyperlink" Target="https://www.google.com/url?q=http://stackoverflow.com/questions/20633487/creating-alert-icon-with-shadow-in-css&amp;sa=U&amp;ei=f2ZCVdzEI4GJgwSh-IGwDg&amp;sqi=2&amp;pjf=1&amp;ved=0CCoQ9QEwCg&amp;usg=AFQjCNGsCHchA3r8LcAVbjq8QgFBCkxg0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www.google.com/url?q=http://stackoverflow.com/questions/20633487/creating-alert-icon-with-shadow-in-css&amp;sa=U&amp;ei=f2ZCVdzEI4GJgwSh-IGwDg&amp;sqi=2&amp;pjf=1&amp;ved=0CCoQ9QEwCg&amp;usg=AFQjCNGsCHchA3r8LcAVbjq8QgFBCkxg0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" y="0"/>
            <a:ext cx="3765956" cy="6858000"/>
          </a:xfrm>
          <a:prstGeom prst="rect">
            <a:avLst/>
          </a:prstGeom>
          <a:solidFill>
            <a:srgbClr val="DC5034"/>
          </a:solidFill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 defTabSz="1218390">
              <a:lnSpc>
                <a:spcPct val="90000"/>
              </a:lnSpc>
              <a:spcBef>
                <a:spcPts val="800"/>
              </a:spcBef>
              <a:defRPr/>
            </a:pPr>
            <a:endParaRPr lang="en-US" sz="2700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88" y="3715263"/>
            <a:ext cx="4143557" cy="895972"/>
          </a:xfrm>
          <a:prstGeom prst="rect">
            <a:avLst/>
          </a:prstGeom>
          <a:noFill/>
        </p:spPr>
        <p:txBody>
          <a:bodyPr wrap="square" lIns="121848" tIns="60924" rIns="121848" bIns="60924">
            <a:spAutoFit/>
          </a:bodyPr>
          <a:lstStyle/>
          <a:p>
            <a:pPr algn="ctr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defRPr/>
            </a:pPr>
            <a:r>
              <a:rPr lang="zh-CN" altLang="en-US" sz="270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传统存储解决</a:t>
            </a:r>
            <a:endParaRPr lang="en-US" altLang="zh-CN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  <a:cs typeface="SimSun"/>
            </a:endParaRPr>
          </a:p>
          <a:p>
            <a:pPr algn="ctr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defRPr/>
            </a:pPr>
            <a:r>
              <a:rPr lang="zh-CN" altLang="en-US" sz="270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方案的新突破</a:t>
            </a:r>
          </a:p>
        </p:txBody>
      </p:sp>
      <p:pic>
        <p:nvPicPr>
          <p:cNvPr id="6" name="Picture 5" descr="Data_White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4" y="673101"/>
            <a:ext cx="937773" cy="930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710847" y="1950729"/>
            <a:ext cx="2908300" cy="492443"/>
          </a:xfrm>
          <a:prstGeom prst="rect">
            <a:avLst/>
          </a:prstGeom>
          <a:noFill/>
        </p:spPr>
        <p:txBody>
          <a:bodyPr lIns="121848" tIns="60924" rIns="121848" bIns="60924">
            <a:spAutoFit/>
          </a:bodyPr>
          <a:lstStyle/>
          <a:p>
            <a:pPr algn="ctr">
              <a:spcBef>
                <a:spcPts val="533"/>
              </a:spcBef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存储行业趋势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31" y="3660008"/>
            <a:ext cx="3849468" cy="21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73217" y="2895520"/>
            <a:ext cx="3835200" cy="538536"/>
          </a:xfrm>
          <a:prstGeom prst="rect">
            <a:avLst/>
          </a:prstGeom>
        </p:spPr>
        <p:txBody>
          <a:bodyPr wrap="none" lIns="121848" tIns="60924" rIns="121848" bIns="60924">
            <a:spAutoFit/>
          </a:bodyPr>
          <a:lstStyle/>
          <a:p>
            <a:r>
              <a:rPr lang="en-US" altLang="zh-CN" sz="27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2. </a:t>
            </a:r>
            <a:r>
              <a:rPr lang="zh-CN" altLang="en-US" sz="2700" b="1" dirty="0">
                <a:solidFill>
                  <a:srgbClr val="FF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快</a:t>
            </a:r>
            <a:r>
              <a:rPr lang="zh-CN" altLang="en-US" sz="27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 闪存满足性能需求</a:t>
            </a:r>
            <a:endParaRPr lang="en-US" sz="2700" b="1" dirty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  <a:cs typeface="SimSun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95" y="678303"/>
            <a:ext cx="4447511" cy="218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10207" y="5996278"/>
            <a:ext cx="3730823" cy="415495"/>
          </a:xfrm>
          <a:prstGeom prst="rect">
            <a:avLst/>
          </a:prstGeom>
        </p:spPr>
        <p:txBody>
          <a:bodyPr wrap="none" lIns="121848" tIns="60924" rIns="121848" bIns="60924">
            <a:spAutoFit/>
          </a:bodyPr>
          <a:lstStyle/>
          <a:p>
            <a:r>
              <a:rPr lang="en-US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IDC</a:t>
            </a:r>
            <a:r>
              <a:rPr lang="zh-CN" altLang="en-US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报告：全球</a:t>
            </a:r>
            <a:r>
              <a:rPr lang="en-US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SSD, 2011~2016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3219" y="135087"/>
            <a:ext cx="6502636" cy="533480"/>
          </a:xfrm>
          <a:prstGeom prst="rect">
            <a:avLst/>
          </a:prstGeom>
        </p:spPr>
        <p:txBody>
          <a:bodyPr wrap="square" lIns="121848" tIns="60924" rIns="121848" bIns="60924">
            <a:spAutoFit/>
          </a:bodyPr>
          <a:lstStyle/>
          <a:p>
            <a:r>
              <a:rPr lang="en-US" altLang="zh-CN" sz="27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1. </a:t>
            </a:r>
            <a:r>
              <a:rPr lang="zh-CN" altLang="en-US" sz="2700" b="1" dirty="0">
                <a:solidFill>
                  <a:srgbClr val="FF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panose="020B0604020202020204" pitchFamily="34" charset="0"/>
              </a:rPr>
              <a:t>稳</a:t>
            </a:r>
            <a:r>
              <a:rPr lang="en-US" altLang="zh-CN" sz="27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 </a:t>
            </a:r>
            <a:r>
              <a:rPr lang="zh-CN" altLang="en-US" sz="27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通过软件定义存储 增强业务连续性</a:t>
            </a:r>
          </a:p>
        </p:txBody>
      </p:sp>
      <p:sp>
        <p:nvSpPr>
          <p:cNvPr id="13" name="Rectangle 25"/>
          <p:cNvSpPr/>
          <p:nvPr/>
        </p:nvSpPr>
        <p:spPr>
          <a:xfrm>
            <a:off x="8212640" y="3152335"/>
            <a:ext cx="3108485" cy="533480"/>
          </a:xfrm>
          <a:prstGeom prst="rect">
            <a:avLst/>
          </a:prstGeom>
        </p:spPr>
        <p:txBody>
          <a:bodyPr wrap="square" lIns="121848" tIns="60924" rIns="121848" bIns="60924">
            <a:spAutoFit/>
          </a:bodyPr>
          <a:lstStyle/>
          <a:p>
            <a:r>
              <a:rPr lang="en-US" altLang="zh-CN" sz="27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3. </a:t>
            </a:r>
            <a:r>
              <a:rPr lang="zh-CN" altLang="en-US" sz="2700" b="1" dirty="0">
                <a:solidFill>
                  <a:srgbClr val="FF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全</a:t>
            </a:r>
            <a:r>
              <a:rPr lang="zh-CN" altLang="en-US" sz="27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 方案整体交付</a:t>
            </a:r>
            <a:endParaRPr lang="en-US" sz="2700" b="1" dirty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  <a:cs typeface="SimSu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15" y="4454676"/>
            <a:ext cx="2794000" cy="22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5"/>
          <p:cNvSpPr/>
          <p:nvPr/>
        </p:nvSpPr>
        <p:spPr>
          <a:xfrm>
            <a:off x="8208020" y="3868157"/>
            <a:ext cx="3108485" cy="954035"/>
          </a:xfrm>
          <a:prstGeom prst="rect">
            <a:avLst/>
          </a:prstGeom>
        </p:spPr>
        <p:txBody>
          <a:bodyPr wrap="square" lIns="121848" tIns="60924" rIns="121848" bIns="60924">
            <a:spAutoFit/>
          </a:bodyPr>
          <a:lstStyle/>
          <a:p>
            <a:r>
              <a:rPr lang="en-US" altLang="zh-CN" sz="27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4. </a:t>
            </a:r>
            <a:r>
              <a:rPr lang="zh-CN" altLang="en-US" sz="2700" b="1" dirty="0">
                <a:solidFill>
                  <a:srgbClr val="FF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省</a:t>
            </a:r>
            <a:r>
              <a:rPr lang="zh-CN" altLang="en-US" sz="27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SimSun"/>
              </a:rPr>
              <a:t> 总体拥有成本</a:t>
            </a:r>
            <a:endParaRPr lang="en-US" sz="2700" b="1" dirty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446043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7"/>
          <p:cNvGrpSpPr/>
          <p:nvPr/>
        </p:nvGrpSpPr>
        <p:grpSpPr>
          <a:xfrm>
            <a:off x="0" y="0"/>
            <a:ext cx="6975574" cy="714248"/>
            <a:chOff x="0" y="-4422"/>
            <a:chExt cx="6975574" cy="714248"/>
          </a:xfrm>
        </p:grpSpPr>
        <p:grpSp>
          <p:nvGrpSpPr>
            <p:cNvPr id="8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12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10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778" y="192523"/>
            <a:ext cx="10574127" cy="523446"/>
          </a:xfrm>
        </p:spPr>
        <p:txBody>
          <a:bodyPr>
            <a:normAutofit/>
          </a:bodyPr>
          <a:lstStyle/>
          <a:p>
            <a:pPr defTabSz="913810"/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步步为营，实现存储联邦</a:t>
            </a:r>
            <a:endParaRPr lang="en-US" sz="2800" b="1" kern="1200" dirty="0">
              <a:solidFill>
                <a:schemeClr val="tx1"/>
              </a:solidFill>
              <a:ea typeface="方正准圆简体" panose="03000509000000000000" pitchFamily="65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" y="3699006"/>
            <a:ext cx="11973983" cy="314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4" y="637310"/>
            <a:ext cx="11973983" cy="605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762017"/>
            <a:ext cx="11960128" cy="58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3" y="789709"/>
            <a:ext cx="12035891" cy="604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6238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37"/>
          <p:cNvGrpSpPr/>
          <p:nvPr/>
        </p:nvGrpSpPr>
        <p:grpSpPr>
          <a:xfrm>
            <a:off x="-1" y="0"/>
            <a:ext cx="9285891" cy="681399"/>
            <a:chOff x="0" y="-4422"/>
            <a:chExt cx="6975574" cy="714248"/>
          </a:xfrm>
        </p:grpSpPr>
        <p:grpSp>
          <p:nvGrpSpPr>
            <p:cNvPr id="63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72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73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67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70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71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735511" y="3449867"/>
            <a:ext cx="3786796" cy="1186529"/>
            <a:chOff x="1160056" y="2619694"/>
            <a:chExt cx="2840097" cy="889897"/>
          </a:xfrm>
        </p:grpSpPr>
        <p:grpSp>
          <p:nvGrpSpPr>
            <p:cNvPr id="256" name="Group 255"/>
            <p:cNvGrpSpPr/>
            <p:nvPr/>
          </p:nvGrpSpPr>
          <p:grpSpPr>
            <a:xfrm>
              <a:off x="1694843" y="2619694"/>
              <a:ext cx="75346" cy="519120"/>
              <a:chOff x="1685699" y="2637982"/>
              <a:chExt cx="75346" cy="51912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1685699" y="2637982"/>
                <a:ext cx="0" cy="519120"/>
              </a:xfrm>
              <a:prstGeom prst="line">
                <a:avLst/>
              </a:prstGeom>
              <a:ln w="1905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 flipV="1">
                <a:off x="1761045" y="2637982"/>
                <a:ext cx="0" cy="519120"/>
              </a:xfrm>
              <a:prstGeom prst="line">
                <a:avLst/>
              </a:prstGeom>
              <a:ln w="1905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1160056" y="2905431"/>
              <a:ext cx="2840097" cy="604160"/>
              <a:chOff x="1160056" y="2905431"/>
              <a:chExt cx="2840097" cy="60416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417213" y="2905431"/>
                <a:ext cx="2582940" cy="604160"/>
                <a:chOff x="1408069" y="2923719"/>
                <a:chExt cx="2582940" cy="604160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2021795" y="2923719"/>
                  <a:ext cx="1969214" cy="480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8690" fontAlgn="base">
                    <a:lnSpc>
                      <a:spcPct val="90000"/>
                    </a:lnSpc>
                    <a:spcBef>
                      <a:spcPts val="800"/>
                    </a:spcBef>
                    <a:buClr>
                      <a:srgbClr val="0085C3"/>
                    </a:buClr>
                  </a:pPr>
                  <a:r>
                    <a:rPr lang="zh-CN" altLang="en-US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rPr>
                    <a:t>主机了解通往</a:t>
                  </a:r>
                  <a:r>
                    <a:rPr lang="zh-CN" altLang="en-US" u="sng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rPr>
                    <a:t>单个</a:t>
                  </a:r>
                  <a:r>
                    <a:rPr lang="zh-CN" altLang="en-US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rPr>
                    <a:t>卷的多个路径</a:t>
                  </a:r>
                  <a:r>
                    <a:rPr lang="en-US" altLang="zh-CN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rPr>
                    <a:t>(MPIO)</a:t>
                  </a:r>
                  <a:endParaRPr lang="zh-CN" altLang="en-US" dirty="0">
                    <a:solidFill>
                      <a:srgbClr val="444444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pic>
              <p:nvPicPr>
                <p:cNvPr id="150" name="Picture 14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8069" y="3028655"/>
                  <a:ext cx="514825" cy="499224"/>
                </a:xfrm>
                <a:prstGeom prst="rect">
                  <a:avLst/>
                </a:prstGeom>
              </p:spPr>
            </p:pic>
          </p:grpSp>
          <p:grpSp>
            <p:nvGrpSpPr>
              <p:cNvPr id="270" name="Group 269"/>
              <p:cNvGrpSpPr/>
              <p:nvPr/>
            </p:nvGrpSpPr>
            <p:grpSpPr>
              <a:xfrm>
                <a:off x="1160056" y="3214755"/>
                <a:ext cx="352462" cy="267789"/>
                <a:chOff x="845901" y="3128924"/>
                <a:chExt cx="451042" cy="342687"/>
              </a:xfrm>
              <a:solidFill>
                <a:schemeClr val="tx1">
                  <a:lumMod val="50000"/>
                </a:schemeClr>
              </a:solidFill>
            </p:grpSpPr>
            <p:sp>
              <p:nvSpPr>
                <p:cNvPr id="154" name="Freeform 31"/>
                <p:cNvSpPr>
                  <a:spLocks noEditPoints="1"/>
                </p:cNvSpPr>
                <p:nvPr/>
              </p:nvSpPr>
              <p:spPr bwMode="auto">
                <a:xfrm>
                  <a:off x="845901" y="3181348"/>
                  <a:ext cx="275400" cy="290263"/>
                </a:xfrm>
                <a:custGeom>
                  <a:avLst/>
                  <a:gdLst>
                    <a:gd name="T0" fmla="*/ 128 w 250"/>
                    <a:gd name="T1" fmla="*/ 0 h 263"/>
                    <a:gd name="T2" fmla="*/ 191 w 250"/>
                    <a:gd name="T3" fmla="*/ 64 h 263"/>
                    <a:gd name="T4" fmla="*/ 128 w 250"/>
                    <a:gd name="T5" fmla="*/ 127 h 263"/>
                    <a:gd name="T6" fmla="*/ 64 w 250"/>
                    <a:gd name="T7" fmla="*/ 64 h 263"/>
                    <a:gd name="T8" fmla="*/ 128 w 250"/>
                    <a:gd name="T9" fmla="*/ 0 h 263"/>
                    <a:gd name="T10" fmla="*/ 250 w 250"/>
                    <a:gd name="T11" fmla="*/ 263 h 263"/>
                    <a:gd name="T12" fmla="*/ 0 w 250"/>
                    <a:gd name="T13" fmla="*/ 263 h 263"/>
                    <a:gd name="T14" fmla="*/ 0 w 250"/>
                    <a:gd name="T15" fmla="*/ 205 h 263"/>
                    <a:gd name="T16" fmla="*/ 63 w 250"/>
                    <a:gd name="T17" fmla="*/ 141 h 263"/>
                    <a:gd name="T18" fmla="*/ 186 w 250"/>
                    <a:gd name="T19" fmla="*/ 141 h 263"/>
                    <a:gd name="T20" fmla="*/ 250 w 250"/>
                    <a:gd name="T21" fmla="*/ 205 h 263"/>
                    <a:gd name="T22" fmla="*/ 250 w 250"/>
                    <a:gd name="T23" fmla="*/ 263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0" h="263">
                      <a:moveTo>
                        <a:pt x="128" y="0"/>
                      </a:moveTo>
                      <a:cubicBezTo>
                        <a:pt x="163" y="0"/>
                        <a:pt x="191" y="28"/>
                        <a:pt x="191" y="64"/>
                      </a:cubicBezTo>
                      <a:cubicBezTo>
                        <a:pt x="191" y="99"/>
                        <a:pt x="163" y="127"/>
                        <a:pt x="128" y="127"/>
                      </a:cubicBezTo>
                      <a:cubicBezTo>
                        <a:pt x="93" y="127"/>
                        <a:pt x="64" y="99"/>
                        <a:pt x="64" y="64"/>
                      </a:cubicBezTo>
                      <a:cubicBezTo>
                        <a:pt x="64" y="28"/>
                        <a:pt x="93" y="0"/>
                        <a:pt x="128" y="0"/>
                      </a:cubicBezTo>
                      <a:close/>
                      <a:moveTo>
                        <a:pt x="250" y="263"/>
                      </a:moveTo>
                      <a:cubicBezTo>
                        <a:pt x="0" y="263"/>
                        <a:pt x="0" y="263"/>
                        <a:pt x="0" y="263"/>
                      </a:cubicBezTo>
                      <a:cubicBezTo>
                        <a:pt x="0" y="205"/>
                        <a:pt x="0" y="205"/>
                        <a:pt x="0" y="205"/>
                      </a:cubicBezTo>
                      <a:cubicBezTo>
                        <a:pt x="0" y="170"/>
                        <a:pt x="28" y="141"/>
                        <a:pt x="63" y="141"/>
                      </a:cubicBezTo>
                      <a:cubicBezTo>
                        <a:pt x="186" y="141"/>
                        <a:pt x="186" y="141"/>
                        <a:pt x="186" y="141"/>
                      </a:cubicBezTo>
                      <a:cubicBezTo>
                        <a:pt x="221" y="141"/>
                        <a:pt x="250" y="170"/>
                        <a:pt x="250" y="205"/>
                      </a:cubicBezTo>
                      <a:lnTo>
                        <a:pt x="250" y="263"/>
                      </a:lnTo>
                      <a:close/>
                    </a:path>
                  </a:pathLst>
                </a:custGeom>
                <a:solidFill>
                  <a:schemeClr val="tx2">
                    <a:lumMod val="6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69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dirty="0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sp>
              <p:nvSpPr>
                <p:cNvPr id="156" name="Freeform 31"/>
                <p:cNvSpPr>
                  <a:spLocks noEditPoints="1"/>
                </p:cNvSpPr>
                <p:nvPr/>
              </p:nvSpPr>
              <p:spPr bwMode="auto">
                <a:xfrm>
                  <a:off x="1021543" y="3128924"/>
                  <a:ext cx="275400" cy="290263"/>
                </a:xfrm>
                <a:custGeom>
                  <a:avLst/>
                  <a:gdLst>
                    <a:gd name="T0" fmla="*/ 128 w 250"/>
                    <a:gd name="T1" fmla="*/ 0 h 263"/>
                    <a:gd name="T2" fmla="*/ 191 w 250"/>
                    <a:gd name="T3" fmla="*/ 64 h 263"/>
                    <a:gd name="T4" fmla="*/ 128 w 250"/>
                    <a:gd name="T5" fmla="*/ 127 h 263"/>
                    <a:gd name="T6" fmla="*/ 64 w 250"/>
                    <a:gd name="T7" fmla="*/ 64 h 263"/>
                    <a:gd name="T8" fmla="*/ 128 w 250"/>
                    <a:gd name="T9" fmla="*/ 0 h 263"/>
                    <a:gd name="T10" fmla="*/ 250 w 250"/>
                    <a:gd name="T11" fmla="*/ 263 h 263"/>
                    <a:gd name="T12" fmla="*/ 0 w 250"/>
                    <a:gd name="T13" fmla="*/ 263 h 263"/>
                    <a:gd name="T14" fmla="*/ 0 w 250"/>
                    <a:gd name="T15" fmla="*/ 205 h 263"/>
                    <a:gd name="T16" fmla="*/ 63 w 250"/>
                    <a:gd name="T17" fmla="*/ 141 h 263"/>
                    <a:gd name="T18" fmla="*/ 186 w 250"/>
                    <a:gd name="T19" fmla="*/ 141 h 263"/>
                    <a:gd name="T20" fmla="*/ 250 w 250"/>
                    <a:gd name="T21" fmla="*/ 205 h 263"/>
                    <a:gd name="T22" fmla="*/ 250 w 250"/>
                    <a:gd name="T23" fmla="*/ 263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0" h="263">
                      <a:moveTo>
                        <a:pt x="128" y="0"/>
                      </a:moveTo>
                      <a:cubicBezTo>
                        <a:pt x="163" y="0"/>
                        <a:pt x="191" y="28"/>
                        <a:pt x="191" y="64"/>
                      </a:cubicBezTo>
                      <a:cubicBezTo>
                        <a:pt x="191" y="99"/>
                        <a:pt x="163" y="127"/>
                        <a:pt x="128" y="127"/>
                      </a:cubicBezTo>
                      <a:cubicBezTo>
                        <a:pt x="93" y="127"/>
                        <a:pt x="64" y="99"/>
                        <a:pt x="64" y="64"/>
                      </a:cubicBezTo>
                      <a:cubicBezTo>
                        <a:pt x="64" y="28"/>
                        <a:pt x="93" y="0"/>
                        <a:pt x="128" y="0"/>
                      </a:cubicBezTo>
                      <a:close/>
                      <a:moveTo>
                        <a:pt x="250" y="263"/>
                      </a:moveTo>
                      <a:cubicBezTo>
                        <a:pt x="0" y="263"/>
                        <a:pt x="0" y="263"/>
                        <a:pt x="0" y="263"/>
                      </a:cubicBezTo>
                      <a:cubicBezTo>
                        <a:pt x="0" y="205"/>
                        <a:pt x="0" y="205"/>
                        <a:pt x="0" y="205"/>
                      </a:cubicBezTo>
                      <a:cubicBezTo>
                        <a:pt x="0" y="170"/>
                        <a:pt x="28" y="141"/>
                        <a:pt x="63" y="141"/>
                      </a:cubicBezTo>
                      <a:cubicBezTo>
                        <a:pt x="186" y="141"/>
                        <a:pt x="186" y="141"/>
                        <a:pt x="186" y="141"/>
                      </a:cubicBezTo>
                      <a:cubicBezTo>
                        <a:pt x="221" y="141"/>
                        <a:pt x="250" y="170"/>
                        <a:pt x="250" y="205"/>
                      </a:cubicBezTo>
                      <a:lnTo>
                        <a:pt x="250" y="263"/>
                      </a:lnTo>
                      <a:close/>
                    </a:path>
                  </a:pathLst>
                </a:custGeom>
                <a:solidFill>
                  <a:schemeClr val="tx2">
                    <a:lumMod val="6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69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 dirty="0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</p:grpSp>
        </p:grpSp>
      </p:grpSp>
      <p:cxnSp>
        <p:nvCxnSpPr>
          <p:cNvPr id="277" name="Straight Connector 276"/>
          <p:cNvCxnSpPr/>
          <p:nvPr/>
        </p:nvCxnSpPr>
        <p:spPr>
          <a:xfrm>
            <a:off x="5967152" y="1159925"/>
            <a:ext cx="0" cy="487680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200287"/>
            <a:ext cx="10926084" cy="886396"/>
          </a:xfrm>
        </p:spPr>
        <p:txBody>
          <a:bodyPr>
            <a:noAutofit/>
          </a:bodyPr>
          <a:lstStyle/>
          <a:p>
            <a:pPr defTabSz="913810"/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Live Volume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自动故障转</a:t>
            </a:r>
            <a:r>
              <a:rPr lang="zh-CN" altLang="en-US" sz="2800" b="1" kern="1200" dirty="0" smtClean="0">
                <a:solidFill>
                  <a:schemeClr val="tx1"/>
                </a:solidFill>
                <a:ea typeface="方正准圆简体" panose="03000509000000000000" pitchFamily="65" charset="-122"/>
              </a:rPr>
              <a:t>移 轻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松应</a:t>
            </a:r>
            <a:r>
              <a:rPr lang="zh-CN" altLang="en-US" sz="2800" b="1" kern="1200" dirty="0" smtClean="0">
                <a:solidFill>
                  <a:schemeClr val="tx1"/>
                </a:solidFill>
                <a:ea typeface="方正准圆简体" panose="03000509000000000000" pitchFamily="65" charset="-122"/>
              </a:rPr>
              <a:t>对灾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难恢</a:t>
            </a:r>
            <a:r>
              <a:rPr lang="zh-CN" altLang="en-US" sz="2800" b="1" kern="1200" dirty="0" smtClean="0">
                <a:solidFill>
                  <a:schemeClr val="tx1"/>
                </a:solidFill>
                <a:ea typeface="方正准圆简体" panose="03000509000000000000" pitchFamily="65" charset="-122"/>
              </a:rPr>
              <a:t>复</a:t>
            </a:r>
            <a:endParaRPr lang="zh-CN" altLang="en-US" sz="2800" b="1" kern="1200" dirty="0">
              <a:solidFill>
                <a:schemeClr val="tx1"/>
              </a:solidFill>
              <a:ea typeface="方正准圆简体" panose="03000509000000000000" pitchFamily="65" charset="-122"/>
            </a:endParaRPr>
          </a:p>
        </p:txBody>
      </p:sp>
      <p:sp>
        <p:nvSpPr>
          <p:cNvPr id="4" name="AutoShape 2" descr="data:image/png;base64,iVBORw0KGgoAAAANSUhEUgAAAMwAAADMCAMAAAAI/LzAAAAAilBMVEX////+/v4rKisAAAD5+fnHx8fz8/MlJSUMDAwoJyj39/cZGRmPj48eHR7w8PDo6OgTExPNzc2jo6PY2Njh4eEXFhc/Pj+5ublwcHAhISE2NjbT09OsrKxISEhdXV2IiIhmZmZ4eHi2traZmZlVVFVEQ0SJiYmnp6c4NzgwLzB4d3hiYmKVlZVPT08vfsyLAAAJfUlEQVR4nO2d6ZaivBaGZTIMMgkIFCqDWhbdev+3dzKAZXuUtkyyi66Pd/Uv12rCUwmb7CHs2WzSpEmTJk2aNGnSvynFnntipXwTiR02u7L+vRWprPgWFH+ZtZp4neNvYNm9kaFN4dLOOjCJYhwYSCBamKaCpVGWiKAESeKIVhKY2sKGhFngaQmCxHHdHAuJU567TmIGR0CTdiIsGEUkxgXHdQLNTMFYjqZGUBCyLKR+HDZCtUI5ptGgDHTxgVnwrFgqarfl7rgWqoWKyNx8wBhoPSMseFas/LxMDdFaqhZyk0D77UPAGB2Lqv4iKKFgYRhCY2qZBwCz0TALUlW1xCBFEQnWkc45oanlv25CM3ByPC15ZoSYJI59kYrjdY7/UJgGv26WklEU/IpxyHBqm2KW2Mfb3LlAeX7jEhhi0kxHsoFWvK2JHxhVdd8pytzWhcr2KAyj0VRDLkyxCsgis1YpYbF1RRH5slb0OYPpaN5kvm4UJbUcxJ6Y2J/bQklm1zDEQGOajUQDrSjHhA7mlpHv6aJZrmG6100mz6Qp+jGhqwztYk/4vPwJo7LXTS1tB63rS7rKMIw/18Vvbf+AURF93Zwk7aAV3V4yY5MvfVvCAriCObwRI4BfN8Fa/DhsrE8YvMpkDHCBqTPUmTQzFD8QG4vBIHfpSVhl1zBlukWdSWulGGhAGKsOm0NPIyVgAwlT4g30m9UZ6ErCDhoOxkJlEYaLi4HOpIwFBZOXcVSEJaMhARsZY0HBuKWPaYwsJ2B4B20KD9hAwrz7hCY9I/LyJDto0f4AKIznEZr1h9W9blrBJg0SZkFctTgKjyurM9CmWJMGC2Prcz8uwkXb76C3QmmgYXTPx0agdi87aJE0wDCKYlOavUtDHIJ30OAwmIYY6L0lIWADDUO26cQIrDedSTM1cSEOEBjnCob8QIzA7qMPCrwJ8wcgYFI2M07JPNmO5j3pAzbCdtAQMIaaU5jKZzCEJiqK2uppRAVsIGDCFYM5hGwATENNWmX1r5tKTIgDAiaqHPrMJMdugM6kNZ1JwwZ6IST6AAETv1OY3Nz7lx8xTRGu8b6G7jnxDlrQWNJh/PUbXVCOtlAuvxKa4mip3Q5aa8SMJR+m2ObMI9P6Tb/CTFqxuMSgXQGvG+kwM8X24xNiM2CiKxpqBH5dTNobv4EGgNHxgtqgbmrcy6POaNIKXXbQ3AYaBMaP1qh/1LVgGXskBWTjLSc2Aun+00Dz7qABYMg6K2rU7V5MTXP39TtWiVXX9ZZFO4iBLjkNtHwYus6izzekaV5Xb5lJn4giNDvekQBgiOEioVn6qBOci2jK/pJWMzW+iDoAzKzfvah01+9inE85HUxn0nKugA0MDHVhjHqFSHlD7rqf5Vu0xuUqSXjgiahDwPSbfmO5pTUttG6rE+pZLjtoDpMGAkMXGqExdvvWuingskiZC16AlsUM9P71mwCCoXMTEZx1+ft8WN1Vi1gC92V/AAbmmsYwmuPyrraIvm5er3sAgqE0NDgbho8qudIsJxF1szVmL94HFAyhIfsXjFM8qOTq8gNJa7yawAeD6XAoz30ZGY1zOm366n0AwhAanZwzeFDKVRAYPDVvqf7ijUDCEBzKc6+Qy/OizLEYzKv1CLAwM8qj3C3lmsdZ8q/B0EHv/KTYDEb912Du3sgEc3ONCUaCJpjba0wwEjTB3F5jgpEgUJimFKBoJDCViNOnA1ExQBhFyQQcRsUwj0cAg1EoDPfhUy197BADwuh2pvGeRk0CrXl81gASZp6Zbs4n19Ua+/EQgDBeFuQWn1Burh+fNgCEsT02Eo8sNBqYynS5TwVrY4E5VQKUDg0BCBOFhpFyyTCKeBQwOs0WcSqk58DGAEOC3pyK4oGzU6AvTRIk5pU/cKgNcm+mP4wRPy3P8x6/M2E3mrrNL33g5CSkC6AI0uMBJk/z5hoTjASBwtQiPM2BPDIoTDbFAMYZAyBfc+HWiGIAjssnx9Gax3lk4BgA72ec8jHFABBnDMAaUwwAcQYBRhQDyFy15ZSajAWmOZ0WnDrtwlF4mrYAtzksRuM201IxPmGYUSwzWsfHrXjA1QSOAXAHAXxvPorAuaIL+CDtfD5QSAa60bxfV/VFDfjNoC6AkADA0PUnT/PmGv9JmIIvas40cBBrSp2/BqPMBLnNo4ARFAMYg2mmMYCEVzR1PgIYmjrnlTMet5k7BoBccxwwndvMziCpN/+e/GFEbnNl8hc1jCZ1Xh7OvNocmlF4mrYXpg3vF7WbNBoJjIDU+XhiAD53DKAoxpI6nz8+XvV8CMAfRwyAnuXjFv1+8hhgdPvu8aqvyB5gAY4BiNHjG4H1NLnd0OGrT27zzTX+kzAl4s1otC0aS+r8J8UAptT5iMvnOavnHSeZUucSYKbU+Z+yUDAWmB8VA1j+qmv873WR/2yMwtOk3yPkdZvD6OeUz48rdT6Vz1+nzof62/xrqXPSDmoE2xkaBOAuoNd/WPn8wI1MnubNNSYYCZpgbq8xwUjQBHN7jQlGgiaY22tMMBI0wdxe42fCJLvvhqkcCrMy5q/DrFUKY5b+t8Lo0cGlMJuQAyZdURjnHH8vjMHax7rb6HUYrzjn9JkxX/6ArQgpem0ymMzngPEz2h4mN8/fOTOzWGO9cN2dxwOzpH+R3OH8kD2f7EqjH6JHbfHyzMxIE5IP1k6B4xvW3NJ3QUCtqlvF/qu9cBVl7sdlQB+aRDvIaXT7xG0sc9MhC0RNmvj1xr4kJh6u+iYk5k5eu+uBe/AqzQxY9/isGChK++uFSCnZTr00gNg0kScoSPacdL84OZiFToy1SYcC0n8ViYkbmdW37dC0t+qd9xDjV1Tuc42w0IlpTwXHKmPrLEr3iPVNuWlCAiOTzAtdZPXgV4OegKEt1NJN3yAm+HtxgmgFCZsXlBV8E9Nlkopma91pQgKihLUHsdraGMxHPTs1pN9Q3f5/ExIIuTlGsdT8sKCJwsdfQHoKpm9CsjuQJiToqgcJiBBpDoLy340R4kXGNzEzZp5j0hhisf9QeY8vvCJ1VR2NMGR5Ql4Yxe5aqhjHutpv7jchkaXNPivXNH8rgqWnYU1I0kdNSGRp3ZBUtDAW9txgmzbUhESmGMrQ0ecv4lyakHAflf96XT2tRp8PlT1/EUbRaVU5f5X818vqyYF0Wo0uzjkcbkIiUzSpLtrNVfomJPwp/+drA2hZvbAFdssj5LD8Fw/Wyww+QPozEjEmgep/xYyjvWexuvsAAAAASUVORK5CYII=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/>
          <a:p>
            <a:pPr defTabSz="1218690" fontAlgn="base">
              <a:spcBef>
                <a:spcPct val="0"/>
              </a:spcBef>
              <a:spcAft>
                <a:spcPct val="0"/>
              </a:spcAft>
            </a:pPr>
            <a:endParaRPr lang="zh-CN" altLang="en-US" sz="320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6" name="AutoShape 4" descr="data:image/png;base64,iVBORw0KGgoAAAANSUhEUgAAAMwAAADMCAMAAAAI/LzAAAAAilBMVEX////+/v4rKisAAAD5+fnHx8fz8/MlJSUMDAwoJyj39/cZGRmPj48eHR7w8PDo6OgTExPNzc2jo6PY2Njh4eEXFhc/Pj+5ublwcHAhISE2NjbT09OsrKxISEhdXV2IiIhmZmZ4eHi2traZmZlVVFVEQ0SJiYmnp6c4NzgwLzB4d3hiYmKVlZVPT08vfsyLAAAJfUlEQVR4nO2d6ZaivBaGZTIMMgkIFCqDWhbdev+3dzKAZXuUtkyyi66Pd/Uv12rCUwmb7CHs2WzSpEmTJk2aNGnSvynFnntipXwTiR02u7L+vRWprPgWFH+ZtZp4neNvYNm9kaFN4dLOOjCJYhwYSCBamKaCpVGWiKAESeKIVhKY2sKGhFngaQmCxHHdHAuJU567TmIGR0CTdiIsGEUkxgXHdQLNTMFYjqZGUBCyLKR+HDZCtUI5ptGgDHTxgVnwrFgqarfl7rgWqoWKyNx8wBhoPSMseFas/LxMDdFaqhZyk0D77UPAGB2Lqv4iKKFgYRhCY2qZBwCz0TALUlW1xCBFEQnWkc45oanlv25CM3ByPC15ZoSYJI59kYrjdY7/UJgGv26WklEU/IpxyHBqm2KW2Mfb3LlAeX7jEhhi0kxHsoFWvK2JHxhVdd8pytzWhcr2KAyj0VRDLkyxCsgis1YpYbF1RRH5slb0OYPpaN5kvm4UJbUcxJ6Y2J/bQklm1zDEQGOajUQDrSjHhA7mlpHv6aJZrmG6100mz6Qp+jGhqwztYk/4vPwJo7LXTS1tB63rS7rKMIw/18Vvbf+AURF93Zwk7aAV3V4yY5MvfVvCAriCObwRI4BfN8Fa/DhsrE8YvMpkDHCBqTPUmTQzFD8QG4vBIHfpSVhl1zBlukWdSWulGGhAGKsOm0NPIyVgAwlT4g30m9UZ6ErCDhoOxkJlEYaLi4HOpIwFBZOXcVSEJaMhARsZY0HBuKWPaYwsJ2B4B20KD9hAwrz7hCY9I/LyJDto0f4AKIznEZr1h9W9blrBJg0SZkFctTgKjyurM9CmWJMGC2Prcz8uwkXb76C3QmmgYXTPx0agdi87aJE0wDCKYlOavUtDHIJ30OAwmIYY6L0lIWADDUO26cQIrDedSTM1cSEOEBjnCob8QIzA7qMPCrwJ8wcgYFI2M07JPNmO5j3pAzbCdtAQMIaaU5jKZzCEJiqK2uppRAVsIGDCFYM5hGwATENNWmX1r5tKTIgDAiaqHPrMJMdugM6kNZ1JwwZ6IST6AAETv1OY3Nz7lx8xTRGu8b6G7jnxDlrQWNJh/PUbXVCOtlAuvxKa4mip3Q5aa8SMJR+m2ObMI9P6Tb/CTFqxuMSgXQGvG+kwM8X24xNiM2CiKxpqBH5dTNobv4EGgNHxgtqgbmrcy6POaNIKXXbQ3AYaBMaP1qh/1LVgGXskBWTjLSc2Aun+00Dz7qABYMg6K2rU7V5MTXP39TtWiVXX9ZZFO4iBLjkNtHwYus6izzekaV5Xb5lJn4giNDvekQBgiOEioVn6qBOci2jK/pJWMzW+iDoAzKzfvah01+9inE85HUxn0nKugA0MDHVhjHqFSHlD7rqf5Vu0xuUqSXjgiahDwPSbfmO5pTUttG6rE+pZLjtoDpMGAkMXGqExdvvWuingskiZC16AlsUM9P71mwCCoXMTEZx1+ft8WN1Vi1gC92V/AAbmmsYwmuPyrraIvm5er3sAgqE0NDgbho8qudIsJxF1szVmL94HFAyhIfsXjFM8qOTq8gNJa7yawAeD6XAoz30ZGY1zOm366n0AwhAanZwzeFDKVRAYPDVvqf7ijUDCEBzKc6+Qy/OizLEYzKv1CLAwM8qj3C3lmsdZ8q/B0EHv/KTYDEb912Du3sgEc3ONCUaCJpjba0wwEjTB3F5jgpEgUJimFKBoJDCViNOnA1ExQBhFyQQcRsUwj0cAg1EoDPfhUy197BADwuh2pvGeRk0CrXl81gASZp6Zbs4n19Ua+/EQgDBeFuQWn1Burh+fNgCEsT02Eo8sNBqYynS5TwVrY4E5VQKUDg0BCBOFhpFyyTCKeBQwOs0WcSqk58DGAEOC3pyK4oGzU6AvTRIk5pU/cKgNcm+mP4wRPy3P8x6/M2E3mrrNL33g5CSkC6AI0uMBJk/z5hoTjASBwtQiPM2BPDIoTDbFAMYZAyBfc+HWiGIAjssnx9Gax3lk4BgA72ec8jHFABBnDMAaUwwAcQYBRhQDyFy15ZSajAWmOZ0WnDrtwlF4mrYAtzksRuM201IxPmGYUSwzWsfHrXjA1QSOAXAHAXxvPorAuaIL+CDtfD5QSAa60bxfV/VFDfjNoC6AkADA0PUnT/PmGv9JmIIvas40cBBrSp2/BqPMBLnNo4ARFAMYg2mmMYCEVzR1PgIYmjrnlTMet5k7BoBccxwwndvMziCpN/+e/GFEbnNl8hc1jCZ1Xh7OvNocmlF4mrYXpg3vF7WbNBoJjIDU+XhiAD53DKAoxpI6nz8+XvV8CMAfRwyAnuXjFv1+8hhgdPvu8aqvyB5gAY4BiNHjG4H1NLnd0OGrT27zzTX+kzAl4s1otC0aS+r8J8UAptT5iMvnOavnHSeZUucSYKbU+Z+yUDAWmB8VA1j+qmv873WR/2yMwtOk3yPkdZvD6OeUz48rdT6Vz1+nzof62/xrqXPSDmoE2xkaBOAuoNd/WPn8wI1MnubNNSYYCZpgbq8xwUjQBHN7jQlGgiaY22tMMBI0wdxe42fCJLvvhqkcCrMy5q/DrFUKY5b+t8Lo0cGlMJuQAyZdURjnHH8vjMHax7rb6HUYrzjn9JkxX/6ArQgpem0ymMzngPEz2h4mN8/fOTOzWGO9cN2dxwOzpH+R3OH8kD2f7EqjH6JHbfHyzMxIE5IP1k6B4xvW3NJ3QUCtqlvF/qu9cBVl7sdlQB+aRDvIaXT7xG0sc9MhC0RNmvj1xr4kJh6u+iYk5k5eu+uBe/AqzQxY9/isGChK++uFSCnZTr00gNg0kScoSPacdL84OZiFToy1SYcC0n8ViYkbmdW37dC0t+qd9xDjV1Tuc42w0IlpTwXHKmPrLEr3iPVNuWlCAiOTzAtdZPXgV4OegKEt1NJN3yAm+HtxgmgFCZsXlBV8E9Nlkopma91pQgKihLUHsdraGMxHPTs1pN9Q3f5/ExIIuTlGsdT8sKCJwsdfQHoKpm9CsjuQJiToqgcJiBBpDoLy340R4kXGNzEzZp5j0hhisf9QeY8vvCJ1VR2NMGR5Ql4Yxe5aqhjHutpv7jchkaXNPivXNH8rgqWnYU1I0kdNSGRp3ZBUtDAW9txgmzbUhESmGMrQ0ecv4lyakHAflf96XT2tRp8PlT1/EUbRaVU5f5X818vqyYF0Wo0uzjkcbkIiUzSpLtrNVfomJPwp/+drA2hZvbAFdssj5LD8Fw/Wyww+QPozEjEmgep/xYyjvWexuvsAAAAASUVORK5CYII="/>
          <p:cNvSpPr>
            <a:spLocks noChangeAspect="1" noChangeArrowheads="1"/>
          </p:cNvSpPr>
          <p:nvPr/>
        </p:nvSpPr>
        <p:spPr bwMode="auto">
          <a:xfrm>
            <a:off x="410633" y="10606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/>
          <a:p>
            <a:pPr defTabSz="1218690" fontAlgn="base">
              <a:spcBef>
                <a:spcPct val="0"/>
              </a:spcBef>
              <a:spcAft>
                <a:spcPct val="0"/>
              </a:spcAft>
            </a:pPr>
            <a:endParaRPr lang="zh-CN" altLang="en-US" sz="320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263" name="Group 262"/>
          <p:cNvGrpSpPr/>
          <p:nvPr/>
        </p:nvGrpSpPr>
        <p:grpSpPr>
          <a:xfrm>
            <a:off x="6391087" y="1189335"/>
            <a:ext cx="5362192" cy="625860"/>
            <a:chOff x="4798239" y="919431"/>
            <a:chExt cx="4021644" cy="469395"/>
          </a:xfrm>
        </p:grpSpPr>
        <p:sp>
          <p:nvSpPr>
            <p:cNvPr id="69" name="TextBox 68"/>
            <p:cNvSpPr txBox="1"/>
            <p:nvPr/>
          </p:nvSpPr>
          <p:spPr>
            <a:xfrm>
              <a:off x="5296188" y="919431"/>
              <a:ext cx="3523695" cy="28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defRPr sz="1800" b="1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marL="0" lvl="1" defTabSz="1218690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r>
                <a:rPr lang="zh-CN" altLang="en-US" sz="2100" b="1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故障转移</a:t>
              </a:r>
              <a:r>
                <a:rPr lang="zh-CN" altLang="en-US" sz="2100" b="1" u="sng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无需管理员干预</a:t>
              </a:r>
              <a:endParaRPr lang="zh-CN" altLang="en-US" sz="21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4798239" y="976752"/>
              <a:ext cx="390974" cy="412074"/>
            </a:xfrm>
            <a:custGeom>
              <a:avLst/>
              <a:gdLst>
                <a:gd name="T0" fmla="*/ 128 w 250"/>
                <a:gd name="T1" fmla="*/ 0 h 263"/>
                <a:gd name="T2" fmla="*/ 191 w 250"/>
                <a:gd name="T3" fmla="*/ 64 h 263"/>
                <a:gd name="T4" fmla="*/ 128 w 250"/>
                <a:gd name="T5" fmla="*/ 127 h 263"/>
                <a:gd name="T6" fmla="*/ 64 w 250"/>
                <a:gd name="T7" fmla="*/ 64 h 263"/>
                <a:gd name="T8" fmla="*/ 128 w 250"/>
                <a:gd name="T9" fmla="*/ 0 h 263"/>
                <a:gd name="T10" fmla="*/ 250 w 250"/>
                <a:gd name="T11" fmla="*/ 263 h 263"/>
                <a:gd name="T12" fmla="*/ 0 w 250"/>
                <a:gd name="T13" fmla="*/ 263 h 263"/>
                <a:gd name="T14" fmla="*/ 0 w 250"/>
                <a:gd name="T15" fmla="*/ 205 h 263"/>
                <a:gd name="T16" fmla="*/ 63 w 250"/>
                <a:gd name="T17" fmla="*/ 141 h 263"/>
                <a:gd name="T18" fmla="*/ 186 w 250"/>
                <a:gd name="T19" fmla="*/ 141 h 263"/>
                <a:gd name="T20" fmla="*/ 250 w 250"/>
                <a:gd name="T21" fmla="*/ 205 h 263"/>
                <a:gd name="T22" fmla="*/ 250 w 250"/>
                <a:gd name="T23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263">
                  <a:moveTo>
                    <a:pt x="128" y="0"/>
                  </a:moveTo>
                  <a:cubicBezTo>
                    <a:pt x="163" y="0"/>
                    <a:pt x="191" y="28"/>
                    <a:pt x="191" y="64"/>
                  </a:cubicBezTo>
                  <a:cubicBezTo>
                    <a:pt x="191" y="99"/>
                    <a:pt x="163" y="127"/>
                    <a:pt x="128" y="127"/>
                  </a:cubicBezTo>
                  <a:cubicBezTo>
                    <a:pt x="93" y="127"/>
                    <a:pt x="64" y="99"/>
                    <a:pt x="64" y="64"/>
                  </a:cubicBezTo>
                  <a:cubicBezTo>
                    <a:pt x="64" y="28"/>
                    <a:pt x="93" y="0"/>
                    <a:pt x="128" y="0"/>
                  </a:cubicBezTo>
                  <a:close/>
                  <a:moveTo>
                    <a:pt x="250" y="263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170"/>
                    <a:pt x="28" y="141"/>
                    <a:pt x="63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221" y="141"/>
                    <a:pt x="250" y="170"/>
                    <a:pt x="250" y="205"/>
                  </a:cubicBezTo>
                  <a:lnTo>
                    <a:pt x="250" y="263"/>
                  </a:ln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690" fontAlgn="base">
                <a:spcBef>
                  <a:spcPct val="0"/>
                </a:spcBef>
                <a:spcAft>
                  <a:spcPct val="0"/>
                </a:spcAft>
              </a:pPr>
              <a:endParaRPr lang="en-US" sz="21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6352228" y="1997111"/>
            <a:ext cx="5104912" cy="690634"/>
            <a:chOff x="4769095" y="1541868"/>
            <a:chExt cx="3828684" cy="517976"/>
          </a:xfrm>
        </p:grpSpPr>
        <p:sp>
          <p:nvSpPr>
            <p:cNvPr id="123" name="TextBox 122"/>
            <p:cNvSpPr txBox="1"/>
            <p:nvPr/>
          </p:nvSpPr>
          <p:spPr>
            <a:xfrm>
              <a:off x="5296188" y="1541868"/>
              <a:ext cx="3301591" cy="50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defRPr sz="1800" b="1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marL="0" lvl="1" defTabSz="1218690" fontAlgn="base">
                <a:lnSpc>
                  <a:spcPct val="90000"/>
                </a:lnSpc>
                <a:spcBef>
                  <a:spcPts val="1600"/>
                </a:spcBef>
                <a:buClr>
                  <a:srgbClr val="0085C3"/>
                </a:buClr>
              </a:pPr>
              <a:r>
                <a:rPr lang="zh-CN" altLang="en-US" sz="21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当故障站点恢复联机状态时，</a:t>
              </a:r>
              <a:r>
                <a:rPr lang="en-US" altLang="zh-CN" sz="21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/>
              </a:r>
              <a:br>
                <a:rPr lang="en-US" altLang="zh-CN" sz="21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</a:br>
              <a:r>
                <a:rPr lang="zh-CN" altLang="en-US" sz="21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自动</a:t>
              </a:r>
              <a:r>
                <a:rPr lang="zh-CN" altLang="en-US" sz="2100" b="1" u="sng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重新同步阵列</a:t>
              </a:r>
              <a:r>
                <a:rPr lang="zh-CN" altLang="en-US" sz="21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（仅复制更改）</a:t>
              </a:r>
            </a:p>
          </p:txBody>
        </p:sp>
        <p:sp>
          <p:nvSpPr>
            <p:cNvPr id="125" name="Freeform 63"/>
            <p:cNvSpPr>
              <a:spLocks noEditPoints="1"/>
            </p:cNvSpPr>
            <p:nvPr/>
          </p:nvSpPr>
          <p:spPr bwMode="auto">
            <a:xfrm>
              <a:off x="4769095" y="1616932"/>
              <a:ext cx="449263" cy="442912"/>
            </a:xfrm>
            <a:custGeom>
              <a:avLst/>
              <a:gdLst>
                <a:gd name="T0" fmla="*/ 231 w 239"/>
                <a:gd name="T1" fmla="*/ 44 h 236"/>
                <a:gd name="T2" fmla="*/ 227 w 239"/>
                <a:gd name="T3" fmla="*/ 41 h 236"/>
                <a:gd name="T4" fmla="*/ 222 w 239"/>
                <a:gd name="T5" fmla="*/ 42 h 236"/>
                <a:gd name="T6" fmla="*/ 198 w 239"/>
                <a:gd name="T7" fmla="*/ 66 h 236"/>
                <a:gd name="T8" fmla="*/ 193 w 239"/>
                <a:gd name="T9" fmla="*/ 66 h 236"/>
                <a:gd name="T10" fmla="*/ 170 w 239"/>
                <a:gd name="T11" fmla="*/ 42 h 236"/>
                <a:gd name="T12" fmla="*/ 170 w 239"/>
                <a:gd name="T13" fmla="*/ 37 h 236"/>
                <a:gd name="T14" fmla="*/ 195 w 239"/>
                <a:gd name="T15" fmla="*/ 14 h 236"/>
                <a:gd name="T16" fmla="*/ 197 w 239"/>
                <a:gd name="T17" fmla="*/ 10 h 236"/>
                <a:gd name="T18" fmla="*/ 197 w 239"/>
                <a:gd name="T19" fmla="*/ 7 h 236"/>
                <a:gd name="T20" fmla="*/ 192 w 239"/>
                <a:gd name="T21" fmla="*/ 2 h 236"/>
                <a:gd name="T22" fmla="*/ 172 w 239"/>
                <a:gd name="T23" fmla="*/ 0 h 236"/>
                <a:gd name="T24" fmla="*/ 139 w 239"/>
                <a:gd name="T25" fmla="*/ 13 h 236"/>
                <a:gd name="T26" fmla="*/ 127 w 239"/>
                <a:gd name="T27" fmla="*/ 74 h 236"/>
                <a:gd name="T28" fmla="*/ 5 w 239"/>
                <a:gd name="T29" fmla="*/ 191 h 236"/>
                <a:gd name="T30" fmla="*/ 5 w 239"/>
                <a:gd name="T31" fmla="*/ 212 h 236"/>
                <a:gd name="T32" fmla="*/ 6 w 239"/>
                <a:gd name="T33" fmla="*/ 212 h 236"/>
                <a:gd name="T34" fmla="*/ 28 w 239"/>
                <a:gd name="T35" fmla="*/ 231 h 236"/>
                <a:gd name="T36" fmla="*/ 37 w 239"/>
                <a:gd name="T37" fmla="*/ 236 h 236"/>
                <a:gd name="T38" fmla="*/ 47 w 239"/>
                <a:gd name="T39" fmla="*/ 232 h 236"/>
                <a:gd name="T40" fmla="*/ 49 w 239"/>
                <a:gd name="T41" fmla="*/ 231 h 236"/>
                <a:gd name="T42" fmla="*/ 164 w 239"/>
                <a:gd name="T43" fmla="*/ 108 h 236"/>
                <a:gd name="T44" fmla="*/ 188 w 239"/>
                <a:gd name="T45" fmla="*/ 113 h 236"/>
                <a:gd name="T46" fmla="*/ 188 w 239"/>
                <a:gd name="T47" fmla="*/ 113 h 236"/>
                <a:gd name="T48" fmla="*/ 221 w 239"/>
                <a:gd name="T49" fmla="*/ 98 h 236"/>
                <a:gd name="T50" fmla="*/ 231 w 239"/>
                <a:gd name="T51" fmla="*/ 44 h 236"/>
                <a:gd name="T52" fmla="*/ 149 w 239"/>
                <a:gd name="T53" fmla="*/ 77 h 236"/>
                <a:gd name="T54" fmla="*/ 145 w 239"/>
                <a:gd name="T55" fmla="*/ 76 h 236"/>
                <a:gd name="T56" fmla="*/ 145 w 239"/>
                <a:gd name="T57" fmla="*/ 68 h 236"/>
                <a:gd name="T58" fmla="*/ 159 w 239"/>
                <a:gd name="T59" fmla="*/ 54 h 236"/>
                <a:gd name="T60" fmla="*/ 167 w 239"/>
                <a:gd name="T61" fmla="*/ 54 h 236"/>
                <a:gd name="T62" fmla="*/ 167 w 239"/>
                <a:gd name="T63" fmla="*/ 62 h 236"/>
                <a:gd name="T64" fmla="*/ 153 w 239"/>
                <a:gd name="T65" fmla="*/ 76 h 236"/>
                <a:gd name="T66" fmla="*/ 149 w 239"/>
                <a:gd name="T67" fmla="*/ 77 h 236"/>
                <a:gd name="T68" fmla="*/ 182 w 239"/>
                <a:gd name="T69" fmla="*/ 76 h 236"/>
                <a:gd name="T70" fmla="*/ 169 w 239"/>
                <a:gd name="T71" fmla="*/ 90 h 236"/>
                <a:gd name="T72" fmla="*/ 165 w 239"/>
                <a:gd name="T73" fmla="*/ 91 h 236"/>
                <a:gd name="T74" fmla="*/ 161 w 239"/>
                <a:gd name="T75" fmla="*/ 90 h 236"/>
                <a:gd name="T76" fmla="*/ 161 w 239"/>
                <a:gd name="T77" fmla="*/ 82 h 236"/>
                <a:gd name="T78" fmla="*/ 174 w 239"/>
                <a:gd name="T79" fmla="*/ 68 h 236"/>
                <a:gd name="T80" fmla="*/ 182 w 239"/>
                <a:gd name="T81" fmla="*/ 68 h 236"/>
                <a:gd name="T82" fmla="*/ 182 w 239"/>
                <a:gd name="T83" fmla="*/ 7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9" h="236">
                  <a:moveTo>
                    <a:pt x="231" y="44"/>
                  </a:moveTo>
                  <a:cubicBezTo>
                    <a:pt x="231" y="42"/>
                    <a:pt x="229" y="41"/>
                    <a:pt x="227" y="41"/>
                  </a:cubicBezTo>
                  <a:cubicBezTo>
                    <a:pt x="226" y="40"/>
                    <a:pt x="224" y="41"/>
                    <a:pt x="222" y="42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193" y="66"/>
                    <a:pt x="193" y="66"/>
                    <a:pt x="193" y="66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68" y="41"/>
                    <a:pt x="168" y="38"/>
                    <a:pt x="170" y="37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6" y="13"/>
                    <a:pt x="197" y="11"/>
                    <a:pt x="197" y="10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5"/>
                    <a:pt x="195" y="2"/>
                    <a:pt x="192" y="2"/>
                  </a:cubicBezTo>
                  <a:cubicBezTo>
                    <a:pt x="184" y="0"/>
                    <a:pt x="178" y="0"/>
                    <a:pt x="172" y="0"/>
                  </a:cubicBezTo>
                  <a:cubicBezTo>
                    <a:pt x="157" y="0"/>
                    <a:pt x="146" y="4"/>
                    <a:pt x="139" y="13"/>
                  </a:cubicBezTo>
                  <a:cubicBezTo>
                    <a:pt x="123" y="30"/>
                    <a:pt x="118" y="53"/>
                    <a:pt x="127" y="74"/>
                  </a:cubicBezTo>
                  <a:cubicBezTo>
                    <a:pt x="5" y="191"/>
                    <a:pt x="5" y="191"/>
                    <a:pt x="5" y="191"/>
                  </a:cubicBezTo>
                  <a:cubicBezTo>
                    <a:pt x="0" y="196"/>
                    <a:pt x="0" y="207"/>
                    <a:pt x="5" y="212"/>
                  </a:cubicBezTo>
                  <a:cubicBezTo>
                    <a:pt x="5" y="212"/>
                    <a:pt x="6" y="212"/>
                    <a:pt x="6" y="212"/>
                  </a:cubicBezTo>
                  <a:cubicBezTo>
                    <a:pt x="28" y="231"/>
                    <a:pt x="28" y="231"/>
                    <a:pt x="28" y="231"/>
                  </a:cubicBezTo>
                  <a:cubicBezTo>
                    <a:pt x="31" y="234"/>
                    <a:pt x="33" y="236"/>
                    <a:pt x="37" y="236"/>
                  </a:cubicBezTo>
                  <a:cubicBezTo>
                    <a:pt x="40" y="236"/>
                    <a:pt x="43" y="235"/>
                    <a:pt x="47" y="232"/>
                  </a:cubicBezTo>
                  <a:cubicBezTo>
                    <a:pt x="48" y="232"/>
                    <a:pt x="48" y="232"/>
                    <a:pt x="49" y="231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172" y="111"/>
                    <a:pt x="180" y="113"/>
                    <a:pt x="188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202" y="113"/>
                    <a:pt x="213" y="108"/>
                    <a:pt x="221" y="98"/>
                  </a:cubicBezTo>
                  <a:cubicBezTo>
                    <a:pt x="235" y="84"/>
                    <a:pt x="239" y="62"/>
                    <a:pt x="231" y="44"/>
                  </a:cubicBezTo>
                  <a:close/>
                  <a:moveTo>
                    <a:pt x="149" y="77"/>
                  </a:moveTo>
                  <a:cubicBezTo>
                    <a:pt x="148" y="77"/>
                    <a:pt x="146" y="77"/>
                    <a:pt x="145" y="76"/>
                  </a:cubicBezTo>
                  <a:cubicBezTo>
                    <a:pt x="143" y="73"/>
                    <a:pt x="143" y="70"/>
                    <a:pt x="145" y="6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61" y="52"/>
                    <a:pt x="165" y="52"/>
                    <a:pt x="167" y="54"/>
                  </a:cubicBezTo>
                  <a:cubicBezTo>
                    <a:pt x="169" y="56"/>
                    <a:pt x="169" y="60"/>
                    <a:pt x="167" y="62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2" y="77"/>
                    <a:pt x="151" y="77"/>
                    <a:pt x="149" y="77"/>
                  </a:cubicBezTo>
                  <a:close/>
                  <a:moveTo>
                    <a:pt x="182" y="76"/>
                  </a:moveTo>
                  <a:cubicBezTo>
                    <a:pt x="169" y="90"/>
                    <a:pt x="169" y="90"/>
                    <a:pt x="169" y="90"/>
                  </a:cubicBezTo>
                  <a:cubicBezTo>
                    <a:pt x="168" y="91"/>
                    <a:pt x="166" y="91"/>
                    <a:pt x="165" y="91"/>
                  </a:cubicBezTo>
                  <a:cubicBezTo>
                    <a:pt x="163" y="91"/>
                    <a:pt x="162" y="91"/>
                    <a:pt x="161" y="90"/>
                  </a:cubicBezTo>
                  <a:cubicBezTo>
                    <a:pt x="159" y="87"/>
                    <a:pt x="159" y="84"/>
                    <a:pt x="161" y="82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7" y="66"/>
                    <a:pt x="180" y="66"/>
                    <a:pt x="182" y="68"/>
                  </a:cubicBezTo>
                  <a:cubicBezTo>
                    <a:pt x="184" y="70"/>
                    <a:pt x="184" y="74"/>
                    <a:pt x="182" y="76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690" fontAlgn="base">
                <a:spcBef>
                  <a:spcPct val="0"/>
                </a:spcBef>
                <a:spcAft>
                  <a:spcPct val="0"/>
                </a:spcAft>
              </a:pPr>
              <a:endParaRPr lang="en-US" sz="21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6332832" y="3118797"/>
            <a:ext cx="5139865" cy="674030"/>
            <a:chOff x="4754530" y="2399754"/>
            <a:chExt cx="3854899" cy="505523"/>
          </a:xfrm>
        </p:grpSpPr>
        <p:sp>
          <p:nvSpPr>
            <p:cNvPr id="129" name="TextBox 128"/>
            <p:cNvSpPr txBox="1"/>
            <p:nvPr/>
          </p:nvSpPr>
          <p:spPr>
            <a:xfrm>
              <a:off x="5296189" y="2399754"/>
              <a:ext cx="3313240" cy="50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defRPr sz="1800" b="1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marL="0" lvl="1" defTabSz="1218690" fontAlgn="base">
                <a:lnSpc>
                  <a:spcPct val="90000"/>
                </a:lnSpc>
                <a:spcBef>
                  <a:spcPts val="1600"/>
                </a:spcBef>
                <a:buClr>
                  <a:srgbClr val="0085C3"/>
                </a:buClr>
              </a:pPr>
              <a:r>
                <a:rPr lang="zh-CN" altLang="en-US" sz="2100" b="1" u="sng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内置</a:t>
              </a:r>
              <a:r>
                <a:rPr lang="en-US" altLang="zh-CN" sz="21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SC</a:t>
              </a:r>
              <a:r>
                <a:rPr lang="zh-CN" altLang="en-US" sz="21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系列解决方案 </a:t>
              </a:r>
              <a:r>
                <a:rPr lang="en-US" altLang="zh-CN" sz="21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– </a:t>
              </a:r>
              <a:r>
                <a:rPr lang="zh-CN" altLang="en-US" sz="21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无需额外硬件</a:t>
              </a:r>
              <a:r>
                <a:rPr lang="en-US" altLang="zh-CN" sz="21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/</a:t>
              </a:r>
              <a:r>
                <a:rPr lang="zh-CN" altLang="en-US" sz="21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软件</a:t>
              </a:r>
            </a:p>
          </p:txBody>
        </p:sp>
        <p:sp>
          <p:nvSpPr>
            <p:cNvPr id="133" name="Freeform 89"/>
            <p:cNvSpPr>
              <a:spLocks noEditPoints="1"/>
            </p:cNvSpPr>
            <p:nvPr/>
          </p:nvSpPr>
          <p:spPr bwMode="auto">
            <a:xfrm>
              <a:off x="4754530" y="2458983"/>
              <a:ext cx="478392" cy="337085"/>
            </a:xfrm>
            <a:custGeom>
              <a:avLst/>
              <a:gdLst>
                <a:gd name="T0" fmla="*/ 252 w 375"/>
                <a:gd name="T1" fmla="*/ 106 h 264"/>
                <a:gd name="T2" fmla="*/ 281 w 375"/>
                <a:gd name="T3" fmla="*/ 106 h 264"/>
                <a:gd name="T4" fmla="*/ 374 w 375"/>
                <a:gd name="T5" fmla="*/ 128 h 264"/>
                <a:gd name="T6" fmla="*/ 350 w 375"/>
                <a:gd name="T7" fmla="*/ 90 h 264"/>
                <a:gd name="T8" fmla="*/ 313 w 375"/>
                <a:gd name="T9" fmla="*/ 70 h 264"/>
                <a:gd name="T10" fmla="*/ 322 w 375"/>
                <a:gd name="T11" fmla="*/ 11 h 264"/>
                <a:gd name="T12" fmla="*/ 265 w 375"/>
                <a:gd name="T13" fmla="*/ 16 h 264"/>
                <a:gd name="T14" fmla="*/ 84 w 375"/>
                <a:gd name="T15" fmla="*/ 30 h 264"/>
                <a:gd name="T16" fmla="*/ 13 w 375"/>
                <a:gd name="T17" fmla="*/ 89 h 264"/>
                <a:gd name="T18" fmla="*/ 40 w 375"/>
                <a:gd name="T19" fmla="*/ 131 h 264"/>
                <a:gd name="T20" fmla="*/ 92 w 375"/>
                <a:gd name="T21" fmla="*/ 247 h 264"/>
                <a:gd name="T22" fmla="*/ 154 w 375"/>
                <a:gd name="T23" fmla="*/ 264 h 264"/>
                <a:gd name="T24" fmla="*/ 171 w 375"/>
                <a:gd name="T25" fmla="*/ 230 h 264"/>
                <a:gd name="T26" fmla="*/ 198 w 375"/>
                <a:gd name="T27" fmla="*/ 247 h 264"/>
                <a:gd name="T28" fmla="*/ 260 w 375"/>
                <a:gd name="T29" fmla="*/ 264 h 264"/>
                <a:gd name="T30" fmla="*/ 277 w 375"/>
                <a:gd name="T31" fmla="*/ 226 h 264"/>
                <a:gd name="T32" fmla="*/ 352 w 375"/>
                <a:gd name="T33" fmla="*/ 170 h 264"/>
                <a:gd name="T34" fmla="*/ 358 w 375"/>
                <a:gd name="T35" fmla="*/ 170 h 264"/>
                <a:gd name="T36" fmla="*/ 374 w 375"/>
                <a:gd name="T37" fmla="*/ 128 h 264"/>
                <a:gd name="T38" fmla="*/ 347 w 375"/>
                <a:gd name="T39" fmla="*/ 154 h 264"/>
                <a:gd name="T40" fmla="*/ 267 w 375"/>
                <a:gd name="T41" fmla="*/ 212 h 264"/>
                <a:gd name="T42" fmla="*/ 260 w 375"/>
                <a:gd name="T43" fmla="*/ 247 h 264"/>
                <a:gd name="T44" fmla="*/ 216 w 375"/>
                <a:gd name="T45" fmla="*/ 247 h 264"/>
                <a:gd name="T46" fmla="*/ 215 w 375"/>
                <a:gd name="T47" fmla="*/ 213 h 264"/>
                <a:gd name="T48" fmla="*/ 154 w 375"/>
                <a:gd name="T49" fmla="*/ 247 h 264"/>
                <a:gd name="T50" fmla="*/ 110 w 375"/>
                <a:gd name="T51" fmla="*/ 247 h 264"/>
                <a:gd name="T52" fmla="*/ 109 w 375"/>
                <a:gd name="T53" fmla="*/ 212 h 264"/>
                <a:gd name="T54" fmla="*/ 56 w 375"/>
                <a:gd name="T55" fmla="*/ 117 h 264"/>
                <a:gd name="T56" fmla="*/ 258 w 375"/>
                <a:gd name="T57" fmla="*/ 32 h 264"/>
                <a:gd name="T58" fmla="*/ 265 w 375"/>
                <a:gd name="T59" fmla="*/ 34 h 264"/>
                <a:gd name="T60" fmla="*/ 295 w 375"/>
                <a:gd name="T61" fmla="*/ 66 h 264"/>
                <a:gd name="T62" fmla="*/ 295 w 375"/>
                <a:gd name="T63" fmla="*/ 76 h 264"/>
                <a:gd name="T64" fmla="*/ 350 w 375"/>
                <a:gd name="T65" fmla="*/ 108 h 264"/>
                <a:gd name="T66" fmla="*/ 357 w 375"/>
                <a:gd name="T67" fmla="*/ 128 h 264"/>
                <a:gd name="T68" fmla="*/ 357 w 375"/>
                <a:gd name="T69" fmla="*/ 1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5" h="264">
                  <a:moveTo>
                    <a:pt x="266" y="91"/>
                  </a:moveTo>
                  <a:cubicBezTo>
                    <a:pt x="258" y="91"/>
                    <a:pt x="252" y="98"/>
                    <a:pt x="252" y="106"/>
                  </a:cubicBezTo>
                  <a:cubicBezTo>
                    <a:pt x="252" y="114"/>
                    <a:pt x="258" y="120"/>
                    <a:pt x="266" y="120"/>
                  </a:cubicBezTo>
                  <a:cubicBezTo>
                    <a:pt x="275" y="120"/>
                    <a:pt x="281" y="114"/>
                    <a:pt x="281" y="106"/>
                  </a:cubicBezTo>
                  <a:cubicBezTo>
                    <a:pt x="281" y="98"/>
                    <a:pt x="275" y="91"/>
                    <a:pt x="266" y="91"/>
                  </a:cubicBezTo>
                  <a:close/>
                  <a:moveTo>
                    <a:pt x="374" y="128"/>
                  </a:moveTo>
                  <a:cubicBezTo>
                    <a:pt x="373" y="117"/>
                    <a:pt x="373" y="106"/>
                    <a:pt x="373" y="103"/>
                  </a:cubicBezTo>
                  <a:cubicBezTo>
                    <a:pt x="373" y="91"/>
                    <a:pt x="360" y="91"/>
                    <a:pt x="350" y="90"/>
                  </a:cubicBezTo>
                  <a:cubicBezTo>
                    <a:pt x="345" y="90"/>
                    <a:pt x="339" y="90"/>
                    <a:pt x="334" y="89"/>
                  </a:cubicBezTo>
                  <a:cubicBezTo>
                    <a:pt x="333" y="88"/>
                    <a:pt x="326" y="85"/>
                    <a:pt x="313" y="70"/>
                  </a:cubicBezTo>
                  <a:cubicBezTo>
                    <a:pt x="322" y="54"/>
                    <a:pt x="332" y="30"/>
                    <a:pt x="329" y="19"/>
                  </a:cubicBezTo>
                  <a:cubicBezTo>
                    <a:pt x="328" y="15"/>
                    <a:pt x="325" y="12"/>
                    <a:pt x="322" y="11"/>
                  </a:cubicBezTo>
                  <a:cubicBezTo>
                    <a:pt x="320" y="10"/>
                    <a:pt x="318" y="9"/>
                    <a:pt x="315" y="9"/>
                  </a:cubicBezTo>
                  <a:cubicBezTo>
                    <a:pt x="307" y="9"/>
                    <a:pt x="290" y="12"/>
                    <a:pt x="265" y="16"/>
                  </a:cubicBezTo>
                  <a:cubicBezTo>
                    <a:pt x="248" y="5"/>
                    <a:pt x="222" y="0"/>
                    <a:pt x="187" y="0"/>
                  </a:cubicBezTo>
                  <a:cubicBezTo>
                    <a:pt x="147" y="0"/>
                    <a:pt x="111" y="11"/>
                    <a:pt x="84" y="30"/>
                  </a:cubicBezTo>
                  <a:cubicBezTo>
                    <a:pt x="60" y="47"/>
                    <a:pt x="45" y="72"/>
                    <a:pt x="40" y="100"/>
                  </a:cubicBezTo>
                  <a:cubicBezTo>
                    <a:pt x="33" y="98"/>
                    <a:pt x="20" y="94"/>
                    <a:pt x="13" y="89"/>
                  </a:cubicBezTo>
                  <a:cubicBezTo>
                    <a:pt x="0" y="82"/>
                    <a:pt x="6" y="105"/>
                    <a:pt x="15" y="115"/>
                  </a:cubicBezTo>
                  <a:cubicBezTo>
                    <a:pt x="20" y="121"/>
                    <a:pt x="29" y="127"/>
                    <a:pt x="40" y="131"/>
                  </a:cubicBezTo>
                  <a:cubicBezTo>
                    <a:pt x="45" y="190"/>
                    <a:pt x="84" y="221"/>
                    <a:pt x="92" y="227"/>
                  </a:cubicBezTo>
                  <a:cubicBezTo>
                    <a:pt x="92" y="247"/>
                    <a:pt x="92" y="247"/>
                    <a:pt x="92" y="247"/>
                  </a:cubicBezTo>
                  <a:cubicBezTo>
                    <a:pt x="92" y="256"/>
                    <a:pt x="100" y="264"/>
                    <a:pt x="110" y="264"/>
                  </a:cubicBezTo>
                  <a:cubicBezTo>
                    <a:pt x="154" y="264"/>
                    <a:pt x="154" y="264"/>
                    <a:pt x="154" y="264"/>
                  </a:cubicBezTo>
                  <a:cubicBezTo>
                    <a:pt x="164" y="264"/>
                    <a:pt x="171" y="256"/>
                    <a:pt x="171" y="247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98" y="230"/>
                    <a:pt x="198" y="230"/>
                    <a:pt x="198" y="230"/>
                  </a:cubicBezTo>
                  <a:cubicBezTo>
                    <a:pt x="198" y="247"/>
                    <a:pt x="198" y="247"/>
                    <a:pt x="198" y="247"/>
                  </a:cubicBezTo>
                  <a:cubicBezTo>
                    <a:pt x="198" y="256"/>
                    <a:pt x="206" y="264"/>
                    <a:pt x="216" y="264"/>
                  </a:cubicBezTo>
                  <a:cubicBezTo>
                    <a:pt x="260" y="264"/>
                    <a:pt x="260" y="264"/>
                    <a:pt x="260" y="264"/>
                  </a:cubicBezTo>
                  <a:cubicBezTo>
                    <a:pt x="270" y="264"/>
                    <a:pt x="277" y="256"/>
                    <a:pt x="277" y="247"/>
                  </a:cubicBezTo>
                  <a:cubicBezTo>
                    <a:pt x="277" y="226"/>
                    <a:pt x="277" y="226"/>
                    <a:pt x="277" y="226"/>
                  </a:cubicBezTo>
                  <a:cubicBezTo>
                    <a:pt x="298" y="218"/>
                    <a:pt x="319" y="199"/>
                    <a:pt x="328" y="187"/>
                  </a:cubicBezTo>
                  <a:cubicBezTo>
                    <a:pt x="337" y="175"/>
                    <a:pt x="352" y="170"/>
                    <a:pt x="352" y="170"/>
                  </a:cubicBezTo>
                  <a:cubicBezTo>
                    <a:pt x="353" y="170"/>
                    <a:pt x="353" y="170"/>
                    <a:pt x="353" y="170"/>
                  </a:cubicBezTo>
                  <a:cubicBezTo>
                    <a:pt x="354" y="170"/>
                    <a:pt x="356" y="170"/>
                    <a:pt x="358" y="170"/>
                  </a:cubicBezTo>
                  <a:cubicBezTo>
                    <a:pt x="362" y="169"/>
                    <a:pt x="375" y="168"/>
                    <a:pt x="375" y="156"/>
                  </a:cubicBezTo>
                  <a:cubicBezTo>
                    <a:pt x="375" y="152"/>
                    <a:pt x="374" y="140"/>
                    <a:pt x="374" y="128"/>
                  </a:cubicBezTo>
                  <a:close/>
                  <a:moveTo>
                    <a:pt x="357" y="152"/>
                  </a:moveTo>
                  <a:cubicBezTo>
                    <a:pt x="354" y="153"/>
                    <a:pt x="350" y="153"/>
                    <a:pt x="347" y="154"/>
                  </a:cubicBezTo>
                  <a:cubicBezTo>
                    <a:pt x="345" y="155"/>
                    <a:pt x="326" y="161"/>
                    <a:pt x="314" y="177"/>
                  </a:cubicBezTo>
                  <a:cubicBezTo>
                    <a:pt x="305" y="188"/>
                    <a:pt x="284" y="207"/>
                    <a:pt x="267" y="212"/>
                  </a:cubicBezTo>
                  <a:cubicBezTo>
                    <a:pt x="260" y="214"/>
                    <a:pt x="260" y="214"/>
                    <a:pt x="260" y="214"/>
                  </a:cubicBezTo>
                  <a:cubicBezTo>
                    <a:pt x="260" y="247"/>
                    <a:pt x="260" y="247"/>
                    <a:pt x="260" y="247"/>
                  </a:cubicBezTo>
                  <a:cubicBezTo>
                    <a:pt x="260" y="247"/>
                    <a:pt x="260" y="247"/>
                    <a:pt x="260" y="247"/>
                  </a:cubicBezTo>
                  <a:cubicBezTo>
                    <a:pt x="216" y="247"/>
                    <a:pt x="216" y="247"/>
                    <a:pt x="216" y="247"/>
                  </a:cubicBezTo>
                  <a:cubicBezTo>
                    <a:pt x="216" y="247"/>
                    <a:pt x="215" y="247"/>
                    <a:pt x="215" y="247"/>
                  </a:cubicBezTo>
                  <a:cubicBezTo>
                    <a:pt x="215" y="213"/>
                    <a:pt x="215" y="213"/>
                    <a:pt x="215" y="213"/>
                  </a:cubicBezTo>
                  <a:cubicBezTo>
                    <a:pt x="154" y="213"/>
                    <a:pt x="154" y="213"/>
                    <a:pt x="154" y="213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09" y="247"/>
                    <a:pt x="109" y="247"/>
                    <a:pt x="109" y="247"/>
                  </a:cubicBezTo>
                  <a:cubicBezTo>
                    <a:pt x="109" y="212"/>
                    <a:pt x="109" y="212"/>
                    <a:pt x="109" y="212"/>
                  </a:cubicBezTo>
                  <a:cubicBezTo>
                    <a:pt x="101" y="212"/>
                    <a:pt x="101" y="212"/>
                    <a:pt x="101" y="212"/>
                  </a:cubicBezTo>
                  <a:cubicBezTo>
                    <a:pt x="92" y="206"/>
                    <a:pt x="56" y="174"/>
                    <a:pt x="56" y="117"/>
                  </a:cubicBezTo>
                  <a:cubicBezTo>
                    <a:pt x="56" y="48"/>
                    <a:pt x="122" y="17"/>
                    <a:pt x="187" y="17"/>
                  </a:cubicBezTo>
                  <a:cubicBezTo>
                    <a:pt x="221" y="17"/>
                    <a:pt x="244" y="22"/>
                    <a:pt x="258" y="32"/>
                  </a:cubicBezTo>
                  <a:cubicBezTo>
                    <a:pt x="261" y="34"/>
                    <a:pt x="261" y="34"/>
                    <a:pt x="261" y="34"/>
                  </a:cubicBezTo>
                  <a:cubicBezTo>
                    <a:pt x="265" y="34"/>
                    <a:pt x="265" y="34"/>
                    <a:pt x="265" y="34"/>
                  </a:cubicBezTo>
                  <a:cubicBezTo>
                    <a:pt x="287" y="30"/>
                    <a:pt x="304" y="27"/>
                    <a:pt x="312" y="27"/>
                  </a:cubicBezTo>
                  <a:cubicBezTo>
                    <a:pt x="311" y="34"/>
                    <a:pt x="305" y="50"/>
                    <a:pt x="295" y="66"/>
                  </a:cubicBezTo>
                  <a:cubicBezTo>
                    <a:pt x="291" y="72"/>
                    <a:pt x="291" y="72"/>
                    <a:pt x="291" y="72"/>
                  </a:cubicBezTo>
                  <a:cubicBezTo>
                    <a:pt x="295" y="76"/>
                    <a:pt x="295" y="76"/>
                    <a:pt x="295" y="76"/>
                  </a:cubicBezTo>
                  <a:cubicBezTo>
                    <a:pt x="310" y="93"/>
                    <a:pt x="321" y="102"/>
                    <a:pt x="329" y="105"/>
                  </a:cubicBezTo>
                  <a:cubicBezTo>
                    <a:pt x="336" y="107"/>
                    <a:pt x="343" y="107"/>
                    <a:pt x="350" y="108"/>
                  </a:cubicBezTo>
                  <a:cubicBezTo>
                    <a:pt x="352" y="108"/>
                    <a:pt x="354" y="108"/>
                    <a:pt x="356" y="108"/>
                  </a:cubicBezTo>
                  <a:cubicBezTo>
                    <a:pt x="356" y="113"/>
                    <a:pt x="356" y="121"/>
                    <a:pt x="357" y="128"/>
                  </a:cubicBezTo>
                  <a:cubicBezTo>
                    <a:pt x="357" y="137"/>
                    <a:pt x="357" y="147"/>
                    <a:pt x="357" y="152"/>
                  </a:cubicBezTo>
                  <a:cubicBezTo>
                    <a:pt x="357" y="152"/>
                    <a:pt x="357" y="152"/>
                    <a:pt x="357" y="152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690" fontAlgn="base">
                <a:spcBef>
                  <a:spcPct val="0"/>
                </a:spcBef>
                <a:spcAft>
                  <a:spcPct val="0"/>
                </a:spcAft>
              </a:pPr>
              <a:endParaRPr lang="en-US" sz="21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6351828" y="3926673"/>
            <a:ext cx="5401453" cy="393320"/>
            <a:chOff x="4768793" y="3014587"/>
            <a:chExt cx="4051090" cy="294990"/>
          </a:xfrm>
        </p:grpSpPr>
        <p:sp>
          <p:nvSpPr>
            <p:cNvPr id="135" name="TextBox 134"/>
            <p:cNvSpPr txBox="1"/>
            <p:nvPr/>
          </p:nvSpPr>
          <p:spPr>
            <a:xfrm>
              <a:off x="5296188" y="3022190"/>
              <a:ext cx="3523695" cy="28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defRPr sz="1800" b="1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marL="0" lvl="1" defTabSz="1218690" fontAlgn="base">
                <a:lnSpc>
                  <a:spcPct val="90000"/>
                </a:lnSpc>
                <a:spcBef>
                  <a:spcPts val="1600"/>
                </a:spcBef>
                <a:buClr>
                  <a:srgbClr val="0085C3"/>
                </a:buClr>
              </a:pPr>
              <a:r>
                <a:rPr lang="zh-CN" altLang="en-US" sz="2100" b="1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第三站点复制支持</a:t>
              </a:r>
              <a:endParaRPr lang="zh-CN" altLang="en-US" sz="21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38" name="Freeform 26"/>
            <p:cNvSpPr>
              <a:spLocks noEditPoints="1"/>
            </p:cNvSpPr>
            <p:nvPr/>
          </p:nvSpPr>
          <p:spPr bwMode="auto">
            <a:xfrm>
              <a:off x="4768793" y="3014587"/>
              <a:ext cx="449866" cy="260660"/>
            </a:xfrm>
            <a:custGeom>
              <a:avLst/>
              <a:gdLst>
                <a:gd name="T0" fmla="*/ 338 w 368"/>
                <a:gd name="T1" fmla="*/ 89 h 213"/>
                <a:gd name="T2" fmla="*/ 291 w 368"/>
                <a:gd name="T3" fmla="*/ 76 h 213"/>
                <a:gd name="T4" fmla="*/ 213 w 368"/>
                <a:gd name="T5" fmla="*/ 5 h 213"/>
                <a:gd name="T6" fmla="*/ 134 w 368"/>
                <a:gd name="T7" fmla="*/ 27 h 213"/>
                <a:gd name="T8" fmla="*/ 116 w 368"/>
                <a:gd name="T9" fmla="*/ 49 h 213"/>
                <a:gd name="T10" fmla="*/ 82 w 368"/>
                <a:gd name="T11" fmla="*/ 49 h 213"/>
                <a:gd name="T12" fmla="*/ 81 w 368"/>
                <a:gd name="T13" fmla="*/ 49 h 213"/>
                <a:gd name="T14" fmla="*/ 0 w 368"/>
                <a:gd name="T15" fmla="*/ 132 h 213"/>
                <a:gd name="T16" fmla="*/ 79 w 368"/>
                <a:gd name="T17" fmla="*/ 213 h 213"/>
                <a:gd name="T18" fmla="*/ 301 w 368"/>
                <a:gd name="T19" fmla="*/ 213 h 213"/>
                <a:gd name="T20" fmla="*/ 301 w 368"/>
                <a:gd name="T21" fmla="*/ 213 h 213"/>
                <a:gd name="T22" fmla="*/ 368 w 368"/>
                <a:gd name="T23" fmla="*/ 147 h 213"/>
                <a:gd name="T24" fmla="*/ 338 w 368"/>
                <a:gd name="T25" fmla="*/ 89 h 213"/>
                <a:gd name="T26" fmla="*/ 300 w 368"/>
                <a:gd name="T27" fmla="*/ 193 h 213"/>
                <a:gd name="T28" fmla="*/ 80 w 368"/>
                <a:gd name="T29" fmla="*/ 193 h 213"/>
                <a:gd name="T30" fmla="*/ 20 w 368"/>
                <a:gd name="T31" fmla="*/ 132 h 213"/>
                <a:gd name="T32" fmla="*/ 83 w 368"/>
                <a:gd name="T33" fmla="*/ 69 h 213"/>
                <a:gd name="T34" fmla="*/ 107 w 368"/>
                <a:gd name="T35" fmla="*/ 69 h 213"/>
                <a:gd name="T36" fmla="*/ 104 w 368"/>
                <a:gd name="T37" fmla="*/ 86 h 213"/>
                <a:gd name="T38" fmla="*/ 114 w 368"/>
                <a:gd name="T39" fmla="*/ 96 h 213"/>
                <a:gd name="T40" fmla="*/ 124 w 368"/>
                <a:gd name="T41" fmla="*/ 86 h 213"/>
                <a:gd name="T42" fmla="*/ 147 w 368"/>
                <a:gd name="T43" fmla="*/ 42 h 213"/>
                <a:gd name="T44" fmla="*/ 210 w 368"/>
                <a:gd name="T45" fmla="*/ 25 h 213"/>
                <a:gd name="T46" fmla="*/ 271 w 368"/>
                <a:gd name="T47" fmla="*/ 78 h 213"/>
                <a:gd name="T48" fmla="*/ 246 w 368"/>
                <a:gd name="T49" fmla="*/ 86 h 213"/>
                <a:gd name="T50" fmla="*/ 241 w 368"/>
                <a:gd name="T51" fmla="*/ 99 h 213"/>
                <a:gd name="T52" fmla="*/ 254 w 368"/>
                <a:gd name="T53" fmla="*/ 104 h 213"/>
                <a:gd name="T54" fmla="*/ 281 w 368"/>
                <a:gd name="T55" fmla="*/ 97 h 213"/>
                <a:gd name="T56" fmla="*/ 282 w 368"/>
                <a:gd name="T57" fmla="*/ 97 h 213"/>
                <a:gd name="T58" fmla="*/ 282 w 368"/>
                <a:gd name="T59" fmla="*/ 97 h 213"/>
                <a:gd name="T60" fmla="*/ 285 w 368"/>
                <a:gd name="T61" fmla="*/ 96 h 213"/>
                <a:gd name="T62" fmla="*/ 327 w 368"/>
                <a:gd name="T63" fmla="*/ 106 h 213"/>
                <a:gd name="T64" fmla="*/ 348 w 368"/>
                <a:gd name="T65" fmla="*/ 147 h 213"/>
                <a:gd name="T66" fmla="*/ 300 w 368"/>
                <a:gd name="T67" fmla="*/ 19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8" h="213">
                  <a:moveTo>
                    <a:pt x="338" y="89"/>
                  </a:moveTo>
                  <a:cubicBezTo>
                    <a:pt x="325" y="80"/>
                    <a:pt x="309" y="76"/>
                    <a:pt x="291" y="76"/>
                  </a:cubicBezTo>
                  <a:cubicBezTo>
                    <a:pt x="288" y="55"/>
                    <a:pt x="274" y="13"/>
                    <a:pt x="213" y="5"/>
                  </a:cubicBezTo>
                  <a:cubicBezTo>
                    <a:pt x="174" y="0"/>
                    <a:pt x="148" y="14"/>
                    <a:pt x="134" y="27"/>
                  </a:cubicBezTo>
                  <a:cubicBezTo>
                    <a:pt x="126" y="33"/>
                    <a:pt x="120" y="41"/>
                    <a:pt x="116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53" y="51"/>
                    <a:pt x="0" y="71"/>
                    <a:pt x="0" y="132"/>
                  </a:cubicBezTo>
                  <a:cubicBezTo>
                    <a:pt x="0" y="194"/>
                    <a:pt x="52" y="212"/>
                    <a:pt x="79" y="213"/>
                  </a:cubicBezTo>
                  <a:cubicBezTo>
                    <a:pt x="301" y="213"/>
                    <a:pt x="301" y="213"/>
                    <a:pt x="301" y="213"/>
                  </a:cubicBezTo>
                  <a:cubicBezTo>
                    <a:pt x="301" y="213"/>
                    <a:pt x="301" y="213"/>
                    <a:pt x="301" y="213"/>
                  </a:cubicBezTo>
                  <a:cubicBezTo>
                    <a:pt x="325" y="211"/>
                    <a:pt x="368" y="195"/>
                    <a:pt x="368" y="147"/>
                  </a:cubicBezTo>
                  <a:cubicBezTo>
                    <a:pt x="368" y="122"/>
                    <a:pt x="357" y="102"/>
                    <a:pt x="338" y="89"/>
                  </a:cubicBezTo>
                  <a:close/>
                  <a:moveTo>
                    <a:pt x="300" y="193"/>
                  </a:moveTo>
                  <a:cubicBezTo>
                    <a:pt x="80" y="193"/>
                    <a:pt x="80" y="193"/>
                    <a:pt x="80" y="193"/>
                  </a:cubicBezTo>
                  <a:cubicBezTo>
                    <a:pt x="75" y="193"/>
                    <a:pt x="20" y="189"/>
                    <a:pt x="20" y="132"/>
                  </a:cubicBezTo>
                  <a:cubicBezTo>
                    <a:pt x="20" y="76"/>
                    <a:pt x="77" y="69"/>
                    <a:pt x="83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5" y="75"/>
                    <a:pt x="104" y="81"/>
                    <a:pt x="104" y="86"/>
                  </a:cubicBezTo>
                  <a:cubicBezTo>
                    <a:pt x="104" y="91"/>
                    <a:pt x="109" y="96"/>
                    <a:pt x="114" y="96"/>
                  </a:cubicBezTo>
                  <a:cubicBezTo>
                    <a:pt x="120" y="96"/>
                    <a:pt x="124" y="91"/>
                    <a:pt x="124" y="86"/>
                  </a:cubicBezTo>
                  <a:cubicBezTo>
                    <a:pt x="124" y="76"/>
                    <a:pt x="130" y="57"/>
                    <a:pt x="147" y="42"/>
                  </a:cubicBezTo>
                  <a:cubicBezTo>
                    <a:pt x="164" y="27"/>
                    <a:pt x="185" y="22"/>
                    <a:pt x="210" y="25"/>
                  </a:cubicBezTo>
                  <a:cubicBezTo>
                    <a:pt x="258" y="31"/>
                    <a:pt x="269" y="62"/>
                    <a:pt x="271" y="78"/>
                  </a:cubicBezTo>
                  <a:cubicBezTo>
                    <a:pt x="263" y="80"/>
                    <a:pt x="255" y="82"/>
                    <a:pt x="246" y="86"/>
                  </a:cubicBezTo>
                  <a:cubicBezTo>
                    <a:pt x="241" y="88"/>
                    <a:pt x="239" y="94"/>
                    <a:pt x="241" y="99"/>
                  </a:cubicBezTo>
                  <a:cubicBezTo>
                    <a:pt x="243" y="104"/>
                    <a:pt x="249" y="106"/>
                    <a:pt x="254" y="104"/>
                  </a:cubicBezTo>
                  <a:cubicBezTo>
                    <a:pt x="263" y="100"/>
                    <a:pt x="272" y="98"/>
                    <a:pt x="281" y="97"/>
                  </a:cubicBezTo>
                  <a:cubicBezTo>
                    <a:pt x="281" y="97"/>
                    <a:pt x="281" y="97"/>
                    <a:pt x="282" y="97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3" y="97"/>
                    <a:pt x="284" y="97"/>
                    <a:pt x="285" y="96"/>
                  </a:cubicBezTo>
                  <a:cubicBezTo>
                    <a:pt x="301" y="95"/>
                    <a:pt x="316" y="98"/>
                    <a:pt x="327" y="106"/>
                  </a:cubicBezTo>
                  <a:cubicBezTo>
                    <a:pt x="341" y="115"/>
                    <a:pt x="348" y="129"/>
                    <a:pt x="348" y="147"/>
                  </a:cubicBezTo>
                  <a:cubicBezTo>
                    <a:pt x="348" y="187"/>
                    <a:pt x="305" y="192"/>
                    <a:pt x="300" y="193"/>
                  </a:cubicBezTo>
                  <a:close/>
                </a:path>
              </a:pathLst>
            </a:custGeom>
            <a:solidFill>
              <a:srgbClr val="0044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690" fontAlgn="base">
                <a:spcBef>
                  <a:spcPct val="0"/>
                </a:spcBef>
                <a:spcAft>
                  <a:spcPct val="0"/>
                </a:spcAft>
              </a:pPr>
              <a:endParaRPr lang="en-US" sz="21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6281983" y="4548272"/>
            <a:ext cx="5106284" cy="1428633"/>
            <a:chOff x="4702342" y="3438618"/>
            <a:chExt cx="3829713" cy="10714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9" name="Group 8"/>
            <p:cNvGrpSpPr/>
            <p:nvPr/>
          </p:nvGrpSpPr>
          <p:grpSpPr>
            <a:xfrm>
              <a:off x="4702342" y="3438618"/>
              <a:ext cx="3829713" cy="1071475"/>
              <a:chOff x="4685408" y="3438618"/>
              <a:chExt cx="3829713" cy="107147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685408" y="3438618"/>
                <a:ext cx="3829713" cy="10714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algn="ctr" defTabSz="1218690" fontAlgn="base">
                  <a:lnSpc>
                    <a:spcPct val="90000"/>
                  </a:lnSpc>
                  <a:spcBef>
                    <a:spcPts val="800"/>
                  </a:spcBef>
                </a:pPr>
                <a:endParaRPr lang="en-US" sz="2700" dirty="0" err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4781305" y="3786742"/>
                <a:ext cx="3576205" cy="422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 defTabSz="1218690" fontAlgn="base">
                  <a:lnSpc>
                    <a:spcPct val="90000"/>
                  </a:lnSpc>
                  <a:spcBef>
                    <a:spcPts val="800"/>
                  </a:spcBef>
                  <a:buClr>
                    <a:srgbClr val="0085C3"/>
                  </a:buClr>
                </a:pPr>
                <a:r>
                  <a:rPr lang="zh-CN" altLang="en-US" sz="1700" b="1" dirty="0">
                    <a:solidFill>
                      <a:srgbClr val="444444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在</a:t>
                </a:r>
                <a:r>
                  <a:rPr lang="en-US" altLang="zh-CN" sz="1700" b="1" dirty="0">
                    <a:solidFill>
                      <a:srgbClr val="444444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VMSC</a:t>
                </a:r>
                <a:r>
                  <a:rPr lang="zh-CN" altLang="en-US" sz="1700" b="1" dirty="0">
                    <a:solidFill>
                      <a:srgbClr val="444444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环境中，出故障的虚拟机恢复到新的物理服务器，却不会丢失存储映射。</a:t>
                </a: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4881055" y="3446861"/>
              <a:ext cx="3493389" cy="444722"/>
              <a:chOff x="4702342" y="3446861"/>
              <a:chExt cx="3493389" cy="444722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5703575" y="3535491"/>
                <a:ext cx="24921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690" fontAlgn="base">
                  <a:lnSpc>
                    <a:spcPct val="90000"/>
                  </a:lnSpc>
                  <a:spcBef>
                    <a:spcPts val="800"/>
                  </a:spcBef>
                  <a:buClr>
                    <a:srgbClr val="0085C3"/>
                  </a:buClr>
                </a:pPr>
                <a:r>
                  <a:rPr lang="zh-CN" altLang="en-US" sz="2000" b="1">
                    <a:solidFill>
                      <a:srgbClr val="F2AF00">
                        <a:lumMod val="75000"/>
                      </a:srgbClr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扩展群集支持</a:t>
                </a:r>
                <a:endParaRPr lang="zh-CN" altLang="en-US" sz="2000" b="1" dirty="0">
                  <a:solidFill>
                    <a:srgbClr val="F2AF00">
                      <a:lumMod val="75000"/>
                    </a:srgb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pic>
            <p:nvPicPr>
              <p:cNvPr id="147" name="Picture 2" descr="http://www.vmware.com/files/images/vmrc/VMware_logo_blk_RGB_300dpi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2342" y="3446861"/>
                <a:ext cx="1269442" cy="4447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80" name="Straight Connector 79"/>
          <p:cNvCxnSpPr/>
          <p:nvPr/>
        </p:nvCxnSpPr>
        <p:spPr>
          <a:xfrm>
            <a:off x="2534647" y="1536260"/>
            <a:ext cx="0" cy="1171677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prstDash val="dash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625189" y="4967468"/>
            <a:ext cx="5032160" cy="935641"/>
          </a:xfrm>
          <a:prstGeom prst="rect">
            <a:avLst/>
          </a:prstGeom>
          <a:noFill/>
        </p:spPr>
        <p:txBody>
          <a:bodyPr wrap="square" lIns="121872" tIns="60936" rIns="121872" bIns="60936" rtlCol="0">
            <a:spAutoFit/>
          </a:bodyPr>
          <a:lstStyle/>
          <a:p>
            <a:pPr algn="ctr" defTabSz="121869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900" b="1" dirty="0">
                <a:solidFill>
                  <a:srgbClr val="0085C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在计划外中断期间实现</a:t>
            </a:r>
            <a:r>
              <a:rPr lang="en-US" altLang="zh-CN" sz="2900" b="1" dirty="0">
                <a:solidFill>
                  <a:srgbClr val="0085C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/>
            </a:r>
            <a:br>
              <a:rPr lang="en-US" altLang="zh-CN" sz="2900" b="1" dirty="0">
                <a:solidFill>
                  <a:srgbClr val="0085C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</a:br>
            <a:r>
              <a:rPr lang="zh-CN" altLang="en-US" sz="2900" b="1" dirty="0">
                <a:solidFill>
                  <a:srgbClr val="0085C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零工作负载停机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9" y="1638525"/>
            <a:ext cx="1015916" cy="9318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9137" y="1108525"/>
            <a:ext cx="932307" cy="418576"/>
          </a:xfrm>
          <a:prstGeom prst="rect">
            <a:avLst/>
          </a:prstGeom>
          <a:noFill/>
        </p:spPr>
        <p:txBody>
          <a:bodyPr wrap="none" lIns="121872" tIns="60936" rIns="121872" bIns="60936" rtlCol="0">
            <a:spAutoFit/>
          </a:bodyPr>
          <a:lstStyle/>
          <a:p>
            <a:pPr defTabSz="121869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100" b="1" u="sng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站点</a:t>
            </a:r>
            <a:r>
              <a:rPr lang="en-US" altLang="zh-CN" sz="2100" b="1" u="sng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</a:t>
            </a:r>
            <a:endParaRPr lang="en-US" altLang="zh-CN" sz="2100" b="1" u="sng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06737" y="1550707"/>
            <a:ext cx="1776099" cy="912553"/>
          </a:xfrm>
          <a:prstGeom prst="rect">
            <a:avLst/>
          </a:prstGeom>
          <a:noFill/>
        </p:spPr>
        <p:txBody>
          <a:bodyPr wrap="square" lIns="121872" tIns="60936" rIns="121872" bIns="60936" rtlCol="0">
            <a:spAutoFit/>
          </a:bodyPr>
          <a:lstStyle/>
          <a:p>
            <a:pPr defTabSz="121869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en-US" altLang="zh-CN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Live Volume</a:t>
            </a:r>
            <a:r>
              <a:rPr lang="zh-CN" altLang="en-US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在不同的阵列上</a:t>
            </a:r>
            <a:r>
              <a:rPr lang="en-US" altLang="zh-CN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100 %</a:t>
            </a:r>
            <a:r>
              <a:rPr lang="zh-CN" altLang="en-US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同步</a:t>
            </a:r>
            <a:endParaRPr lang="zh-CN" altLang="en-US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07492" y="1108525"/>
            <a:ext cx="949405" cy="418576"/>
          </a:xfrm>
          <a:prstGeom prst="rect">
            <a:avLst/>
          </a:prstGeom>
          <a:noFill/>
        </p:spPr>
        <p:txBody>
          <a:bodyPr wrap="none" lIns="121872" tIns="60936" rIns="121872" bIns="60936" rtlCol="0">
            <a:spAutoFit/>
          </a:bodyPr>
          <a:lstStyle/>
          <a:p>
            <a:pPr defTabSz="121869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100" b="1" u="sng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站点</a:t>
            </a:r>
            <a:r>
              <a:rPr lang="en-US" altLang="zh-CN" sz="2100" b="1" u="sng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2</a:t>
            </a:r>
            <a:endParaRPr lang="en-US" altLang="zh-CN" sz="2100" b="1" u="sng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31" y="1638525"/>
            <a:ext cx="1015916" cy="93181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996713" y="2479187"/>
            <a:ext cx="958819" cy="779716"/>
            <a:chOff x="1346814" y="1886822"/>
            <a:chExt cx="719114" cy="584787"/>
          </a:xfrm>
        </p:grpSpPr>
        <p:sp>
          <p:nvSpPr>
            <p:cNvPr id="5" name="Rectangle 4"/>
            <p:cNvSpPr/>
            <p:nvPr/>
          </p:nvSpPr>
          <p:spPr>
            <a:xfrm>
              <a:off x="1676555" y="1886822"/>
              <a:ext cx="161389" cy="2435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 defTabSz="1218690" fontAlgn="base">
                <a:lnSpc>
                  <a:spcPct val="90000"/>
                </a:lnSpc>
                <a:spcBef>
                  <a:spcPts val="800"/>
                </a:spcBef>
              </a:pPr>
              <a:endParaRPr lang="en-US" sz="2700" dirty="0" err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346814" y="1968405"/>
              <a:ext cx="719114" cy="503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Up">
                <a:avLst>
                  <a:gd name="adj" fmla="val 12205277"/>
                </a:avLst>
              </a:prstTxWarp>
              <a:spAutoFit/>
            </a:bodyPr>
            <a:lstStyle/>
            <a:p>
              <a:pPr algn="ctr" defTabSz="121869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8800" b="1">
                  <a:ln w="12700">
                    <a:noFill/>
                    <a:prstDash val="solid"/>
                  </a:ln>
                  <a:solidFill>
                    <a:srgbClr val="7AB8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自动故障转移</a:t>
              </a:r>
              <a:endParaRPr lang="zh-CN" altLang="en-US" sz="8800" b="1" dirty="0">
                <a:ln w="12700">
                  <a:noFill/>
                  <a:prstDash val="solid"/>
                </a:ln>
                <a:solidFill>
                  <a:srgbClr val="7AB8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70669" y="2550877"/>
            <a:ext cx="1456243" cy="905475"/>
            <a:chOff x="1177281" y="1958876"/>
            <a:chExt cx="1092182" cy="679106"/>
          </a:xfrm>
        </p:grpSpPr>
        <p:cxnSp>
          <p:nvCxnSpPr>
            <p:cNvPr id="57" name="Straight Connector 56"/>
            <p:cNvCxnSpPr/>
            <p:nvPr/>
          </p:nvCxnSpPr>
          <p:spPr>
            <a:xfrm flipH="1" flipV="1">
              <a:off x="1177281" y="1958876"/>
              <a:ext cx="512701" cy="679106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1756762" y="1958876"/>
              <a:ext cx="512701" cy="679106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930220" y="3048868"/>
            <a:ext cx="3720509" cy="642502"/>
            <a:chOff x="1296943" y="2332389"/>
            <a:chExt cx="2790382" cy="481877"/>
          </a:xfrm>
        </p:grpSpPr>
        <p:sp>
          <p:nvSpPr>
            <p:cNvPr id="122" name="TextBox 121"/>
            <p:cNvSpPr txBox="1"/>
            <p:nvPr/>
          </p:nvSpPr>
          <p:spPr>
            <a:xfrm>
              <a:off x="2256706" y="2437474"/>
              <a:ext cx="1830619" cy="26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690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r>
                <a:rPr lang="zh-CN" altLang="en-US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主机映射实现虚拟化</a:t>
              </a:r>
            </a:p>
          </p:txBody>
        </p:sp>
        <p:sp>
          <p:nvSpPr>
            <p:cNvPr id="194" name="Can 193"/>
            <p:cNvSpPr/>
            <p:nvPr/>
          </p:nvSpPr>
          <p:spPr>
            <a:xfrm>
              <a:off x="1296943" y="2332389"/>
              <a:ext cx="906645" cy="481877"/>
            </a:xfrm>
            <a:prstGeom prst="can">
              <a:avLst>
                <a:gd name="adj" fmla="val 19695"/>
              </a:avLst>
            </a:prstGeom>
            <a:solidFill>
              <a:schemeClr val="accent3">
                <a:alpha val="72941"/>
              </a:schemeClr>
            </a:solidFill>
            <a:effectLst/>
          </p:spPr>
          <p:txBody>
            <a:bodyPr wrap="square" lIns="91440" tIns="91440" rIns="137160" bIns="137160" rtlCol="0" anchor="ctr">
              <a:noAutofit/>
            </a:bodyPr>
            <a:lstStyle/>
            <a:p>
              <a:pPr algn="ctr" defTabSz="1218690" fontAlgn="base">
                <a:lnSpc>
                  <a:spcPct val="90000"/>
                </a:lnSpc>
                <a:spcBef>
                  <a:spcPts val="800"/>
                </a:spcBef>
              </a:pPr>
              <a:endParaRPr lang="en-US" sz="16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404306" y="2410404"/>
              <a:ext cx="691920" cy="401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690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r>
                <a:rPr lang="en-US" altLang="zh-CN" sz="1600" b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Live</a:t>
              </a:r>
              <a:r>
                <a:rPr lang="zh-CN" altLang="en-US" sz="320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/>
              </a:r>
              <a:br>
                <a:rPr lang="zh-CN" altLang="en-US" sz="320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</a:br>
              <a:r>
                <a:rPr lang="en-US" altLang="zh-CN" sz="1600" b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Volume</a:t>
              </a:r>
              <a:endParaRPr lang="zh-CN" altLang="en-US" sz="16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5897" y="2710152"/>
            <a:ext cx="1531731" cy="912553"/>
          </a:xfrm>
          <a:prstGeom prst="rect">
            <a:avLst/>
          </a:prstGeom>
          <a:noFill/>
        </p:spPr>
        <p:txBody>
          <a:bodyPr wrap="square" lIns="121872" tIns="60936" rIns="121872" bIns="60936" rtlCol="0">
            <a:spAutoFit/>
          </a:bodyPr>
          <a:lstStyle/>
          <a:p>
            <a:pPr algn="ctr" defTabSz="121869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b="1" dirty="0">
                <a:solidFill>
                  <a:srgbClr val="7AB8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从任一阵列读取</a:t>
            </a:r>
            <a:r>
              <a:rPr lang="en-US" altLang="zh-CN" b="1" dirty="0">
                <a:solidFill>
                  <a:srgbClr val="7AB8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/</a:t>
            </a:r>
            <a:r>
              <a:rPr lang="zh-CN" altLang="en-US" b="1" dirty="0">
                <a:solidFill>
                  <a:srgbClr val="7AB8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写入</a:t>
            </a:r>
            <a:r>
              <a:rPr lang="en-US" altLang="zh-CN" b="1" dirty="0">
                <a:solidFill>
                  <a:srgbClr val="7AB8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/>
            </a:r>
            <a:br>
              <a:rPr lang="en-US" altLang="zh-CN" b="1" dirty="0">
                <a:solidFill>
                  <a:srgbClr val="7AB8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</a:br>
            <a:r>
              <a:rPr lang="zh-CN" altLang="en-US" b="1" dirty="0">
                <a:solidFill>
                  <a:srgbClr val="7AB8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任一阵列</a:t>
            </a:r>
          </a:p>
        </p:txBody>
      </p:sp>
      <p:sp>
        <p:nvSpPr>
          <p:cNvPr id="97" name="Can 96"/>
          <p:cNvSpPr/>
          <p:nvPr/>
        </p:nvSpPr>
        <p:spPr>
          <a:xfrm>
            <a:off x="3205146" y="1948424"/>
            <a:ext cx="436695" cy="299312"/>
          </a:xfrm>
          <a:prstGeom prst="can">
            <a:avLst>
              <a:gd name="adj" fmla="val 19695"/>
            </a:avLst>
          </a:prstGeom>
          <a:solidFill>
            <a:schemeClr val="accent3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1869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LUN</a:t>
            </a:r>
            <a:endParaRPr lang="en-US" altLang="zh-CN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98" name="Can 97"/>
          <p:cNvSpPr/>
          <p:nvPr/>
        </p:nvSpPr>
        <p:spPr>
          <a:xfrm>
            <a:off x="1303271" y="1948424"/>
            <a:ext cx="436695" cy="299312"/>
          </a:xfrm>
          <a:prstGeom prst="can">
            <a:avLst>
              <a:gd name="adj" fmla="val 19695"/>
            </a:avLst>
          </a:prstGeom>
          <a:solidFill>
            <a:schemeClr val="accent3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121869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LUN</a:t>
            </a:r>
            <a:endParaRPr lang="en-US" altLang="zh-CN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898371" y="2662887"/>
            <a:ext cx="1203140" cy="901860"/>
            <a:chOff x="1347695" y="2004666"/>
            <a:chExt cx="848347" cy="646146"/>
          </a:xfrm>
          <a:solidFill>
            <a:schemeClr val="accent3"/>
          </a:solidFill>
        </p:grpSpPr>
        <p:sp>
          <p:nvSpPr>
            <p:cNvPr id="77" name="Circular Arrow 76"/>
            <p:cNvSpPr/>
            <p:nvPr/>
          </p:nvSpPr>
          <p:spPr>
            <a:xfrm rot="12079706" flipV="1">
              <a:off x="1440617" y="2004666"/>
              <a:ext cx="755425" cy="646146"/>
            </a:xfrm>
            <a:prstGeom prst="circularArrow">
              <a:avLst>
                <a:gd name="adj1" fmla="val 6695"/>
                <a:gd name="adj2" fmla="val 1142319"/>
                <a:gd name="adj3" fmla="val 20374755"/>
                <a:gd name="adj4" fmla="val 17867990"/>
                <a:gd name="adj5" fmla="val 11739"/>
              </a:avLst>
            </a:prstGeom>
            <a:grpFill/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 defTabSz="1218690" fontAlgn="base">
                <a:lnSpc>
                  <a:spcPct val="90000"/>
                </a:lnSpc>
                <a:spcBef>
                  <a:spcPts val="800"/>
                </a:spcBef>
              </a:pPr>
              <a:endParaRPr lang="en-US" sz="2700" dirty="0" err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81" name="Circular Arrow 80"/>
            <p:cNvSpPr/>
            <p:nvPr/>
          </p:nvSpPr>
          <p:spPr>
            <a:xfrm rot="9520294" flipH="1" flipV="1">
              <a:off x="1347695" y="2004666"/>
              <a:ext cx="755425" cy="646146"/>
            </a:xfrm>
            <a:prstGeom prst="circularArrow">
              <a:avLst>
                <a:gd name="adj1" fmla="val 6695"/>
                <a:gd name="adj2" fmla="val 1142319"/>
                <a:gd name="adj3" fmla="val 20374755"/>
                <a:gd name="adj4" fmla="val 18048813"/>
                <a:gd name="adj5" fmla="val 11739"/>
              </a:avLst>
            </a:prstGeom>
            <a:grpFill/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 defTabSz="1218690" fontAlgn="base">
                <a:lnSpc>
                  <a:spcPct val="90000"/>
                </a:lnSpc>
                <a:spcBef>
                  <a:spcPts val="800"/>
                </a:spcBef>
              </a:pPr>
              <a:endParaRPr lang="en-US" sz="2700" dirty="0" err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sp>
        <p:nvSpPr>
          <p:cNvPr id="68" name="Left-Right Arrow 67"/>
          <p:cNvSpPr/>
          <p:nvPr/>
        </p:nvSpPr>
        <p:spPr>
          <a:xfrm>
            <a:off x="1878473" y="1833805"/>
            <a:ext cx="1236663" cy="528599"/>
          </a:xfrm>
          <a:prstGeom prst="leftRightArrow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 defTabSz="1218690" fontAlgn="base">
              <a:lnSpc>
                <a:spcPct val="90000"/>
              </a:lnSpc>
              <a:spcBef>
                <a:spcPts val="800"/>
              </a:spcBef>
            </a:pPr>
            <a:r>
              <a:rPr lang="zh-CN" altLang="en-US" sz="1600" b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同步</a:t>
            </a:r>
            <a:endParaRPr lang="zh-CN" altLang="en-US" sz="12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533">
            <a:off x="975775" y="1416670"/>
            <a:ext cx="652136" cy="614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9" name="TextBox 88"/>
          <p:cNvSpPr txBox="1"/>
          <p:nvPr/>
        </p:nvSpPr>
        <p:spPr>
          <a:xfrm>
            <a:off x="394386" y="3673619"/>
            <a:ext cx="1373935" cy="912553"/>
          </a:xfrm>
          <a:prstGeom prst="rect">
            <a:avLst/>
          </a:prstGeom>
          <a:noFill/>
        </p:spPr>
        <p:txBody>
          <a:bodyPr wrap="square" lIns="121872" tIns="60936" rIns="121872" bIns="60936" rtlCol="0">
            <a:spAutoFit/>
          </a:bodyPr>
          <a:lstStyle/>
          <a:p>
            <a:pPr algn="ctr" defTabSz="121869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b="1">
                <a:solidFill>
                  <a:srgbClr val="7AB8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在任一方向进行故障转移</a:t>
            </a:r>
            <a:endParaRPr lang="zh-CN" altLang="en-US" b="1" dirty="0">
              <a:solidFill>
                <a:srgbClr val="7AB8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74" name="Group 45"/>
          <p:cNvGrpSpPr/>
          <p:nvPr/>
        </p:nvGrpSpPr>
        <p:grpSpPr>
          <a:xfrm rot="10800000">
            <a:off x="10020068" y="6450439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76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Group 48"/>
          <p:cNvGrpSpPr/>
          <p:nvPr/>
        </p:nvGrpSpPr>
        <p:grpSpPr>
          <a:xfrm rot="10800000">
            <a:off x="10285602" y="6378429"/>
            <a:ext cx="1916906" cy="493260"/>
            <a:chOff x="4342080" y="0"/>
            <a:chExt cx="1916906" cy="493260"/>
          </a:xfrm>
        </p:grpSpPr>
        <p:sp>
          <p:nvSpPr>
            <p:cNvPr id="82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Group 16"/>
          <p:cNvGrpSpPr/>
          <p:nvPr/>
        </p:nvGrpSpPr>
        <p:grpSpPr>
          <a:xfrm>
            <a:off x="10944039" y="6414588"/>
            <a:ext cx="1101716" cy="420939"/>
            <a:chOff x="6804248" y="217554"/>
            <a:chExt cx="2019300" cy="771525"/>
          </a:xfrm>
        </p:grpSpPr>
        <p:pic>
          <p:nvPicPr>
            <p:cNvPr id="86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87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56867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7"/>
          <p:cNvGrpSpPr/>
          <p:nvPr/>
        </p:nvGrpSpPr>
        <p:grpSpPr>
          <a:xfrm>
            <a:off x="0" y="0"/>
            <a:ext cx="6975574" cy="714248"/>
            <a:chOff x="0" y="-4422"/>
            <a:chExt cx="6975574" cy="714248"/>
          </a:xfrm>
        </p:grpSpPr>
        <p:grpSp>
          <p:nvGrpSpPr>
            <p:cNvPr id="15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19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0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16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17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8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141297"/>
            <a:ext cx="10607040" cy="535843"/>
          </a:xfrm>
        </p:spPr>
        <p:txBody>
          <a:bodyPr>
            <a:normAutofit/>
          </a:bodyPr>
          <a:lstStyle/>
          <a:p>
            <a:pPr defTabSz="913810"/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Dell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的“全活”存储拼图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80" y="1200557"/>
            <a:ext cx="4663440" cy="464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4881" y="798697"/>
            <a:ext cx="3376870" cy="5761890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defTabSz="1219140" fontAlgn="base">
              <a:lnSpc>
                <a:spcPct val="15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“全活”系统有的：</a:t>
            </a:r>
            <a:endParaRPr lang="en-US" altLang="zh-CN" sz="2700" b="1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marL="457167" indent="-457167" defTabSz="1219140" fontAlgn="base">
              <a:lnSpc>
                <a:spcPct val="150000"/>
              </a:lnSpc>
              <a:spcBef>
                <a:spcPts val="800"/>
              </a:spcBef>
              <a:buClr>
                <a:srgbClr val="0085C3"/>
              </a:buClr>
              <a:buFont typeface="Wingdings" panose="05000000000000000000" pitchFamily="2" charset="2"/>
              <a:buChar char="ü"/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鱼熊皆得</a:t>
            </a:r>
            <a:endParaRPr lang="en-US" altLang="zh-CN" sz="2700" b="1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marL="457167" indent="-457167" defTabSz="1219140" fontAlgn="base">
              <a:lnSpc>
                <a:spcPct val="150000"/>
              </a:lnSpc>
              <a:spcBef>
                <a:spcPts val="800"/>
              </a:spcBef>
              <a:buClr>
                <a:srgbClr val="0085C3"/>
              </a:buClr>
              <a:buFont typeface="Wingdings" panose="05000000000000000000" pitchFamily="2" charset="2"/>
              <a:buChar char="ü"/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软硬兼顾</a:t>
            </a:r>
            <a:endParaRPr lang="en-US" altLang="zh-CN" sz="2700" b="1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marL="457167" indent="-457167" defTabSz="1219140" fontAlgn="base">
              <a:lnSpc>
                <a:spcPct val="150000"/>
              </a:lnSpc>
              <a:spcBef>
                <a:spcPts val="800"/>
              </a:spcBef>
              <a:buClr>
                <a:srgbClr val="0085C3"/>
              </a:buClr>
              <a:buFont typeface="Wingdings" panose="05000000000000000000" pitchFamily="2" charset="2"/>
              <a:buChar char="ü"/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主被皆宜</a:t>
            </a:r>
            <a:endParaRPr lang="en-US" altLang="zh-CN" sz="2700" b="1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marL="457167" indent="-457167" defTabSz="1219140" fontAlgn="base">
              <a:lnSpc>
                <a:spcPct val="150000"/>
              </a:lnSpc>
              <a:spcBef>
                <a:spcPts val="800"/>
              </a:spcBef>
              <a:buClr>
                <a:srgbClr val="0085C3"/>
              </a:buClr>
              <a:buFont typeface="Wingdings" panose="05000000000000000000" pitchFamily="2" charset="2"/>
              <a:buChar char="ü"/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同异相容</a:t>
            </a:r>
            <a:endParaRPr lang="en-US" altLang="zh-CN" sz="2700" b="1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marL="457167" indent="-457167" defTabSz="1219140" fontAlgn="base">
              <a:lnSpc>
                <a:spcPct val="150000"/>
              </a:lnSpc>
              <a:spcBef>
                <a:spcPts val="800"/>
              </a:spcBef>
              <a:buClr>
                <a:srgbClr val="0085C3"/>
              </a:buClr>
              <a:buFont typeface="Wingdings" panose="05000000000000000000" pitchFamily="2" charset="2"/>
              <a:buChar char="ü"/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功能统一</a:t>
            </a:r>
            <a:endParaRPr lang="en-US" altLang="zh-CN" sz="2700" b="1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marL="457167" indent="-457167" defTabSz="1219140" fontAlgn="base">
              <a:lnSpc>
                <a:spcPct val="150000"/>
              </a:lnSpc>
              <a:spcBef>
                <a:spcPts val="800"/>
              </a:spcBef>
              <a:buClr>
                <a:srgbClr val="0085C3"/>
              </a:buClr>
              <a:buFont typeface="Wingdings" panose="05000000000000000000" pitchFamily="2" charset="2"/>
              <a:buChar char="ü"/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简易架构</a:t>
            </a:r>
            <a:endParaRPr lang="en-US" altLang="zh-CN" sz="2700" b="1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marL="457167" indent="-457167" defTabSz="1219140" fontAlgn="base">
              <a:lnSpc>
                <a:spcPct val="150000"/>
              </a:lnSpc>
              <a:spcBef>
                <a:spcPts val="800"/>
              </a:spcBef>
              <a:buClr>
                <a:srgbClr val="0085C3"/>
              </a:buClr>
              <a:buFont typeface="Wingdings" panose="05000000000000000000" pitchFamily="2" charset="2"/>
              <a:buChar char="ü"/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无缝升级</a:t>
            </a:r>
          </a:p>
        </p:txBody>
      </p:sp>
      <p:grpSp>
        <p:nvGrpSpPr>
          <p:cNvPr id="5" name="Group 45"/>
          <p:cNvGrpSpPr/>
          <p:nvPr/>
        </p:nvGrpSpPr>
        <p:grpSpPr>
          <a:xfrm rot="10800000">
            <a:off x="10004307" y="6450438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6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7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8" name="Group 48"/>
          <p:cNvGrpSpPr/>
          <p:nvPr/>
        </p:nvGrpSpPr>
        <p:grpSpPr>
          <a:xfrm rot="10800000">
            <a:off x="10269841" y="6378428"/>
            <a:ext cx="1916906" cy="493260"/>
            <a:chOff x="4342080" y="0"/>
            <a:chExt cx="1916906" cy="493260"/>
          </a:xfrm>
        </p:grpSpPr>
        <p:sp>
          <p:nvSpPr>
            <p:cNvPr id="9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0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10928278" y="6414587"/>
            <a:ext cx="1101716" cy="420939"/>
            <a:chOff x="6804248" y="217554"/>
            <a:chExt cx="2019300" cy="771525"/>
          </a:xfrm>
        </p:grpSpPr>
        <p:pic>
          <p:nvPicPr>
            <p:cNvPr id="12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13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78955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37"/>
          <p:cNvGrpSpPr/>
          <p:nvPr/>
        </p:nvGrpSpPr>
        <p:grpSpPr>
          <a:xfrm>
            <a:off x="0" y="0"/>
            <a:ext cx="6975574" cy="714248"/>
            <a:chOff x="0" y="-4422"/>
            <a:chExt cx="6975574" cy="714248"/>
          </a:xfrm>
        </p:grpSpPr>
        <p:grpSp>
          <p:nvGrpSpPr>
            <p:cNvPr id="257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286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87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273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274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81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75" name="Rounded Rectangle 466"/>
          <p:cNvSpPr/>
          <p:nvPr/>
        </p:nvSpPr>
        <p:spPr>
          <a:xfrm>
            <a:off x="6251606" y="5430653"/>
            <a:ext cx="4110195" cy="1394177"/>
          </a:xfrm>
          <a:prstGeom prst="roundRect">
            <a:avLst/>
          </a:prstGeom>
          <a:solidFill>
            <a:srgbClr val="94F98F">
              <a:alpha val="3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99876"/>
            <a:ext cx="10607040" cy="481573"/>
          </a:xfrm>
        </p:spPr>
        <p:txBody>
          <a:bodyPr>
            <a:noAutofit/>
          </a:bodyPr>
          <a:lstStyle/>
          <a:p>
            <a:pPr defTabSz="913810"/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全活</a:t>
            </a:r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1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：鱼熊皆得（双活</a:t>
            </a:r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+3DC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）</a:t>
            </a:r>
          </a:p>
        </p:txBody>
      </p:sp>
      <p:sp>
        <p:nvSpPr>
          <p:cNvPr id="144" name="Rectangle 338"/>
          <p:cNvSpPr/>
          <p:nvPr/>
        </p:nvSpPr>
        <p:spPr>
          <a:xfrm>
            <a:off x="139753" y="676453"/>
            <a:ext cx="932307" cy="32829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sp>
        <p:nvSpPr>
          <p:cNvPr id="145" name="Rounded Rectangle 466"/>
          <p:cNvSpPr/>
          <p:nvPr/>
        </p:nvSpPr>
        <p:spPr>
          <a:xfrm>
            <a:off x="853443" y="3331172"/>
            <a:ext cx="10706908" cy="1768805"/>
          </a:xfrm>
          <a:prstGeom prst="roundRect">
            <a:avLst/>
          </a:prstGeom>
          <a:solidFill>
            <a:srgbClr val="94F98F">
              <a:alpha val="3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46" name="Straight Connector 453"/>
          <p:cNvCxnSpPr>
            <a:stCxn id="235" idx="2"/>
            <a:endCxn id="233" idx="0"/>
          </p:cNvCxnSpPr>
          <p:nvPr/>
        </p:nvCxnSpPr>
        <p:spPr>
          <a:xfrm>
            <a:off x="1932088" y="3036963"/>
            <a:ext cx="596741" cy="44379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47" name="Straight Connector 200"/>
          <p:cNvCxnSpPr/>
          <p:nvPr/>
        </p:nvCxnSpPr>
        <p:spPr>
          <a:xfrm>
            <a:off x="9540804" y="1215984"/>
            <a:ext cx="0" cy="199613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48" name="Picture 2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392" y="982863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9" name="Straight Connector 203"/>
          <p:cNvCxnSpPr/>
          <p:nvPr/>
        </p:nvCxnSpPr>
        <p:spPr>
          <a:xfrm flipH="1" flipV="1">
            <a:off x="8350657" y="1209807"/>
            <a:ext cx="2737496" cy="2142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grpSp>
        <p:nvGrpSpPr>
          <p:cNvPr id="150" name="Group 221"/>
          <p:cNvGrpSpPr/>
          <p:nvPr/>
        </p:nvGrpSpPr>
        <p:grpSpPr>
          <a:xfrm>
            <a:off x="8780615" y="1405456"/>
            <a:ext cx="2073472" cy="1082157"/>
            <a:chOff x="2971800" y="2098675"/>
            <a:chExt cx="2971800" cy="1863725"/>
          </a:xfrm>
        </p:grpSpPr>
        <p:sp>
          <p:nvSpPr>
            <p:cNvPr id="151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52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53" name="Rounded Rectangle 226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154" name="Picture 4" descr="ICON_VirtTriangle_flat_Q40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4" descr="ICON_VirtTriangle_flat_Q408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Rounded Rectangle 229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157" name="Rounded Rectangle 230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pic>
          <p:nvPicPr>
            <p:cNvPr id="158" name="Picture 9" descr="ICON_NIC_Q3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10" descr="ICON_Memory_Q30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0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172" name="Picture 12" descr="ICON_CPU_Q30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1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166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2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163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249"/>
          <p:cNvGrpSpPr>
            <a:grpSpLocks/>
          </p:cNvGrpSpPr>
          <p:nvPr/>
        </p:nvGrpSpPr>
        <p:grpSpPr bwMode="auto">
          <a:xfrm rot="10800000" flipH="1" flipV="1">
            <a:off x="9493986" y="1016111"/>
            <a:ext cx="223399" cy="405159"/>
            <a:chOff x="4709131" y="2651566"/>
            <a:chExt cx="143668" cy="643937"/>
          </a:xfrm>
        </p:grpSpPr>
        <p:sp>
          <p:nvSpPr>
            <p:cNvPr id="175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76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77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5741" y="2651566"/>
              <a:ext cx="6296" cy="261940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Group 254"/>
          <p:cNvGrpSpPr>
            <a:grpSpLocks/>
          </p:cNvGrpSpPr>
          <p:nvPr/>
        </p:nvGrpSpPr>
        <p:grpSpPr bwMode="auto">
          <a:xfrm rot="10800000" flipH="1" flipV="1">
            <a:off x="10525697" y="1017884"/>
            <a:ext cx="223399" cy="402787"/>
            <a:chOff x="4709131" y="2655335"/>
            <a:chExt cx="143668" cy="640168"/>
          </a:xfrm>
        </p:grpSpPr>
        <p:sp>
          <p:nvSpPr>
            <p:cNvPr id="180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81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82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9369" y="2655335"/>
              <a:ext cx="2668" cy="258171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84" name="Straight Connector 259"/>
          <p:cNvCxnSpPr/>
          <p:nvPr/>
        </p:nvCxnSpPr>
        <p:spPr>
          <a:xfrm flipH="1">
            <a:off x="10561373" y="1219841"/>
            <a:ext cx="1755" cy="195759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cxnSp>
        <p:nvCxnSpPr>
          <p:cNvPr id="185" name="Straight Connector 260"/>
          <p:cNvCxnSpPr/>
          <p:nvPr/>
        </p:nvCxnSpPr>
        <p:spPr>
          <a:xfrm flipH="1" flipV="1">
            <a:off x="8350657" y="1017045"/>
            <a:ext cx="2734584" cy="84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86" name="Picture 2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482" y="1197191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7" name="Group 306"/>
          <p:cNvGrpSpPr/>
          <p:nvPr/>
        </p:nvGrpSpPr>
        <p:grpSpPr>
          <a:xfrm>
            <a:off x="744518" y="984685"/>
            <a:ext cx="3550071" cy="576063"/>
            <a:chOff x="2861904" y="1901440"/>
            <a:chExt cx="2662553" cy="432047"/>
          </a:xfrm>
        </p:grpSpPr>
        <p:grpSp>
          <p:nvGrpSpPr>
            <p:cNvPr id="188" name="Group 307"/>
            <p:cNvGrpSpPr/>
            <p:nvPr/>
          </p:nvGrpSpPr>
          <p:grpSpPr>
            <a:xfrm>
              <a:off x="3777077" y="1932333"/>
              <a:ext cx="211595" cy="401154"/>
              <a:chOff x="2534844" y="3248011"/>
              <a:chExt cx="211595" cy="534872"/>
            </a:xfrm>
          </p:grpSpPr>
          <p:grpSp>
            <p:nvGrpSpPr>
              <p:cNvPr id="201" name="Group 320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203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204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2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cxnSp>
          <p:nvCxnSpPr>
            <p:cNvPr id="189" name="Straight Connector 308"/>
            <p:cNvCxnSpPr/>
            <p:nvPr/>
          </p:nvCxnSpPr>
          <p:spPr>
            <a:xfrm flipV="1">
              <a:off x="4880216" y="2054305"/>
              <a:ext cx="0" cy="18793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0" name="Straight Connector 309"/>
            <p:cNvCxnSpPr/>
            <p:nvPr/>
          </p:nvCxnSpPr>
          <p:spPr>
            <a:xfrm flipV="1">
              <a:off x="3803763" y="2054304"/>
              <a:ext cx="0" cy="19454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1" name="Picture 223" descr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831" y="19014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2" name="Straight Connector 311"/>
            <p:cNvCxnSpPr/>
            <p:nvPr/>
          </p:nvCxnSpPr>
          <p:spPr>
            <a:xfrm flipH="1">
              <a:off x="3483239" y="1925714"/>
              <a:ext cx="1996142" cy="1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3" name="Straight Connector 312"/>
            <p:cNvCxnSpPr/>
            <p:nvPr/>
          </p:nvCxnSpPr>
          <p:spPr>
            <a:xfrm flipH="1">
              <a:off x="3485526" y="2054305"/>
              <a:ext cx="2038931" cy="0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4" name="Picture 223" descr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904" y="20157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5" name="Group 314"/>
            <p:cNvGrpSpPr/>
            <p:nvPr/>
          </p:nvGrpSpPr>
          <p:grpSpPr>
            <a:xfrm>
              <a:off x="4840253" y="1932333"/>
              <a:ext cx="211595" cy="401154"/>
              <a:chOff x="2534844" y="3248011"/>
              <a:chExt cx="211595" cy="534872"/>
            </a:xfrm>
          </p:grpSpPr>
          <p:grpSp>
            <p:nvGrpSpPr>
              <p:cNvPr id="196" name="Group 315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198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199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0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7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06" name="TextBox 205"/>
          <p:cNvSpPr txBox="1"/>
          <p:nvPr/>
        </p:nvSpPr>
        <p:spPr>
          <a:xfrm>
            <a:off x="4670719" y="3978772"/>
            <a:ext cx="3161780" cy="61554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内置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Live Volume</a:t>
            </a: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双活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&amp;3DC</a:t>
            </a:r>
            <a:endParaRPr lang="en-US" altLang="zh-CN" sz="16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9110">
              <a:defRPr/>
            </a:pP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内置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APM</a:t>
            </a: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实现应用级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CDP</a:t>
            </a:r>
            <a:endParaRPr lang="en-US" sz="16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208" name="Group 339"/>
          <p:cNvGrpSpPr/>
          <p:nvPr/>
        </p:nvGrpSpPr>
        <p:grpSpPr>
          <a:xfrm>
            <a:off x="1382544" y="1391696"/>
            <a:ext cx="2324445" cy="1238083"/>
            <a:chOff x="2971800" y="2098675"/>
            <a:chExt cx="2971800" cy="1863725"/>
          </a:xfrm>
        </p:grpSpPr>
        <p:sp>
          <p:nvSpPr>
            <p:cNvPr id="209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0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1" name="Rounded Rectangle 342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212" name="Picture 4" descr="ICON_VirtTriangle_flat_Q408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4" descr="ICON_VirtTriangle_flat_Q408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ounded Rectangle 345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215" name="Rounded Rectangle 346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 err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  <a:endParaRPr lang="en-US" sz="13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pic>
          <p:nvPicPr>
            <p:cNvPr id="216" name="Picture 9" descr="ICON_NIC_Q30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10" descr="ICON_Memory_Q30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8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230" name="Picture 12" descr="ICON_CPU_Q30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9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224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0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221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2" name="TextBox 231"/>
          <p:cNvSpPr txBox="1"/>
          <p:nvPr/>
        </p:nvSpPr>
        <p:spPr>
          <a:xfrm>
            <a:off x="1666069" y="4571854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生产存储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33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57" y="3480762"/>
            <a:ext cx="674744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" name="Rectangle 448"/>
          <p:cNvSpPr/>
          <p:nvPr/>
        </p:nvSpPr>
        <p:spPr>
          <a:xfrm>
            <a:off x="11085241" y="692265"/>
            <a:ext cx="932307" cy="32829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3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sp>
        <p:nvSpPr>
          <p:cNvPr id="235" name="Rounded Rectangle 449"/>
          <p:cNvSpPr/>
          <p:nvPr/>
        </p:nvSpPr>
        <p:spPr>
          <a:xfrm>
            <a:off x="1331430" y="2699772"/>
            <a:ext cx="1201327" cy="33718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FC SAN</a:t>
            </a:r>
            <a:endParaRPr lang="zh-CN" altLang="en-US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36" name="Straight Connector 451"/>
          <p:cNvCxnSpPr/>
          <p:nvPr/>
        </p:nvCxnSpPr>
        <p:spPr>
          <a:xfrm>
            <a:off x="1702857" y="2485618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237" name="Straight Connector 452"/>
          <p:cNvCxnSpPr/>
          <p:nvPr/>
        </p:nvCxnSpPr>
        <p:spPr>
          <a:xfrm flipH="1">
            <a:off x="2256580" y="2465500"/>
            <a:ext cx="627117" cy="272149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38" name="TextBox 237"/>
          <p:cNvSpPr txBox="1"/>
          <p:nvPr/>
        </p:nvSpPr>
        <p:spPr>
          <a:xfrm>
            <a:off x="8993279" y="4480414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灾备存储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39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036" y="3374082"/>
            <a:ext cx="69260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" name="TextBox 239"/>
          <p:cNvSpPr txBox="1"/>
          <p:nvPr/>
        </p:nvSpPr>
        <p:spPr>
          <a:xfrm>
            <a:off x="4508350" y="4581817"/>
            <a:ext cx="3226463" cy="457200"/>
          </a:xfrm>
          <a:prstGeom prst="rect">
            <a:avLst/>
          </a:prstGeom>
          <a:noFill/>
        </p:spPr>
        <p:txBody>
          <a:bodyPr wrap="none" lIns="121912" tIns="60956" rIns="121912" bIns="60956" rtlCol="0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全活系统</a:t>
            </a:r>
          </a:p>
        </p:txBody>
      </p:sp>
      <p:pic>
        <p:nvPicPr>
          <p:cNvPr id="241" name="图片 38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55379" y="993983"/>
            <a:ext cx="459572" cy="5070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242" name="椭圆 385"/>
          <p:cNvSpPr/>
          <p:nvPr/>
        </p:nvSpPr>
        <p:spPr>
          <a:xfrm>
            <a:off x="2468379" y="1504728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43" name="Rounded Rectangle 449"/>
          <p:cNvSpPr/>
          <p:nvPr/>
        </p:nvSpPr>
        <p:spPr>
          <a:xfrm>
            <a:off x="2573226" y="2699772"/>
            <a:ext cx="1201327" cy="337189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IP SAN</a:t>
            </a:r>
            <a:endParaRPr lang="zh-CN" altLang="en-US" sz="15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4" name="Straight Connector 453"/>
          <p:cNvCxnSpPr>
            <a:stCxn id="243" idx="2"/>
            <a:endCxn id="233" idx="0"/>
          </p:cNvCxnSpPr>
          <p:nvPr/>
        </p:nvCxnSpPr>
        <p:spPr>
          <a:xfrm flipH="1">
            <a:off x="2528829" y="3036963"/>
            <a:ext cx="645056" cy="443796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45" name="Rounded Rectangle 449"/>
          <p:cNvSpPr/>
          <p:nvPr/>
        </p:nvSpPr>
        <p:spPr>
          <a:xfrm>
            <a:off x="8661167" y="2699772"/>
            <a:ext cx="1201327" cy="337189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IP SAN</a:t>
            </a:r>
            <a:endParaRPr lang="zh-CN" altLang="en-US" sz="15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6" name="Straight Connector 453"/>
          <p:cNvCxnSpPr>
            <a:stCxn id="245" idx="2"/>
            <a:endCxn id="239" idx="0"/>
          </p:cNvCxnSpPr>
          <p:nvPr/>
        </p:nvCxnSpPr>
        <p:spPr>
          <a:xfrm>
            <a:off x="9261833" y="3036963"/>
            <a:ext cx="668511" cy="337116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47" name="Straight Connector 453"/>
          <p:cNvCxnSpPr>
            <a:stCxn id="248" idx="2"/>
            <a:endCxn id="239" idx="0"/>
          </p:cNvCxnSpPr>
          <p:nvPr/>
        </p:nvCxnSpPr>
        <p:spPr>
          <a:xfrm flipH="1">
            <a:off x="9930340" y="3036963"/>
            <a:ext cx="587597" cy="33711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48" name="Rounded Rectangle 449"/>
          <p:cNvSpPr/>
          <p:nvPr/>
        </p:nvSpPr>
        <p:spPr>
          <a:xfrm>
            <a:off x="9917277" y="2699772"/>
            <a:ext cx="1201327" cy="33718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FC SAN</a:t>
            </a:r>
            <a:endParaRPr lang="zh-CN" altLang="en-US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9" name="直接连接符 392"/>
          <p:cNvCxnSpPr/>
          <p:nvPr/>
        </p:nvCxnSpPr>
        <p:spPr>
          <a:xfrm>
            <a:off x="9540804" y="2378121"/>
            <a:ext cx="568960" cy="334576"/>
          </a:xfrm>
          <a:prstGeom prst="line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250" name="直接连接符 393"/>
          <p:cNvCxnSpPr/>
          <p:nvPr/>
        </p:nvCxnSpPr>
        <p:spPr>
          <a:xfrm>
            <a:off x="10571043" y="2365929"/>
            <a:ext cx="0" cy="334576"/>
          </a:xfrm>
          <a:prstGeom prst="line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52" name="椭圆 398"/>
          <p:cNvSpPr/>
          <p:nvPr/>
        </p:nvSpPr>
        <p:spPr>
          <a:xfrm>
            <a:off x="2463108" y="1483292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53" name="Straight Connector 451"/>
          <p:cNvCxnSpPr/>
          <p:nvPr/>
        </p:nvCxnSpPr>
        <p:spPr>
          <a:xfrm>
            <a:off x="2313813" y="2485615"/>
            <a:ext cx="569883" cy="235988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4" name="Straight Connector 451"/>
          <p:cNvCxnSpPr/>
          <p:nvPr/>
        </p:nvCxnSpPr>
        <p:spPr>
          <a:xfrm>
            <a:off x="3382468" y="246550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5" name="Straight Connector 451"/>
          <p:cNvCxnSpPr/>
          <p:nvPr/>
        </p:nvCxnSpPr>
        <p:spPr>
          <a:xfrm>
            <a:off x="9072076" y="241008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6" name="Straight Connector 451"/>
          <p:cNvCxnSpPr/>
          <p:nvPr/>
        </p:nvCxnSpPr>
        <p:spPr>
          <a:xfrm flipH="1">
            <a:off x="9570849" y="2378126"/>
            <a:ext cx="538915" cy="28804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58" name="圆柱形 404"/>
          <p:cNvSpPr/>
          <p:nvPr/>
        </p:nvSpPr>
        <p:spPr>
          <a:xfrm>
            <a:off x="9616619" y="3705210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DC5034">
                  <a:lumMod val="75000"/>
                </a:srgbClr>
              </a:gs>
              <a:gs pos="53000">
                <a:srgbClr val="DC5034">
                  <a:lumMod val="40000"/>
                  <a:lumOff val="60000"/>
                </a:srgbClr>
              </a:gs>
              <a:gs pos="100000">
                <a:srgbClr val="DC5034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DC5034">
                <a:lumMod val="7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59" name="直接箭头连接符 407"/>
          <p:cNvCxnSpPr>
            <a:stCxn id="260" idx="4"/>
            <a:endCxn id="258" idx="2"/>
          </p:cNvCxnSpPr>
          <p:nvPr/>
        </p:nvCxnSpPr>
        <p:spPr>
          <a:xfrm>
            <a:off x="2824402" y="3984219"/>
            <a:ext cx="6792211" cy="0"/>
          </a:xfrm>
          <a:prstGeom prst="straightConnector1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260" name="圆柱形 409"/>
          <p:cNvSpPr/>
          <p:nvPr/>
        </p:nvSpPr>
        <p:spPr>
          <a:xfrm>
            <a:off x="2275506" y="3705210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0085C3">
                  <a:lumMod val="75000"/>
                  <a:alpha val="40000"/>
                </a:srgbClr>
              </a:gs>
              <a:gs pos="53000">
                <a:srgbClr val="0085C3">
                  <a:lumMod val="20000"/>
                  <a:lumOff val="80000"/>
                </a:srgbClr>
              </a:gs>
              <a:gs pos="100000">
                <a:srgbClr val="0085C3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0085C3">
                <a:shade val="95000"/>
                <a:satMod val="10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261" name="组合 413"/>
          <p:cNvGrpSpPr/>
          <p:nvPr/>
        </p:nvGrpSpPr>
        <p:grpSpPr>
          <a:xfrm>
            <a:off x="1233240" y="3282299"/>
            <a:ext cx="10095853" cy="691396"/>
            <a:chOff x="856349" y="3112191"/>
            <a:chExt cx="7571890" cy="518547"/>
          </a:xfrm>
        </p:grpSpPr>
        <p:pic>
          <p:nvPicPr>
            <p:cNvPr id="262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56349" y="3122738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3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981791" y="3112191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4" name="组合 416"/>
          <p:cNvGrpSpPr/>
          <p:nvPr/>
        </p:nvGrpSpPr>
        <p:grpSpPr>
          <a:xfrm>
            <a:off x="1279540" y="3950764"/>
            <a:ext cx="10000079" cy="299813"/>
            <a:chOff x="891072" y="3613542"/>
            <a:chExt cx="7500059" cy="224860"/>
          </a:xfrm>
        </p:grpSpPr>
        <p:sp>
          <p:nvSpPr>
            <p:cNvPr id="265" name="AutoShape 91"/>
            <p:cNvSpPr>
              <a:spLocks noChangeArrowheads="1"/>
            </p:cNvSpPr>
            <p:nvPr/>
          </p:nvSpPr>
          <p:spPr bwMode="gray">
            <a:xfrm>
              <a:off x="891072" y="3624089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66" name="AutoShape 91"/>
            <p:cNvSpPr>
              <a:spLocks noChangeArrowheads="1"/>
            </p:cNvSpPr>
            <p:nvPr/>
          </p:nvSpPr>
          <p:spPr bwMode="gray">
            <a:xfrm>
              <a:off x="8016514" y="3613542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67" name="组合 419"/>
          <p:cNvGrpSpPr/>
          <p:nvPr/>
        </p:nvGrpSpPr>
        <p:grpSpPr>
          <a:xfrm>
            <a:off x="1279543" y="4310660"/>
            <a:ext cx="10000079" cy="299813"/>
            <a:chOff x="891073" y="3883463"/>
            <a:chExt cx="7500059" cy="224860"/>
          </a:xfrm>
        </p:grpSpPr>
        <p:sp>
          <p:nvSpPr>
            <p:cNvPr id="268" name="AutoShape 91"/>
            <p:cNvSpPr>
              <a:spLocks noChangeArrowheads="1"/>
            </p:cNvSpPr>
            <p:nvPr/>
          </p:nvSpPr>
          <p:spPr bwMode="gray">
            <a:xfrm>
              <a:off x="891073" y="3894010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69" name="AutoShape 91"/>
            <p:cNvSpPr>
              <a:spLocks noChangeArrowheads="1"/>
            </p:cNvSpPr>
            <p:nvPr/>
          </p:nvSpPr>
          <p:spPr bwMode="gray">
            <a:xfrm>
              <a:off x="8016515" y="3883463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70" name="组合 422"/>
          <p:cNvGrpSpPr/>
          <p:nvPr/>
        </p:nvGrpSpPr>
        <p:grpSpPr>
          <a:xfrm>
            <a:off x="1279543" y="4678532"/>
            <a:ext cx="10000079" cy="299813"/>
            <a:chOff x="891073" y="4159368"/>
            <a:chExt cx="7500059" cy="224860"/>
          </a:xfrm>
        </p:grpSpPr>
        <p:sp>
          <p:nvSpPr>
            <p:cNvPr id="271" name="AutoShape 91"/>
            <p:cNvSpPr>
              <a:spLocks noChangeArrowheads="1"/>
            </p:cNvSpPr>
            <p:nvPr/>
          </p:nvSpPr>
          <p:spPr bwMode="gray">
            <a:xfrm>
              <a:off x="891073" y="4169915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72" name="AutoShape 91"/>
            <p:cNvSpPr>
              <a:spLocks noChangeArrowheads="1"/>
            </p:cNvSpPr>
            <p:nvPr/>
          </p:nvSpPr>
          <p:spPr bwMode="gray">
            <a:xfrm>
              <a:off x="8016515" y="4159368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cxnSp>
        <p:nvCxnSpPr>
          <p:cNvPr id="279" name="Straight Connector 453"/>
          <p:cNvCxnSpPr/>
          <p:nvPr/>
        </p:nvCxnSpPr>
        <p:spPr>
          <a:xfrm flipH="1">
            <a:off x="3774554" y="2868367"/>
            <a:ext cx="4886615" cy="0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80" name="Straight Connector 453"/>
          <p:cNvCxnSpPr/>
          <p:nvPr/>
        </p:nvCxnSpPr>
        <p:spPr>
          <a:xfrm>
            <a:off x="3774554" y="2807407"/>
            <a:ext cx="4886615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pic>
        <p:nvPicPr>
          <p:cNvPr id="142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24" y="5546716"/>
            <a:ext cx="69260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" name="TextBox 275"/>
          <p:cNvSpPr txBox="1"/>
          <p:nvPr/>
        </p:nvSpPr>
        <p:spPr>
          <a:xfrm>
            <a:off x="8326653" y="6269506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灾备存储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5904" y="6355680"/>
            <a:ext cx="1227253" cy="386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121912" tIns="60956" rIns="121912" bIns="60956" rtlCol="0">
            <a:sp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异地机房</a:t>
            </a:r>
          </a:p>
        </p:txBody>
      </p:sp>
      <p:cxnSp>
        <p:nvCxnSpPr>
          <p:cNvPr id="13" name="Elbow Connector 12"/>
          <p:cNvCxnSpPr/>
          <p:nvPr/>
        </p:nvCxnSpPr>
        <p:spPr>
          <a:xfrm>
            <a:off x="2824404" y="4182340"/>
            <a:ext cx="4910405" cy="1669821"/>
          </a:xfrm>
          <a:prstGeom prst="bentConnector3">
            <a:avLst>
              <a:gd name="adj1" fmla="val 32309"/>
            </a:avLst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277" name="Elbow Connector 276"/>
          <p:cNvCxnSpPr>
            <a:endCxn id="142" idx="0"/>
          </p:cNvCxnSpPr>
          <p:nvPr/>
        </p:nvCxnSpPr>
        <p:spPr>
          <a:xfrm rot="10800000" flipV="1">
            <a:off x="8069231" y="4259903"/>
            <a:ext cx="1514812" cy="1286808"/>
          </a:xfrm>
          <a:prstGeom prst="bentConnector2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sysDot"/>
            <a:headEnd type="none" w="med" len="med"/>
            <a:tailEnd type="arrow" w="med" len="med"/>
          </a:ln>
          <a:effectLst/>
        </p:spPr>
      </p:cxnSp>
      <p:pic>
        <p:nvPicPr>
          <p:cNvPr id="278" name="Picture 101" descr="gif011.gif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111129" y="5430648"/>
            <a:ext cx="595264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" name="AutoShape 91"/>
          <p:cNvSpPr>
            <a:spLocks noChangeArrowheads="1"/>
          </p:cNvSpPr>
          <p:nvPr/>
        </p:nvSpPr>
        <p:spPr bwMode="gray">
          <a:xfrm>
            <a:off x="8470662" y="5984865"/>
            <a:ext cx="499489" cy="285751"/>
          </a:xfrm>
          <a:prstGeom prst="can">
            <a:avLst>
              <a:gd name="adj" fmla="val 34218"/>
            </a:avLst>
          </a:prstGeom>
          <a:gradFill rotWithShape="1">
            <a:gsLst>
              <a:gs pos="0">
                <a:srgbClr val="99CC00"/>
              </a:gs>
              <a:gs pos="50000">
                <a:srgbClr val="E0F0B2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F2AF00">
                <a:lumMod val="75000"/>
              </a:srgbClr>
            </a:solidFill>
            <a:prstDash val="dash"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219110" eaLnBrk="0" hangingPunct="0">
              <a:lnSpc>
                <a:spcPct val="85000"/>
              </a:lnSpc>
              <a:defRPr/>
            </a:pPr>
            <a:r>
              <a:rPr lang="en-US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11:07</a:t>
            </a:r>
            <a:endParaRPr lang="zh-CN" altLang="zh-CN" sz="1300" b="1" kern="0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3" name="AutoShape 91"/>
          <p:cNvSpPr>
            <a:spLocks noChangeArrowheads="1"/>
          </p:cNvSpPr>
          <p:nvPr/>
        </p:nvSpPr>
        <p:spPr bwMode="gray">
          <a:xfrm>
            <a:off x="9039622" y="5989945"/>
            <a:ext cx="499489" cy="285751"/>
          </a:xfrm>
          <a:prstGeom prst="can">
            <a:avLst>
              <a:gd name="adj" fmla="val 34218"/>
            </a:avLst>
          </a:prstGeom>
          <a:gradFill rotWithShape="1">
            <a:gsLst>
              <a:gs pos="0">
                <a:srgbClr val="99CC00"/>
              </a:gs>
              <a:gs pos="50000">
                <a:srgbClr val="E0F0B2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F2AF00">
                <a:lumMod val="75000"/>
              </a:srgbClr>
            </a:solidFill>
            <a:prstDash val="dash"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219110" eaLnBrk="0" hangingPunct="0">
              <a:lnSpc>
                <a:spcPct val="85000"/>
              </a:lnSpc>
              <a:defRPr/>
            </a:pPr>
            <a:r>
              <a:rPr lang="en-US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11:08</a:t>
            </a:r>
            <a:endParaRPr lang="zh-CN" altLang="zh-CN" sz="1300" b="1" kern="0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4" name="AutoShape 91"/>
          <p:cNvSpPr>
            <a:spLocks noChangeArrowheads="1"/>
          </p:cNvSpPr>
          <p:nvPr/>
        </p:nvSpPr>
        <p:spPr bwMode="gray">
          <a:xfrm>
            <a:off x="9623822" y="5979785"/>
            <a:ext cx="499489" cy="285751"/>
          </a:xfrm>
          <a:prstGeom prst="can">
            <a:avLst>
              <a:gd name="adj" fmla="val 34218"/>
            </a:avLst>
          </a:prstGeom>
          <a:gradFill rotWithShape="1">
            <a:gsLst>
              <a:gs pos="0">
                <a:srgbClr val="99CC00"/>
              </a:gs>
              <a:gs pos="50000">
                <a:srgbClr val="E0F0B2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F2AF00">
                <a:lumMod val="75000"/>
              </a:srgbClr>
            </a:solidFill>
            <a:prstDash val="dash"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219110" eaLnBrk="0" hangingPunct="0">
              <a:lnSpc>
                <a:spcPct val="85000"/>
              </a:lnSpc>
              <a:defRPr/>
            </a:pPr>
            <a:r>
              <a:rPr lang="en-US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11:08</a:t>
            </a:r>
            <a:endParaRPr lang="zh-CN" altLang="zh-CN" sz="1300" b="1" kern="0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5596209" y="3444204"/>
            <a:ext cx="981995" cy="386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121912" tIns="60956" rIns="121912" bIns="60956" rtlCol="0">
            <a:sp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同机房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8350" y="1299560"/>
            <a:ext cx="3560876" cy="1107988"/>
          </a:xfrm>
          <a:prstGeom prst="rect">
            <a:avLst/>
          </a:prstGeom>
          <a:solidFill>
            <a:srgbClr val="FF0000"/>
          </a:solidFill>
        </p:spPr>
        <p:txBody>
          <a:bodyPr wrap="square" lIns="121912" tIns="60956" rIns="121912" bIns="60956" rtlCol="0">
            <a:spAutoFit/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生产双活自动容</a:t>
            </a:r>
            <a:r>
              <a:rPr lang="zh-CN" altLang="en-US" sz="32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错</a:t>
            </a:r>
            <a:endParaRPr lang="en-US" altLang="zh-CN" sz="32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异地容</a:t>
            </a:r>
            <a:r>
              <a:rPr lang="zh-CN" altLang="en-US" sz="3200" b="1" dirty="0" smtClea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灾自</a:t>
            </a:r>
            <a:r>
              <a:rPr lang="zh-CN" altLang="en-US" sz="32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动跟随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6291719" y="5148514"/>
            <a:ext cx="1287556" cy="714041"/>
          </a:xfrm>
          <a:prstGeom prst="rect">
            <a:avLst/>
          </a:prstGeom>
          <a:solidFill>
            <a:srgbClr val="FF0000"/>
          </a:solidFill>
        </p:spPr>
        <p:txBody>
          <a:bodyPr wrap="square" lIns="121912" tIns="60956" rIns="121912" bIns="60956" rtlCol="0">
            <a:sp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1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远端自动跟随</a:t>
            </a:r>
          </a:p>
        </p:txBody>
      </p:sp>
      <p:grpSp>
        <p:nvGrpSpPr>
          <p:cNvPr id="288" name="Group 45"/>
          <p:cNvGrpSpPr/>
          <p:nvPr/>
        </p:nvGrpSpPr>
        <p:grpSpPr>
          <a:xfrm rot="10800000">
            <a:off x="10004312" y="6450435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289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90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91" name="Group 48"/>
          <p:cNvGrpSpPr/>
          <p:nvPr/>
        </p:nvGrpSpPr>
        <p:grpSpPr>
          <a:xfrm rot="10800000">
            <a:off x="10269846" y="6378425"/>
            <a:ext cx="1916906" cy="493260"/>
            <a:chOff x="4342080" y="0"/>
            <a:chExt cx="1916906" cy="493260"/>
          </a:xfrm>
        </p:grpSpPr>
        <p:sp>
          <p:nvSpPr>
            <p:cNvPr id="292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93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94" name="Group 16"/>
          <p:cNvGrpSpPr/>
          <p:nvPr/>
        </p:nvGrpSpPr>
        <p:grpSpPr>
          <a:xfrm>
            <a:off x="10928283" y="6414584"/>
            <a:ext cx="1101716" cy="420939"/>
            <a:chOff x="6804248" y="217554"/>
            <a:chExt cx="2019300" cy="771525"/>
          </a:xfrm>
        </p:grpSpPr>
        <p:pic>
          <p:nvPicPr>
            <p:cNvPr id="295" name="Picture 1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296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511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37"/>
          <p:cNvGrpSpPr/>
          <p:nvPr/>
        </p:nvGrpSpPr>
        <p:grpSpPr>
          <a:xfrm>
            <a:off x="0" y="0"/>
            <a:ext cx="6975574" cy="714248"/>
            <a:chOff x="0" y="-4422"/>
            <a:chExt cx="6975574" cy="714248"/>
          </a:xfrm>
        </p:grpSpPr>
        <p:grpSp>
          <p:nvGrpSpPr>
            <p:cNvPr id="294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298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9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5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296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7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5" name="Rounded Rectangle 466"/>
          <p:cNvSpPr/>
          <p:nvPr/>
        </p:nvSpPr>
        <p:spPr>
          <a:xfrm>
            <a:off x="6251606" y="5430653"/>
            <a:ext cx="4110195" cy="1394177"/>
          </a:xfrm>
          <a:prstGeom prst="roundRect">
            <a:avLst/>
          </a:prstGeom>
          <a:solidFill>
            <a:srgbClr val="94F98F">
              <a:alpha val="3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89" y="238352"/>
            <a:ext cx="10607040" cy="551885"/>
          </a:xfrm>
        </p:spPr>
        <p:txBody>
          <a:bodyPr>
            <a:normAutofit/>
          </a:bodyPr>
          <a:lstStyle/>
          <a:p>
            <a:pPr defTabSz="913810"/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全活</a:t>
            </a:r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2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：软硬兼顾（轻松应对逻辑故障）</a:t>
            </a:r>
          </a:p>
        </p:txBody>
      </p:sp>
      <p:sp>
        <p:nvSpPr>
          <p:cNvPr id="144" name="Rectangle 338"/>
          <p:cNvSpPr/>
          <p:nvPr/>
        </p:nvSpPr>
        <p:spPr>
          <a:xfrm>
            <a:off x="139753" y="759578"/>
            <a:ext cx="932307" cy="32829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sp>
        <p:nvSpPr>
          <p:cNvPr id="145" name="Rounded Rectangle 466"/>
          <p:cNvSpPr/>
          <p:nvPr/>
        </p:nvSpPr>
        <p:spPr>
          <a:xfrm>
            <a:off x="853443" y="3331172"/>
            <a:ext cx="10706908" cy="1768805"/>
          </a:xfrm>
          <a:prstGeom prst="roundRect">
            <a:avLst/>
          </a:prstGeom>
          <a:solidFill>
            <a:srgbClr val="94F98F">
              <a:alpha val="3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46" name="Straight Connector 453"/>
          <p:cNvCxnSpPr>
            <a:stCxn id="235" idx="2"/>
            <a:endCxn id="233" idx="0"/>
          </p:cNvCxnSpPr>
          <p:nvPr/>
        </p:nvCxnSpPr>
        <p:spPr>
          <a:xfrm>
            <a:off x="1932088" y="3036963"/>
            <a:ext cx="596741" cy="44379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47" name="Straight Connector 200"/>
          <p:cNvCxnSpPr/>
          <p:nvPr/>
        </p:nvCxnSpPr>
        <p:spPr>
          <a:xfrm>
            <a:off x="9540804" y="1215984"/>
            <a:ext cx="0" cy="199613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48" name="Picture 2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392" y="982863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9" name="Straight Connector 203"/>
          <p:cNvCxnSpPr/>
          <p:nvPr/>
        </p:nvCxnSpPr>
        <p:spPr>
          <a:xfrm flipH="1" flipV="1">
            <a:off x="8350657" y="1209807"/>
            <a:ext cx="2737496" cy="2142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grpSp>
        <p:nvGrpSpPr>
          <p:cNvPr id="150" name="Group 221"/>
          <p:cNvGrpSpPr/>
          <p:nvPr/>
        </p:nvGrpSpPr>
        <p:grpSpPr>
          <a:xfrm>
            <a:off x="8780615" y="1405456"/>
            <a:ext cx="2073472" cy="1082157"/>
            <a:chOff x="2971800" y="2098675"/>
            <a:chExt cx="2971800" cy="1863725"/>
          </a:xfrm>
        </p:grpSpPr>
        <p:sp>
          <p:nvSpPr>
            <p:cNvPr id="151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52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53" name="Rounded Rectangle 226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154" name="Picture 4" descr="ICON_VirtTriangle_flat_Q40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4" descr="ICON_VirtTriangle_flat_Q408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Rounded Rectangle 229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157" name="Rounded Rectangle 230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pic>
          <p:nvPicPr>
            <p:cNvPr id="158" name="Picture 9" descr="ICON_NIC_Q3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10" descr="ICON_Memory_Q30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0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172" name="Picture 12" descr="ICON_CPU_Q30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1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166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2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163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249"/>
          <p:cNvGrpSpPr>
            <a:grpSpLocks/>
          </p:cNvGrpSpPr>
          <p:nvPr/>
        </p:nvGrpSpPr>
        <p:grpSpPr bwMode="auto">
          <a:xfrm rot="10800000" flipH="1" flipV="1">
            <a:off x="9493986" y="1016111"/>
            <a:ext cx="223399" cy="405159"/>
            <a:chOff x="4709131" y="2651566"/>
            <a:chExt cx="143668" cy="643937"/>
          </a:xfrm>
        </p:grpSpPr>
        <p:sp>
          <p:nvSpPr>
            <p:cNvPr id="175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76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77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5741" y="2651566"/>
              <a:ext cx="6296" cy="261940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Group 254"/>
          <p:cNvGrpSpPr>
            <a:grpSpLocks/>
          </p:cNvGrpSpPr>
          <p:nvPr/>
        </p:nvGrpSpPr>
        <p:grpSpPr bwMode="auto">
          <a:xfrm rot="10800000" flipH="1" flipV="1">
            <a:off x="10525697" y="1017884"/>
            <a:ext cx="223399" cy="402787"/>
            <a:chOff x="4709131" y="2655335"/>
            <a:chExt cx="143668" cy="640168"/>
          </a:xfrm>
        </p:grpSpPr>
        <p:sp>
          <p:nvSpPr>
            <p:cNvPr id="180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81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82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9369" y="2655335"/>
              <a:ext cx="2668" cy="258171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84" name="Straight Connector 259"/>
          <p:cNvCxnSpPr/>
          <p:nvPr/>
        </p:nvCxnSpPr>
        <p:spPr>
          <a:xfrm flipH="1">
            <a:off x="10561373" y="1219841"/>
            <a:ext cx="1755" cy="195759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cxnSp>
        <p:nvCxnSpPr>
          <p:cNvPr id="185" name="Straight Connector 260"/>
          <p:cNvCxnSpPr/>
          <p:nvPr/>
        </p:nvCxnSpPr>
        <p:spPr>
          <a:xfrm flipH="1" flipV="1">
            <a:off x="8350657" y="1017045"/>
            <a:ext cx="2734584" cy="84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86" name="Picture 2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482" y="1197191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7" name="Group 306"/>
          <p:cNvGrpSpPr/>
          <p:nvPr/>
        </p:nvGrpSpPr>
        <p:grpSpPr>
          <a:xfrm>
            <a:off x="744518" y="984685"/>
            <a:ext cx="3550071" cy="576063"/>
            <a:chOff x="2861904" y="1901440"/>
            <a:chExt cx="2662553" cy="432047"/>
          </a:xfrm>
        </p:grpSpPr>
        <p:grpSp>
          <p:nvGrpSpPr>
            <p:cNvPr id="188" name="Group 307"/>
            <p:cNvGrpSpPr/>
            <p:nvPr/>
          </p:nvGrpSpPr>
          <p:grpSpPr>
            <a:xfrm>
              <a:off x="3777077" y="1932333"/>
              <a:ext cx="211595" cy="401154"/>
              <a:chOff x="2534844" y="3248011"/>
              <a:chExt cx="211595" cy="534872"/>
            </a:xfrm>
          </p:grpSpPr>
          <p:grpSp>
            <p:nvGrpSpPr>
              <p:cNvPr id="201" name="Group 320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203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204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2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cxnSp>
          <p:nvCxnSpPr>
            <p:cNvPr id="189" name="Straight Connector 308"/>
            <p:cNvCxnSpPr/>
            <p:nvPr/>
          </p:nvCxnSpPr>
          <p:spPr>
            <a:xfrm flipV="1">
              <a:off x="4880216" y="2054305"/>
              <a:ext cx="0" cy="18793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0" name="Straight Connector 309"/>
            <p:cNvCxnSpPr/>
            <p:nvPr/>
          </p:nvCxnSpPr>
          <p:spPr>
            <a:xfrm flipV="1">
              <a:off x="3803763" y="2054304"/>
              <a:ext cx="0" cy="19454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1" name="Picture 223" descr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831" y="19014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2" name="Straight Connector 311"/>
            <p:cNvCxnSpPr/>
            <p:nvPr/>
          </p:nvCxnSpPr>
          <p:spPr>
            <a:xfrm flipH="1">
              <a:off x="3483239" y="1925714"/>
              <a:ext cx="1996142" cy="1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3" name="Straight Connector 312"/>
            <p:cNvCxnSpPr/>
            <p:nvPr/>
          </p:nvCxnSpPr>
          <p:spPr>
            <a:xfrm flipH="1">
              <a:off x="3485526" y="2054305"/>
              <a:ext cx="2038931" cy="0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4" name="Picture 223" descr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904" y="20157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5" name="Group 314"/>
            <p:cNvGrpSpPr/>
            <p:nvPr/>
          </p:nvGrpSpPr>
          <p:grpSpPr>
            <a:xfrm>
              <a:off x="4840253" y="1932333"/>
              <a:ext cx="211595" cy="401154"/>
              <a:chOff x="2534844" y="3248011"/>
              <a:chExt cx="211595" cy="534872"/>
            </a:xfrm>
          </p:grpSpPr>
          <p:grpSp>
            <p:nvGrpSpPr>
              <p:cNvPr id="196" name="Group 315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198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199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0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7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grpSp>
        <p:nvGrpSpPr>
          <p:cNvPr id="208" name="Group 339"/>
          <p:cNvGrpSpPr/>
          <p:nvPr/>
        </p:nvGrpSpPr>
        <p:grpSpPr>
          <a:xfrm>
            <a:off x="1382544" y="1391696"/>
            <a:ext cx="2324445" cy="1238083"/>
            <a:chOff x="2971800" y="2098675"/>
            <a:chExt cx="2971800" cy="1863725"/>
          </a:xfrm>
        </p:grpSpPr>
        <p:sp>
          <p:nvSpPr>
            <p:cNvPr id="209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0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1" name="Rounded Rectangle 342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212" name="Picture 4" descr="ICON_VirtTriangle_flat_Q408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4" descr="ICON_VirtTriangle_flat_Q408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ounded Rectangle 345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215" name="Rounded Rectangle 346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 err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  <a:endParaRPr lang="en-US" sz="13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pic>
          <p:nvPicPr>
            <p:cNvPr id="216" name="Picture 9" descr="ICON_NIC_Q30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10" descr="ICON_Memory_Q30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8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230" name="Picture 12" descr="ICON_CPU_Q30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9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224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0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221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2" name="TextBox 231"/>
          <p:cNvSpPr txBox="1"/>
          <p:nvPr/>
        </p:nvSpPr>
        <p:spPr>
          <a:xfrm>
            <a:off x="1666069" y="4571854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生产存储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33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57" y="3480762"/>
            <a:ext cx="674744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" name="Rectangle 448"/>
          <p:cNvSpPr/>
          <p:nvPr/>
        </p:nvSpPr>
        <p:spPr>
          <a:xfrm>
            <a:off x="11085241" y="763515"/>
            <a:ext cx="932307" cy="32829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3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sp>
        <p:nvSpPr>
          <p:cNvPr id="235" name="Rounded Rectangle 449"/>
          <p:cNvSpPr/>
          <p:nvPr/>
        </p:nvSpPr>
        <p:spPr>
          <a:xfrm>
            <a:off x="1331430" y="2699772"/>
            <a:ext cx="1201327" cy="33718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FC SAN</a:t>
            </a:r>
            <a:endParaRPr lang="zh-CN" altLang="en-US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36" name="Straight Connector 451"/>
          <p:cNvCxnSpPr/>
          <p:nvPr/>
        </p:nvCxnSpPr>
        <p:spPr>
          <a:xfrm>
            <a:off x="1702857" y="2485618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237" name="Straight Connector 452"/>
          <p:cNvCxnSpPr/>
          <p:nvPr/>
        </p:nvCxnSpPr>
        <p:spPr>
          <a:xfrm flipH="1">
            <a:off x="2256580" y="2465500"/>
            <a:ext cx="627117" cy="272149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38" name="TextBox 237"/>
          <p:cNvSpPr txBox="1"/>
          <p:nvPr/>
        </p:nvSpPr>
        <p:spPr>
          <a:xfrm>
            <a:off x="8993279" y="4480414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灾备存储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39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036" y="3374082"/>
            <a:ext cx="69260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" name="TextBox 239"/>
          <p:cNvSpPr txBox="1"/>
          <p:nvPr/>
        </p:nvSpPr>
        <p:spPr>
          <a:xfrm>
            <a:off x="4508350" y="4581817"/>
            <a:ext cx="3226463" cy="457200"/>
          </a:xfrm>
          <a:prstGeom prst="rect">
            <a:avLst/>
          </a:prstGeom>
          <a:noFill/>
        </p:spPr>
        <p:txBody>
          <a:bodyPr wrap="none" lIns="121912" tIns="60956" rIns="121912" bIns="60956" rtlCol="0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全活系统</a:t>
            </a:r>
          </a:p>
        </p:txBody>
      </p:sp>
      <p:pic>
        <p:nvPicPr>
          <p:cNvPr id="241" name="图片 38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55379" y="993983"/>
            <a:ext cx="459572" cy="5070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242" name="椭圆 385"/>
          <p:cNvSpPr/>
          <p:nvPr/>
        </p:nvSpPr>
        <p:spPr>
          <a:xfrm>
            <a:off x="2468379" y="1504728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43" name="Rounded Rectangle 449"/>
          <p:cNvSpPr/>
          <p:nvPr/>
        </p:nvSpPr>
        <p:spPr>
          <a:xfrm>
            <a:off x="2573226" y="2699772"/>
            <a:ext cx="1201327" cy="337189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IP SAN</a:t>
            </a:r>
            <a:endParaRPr lang="zh-CN" altLang="en-US" sz="15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4" name="Straight Connector 453"/>
          <p:cNvCxnSpPr>
            <a:stCxn id="243" idx="2"/>
            <a:endCxn id="233" idx="0"/>
          </p:cNvCxnSpPr>
          <p:nvPr/>
        </p:nvCxnSpPr>
        <p:spPr>
          <a:xfrm flipH="1">
            <a:off x="2528829" y="3036963"/>
            <a:ext cx="645056" cy="443796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45" name="Rounded Rectangle 449"/>
          <p:cNvSpPr/>
          <p:nvPr/>
        </p:nvSpPr>
        <p:spPr>
          <a:xfrm>
            <a:off x="8661167" y="2699772"/>
            <a:ext cx="1201327" cy="337189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IP SAN</a:t>
            </a:r>
            <a:endParaRPr lang="zh-CN" altLang="en-US" sz="15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6" name="Straight Connector 453"/>
          <p:cNvCxnSpPr>
            <a:stCxn id="245" idx="2"/>
            <a:endCxn id="239" idx="0"/>
          </p:cNvCxnSpPr>
          <p:nvPr/>
        </p:nvCxnSpPr>
        <p:spPr>
          <a:xfrm>
            <a:off x="9261833" y="3036963"/>
            <a:ext cx="668511" cy="337116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47" name="Straight Connector 453"/>
          <p:cNvCxnSpPr>
            <a:stCxn id="248" idx="2"/>
            <a:endCxn id="239" idx="0"/>
          </p:cNvCxnSpPr>
          <p:nvPr/>
        </p:nvCxnSpPr>
        <p:spPr>
          <a:xfrm flipH="1">
            <a:off x="9930340" y="3036963"/>
            <a:ext cx="587597" cy="33711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48" name="Rounded Rectangle 449"/>
          <p:cNvSpPr/>
          <p:nvPr/>
        </p:nvSpPr>
        <p:spPr>
          <a:xfrm>
            <a:off x="9917277" y="2699772"/>
            <a:ext cx="1201327" cy="33718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FC SAN</a:t>
            </a:r>
            <a:endParaRPr lang="zh-CN" altLang="en-US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9" name="直接连接符 392"/>
          <p:cNvCxnSpPr/>
          <p:nvPr/>
        </p:nvCxnSpPr>
        <p:spPr>
          <a:xfrm>
            <a:off x="9540804" y="2378121"/>
            <a:ext cx="568960" cy="334576"/>
          </a:xfrm>
          <a:prstGeom prst="line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250" name="直接连接符 393"/>
          <p:cNvCxnSpPr/>
          <p:nvPr/>
        </p:nvCxnSpPr>
        <p:spPr>
          <a:xfrm>
            <a:off x="10571043" y="2365929"/>
            <a:ext cx="0" cy="334576"/>
          </a:xfrm>
          <a:prstGeom prst="line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52" name="椭圆 398"/>
          <p:cNvSpPr/>
          <p:nvPr/>
        </p:nvSpPr>
        <p:spPr>
          <a:xfrm>
            <a:off x="2463108" y="1483292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53" name="Straight Connector 451"/>
          <p:cNvCxnSpPr/>
          <p:nvPr/>
        </p:nvCxnSpPr>
        <p:spPr>
          <a:xfrm>
            <a:off x="2313813" y="2485615"/>
            <a:ext cx="569883" cy="235988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4" name="Straight Connector 451"/>
          <p:cNvCxnSpPr/>
          <p:nvPr/>
        </p:nvCxnSpPr>
        <p:spPr>
          <a:xfrm>
            <a:off x="3382468" y="246550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5" name="Straight Connector 451"/>
          <p:cNvCxnSpPr/>
          <p:nvPr/>
        </p:nvCxnSpPr>
        <p:spPr>
          <a:xfrm>
            <a:off x="9072076" y="241008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6" name="Straight Connector 451"/>
          <p:cNvCxnSpPr/>
          <p:nvPr/>
        </p:nvCxnSpPr>
        <p:spPr>
          <a:xfrm flipH="1">
            <a:off x="9570849" y="2378126"/>
            <a:ext cx="538915" cy="28804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58" name="圆柱形 404"/>
          <p:cNvSpPr/>
          <p:nvPr/>
        </p:nvSpPr>
        <p:spPr>
          <a:xfrm>
            <a:off x="9616619" y="3705210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DC5034">
                  <a:lumMod val="75000"/>
                </a:srgbClr>
              </a:gs>
              <a:gs pos="53000">
                <a:srgbClr val="DC5034">
                  <a:lumMod val="40000"/>
                  <a:lumOff val="60000"/>
                </a:srgbClr>
              </a:gs>
              <a:gs pos="100000">
                <a:srgbClr val="DC5034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DC5034">
                <a:lumMod val="7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59" name="直接箭头连接符 407"/>
          <p:cNvCxnSpPr>
            <a:stCxn id="260" idx="4"/>
            <a:endCxn id="258" idx="2"/>
          </p:cNvCxnSpPr>
          <p:nvPr/>
        </p:nvCxnSpPr>
        <p:spPr>
          <a:xfrm>
            <a:off x="2824402" y="3984219"/>
            <a:ext cx="6792211" cy="0"/>
          </a:xfrm>
          <a:prstGeom prst="straightConnector1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260" name="圆柱形 409"/>
          <p:cNvSpPr/>
          <p:nvPr/>
        </p:nvSpPr>
        <p:spPr>
          <a:xfrm>
            <a:off x="2275506" y="3705210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0085C3">
                  <a:lumMod val="75000"/>
                  <a:alpha val="40000"/>
                </a:srgbClr>
              </a:gs>
              <a:gs pos="53000">
                <a:srgbClr val="0085C3">
                  <a:lumMod val="20000"/>
                  <a:lumOff val="80000"/>
                </a:srgbClr>
              </a:gs>
              <a:gs pos="100000">
                <a:srgbClr val="0085C3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0085C3">
                <a:shade val="95000"/>
                <a:satMod val="10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261" name="组合 413"/>
          <p:cNvGrpSpPr/>
          <p:nvPr/>
        </p:nvGrpSpPr>
        <p:grpSpPr>
          <a:xfrm>
            <a:off x="1233240" y="3282299"/>
            <a:ext cx="10095853" cy="691396"/>
            <a:chOff x="856349" y="3112191"/>
            <a:chExt cx="7571890" cy="518547"/>
          </a:xfrm>
        </p:grpSpPr>
        <p:pic>
          <p:nvPicPr>
            <p:cNvPr id="262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56349" y="3122738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3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981791" y="3112191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4" name="组合 416"/>
          <p:cNvGrpSpPr/>
          <p:nvPr/>
        </p:nvGrpSpPr>
        <p:grpSpPr>
          <a:xfrm>
            <a:off x="1279540" y="3950764"/>
            <a:ext cx="10000079" cy="299813"/>
            <a:chOff x="891072" y="3613542"/>
            <a:chExt cx="7500059" cy="224860"/>
          </a:xfrm>
        </p:grpSpPr>
        <p:sp>
          <p:nvSpPr>
            <p:cNvPr id="265" name="AutoShape 91"/>
            <p:cNvSpPr>
              <a:spLocks noChangeArrowheads="1"/>
            </p:cNvSpPr>
            <p:nvPr/>
          </p:nvSpPr>
          <p:spPr bwMode="gray">
            <a:xfrm>
              <a:off x="891072" y="3624089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66" name="AutoShape 91"/>
            <p:cNvSpPr>
              <a:spLocks noChangeArrowheads="1"/>
            </p:cNvSpPr>
            <p:nvPr/>
          </p:nvSpPr>
          <p:spPr bwMode="gray">
            <a:xfrm>
              <a:off x="8016514" y="3613542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67" name="组合 419"/>
          <p:cNvGrpSpPr/>
          <p:nvPr/>
        </p:nvGrpSpPr>
        <p:grpSpPr>
          <a:xfrm>
            <a:off x="1279543" y="4310660"/>
            <a:ext cx="10000079" cy="299813"/>
            <a:chOff x="891073" y="3883463"/>
            <a:chExt cx="7500059" cy="224860"/>
          </a:xfrm>
        </p:grpSpPr>
        <p:sp>
          <p:nvSpPr>
            <p:cNvPr id="268" name="AutoShape 91"/>
            <p:cNvSpPr>
              <a:spLocks noChangeArrowheads="1"/>
            </p:cNvSpPr>
            <p:nvPr/>
          </p:nvSpPr>
          <p:spPr bwMode="gray">
            <a:xfrm>
              <a:off x="891073" y="3894010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69" name="AutoShape 91"/>
            <p:cNvSpPr>
              <a:spLocks noChangeArrowheads="1"/>
            </p:cNvSpPr>
            <p:nvPr/>
          </p:nvSpPr>
          <p:spPr bwMode="gray">
            <a:xfrm>
              <a:off x="8016515" y="3883463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70" name="组合 422"/>
          <p:cNvGrpSpPr/>
          <p:nvPr/>
        </p:nvGrpSpPr>
        <p:grpSpPr>
          <a:xfrm>
            <a:off x="1279543" y="4678532"/>
            <a:ext cx="10000079" cy="299813"/>
            <a:chOff x="891073" y="4159368"/>
            <a:chExt cx="7500059" cy="224860"/>
          </a:xfrm>
        </p:grpSpPr>
        <p:sp>
          <p:nvSpPr>
            <p:cNvPr id="271" name="AutoShape 91"/>
            <p:cNvSpPr>
              <a:spLocks noChangeArrowheads="1"/>
            </p:cNvSpPr>
            <p:nvPr/>
          </p:nvSpPr>
          <p:spPr bwMode="gray">
            <a:xfrm>
              <a:off x="891073" y="4169915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72" name="AutoShape 91"/>
            <p:cNvSpPr>
              <a:spLocks noChangeArrowheads="1"/>
            </p:cNvSpPr>
            <p:nvPr/>
          </p:nvSpPr>
          <p:spPr bwMode="gray">
            <a:xfrm>
              <a:off x="8016515" y="4159368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cxnSp>
        <p:nvCxnSpPr>
          <p:cNvPr id="279" name="Straight Connector 453"/>
          <p:cNvCxnSpPr/>
          <p:nvPr/>
        </p:nvCxnSpPr>
        <p:spPr>
          <a:xfrm flipH="1">
            <a:off x="3774554" y="2868367"/>
            <a:ext cx="4886615" cy="0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80" name="Straight Connector 453"/>
          <p:cNvCxnSpPr/>
          <p:nvPr/>
        </p:nvCxnSpPr>
        <p:spPr>
          <a:xfrm>
            <a:off x="3774554" y="2807407"/>
            <a:ext cx="4886615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pic>
        <p:nvPicPr>
          <p:cNvPr id="142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24" y="5546716"/>
            <a:ext cx="69260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" name="TextBox 275"/>
          <p:cNvSpPr txBox="1"/>
          <p:nvPr/>
        </p:nvSpPr>
        <p:spPr>
          <a:xfrm>
            <a:off x="8326653" y="6269506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灾备存储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7656" y="6355680"/>
            <a:ext cx="1227253" cy="386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121912" tIns="60956" rIns="121912" bIns="60956" rtlCol="0">
            <a:spAutoFit/>
          </a:bodyPr>
          <a:lstStyle/>
          <a:p>
            <a:pPr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异地机房</a:t>
            </a:r>
          </a:p>
        </p:txBody>
      </p:sp>
      <p:cxnSp>
        <p:nvCxnSpPr>
          <p:cNvPr id="13" name="Elbow Connector 12"/>
          <p:cNvCxnSpPr/>
          <p:nvPr/>
        </p:nvCxnSpPr>
        <p:spPr>
          <a:xfrm>
            <a:off x="2824404" y="4182340"/>
            <a:ext cx="4910405" cy="1669821"/>
          </a:xfrm>
          <a:prstGeom prst="bentConnector3">
            <a:avLst>
              <a:gd name="adj1" fmla="val 32309"/>
            </a:avLst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277" name="Elbow Connector 276"/>
          <p:cNvCxnSpPr>
            <a:endCxn id="142" idx="0"/>
          </p:cNvCxnSpPr>
          <p:nvPr/>
        </p:nvCxnSpPr>
        <p:spPr>
          <a:xfrm rot="10800000" flipV="1">
            <a:off x="8069231" y="4259903"/>
            <a:ext cx="1514812" cy="1286808"/>
          </a:xfrm>
          <a:prstGeom prst="bentConnector2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sysDot"/>
            <a:headEnd type="none" w="med" len="med"/>
            <a:tailEnd type="arrow" w="med" len="med"/>
          </a:ln>
          <a:effectLst/>
        </p:spPr>
      </p:cxnSp>
      <p:pic>
        <p:nvPicPr>
          <p:cNvPr id="278" name="Picture 101" descr="gif011.gif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111129" y="5430648"/>
            <a:ext cx="595264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" name="AutoShape 91"/>
          <p:cNvSpPr>
            <a:spLocks noChangeArrowheads="1"/>
          </p:cNvSpPr>
          <p:nvPr/>
        </p:nvSpPr>
        <p:spPr bwMode="gray">
          <a:xfrm>
            <a:off x="8470662" y="5984865"/>
            <a:ext cx="499489" cy="285751"/>
          </a:xfrm>
          <a:prstGeom prst="can">
            <a:avLst>
              <a:gd name="adj" fmla="val 34218"/>
            </a:avLst>
          </a:prstGeom>
          <a:gradFill rotWithShape="1">
            <a:gsLst>
              <a:gs pos="0">
                <a:srgbClr val="99CC00"/>
              </a:gs>
              <a:gs pos="50000">
                <a:srgbClr val="E0F0B2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F2AF00">
                <a:lumMod val="75000"/>
              </a:srgbClr>
            </a:solidFill>
            <a:prstDash val="dash"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219110" eaLnBrk="0" hangingPunct="0">
              <a:lnSpc>
                <a:spcPct val="85000"/>
              </a:lnSpc>
              <a:defRPr/>
            </a:pPr>
            <a:r>
              <a:rPr lang="en-US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11:07</a:t>
            </a:r>
            <a:endParaRPr lang="zh-CN" altLang="zh-CN" sz="1300" b="1" kern="0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3" name="AutoShape 91"/>
          <p:cNvSpPr>
            <a:spLocks noChangeArrowheads="1"/>
          </p:cNvSpPr>
          <p:nvPr/>
        </p:nvSpPr>
        <p:spPr bwMode="gray">
          <a:xfrm>
            <a:off x="9039622" y="5989945"/>
            <a:ext cx="499489" cy="285751"/>
          </a:xfrm>
          <a:prstGeom prst="can">
            <a:avLst>
              <a:gd name="adj" fmla="val 34218"/>
            </a:avLst>
          </a:prstGeom>
          <a:gradFill rotWithShape="1">
            <a:gsLst>
              <a:gs pos="0">
                <a:srgbClr val="99CC00"/>
              </a:gs>
              <a:gs pos="50000">
                <a:srgbClr val="E0F0B2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F2AF00">
                <a:lumMod val="75000"/>
              </a:srgbClr>
            </a:solidFill>
            <a:prstDash val="dash"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219110" eaLnBrk="0" hangingPunct="0">
              <a:lnSpc>
                <a:spcPct val="85000"/>
              </a:lnSpc>
              <a:defRPr/>
            </a:pPr>
            <a:r>
              <a:rPr lang="en-US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11:08</a:t>
            </a:r>
            <a:endParaRPr lang="zh-CN" altLang="zh-CN" sz="1300" b="1" kern="0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4" name="AutoShape 91"/>
          <p:cNvSpPr>
            <a:spLocks noChangeArrowheads="1"/>
          </p:cNvSpPr>
          <p:nvPr/>
        </p:nvSpPr>
        <p:spPr bwMode="gray">
          <a:xfrm>
            <a:off x="9623822" y="5979785"/>
            <a:ext cx="499489" cy="285751"/>
          </a:xfrm>
          <a:prstGeom prst="can">
            <a:avLst>
              <a:gd name="adj" fmla="val 34218"/>
            </a:avLst>
          </a:prstGeom>
          <a:gradFill rotWithShape="1">
            <a:gsLst>
              <a:gs pos="0">
                <a:srgbClr val="99CC00"/>
              </a:gs>
              <a:gs pos="50000">
                <a:srgbClr val="E0F0B2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F2AF00">
                <a:lumMod val="75000"/>
              </a:srgbClr>
            </a:solidFill>
            <a:prstDash val="dash"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219110" eaLnBrk="0" hangingPunct="0">
              <a:lnSpc>
                <a:spcPct val="85000"/>
              </a:lnSpc>
              <a:defRPr/>
            </a:pPr>
            <a:r>
              <a:rPr lang="en-US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11:08</a:t>
            </a:r>
            <a:endParaRPr lang="zh-CN" altLang="zh-CN" sz="1300" b="1" kern="0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5715901" y="3444204"/>
            <a:ext cx="981995" cy="386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121912" tIns="60956" rIns="121912" bIns="60956" rtlCol="0">
            <a:sp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同机房</a:t>
            </a:r>
          </a:p>
        </p:txBody>
      </p:sp>
      <p:sp>
        <p:nvSpPr>
          <p:cNvPr id="251" name="Multiply 250"/>
          <p:cNvSpPr/>
          <p:nvPr/>
        </p:nvSpPr>
        <p:spPr>
          <a:xfrm>
            <a:off x="878941" y="3772421"/>
            <a:ext cx="609600" cy="609600"/>
          </a:xfrm>
          <a:prstGeom prst="mathMultiply">
            <a:avLst/>
          </a:prstGeom>
          <a:solidFill>
            <a:srgbClr val="FF0000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57" name="Curved Down Arrow 256"/>
          <p:cNvSpPr/>
          <p:nvPr/>
        </p:nvSpPr>
        <p:spPr>
          <a:xfrm rot="5400000" flipV="1">
            <a:off x="626878" y="4125179"/>
            <a:ext cx="545287" cy="310007"/>
          </a:xfrm>
          <a:prstGeom prst="curvedDownArrow">
            <a:avLst/>
          </a:prstGeom>
          <a:solidFill>
            <a:srgbClr val="FFC000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139755" y="2962617"/>
            <a:ext cx="544932" cy="2486835"/>
          </a:xfrm>
          <a:prstGeom prst="rect">
            <a:avLst/>
          </a:prstGeom>
          <a:solidFill>
            <a:srgbClr val="FF0000"/>
          </a:solidFill>
        </p:spPr>
        <p:txBody>
          <a:bodyPr wrap="square" lIns="121912" tIns="60956" rIns="121912" bIns="60956" rtlCol="0">
            <a:spAutoFit/>
          </a:bodyPr>
          <a:lstStyle/>
          <a:p>
            <a:pPr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1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逻辑事故快速恢复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4670719" y="3978772"/>
            <a:ext cx="3161780" cy="61554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内置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Live Volume</a:t>
            </a: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双活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&amp;3DC</a:t>
            </a:r>
            <a:endParaRPr lang="en-US" altLang="zh-CN" sz="16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9110">
              <a:defRPr/>
            </a:pP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内置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APM</a:t>
            </a: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实现应用级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CDP</a:t>
            </a:r>
            <a:endParaRPr lang="en-US" sz="16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59" y="759578"/>
            <a:ext cx="35130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4" name="Group 45"/>
          <p:cNvGrpSpPr/>
          <p:nvPr/>
        </p:nvGrpSpPr>
        <p:grpSpPr>
          <a:xfrm rot="10800000">
            <a:off x="10004314" y="6450435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281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86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87" name="Group 48"/>
          <p:cNvGrpSpPr/>
          <p:nvPr/>
        </p:nvGrpSpPr>
        <p:grpSpPr>
          <a:xfrm rot="10800000">
            <a:off x="10269848" y="6378425"/>
            <a:ext cx="1916906" cy="493260"/>
            <a:chOff x="4342080" y="0"/>
            <a:chExt cx="1916906" cy="493260"/>
          </a:xfrm>
        </p:grpSpPr>
        <p:sp>
          <p:nvSpPr>
            <p:cNvPr id="288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89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90" name="Group 16"/>
          <p:cNvGrpSpPr/>
          <p:nvPr/>
        </p:nvGrpSpPr>
        <p:grpSpPr>
          <a:xfrm>
            <a:off x="10928285" y="6414584"/>
            <a:ext cx="1101716" cy="420939"/>
            <a:chOff x="6804248" y="217554"/>
            <a:chExt cx="2019300" cy="771525"/>
          </a:xfrm>
        </p:grpSpPr>
        <p:pic>
          <p:nvPicPr>
            <p:cNvPr id="291" name="Picture 17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292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35491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37"/>
          <p:cNvGrpSpPr/>
          <p:nvPr/>
        </p:nvGrpSpPr>
        <p:grpSpPr>
          <a:xfrm>
            <a:off x="0" y="0"/>
            <a:ext cx="9790768" cy="664254"/>
            <a:chOff x="0" y="-4422"/>
            <a:chExt cx="6975574" cy="714248"/>
          </a:xfrm>
        </p:grpSpPr>
        <p:grpSp>
          <p:nvGrpSpPr>
            <p:cNvPr id="251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289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90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281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286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87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75" name="Rounded Rectangle 466"/>
          <p:cNvSpPr/>
          <p:nvPr/>
        </p:nvSpPr>
        <p:spPr>
          <a:xfrm>
            <a:off x="6251606" y="5430653"/>
            <a:ext cx="4110195" cy="1394177"/>
          </a:xfrm>
          <a:prstGeom prst="roundRect">
            <a:avLst/>
          </a:prstGeom>
          <a:solidFill>
            <a:srgbClr val="94F98F">
              <a:alpha val="3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91" y="186267"/>
            <a:ext cx="10607040" cy="481573"/>
          </a:xfrm>
        </p:spPr>
        <p:txBody>
          <a:bodyPr>
            <a:noAutofit/>
          </a:bodyPr>
          <a:lstStyle/>
          <a:p>
            <a:pPr defTabSz="913810"/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全活</a:t>
            </a:r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3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：主被皆宜（灵活实现自动、手动双活切换）</a:t>
            </a:r>
          </a:p>
        </p:txBody>
      </p:sp>
      <p:sp>
        <p:nvSpPr>
          <p:cNvPr id="144" name="Rectangle 338"/>
          <p:cNvSpPr/>
          <p:nvPr/>
        </p:nvSpPr>
        <p:spPr>
          <a:xfrm>
            <a:off x="139753" y="676453"/>
            <a:ext cx="932307" cy="32829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sp>
        <p:nvSpPr>
          <p:cNvPr id="145" name="Rounded Rectangle 466"/>
          <p:cNvSpPr/>
          <p:nvPr/>
        </p:nvSpPr>
        <p:spPr>
          <a:xfrm>
            <a:off x="853443" y="3331172"/>
            <a:ext cx="10706908" cy="1768805"/>
          </a:xfrm>
          <a:prstGeom prst="roundRect">
            <a:avLst/>
          </a:prstGeom>
          <a:solidFill>
            <a:srgbClr val="94F98F">
              <a:alpha val="3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46" name="Straight Connector 453"/>
          <p:cNvCxnSpPr>
            <a:stCxn id="235" idx="2"/>
            <a:endCxn id="233" idx="0"/>
          </p:cNvCxnSpPr>
          <p:nvPr/>
        </p:nvCxnSpPr>
        <p:spPr>
          <a:xfrm>
            <a:off x="1932088" y="3036963"/>
            <a:ext cx="596741" cy="44379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47" name="Straight Connector 200"/>
          <p:cNvCxnSpPr/>
          <p:nvPr/>
        </p:nvCxnSpPr>
        <p:spPr>
          <a:xfrm>
            <a:off x="9540804" y="1215984"/>
            <a:ext cx="0" cy="199613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48" name="Picture 2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392" y="982863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9" name="Straight Connector 203"/>
          <p:cNvCxnSpPr/>
          <p:nvPr/>
        </p:nvCxnSpPr>
        <p:spPr>
          <a:xfrm flipH="1" flipV="1">
            <a:off x="8350657" y="1209807"/>
            <a:ext cx="2737496" cy="2142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grpSp>
        <p:nvGrpSpPr>
          <p:cNvPr id="150" name="Group 221"/>
          <p:cNvGrpSpPr/>
          <p:nvPr/>
        </p:nvGrpSpPr>
        <p:grpSpPr>
          <a:xfrm>
            <a:off x="8780615" y="1405456"/>
            <a:ext cx="2073472" cy="1082157"/>
            <a:chOff x="2971800" y="2098675"/>
            <a:chExt cx="2971800" cy="1863725"/>
          </a:xfrm>
        </p:grpSpPr>
        <p:sp>
          <p:nvSpPr>
            <p:cNvPr id="151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52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53" name="Rounded Rectangle 226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154" name="Picture 4" descr="ICON_VirtTriangle_flat_Q40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4" descr="ICON_VirtTriangle_flat_Q408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Rounded Rectangle 229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157" name="Rounded Rectangle 230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pic>
          <p:nvPicPr>
            <p:cNvPr id="158" name="Picture 9" descr="ICON_NIC_Q3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10" descr="ICON_Memory_Q30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0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172" name="Picture 12" descr="ICON_CPU_Q30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1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166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2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163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249"/>
          <p:cNvGrpSpPr>
            <a:grpSpLocks/>
          </p:cNvGrpSpPr>
          <p:nvPr/>
        </p:nvGrpSpPr>
        <p:grpSpPr bwMode="auto">
          <a:xfrm rot="10800000" flipH="1" flipV="1">
            <a:off x="9493986" y="1016111"/>
            <a:ext cx="223399" cy="405159"/>
            <a:chOff x="4709131" y="2651566"/>
            <a:chExt cx="143668" cy="643937"/>
          </a:xfrm>
        </p:grpSpPr>
        <p:sp>
          <p:nvSpPr>
            <p:cNvPr id="175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76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77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5741" y="2651566"/>
              <a:ext cx="6296" cy="261940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Group 254"/>
          <p:cNvGrpSpPr>
            <a:grpSpLocks/>
          </p:cNvGrpSpPr>
          <p:nvPr/>
        </p:nvGrpSpPr>
        <p:grpSpPr bwMode="auto">
          <a:xfrm rot="10800000" flipH="1" flipV="1">
            <a:off x="10525697" y="1017884"/>
            <a:ext cx="223399" cy="402787"/>
            <a:chOff x="4709131" y="2655335"/>
            <a:chExt cx="143668" cy="640168"/>
          </a:xfrm>
        </p:grpSpPr>
        <p:sp>
          <p:nvSpPr>
            <p:cNvPr id="180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81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82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9369" y="2655335"/>
              <a:ext cx="2668" cy="258171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84" name="Straight Connector 259"/>
          <p:cNvCxnSpPr/>
          <p:nvPr/>
        </p:nvCxnSpPr>
        <p:spPr>
          <a:xfrm flipH="1">
            <a:off x="10561373" y="1219841"/>
            <a:ext cx="1755" cy="195759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cxnSp>
        <p:nvCxnSpPr>
          <p:cNvPr id="185" name="Straight Connector 260"/>
          <p:cNvCxnSpPr/>
          <p:nvPr/>
        </p:nvCxnSpPr>
        <p:spPr>
          <a:xfrm flipH="1" flipV="1">
            <a:off x="8350657" y="1017045"/>
            <a:ext cx="2734584" cy="84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86" name="Picture 2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482" y="1197191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7" name="Group 306"/>
          <p:cNvGrpSpPr/>
          <p:nvPr/>
        </p:nvGrpSpPr>
        <p:grpSpPr>
          <a:xfrm>
            <a:off x="744518" y="984685"/>
            <a:ext cx="3550071" cy="576063"/>
            <a:chOff x="2861904" y="1901440"/>
            <a:chExt cx="2662553" cy="432047"/>
          </a:xfrm>
        </p:grpSpPr>
        <p:grpSp>
          <p:nvGrpSpPr>
            <p:cNvPr id="188" name="Group 307"/>
            <p:cNvGrpSpPr/>
            <p:nvPr/>
          </p:nvGrpSpPr>
          <p:grpSpPr>
            <a:xfrm>
              <a:off x="3777077" y="1932333"/>
              <a:ext cx="211595" cy="401154"/>
              <a:chOff x="2534844" y="3248011"/>
              <a:chExt cx="211595" cy="534872"/>
            </a:xfrm>
          </p:grpSpPr>
          <p:grpSp>
            <p:nvGrpSpPr>
              <p:cNvPr id="201" name="Group 320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203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204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2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cxnSp>
          <p:nvCxnSpPr>
            <p:cNvPr id="189" name="Straight Connector 308"/>
            <p:cNvCxnSpPr/>
            <p:nvPr/>
          </p:nvCxnSpPr>
          <p:spPr>
            <a:xfrm flipV="1">
              <a:off x="4880216" y="2054305"/>
              <a:ext cx="0" cy="18793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0" name="Straight Connector 309"/>
            <p:cNvCxnSpPr/>
            <p:nvPr/>
          </p:nvCxnSpPr>
          <p:spPr>
            <a:xfrm flipV="1">
              <a:off x="3803763" y="2054304"/>
              <a:ext cx="0" cy="19454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1" name="Picture 223" descr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831" y="19014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2" name="Straight Connector 311"/>
            <p:cNvCxnSpPr/>
            <p:nvPr/>
          </p:nvCxnSpPr>
          <p:spPr>
            <a:xfrm flipH="1">
              <a:off x="3483239" y="1925714"/>
              <a:ext cx="1996142" cy="1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3" name="Straight Connector 312"/>
            <p:cNvCxnSpPr/>
            <p:nvPr/>
          </p:nvCxnSpPr>
          <p:spPr>
            <a:xfrm flipH="1">
              <a:off x="3485526" y="2054305"/>
              <a:ext cx="2038931" cy="0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4" name="Picture 223" descr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904" y="20157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5" name="Group 314"/>
            <p:cNvGrpSpPr/>
            <p:nvPr/>
          </p:nvGrpSpPr>
          <p:grpSpPr>
            <a:xfrm>
              <a:off x="4840253" y="1932333"/>
              <a:ext cx="211595" cy="401154"/>
              <a:chOff x="2534844" y="3248011"/>
              <a:chExt cx="211595" cy="534872"/>
            </a:xfrm>
          </p:grpSpPr>
          <p:grpSp>
            <p:nvGrpSpPr>
              <p:cNvPr id="196" name="Group 315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198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199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0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7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grpSp>
        <p:nvGrpSpPr>
          <p:cNvPr id="208" name="Group 339"/>
          <p:cNvGrpSpPr/>
          <p:nvPr/>
        </p:nvGrpSpPr>
        <p:grpSpPr>
          <a:xfrm>
            <a:off x="1382544" y="1391696"/>
            <a:ext cx="2324445" cy="1238083"/>
            <a:chOff x="2971800" y="2098675"/>
            <a:chExt cx="2971800" cy="1863725"/>
          </a:xfrm>
        </p:grpSpPr>
        <p:sp>
          <p:nvSpPr>
            <p:cNvPr id="209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0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1" name="Rounded Rectangle 342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212" name="Picture 4" descr="ICON_VirtTriangle_flat_Q408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4" descr="ICON_VirtTriangle_flat_Q408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ounded Rectangle 345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215" name="Rounded Rectangle 346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 err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  <a:endParaRPr lang="en-US" sz="13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pic>
          <p:nvPicPr>
            <p:cNvPr id="216" name="Picture 9" descr="ICON_NIC_Q30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10" descr="ICON_Memory_Q30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8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230" name="Picture 12" descr="ICON_CPU_Q30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9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224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0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221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2" name="TextBox 231"/>
          <p:cNvSpPr txBox="1"/>
          <p:nvPr/>
        </p:nvSpPr>
        <p:spPr>
          <a:xfrm>
            <a:off x="1666069" y="4571854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生产存储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33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57" y="3480762"/>
            <a:ext cx="674744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" name="Rectangle 448"/>
          <p:cNvSpPr/>
          <p:nvPr/>
        </p:nvSpPr>
        <p:spPr>
          <a:xfrm>
            <a:off x="11085241" y="692265"/>
            <a:ext cx="932307" cy="32829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3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sp>
        <p:nvSpPr>
          <p:cNvPr id="235" name="Rounded Rectangle 449"/>
          <p:cNvSpPr/>
          <p:nvPr/>
        </p:nvSpPr>
        <p:spPr>
          <a:xfrm>
            <a:off x="1331430" y="2699772"/>
            <a:ext cx="1201327" cy="33718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FC SAN</a:t>
            </a:r>
            <a:endParaRPr lang="zh-CN" altLang="en-US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36" name="Straight Connector 451"/>
          <p:cNvCxnSpPr/>
          <p:nvPr/>
        </p:nvCxnSpPr>
        <p:spPr>
          <a:xfrm>
            <a:off x="1702857" y="2485618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237" name="Straight Connector 452"/>
          <p:cNvCxnSpPr/>
          <p:nvPr/>
        </p:nvCxnSpPr>
        <p:spPr>
          <a:xfrm flipH="1">
            <a:off x="2256580" y="2465500"/>
            <a:ext cx="627117" cy="272149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38" name="TextBox 237"/>
          <p:cNvSpPr txBox="1"/>
          <p:nvPr/>
        </p:nvSpPr>
        <p:spPr>
          <a:xfrm>
            <a:off x="8993279" y="4480414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灾备存储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39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036" y="3374082"/>
            <a:ext cx="69260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" name="TextBox 239"/>
          <p:cNvSpPr txBox="1"/>
          <p:nvPr/>
        </p:nvSpPr>
        <p:spPr>
          <a:xfrm>
            <a:off x="4508350" y="4581817"/>
            <a:ext cx="3226463" cy="457200"/>
          </a:xfrm>
          <a:prstGeom prst="rect">
            <a:avLst/>
          </a:prstGeom>
          <a:noFill/>
        </p:spPr>
        <p:txBody>
          <a:bodyPr wrap="none" lIns="121912" tIns="60956" rIns="121912" bIns="60956" rtlCol="0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全活系统</a:t>
            </a:r>
          </a:p>
        </p:txBody>
      </p:sp>
      <p:pic>
        <p:nvPicPr>
          <p:cNvPr id="241" name="图片 38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55379" y="993983"/>
            <a:ext cx="459572" cy="5070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242" name="椭圆 385"/>
          <p:cNvSpPr/>
          <p:nvPr/>
        </p:nvSpPr>
        <p:spPr>
          <a:xfrm>
            <a:off x="2468379" y="1504728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43" name="Rounded Rectangle 449"/>
          <p:cNvSpPr/>
          <p:nvPr/>
        </p:nvSpPr>
        <p:spPr>
          <a:xfrm>
            <a:off x="2573226" y="2699772"/>
            <a:ext cx="1201327" cy="337189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IP SAN</a:t>
            </a:r>
            <a:endParaRPr lang="zh-CN" altLang="en-US" sz="15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4" name="Straight Connector 453"/>
          <p:cNvCxnSpPr>
            <a:stCxn id="243" idx="2"/>
            <a:endCxn id="233" idx="0"/>
          </p:cNvCxnSpPr>
          <p:nvPr/>
        </p:nvCxnSpPr>
        <p:spPr>
          <a:xfrm flipH="1">
            <a:off x="2528829" y="3036963"/>
            <a:ext cx="645056" cy="443796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45" name="Rounded Rectangle 449"/>
          <p:cNvSpPr/>
          <p:nvPr/>
        </p:nvSpPr>
        <p:spPr>
          <a:xfrm>
            <a:off x="8661167" y="2699772"/>
            <a:ext cx="1201327" cy="337189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IP SAN</a:t>
            </a:r>
            <a:endParaRPr lang="zh-CN" altLang="en-US" sz="15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6" name="Straight Connector 453"/>
          <p:cNvCxnSpPr>
            <a:stCxn id="245" idx="2"/>
            <a:endCxn id="239" idx="0"/>
          </p:cNvCxnSpPr>
          <p:nvPr/>
        </p:nvCxnSpPr>
        <p:spPr>
          <a:xfrm>
            <a:off x="9261833" y="3036963"/>
            <a:ext cx="668511" cy="337116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47" name="Straight Connector 453"/>
          <p:cNvCxnSpPr>
            <a:stCxn id="248" idx="2"/>
            <a:endCxn id="239" idx="0"/>
          </p:cNvCxnSpPr>
          <p:nvPr/>
        </p:nvCxnSpPr>
        <p:spPr>
          <a:xfrm flipH="1">
            <a:off x="9930340" y="3036963"/>
            <a:ext cx="587597" cy="33711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48" name="Rounded Rectangle 449"/>
          <p:cNvSpPr/>
          <p:nvPr/>
        </p:nvSpPr>
        <p:spPr>
          <a:xfrm>
            <a:off x="9917277" y="2699772"/>
            <a:ext cx="1201327" cy="33718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FC SAN</a:t>
            </a:r>
            <a:endParaRPr lang="zh-CN" altLang="en-US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9" name="直接连接符 392"/>
          <p:cNvCxnSpPr/>
          <p:nvPr/>
        </p:nvCxnSpPr>
        <p:spPr>
          <a:xfrm>
            <a:off x="9540804" y="2378121"/>
            <a:ext cx="568960" cy="334576"/>
          </a:xfrm>
          <a:prstGeom prst="line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250" name="直接连接符 393"/>
          <p:cNvCxnSpPr/>
          <p:nvPr/>
        </p:nvCxnSpPr>
        <p:spPr>
          <a:xfrm>
            <a:off x="10571043" y="2365929"/>
            <a:ext cx="0" cy="334576"/>
          </a:xfrm>
          <a:prstGeom prst="line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52" name="椭圆 398"/>
          <p:cNvSpPr/>
          <p:nvPr/>
        </p:nvSpPr>
        <p:spPr>
          <a:xfrm>
            <a:off x="2463108" y="1483292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53" name="Straight Connector 451"/>
          <p:cNvCxnSpPr/>
          <p:nvPr/>
        </p:nvCxnSpPr>
        <p:spPr>
          <a:xfrm>
            <a:off x="2313813" y="2485615"/>
            <a:ext cx="569883" cy="235988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4" name="Straight Connector 451"/>
          <p:cNvCxnSpPr/>
          <p:nvPr/>
        </p:nvCxnSpPr>
        <p:spPr>
          <a:xfrm>
            <a:off x="3382468" y="246550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5" name="Straight Connector 451"/>
          <p:cNvCxnSpPr/>
          <p:nvPr/>
        </p:nvCxnSpPr>
        <p:spPr>
          <a:xfrm>
            <a:off x="9072076" y="241008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6" name="Straight Connector 451"/>
          <p:cNvCxnSpPr/>
          <p:nvPr/>
        </p:nvCxnSpPr>
        <p:spPr>
          <a:xfrm flipH="1">
            <a:off x="9570849" y="2378126"/>
            <a:ext cx="538915" cy="28804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58" name="圆柱形 404"/>
          <p:cNvSpPr/>
          <p:nvPr/>
        </p:nvSpPr>
        <p:spPr>
          <a:xfrm>
            <a:off x="9616619" y="3705210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DC5034">
                  <a:lumMod val="75000"/>
                </a:srgbClr>
              </a:gs>
              <a:gs pos="53000">
                <a:srgbClr val="DC5034">
                  <a:lumMod val="40000"/>
                  <a:lumOff val="60000"/>
                </a:srgbClr>
              </a:gs>
              <a:gs pos="100000">
                <a:srgbClr val="DC5034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DC5034">
                <a:lumMod val="7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59" name="直接箭头连接符 407"/>
          <p:cNvCxnSpPr>
            <a:stCxn id="260" idx="4"/>
            <a:endCxn id="258" idx="2"/>
          </p:cNvCxnSpPr>
          <p:nvPr/>
        </p:nvCxnSpPr>
        <p:spPr>
          <a:xfrm>
            <a:off x="2824402" y="3984219"/>
            <a:ext cx="6792211" cy="0"/>
          </a:xfrm>
          <a:prstGeom prst="straightConnector1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260" name="圆柱形 409"/>
          <p:cNvSpPr/>
          <p:nvPr/>
        </p:nvSpPr>
        <p:spPr>
          <a:xfrm>
            <a:off x="2275506" y="3705210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0085C3">
                  <a:lumMod val="75000"/>
                  <a:alpha val="40000"/>
                </a:srgbClr>
              </a:gs>
              <a:gs pos="53000">
                <a:srgbClr val="0085C3">
                  <a:lumMod val="20000"/>
                  <a:lumOff val="80000"/>
                </a:srgbClr>
              </a:gs>
              <a:gs pos="100000">
                <a:srgbClr val="0085C3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0085C3">
                <a:shade val="95000"/>
                <a:satMod val="10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261" name="组合 413"/>
          <p:cNvGrpSpPr/>
          <p:nvPr/>
        </p:nvGrpSpPr>
        <p:grpSpPr>
          <a:xfrm>
            <a:off x="1233240" y="3282299"/>
            <a:ext cx="10095853" cy="691396"/>
            <a:chOff x="856349" y="3112191"/>
            <a:chExt cx="7571890" cy="518547"/>
          </a:xfrm>
        </p:grpSpPr>
        <p:pic>
          <p:nvPicPr>
            <p:cNvPr id="262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56349" y="3122738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3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981791" y="3112191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4" name="组合 416"/>
          <p:cNvGrpSpPr/>
          <p:nvPr/>
        </p:nvGrpSpPr>
        <p:grpSpPr>
          <a:xfrm>
            <a:off x="1279540" y="3950764"/>
            <a:ext cx="10000079" cy="299813"/>
            <a:chOff x="891072" y="3613542"/>
            <a:chExt cx="7500059" cy="224860"/>
          </a:xfrm>
        </p:grpSpPr>
        <p:sp>
          <p:nvSpPr>
            <p:cNvPr id="265" name="AutoShape 91"/>
            <p:cNvSpPr>
              <a:spLocks noChangeArrowheads="1"/>
            </p:cNvSpPr>
            <p:nvPr/>
          </p:nvSpPr>
          <p:spPr bwMode="gray">
            <a:xfrm>
              <a:off x="891072" y="3624089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66" name="AutoShape 91"/>
            <p:cNvSpPr>
              <a:spLocks noChangeArrowheads="1"/>
            </p:cNvSpPr>
            <p:nvPr/>
          </p:nvSpPr>
          <p:spPr bwMode="gray">
            <a:xfrm>
              <a:off x="8016514" y="3613542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67" name="组合 419"/>
          <p:cNvGrpSpPr/>
          <p:nvPr/>
        </p:nvGrpSpPr>
        <p:grpSpPr>
          <a:xfrm>
            <a:off x="1279543" y="4310660"/>
            <a:ext cx="10000079" cy="299813"/>
            <a:chOff x="891073" y="3883463"/>
            <a:chExt cx="7500059" cy="224860"/>
          </a:xfrm>
        </p:grpSpPr>
        <p:sp>
          <p:nvSpPr>
            <p:cNvPr id="268" name="AutoShape 91"/>
            <p:cNvSpPr>
              <a:spLocks noChangeArrowheads="1"/>
            </p:cNvSpPr>
            <p:nvPr/>
          </p:nvSpPr>
          <p:spPr bwMode="gray">
            <a:xfrm>
              <a:off x="891073" y="3894010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69" name="AutoShape 91"/>
            <p:cNvSpPr>
              <a:spLocks noChangeArrowheads="1"/>
            </p:cNvSpPr>
            <p:nvPr/>
          </p:nvSpPr>
          <p:spPr bwMode="gray">
            <a:xfrm>
              <a:off x="8016515" y="3883463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70" name="组合 422"/>
          <p:cNvGrpSpPr/>
          <p:nvPr/>
        </p:nvGrpSpPr>
        <p:grpSpPr>
          <a:xfrm>
            <a:off x="1279543" y="4678532"/>
            <a:ext cx="10000079" cy="299813"/>
            <a:chOff x="891073" y="4159368"/>
            <a:chExt cx="7500059" cy="224860"/>
          </a:xfrm>
        </p:grpSpPr>
        <p:sp>
          <p:nvSpPr>
            <p:cNvPr id="271" name="AutoShape 91"/>
            <p:cNvSpPr>
              <a:spLocks noChangeArrowheads="1"/>
            </p:cNvSpPr>
            <p:nvPr/>
          </p:nvSpPr>
          <p:spPr bwMode="gray">
            <a:xfrm>
              <a:off x="891073" y="4169915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72" name="AutoShape 91"/>
            <p:cNvSpPr>
              <a:spLocks noChangeArrowheads="1"/>
            </p:cNvSpPr>
            <p:nvPr/>
          </p:nvSpPr>
          <p:spPr bwMode="gray">
            <a:xfrm>
              <a:off x="8016515" y="4159368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cxnSp>
        <p:nvCxnSpPr>
          <p:cNvPr id="279" name="Straight Connector 453"/>
          <p:cNvCxnSpPr/>
          <p:nvPr/>
        </p:nvCxnSpPr>
        <p:spPr>
          <a:xfrm flipH="1">
            <a:off x="3774554" y="2868367"/>
            <a:ext cx="4886615" cy="0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80" name="Straight Connector 453"/>
          <p:cNvCxnSpPr/>
          <p:nvPr/>
        </p:nvCxnSpPr>
        <p:spPr>
          <a:xfrm>
            <a:off x="3774554" y="2807407"/>
            <a:ext cx="4886615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pic>
        <p:nvPicPr>
          <p:cNvPr id="142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24" y="5546716"/>
            <a:ext cx="69260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" name="TextBox 275"/>
          <p:cNvSpPr txBox="1"/>
          <p:nvPr/>
        </p:nvSpPr>
        <p:spPr>
          <a:xfrm>
            <a:off x="8326653" y="6269506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灾备存储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7656" y="6355680"/>
            <a:ext cx="1227253" cy="386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121912" tIns="60956" rIns="121912" bIns="60956" rtlCol="0">
            <a:spAutoFit/>
          </a:bodyPr>
          <a:lstStyle/>
          <a:p>
            <a:pPr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异地机房</a:t>
            </a:r>
          </a:p>
        </p:txBody>
      </p:sp>
      <p:cxnSp>
        <p:nvCxnSpPr>
          <p:cNvPr id="13" name="Elbow Connector 12"/>
          <p:cNvCxnSpPr/>
          <p:nvPr/>
        </p:nvCxnSpPr>
        <p:spPr>
          <a:xfrm>
            <a:off x="2824404" y="4182340"/>
            <a:ext cx="4910405" cy="1669821"/>
          </a:xfrm>
          <a:prstGeom prst="bentConnector3">
            <a:avLst>
              <a:gd name="adj1" fmla="val 32309"/>
            </a:avLst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277" name="Elbow Connector 276"/>
          <p:cNvCxnSpPr>
            <a:endCxn id="142" idx="0"/>
          </p:cNvCxnSpPr>
          <p:nvPr/>
        </p:nvCxnSpPr>
        <p:spPr>
          <a:xfrm rot="10800000" flipV="1">
            <a:off x="8069231" y="4259903"/>
            <a:ext cx="1514812" cy="1286808"/>
          </a:xfrm>
          <a:prstGeom prst="bentConnector2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sysDot"/>
            <a:headEnd type="none" w="med" len="med"/>
            <a:tailEnd type="arrow" w="med" len="med"/>
          </a:ln>
          <a:effectLst/>
        </p:spPr>
      </p:cxnSp>
      <p:pic>
        <p:nvPicPr>
          <p:cNvPr id="278" name="Picture 101" descr="gif011.gif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111129" y="5430648"/>
            <a:ext cx="595264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" name="AutoShape 91"/>
          <p:cNvSpPr>
            <a:spLocks noChangeArrowheads="1"/>
          </p:cNvSpPr>
          <p:nvPr/>
        </p:nvSpPr>
        <p:spPr bwMode="gray">
          <a:xfrm>
            <a:off x="8470662" y="5984865"/>
            <a:ext cx="499489" cy="285751"/>
          </a:xfrm>
          <a:prstGeom prst="can">
            <a:avLst>
              <a:gd name="adj" fmla="val 34218"/>
            </a:avLst>
          </a:prstGeom>
          <a:gradFill rotWithShape="1">
            <a:gsLst>
              <a:gs pos="0">
                <a:srgbClr val="99CC00"/>
              </a:gs>
              <a:gs pos="50000">
                <a:srgbClr val="E0F0B2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F2AF00">
                <a:lumMod val="75000"/>
              </a:srgbClr>
            </a:solidFill>
            <a:prstDash val="dash"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219110" eaLnBrk="0" hangingPunct="0">
              <a:lnSpc>
                <a:spcPct val="85000"/>
              </a:lnSpc>
              <a:defRPr/>
            </a:pPr>
            <a:r>
              <a:rPr lang="en-US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11:07</a:t>
            </a:r>
            <a:endParaRPr lang="zh-CN" altLang="zh-CN" sz="1300" b="1" kern="0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3" name="AutoShape 91"/>
          <p:cNvSpPr>
            <a:spLocks noChangeArrowheads="1"/>
          </p:cNvSpPr>
          <p:nvPr/>
        </p:nvSpPr>
        <p:spPr bwMode="gray">
          <a:xfrm>
            <a:off x="9039622" y="5989945"/>
            <a:ext cx="499489" cy="285751"/>
          </a:xfrm>
          <a:prstGeom prst="can">
            <a:avLst>
              <a:gd name="adj" fmla="val 34218"/>
            </a:avLst>
          </a:prstGeom>
          <a:gradFill rotWithShape="1">
            <a:gsLst>
              <a:gs pos="0">
                <a:srgbClr val="99CC00"/>
              </a:gs>
              <a:gs pos="50000">
                <a:srgbClr val="E0F0B2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F2AF00">
                <a:lumMod val="75000"/>
              </a:srgbClr>
            </a:solidFill>
            <a:prstDash val="dash"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219110" eaLnBrk="0" hangingPunct="0">
              <a:lnSpc>
                <a:spcPct val="85000"/>
              </a:lnSpc>
              <a:defRPr/>
            </a:pPr>
            <a:r>
              <a:rPr lang="en-US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11:08</a:t>
            </a:r>
            <a:endParaRPr lang="zh-CN" altLang="zh-CN" sz="1300" b="1" kern="0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4" name="AutoShape 91"/>
          <p:cNvSpPr>
            <a:spLocks noChangeArrowheads="1"/>
          </p:cNvSpPr>
          <p:nvPr/>
        </p:nvSpPr>
        <p:spPr bwMode="gray">
          <a:xfrm>
            <a:off x="9623822" y="5979785"/>
            <a:ext cx="499489" cy="285751"/>
          </a:xfrm>
          <a:prstGeom prst="can">
            <a:avLst>
              <a:gd name="adj" fmla="val 34218"/>
            </a:avLst>
          </a:prstGeom>
          <a:gradFill rotWithShape="1">
            <a:gsLst>
              <a:gs pos="0">
                <a:srgbClr val="99CC00"/>
              </a:gs>
              <a:gs pos="50000">
                <a:srgbClr val="E0F0B2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F2AF00">
                <a:lumMod val="75000"/>
              </a:srgbClr>
            </a:solidFill>
            <a:prstDash val="dash"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219110" eaLnBrk="0" hangingPunct="0">
              <a:lnSpc>
                <a:spcPct val="85000"/>
              </a:lnSpc>
              <a:defRPr/>
            </a:pPr>
            <a:r>
              <a:rPr lang="en-US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11:08</a:t>
            </a:r>
            <a:endParaRPr lang="zh-CN" altLang="zh-CN" sz="1300" b="1" kern="0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5605021" y="3657955"/>
            <a:ext cx="981995" cy="386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121912" tIns="60956" rIns="121912" bIns="60956" rtlCol="0">
            <a:spAutoFit/>
          </a:bodyPr>
          <a:lstStyle/>
          <a:p>
            <a:pPr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同机房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5279606" y="3099749"/>
            <a:ext cx="2163931" cy="344702"/>
          </a:xfrm>
          <a:prstGeom prst="rect">
            <a:avLst/>
          </a:prstGeom>
          <a:solidFill>
            <a:srgbClr val="FF0000"/>
          </a:solidFill>
        </p:spPr>
        <p:txBody>
          <a:bodyPr wrap="square" lIns="121912" tIns="60956" rIns="121912" bIns="60956" rtlCol="0">
            <a:sp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16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存储故</a:t>
            </a:r>
            <a:r>
              <a:rPr lang="zh-CN" altLang="en-US" sz="1600" b="1" dirty="0" smtClea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障主</a:t>
            </a:r>
            <a:r>
              <a:rPr lang="zh-CN" altLang="en-US" sz="16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动干预</a:t>
            </a:r>
          </a:p>
        </p:txBody>
      </p:sp>
      <p:sp>
        <p:nvSpPr>
          <p:cNvPr id="273" name="Curved Down Arrow 272"/>
          <p:cNvSpPr/>
          <p:nvPr/>
        </p:nvSpPr>
        <p:spPr>
          <a:xfrm>
            <a:off x="2942803" y="3003492"/>
            <a:ext cx="6648740" cy="865517"/>
          </a:xfrm>
          <a:prstGeom prst="curvedDownArrow">
            <a:avLst/>
          </a:prstGeom>
          <a:solidFill>
            <a:srgbClr val="FFC000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74" name="Multiply 273"/>
          <p:cNvSpPr/>
          <p:nvPr/>
        </p:nvSpPr>
        <p:spPr>
          <a:xfrm>
            <a:off x="2241757" y="3705205"/>
            <a:ext cx="609600" cy="609600"/>
          </a:xfrm>
          <a:prstGeom prst="mathMultiply">
            <a:avLst/>
          </a:prstGeom>
          <a:solidFill>
            <a:srgbClr val="FF0000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88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52" y="939413"/>
            <a:ext cx="3497773" cy="182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TextBox 206"/>
          <p:cNvSpPr txBox="1"/>
          <p:nvPr/>
        </p:nvSpPr>
        <p:spPr>
          <a:xfrm>
            <a:off x="4670719" y="3978772"/>
            <a:ext cx="3161780" cy="61554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内置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Live Volume</a:t>
            </a: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双活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&amp;3DC</a:t>
            </a:r>
            <a:endParaRPr lang="en-US" altLang="zh-CN" sz="16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9110">
              <a:defRPr/>
            </a:pP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内置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APM</a:t>
            </a: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实现应用级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CDP</a:t>
            </a:r>
            <a:endParaRPr lang="en-US" sz="16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291" name="Group 45"/>
          <p:cNvGrpSpPr/>
          <p:nvPr/>
        </p:nvGrpSpPr>
        <p:grpSpPr>
          <a:xfrm rot="10800000">
            <a:off x="10004307" y="6434673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292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4" name="Group 48"/>
          <p:cNvGrpSpPr/>
          <p:nvPr/>
        </p:nvGrpSpPr>
        <p:grpSpPr>
          <a:xfrm rot="10800000">
            <a:off x="10269841" y="6362663"/>
            <a:ext cx="1916906" cy="493260"/>
            <a:chOff x="4342080" y="0"/>
            <a:chExt cx="1916906" cy="493260"/>
          </a:xfrm>
        </p:grpSpPr>
        <p:sp>
          <p:nvSpPr>
            <p:cNvPr id="295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7" name="Group 16"/>
          <p:cNvGrpSpPr/>
          <p:nvPr/>
        </p:nvGrpSpPr>
        <p:grpSpPr>
          <a:xfrm>
            <a:off x="10928278" y="6398822"/>
            <a:ext cx="1101716" cy="420939"/>
            <a:chOff x="6804248" y="217554"/>
            <a:chExt cx="2019300" cy="771525"/>
          </a:xfrm>
        </p:grpSpPr>
        <p:pic>
          <p:nvPicPr>
            <p:cNvPr id="298" name="Picture 17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299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75950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roup 37"/>
          <p:cNvGrpSpPr/>
          <p:nvPr/>
        </p:nvGrpSpPr>
        <p:grpSpPr>
          <a:xfrm>
            <a:off x="0" y="0"/>
            <a:ext cx="9072076" cy="537873"/>
            <a:chOff x="0" y="-4422"/>
            <a:chExt cx="6975574" cy="714248"/>
          </a:xfrm>
        </p:grpSpPr>
        <p:grpSp>
          <p:nvGrpSpPr>
            <p:cNvPr id="296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300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301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297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298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99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75" name="Rounded Rectangle 466"/>
          <p:cNvSpPr/>
          <p:nvPr/>
        </p:nvSpPr>
        <p:spPr>
          <a:xfrm>
            <a:off x="6251606" y="5430653"/>
            <a:ext cx="4110195" cy="1394177"/>
          </a:xfrm>
          <a:prstGeom prst="roundRect">
            <a:avLst/>
          </a:prstGeom>
          <a:solidFill>
            <a:srgbClr val="94F98F">
              <a:alpha val="3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52376"/>
            <a:ext cx="10607040" cy="551885"/>
          </a:xfrm>
        </p:spPr>
        <p:txBody>
          <a:bodyPr>
            <a:normAutofit/>
          </a:bodyPr>
          <a:lstStyle/>
          <a:p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全活</a:t>
            </a:r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4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：同异相容（灵活切换同异步双活机制）</a:t>
            </a:r>
          </a:p>
        </p:txBody>
      </p:sp>
      <p:sp>
        <p:nvSpPr>
          <p:cNvPr id="145" name="Rounded Rectangle 466"/>
          <p:cNvSpPr/>
          <p:nvPr/>
        </p:nvSpPr>
        <p:spPr>
          <a:xfrm>
            <a:off x="853443" y="3331172"/>
            <a:ext cx="10706908" cy="1768805"/>
          </a:xfrm>
          <a:prstGeom prst="roundRect">
            <a:avLst/>
          </a:prstGeom>
          <a:solidFill>
            <a:srgbClr val="94F98F">
              <a:alpha val="3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46" name="Straight Connector 453"/>
          <p:cNvCxnSpPr>
            <a:stCxn id="235" idx="2"/>
            <a:endCxn id="233" idx="0"/>
          </p:cNvCxnSpPr>
          <p:nvPr/>
        </p:nvCxnSpPr>
        <p:spPr>
          <a:xfrm>
            <a:off x="1932088" y="3036963"/>
            <a:ext cx="596741" cy="44379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47" name="Straight Connector 200"/>
          <p:cNvCxnSpPr/>
          <p:nvPr/>
        </p:nvCxnSpPr>
        <p:spPr>
          <a:xfrm>
            <a:off x="9540804" y="1215984"/>
            <a:ext cx="0" cy="199613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48" name="Picture 2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392" y="982863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9" name="Straight Connector 203"/>
          <p:cNvCxnSpPr/>
          <p:nvPr/>
        </p:nvCxnSpPr>
        <p:spPr>
          <a:xfrm flipH="1" flipV="1">
            <a:off x="8350657" y="1209807"/>
            <a:ext cx="2737496" cy="2142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grpSp>
        <p:nvGrpSpPr>
          <p:cNvPr id="150" name="Group 221"/>
          <p:cNvGrpSpPr/>
          <p:nvPr/>
        </p:nvGrpSpPr>
        <p:grpSpPr>
          <a:xfrm>
            <a:off x="8780615" y="1405456"/>
            <a:ext cx="2073472" cy="1082157"/>
            <a:chOff x="2971800" y="2098675"/>
            <a:chExt cx="2971800" cy="1863725"/>
          </a:xfrm>
        </p:grpSpPr>
        <p:sp>
          <p:nvSpPr>
            <p:cNvPr id="151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52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53" name="Rounded Rectangle 226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154" name="Picture 4" descr="ICON_VirtTriangle_flat_Q40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4" descr="ICON_VirtTriangle_flat_Q408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Rounded Rectangle 229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157" name="Rounded Rectangle 230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pic>
          <p:nvPicPr>
            <p:cNvPr id="158" name="Picture 9" descr="ICON_NIC_Q3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10" descr="ICON_Memory_Q30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0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172" name="Picture 12" descr="ICON_CPU_Q30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1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166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0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2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163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249"/>
          <p:cNvGrpSpPr>
            <a:grpSpLocks/>
          </p:cNvGrpSpPr>
          <p:nvPr/>
        </p:nvGrpSpPr>
        <p:grpSpPr bwMode="auto">
          <a:xfrm rot="10800000" flipH="1" flipV="1">
            <a:off x="9493986" y="1016111"/>
            <a:ext cx="223399" cy="405159"/>
            <a:chOff x="4709131" y="2651566"/>
            <a:chExt cx="143668" cy="643937"/>
          </a:xfrm>
        </p:grpSpPr>
        <p:sp>
          <p:nvSpPr>
            <p:cNvPr id="175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76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77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5741" y="2651566"/>
              <a:ext cx="6296" cy="261940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Group 254"/>
          <p:cNvGrpSpPr>
            <a:grpSpLocks/>
          </p:cNvGrpSpPr>
          <p:nvPr/>
        </p:nvGrpSpPr>
        <p:grpSpPr bwMode="auto">
          <a:xfrm rot="10800000" flipH="1" flipV="1">
            <a:off x="10525697" y="1017884"/>
            <a:ext cx="223399" cy="402787"/>
            <a:chOff x="4709131" y="2655335"/>
            <a:chExt cx="143668" cy="640168"/>
          </a:xfrm>
        </p:grpSpPr>
        <p:sp>
          <p:nvSpPr>
            <p:cNvPr id="180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81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82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9369" y="2655335"/>
              <a:ext cx="2668" cy="258171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84" name="Straight Connector 259"/>
          <p:cNvCxnSpPr/>
          <p:nvPr/>
        </p:nvCxnSpPr>
        <p:spPr>
          <a:xfrm flipH="1">
            <a:off x="10561373" y="1219841"/>
            <a:ext cx="1755" cy="195759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cxnSp>
        <p:nvCxnSpPr>
          <p:cNvPr id="185" name="Straight Connector 260"/>
          <p:cNvCxnSpPr/>
          <p:nvPr/>
        </p:nvCxnSpPr>
        <p:spPr>
          <a:xfrm flipH="1" flipV="1">
            <a:off x="8350657" y="1017045"/>
            <a:ext cx="2734584" cy="84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86" name="Picture 2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482" y="1197191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7" name="Group 306"/>
          <p:cNvGrpSpPr/>
          <p:nvPr/>
        </p:nvGrpSpPr>
        <p:grpSpPr>
          <a:xfrm>
            <a:off x="744518" y="984685"/>
            <a:ext cx="3550071" cy="576063"/>
            <a:chOff x="2861904" y="1901440"/>
            <a:chExt cx="2662553" cy="432047"/>
          </a:xfrm>
        </p:grpSpPr>
        <p:grpSp>
          <p:nvGrpSpPr>
            <p:cNvPr id="188" name="Group 307"/>
            <p:cNvGrpSpPr/>
            <p:nvPr/>
          </p:nvGrpSpPr>
          <p:grpSpPr>
            <a:xfrm>
              <a:off x="3777077" y="1932333"/>
              <a:ext cx="211595" cy="401154"/>
              <a:chOff x="2534844" y="3248011"/>
              <a:chExt cx="211595" cy="534872"/>
            </a:xfrm>
          </p:grpSpPr>
          <p:grpSp>
            <p:nvGrpSpPr>
              <p:cNvPr id="201" name="Group 320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203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204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2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cxnSp>
          <p:nvCxnSpPr>
            <p:cNvPr id="189" name="Straight Connector 308"/>
            <p:cNvCxnSpPr/>
            <p:nvPr/>
          </p:nvCxnSpPr>
          <p:spPr>
            <a:xfrm flipV="1">
              <a:off x="4880216" y="2054305"/>
              <a:ext cx="0" cy="18793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0" name="Straight Connector 309"/>
            <p:cNvCxnSpPr/>
            <p:nvPr/>
          </p:nvCxnSpPr>
          <p:spPr>
            <a:xfrm flipV="1">
              <a:off x="3803763" y="2054304"/>
              <a:ext cx="0" cy="19454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1" name="Picture 223" descr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831" y="19014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2" name="Straight Connector 311"/>
            <p:cNvCxnSpPr/>
            <p:nvPr/>
          </p:nvCxnSpPr>
          <p:spPr>
            <a:xfrm flipH="1">
              <a:off x="3483239" y="1925714"/>
              <a:ext cx="1996142" cy="1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3" name="Straight Connector 312"/>
            <p:cNvCxnSpPr/>
            <p:nvPr/>
          </p:nvCxnSpPr>
          <p:spPr>
            <a:xfrm flipH="1">
              <a:off x="3485526" y="2054305"/>
              <a:ext cx="2038931" cy="0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4" name="Picture 223" descr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904" y="20157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5" name="Group 314"/>
            <p:cNvGrpSpPr/>
            <p:nvPr/>
          </p:nvGrpSpPr>
          <p:grpSpPr>
            <a:xfrm>
              <a:off x="4840253" y="1932333"/>
              <a:ext cx="211595" cy="401154"/>
              <a:chOff x="2534844" y="3248011"/>
              <a:chExt cx="211595" cy="534872"/>
            </a:xfrm>
          </p:grpSpPr>
          <p:grpSp>
            <p:nvGrpSpPr>
              <p:cNvPr id="196" name="Group 315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198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199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0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7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07" name="Rectangle 338"/>
          <p:cNvSpPr/>
          <p:nvPr/>
        </p:nvSpPr>
        <p:spPr>
          <a:xfrm>
            <a:off x="139753" y="690307"/>
            <a:ext cx="932307" cy="32829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3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grpSp>
        <p:nvGrpSpPr>
          <p:cNvPr id="208" name="Group 339"/>
          <p:cNvGrpSpPr/>
          <p:nvPr/>
        </p:nvGrpSpPr>
        <p:grpSpPr>
          <a:xfrm>
            <a:off x="1382544" y="1391696"/>
            <a:ext cx="2324445" cy="1238083"/>
            <a:chOff x="2971800" y="2098675"/>
            <a:chExt cx="2971800" cy="1863725"/>
          </a:xfrm>
        </p:grpSpPr>
        <p:sp>
          <p:nvSpPr>
            <p:cNvPr id="209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0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1" name="Rounded Rectangle 342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212" name="Picture 4" descr="ICON_VirtTriangle_flat_Q408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4" descr="ICON_VirtTriangle_flat_Q408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ounded Rectangle 345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215" name="Rounded Rectangle 346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 err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  <a:endParaRPr lang="en-US" sz="13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pic>
          <p:nvPicPr>
            <p:cNvPr id="216" name="Picture 9" descr="ICON_NIC_Q30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10" descr="ICON_Memory_Q30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8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230" name="Picture 12" descr="ICON_CPU_Q30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9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224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0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221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2" name="TextBox 231"/>
          <p:cNvSpPr txBox="1"/>
          <p:nvPr/>
        </p:nvSpPr>
        <p:spPr>
          <a:xfrm>
            <a:off x="1666069" y="4571854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生产存储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33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57" y="3480762"/>
            <a:ext cx="674744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" name="Rectangle 448"/>
          <p:cNvSpPr/>
          <p:nvPr/>
        </p:nvSpPr>
        <p:spPr>
          <a:xfrm>
            <a:off x="11085241" y="692265"/>
            <a:ext cx="932307" cy="32829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3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sp>
        <p:nvSpPr>
          <p:cNvPr id="235" name="Rounded Rectangle 449"/>
          <p:cNvSpPr/>
          <p:nvPr/>
        </p:nvSpPr>
        <p:spPr>
          <a:xfrm>
            <a:off x="1331430" y="2699772"/>
            <a:ext cx="1201327" cy="33718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FC SAN</a:t>
            </a:r>
            <a:endParaRPr lang="zh-CN" altLang="en-US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36" name="Straight Connector 451"/>
          <p:cNvCxnSpPr/>
          <p:nvPr/>
        </p:nvCxnSpPr>
        <p:spPr>
          <a:xfrm>
            <a:off x="1702857" y="2485618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237" name="Straight Connector 452"/>
          <p:cNvCxnSpPr/>
          <p:nvPr/>
        </p:nvCxnSpPr>
        <p:spPr>
          <a:xfrm flipH="1">
            <a:off x="2256580" y="2465500"/>
            <a:ext cx="627117" cy="272149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38" name="TextBox 237"/>
          <p:cNvSpPr txBox="1"/>
          <p:nvPr/>
        </p:nvSpPr>
        <p:spPr>
          <a:xfrm>
            <a:off x="8993279" y="4480414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灾备存储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39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036" y="3374082"/>
            <a:ext cx="69260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" name="TextBox 239"/>
          <p:cNvSpPr txBox="1"/>
          <p:nvPr/>
        </p:nvSpPr>
        <p:spPr>
          <a:xfrm>
            <a:off x="4508350" y="4581817"/>
            <a:ext cx="3226463" cy="457200"/>
          </a:xfrm>
          <a:prstGeom prst="rect">
            <a:avLst/>
          </a:prstGeom>
          <a:noFill/>
        </p:spPr>
        <p:txBody>
          <a:bodyPr wrap="none" lIns="121912" tIns="60956" rIns="121912" bIns="60956" rtlCol="0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全活系统</a:t>
            </a:r>
          </a:p>
        </p:txBody>
      </p:sp>
      <p:pic>
        <p:nvPicPr>
          <p:cNvPr id="241" name="图片 38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55379" y="993983"/>
            <a:ext cx="459572" cy="5070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242" name="椭圆 385"/>
          <p:cNvSpPr/>
          <p:nvPr/>
        </p:nvSpPr>
        <p:spPr>
          <a:xfrm>
            <a:off x="2468379" y="1504728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43" name="Rounded Rectangle 449"/>
          <p:cNvSpPr/>
          <p:nvPr/>
        </p:nvSpPr>
        <p:spPr>
          <a:xfrm>
            <a:off x="2573226" y="2699772"/>
            <a:ext cx="1201327" cy="337189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IP SAN</a:t>
            </a:r>
            <a:endParaRPr lang="zh-CN" altLang="en-US" sz="15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4" name="Straight Connector 453"/>
          <p:cNvCxnSpPr>
            <a:stCxn id="243" idx="2"/>
            <a:endCxn id="233" idx="0"/>
          </p:cNvCxnSpPr>
          <p:nvPr/>
        </p:nvCxnSpPr>
        <p:spPr>
          <a:xfrm flipH="1">
            <a:off x="2528829" y="3036963"/>
            <a:ext cx="645056" cy="443796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45" name="Rounded Rectangle 449"/>
          <p:cNvSpPr/>
          <p:nvPr/>
        </p:nvSpPr>
        <p:spPr>
          <a:xfrm>
            <a:off x="8661167" y="2699772"/>
            <a:ext cx="1201327" cy="337189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IP SAN</a:t>
            </a:r>
            <a:endParaRPr lang="zh-CN" altLang="en-US" sz="15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6" name="Straight Connector 453"/>
          <p:cNvCxnSpPr>
            <a:stCxn id="245" idx="2"/>
            <a:endCxn id="239" idx="0"/>
          </p:cNvCxnSpPr>
          <p:nvPr/>
        </p:nvCxnSpPr>
        <p:spPr>
          <a:xfrm>
            <a:off x="9261833" y="3036963"/>
            <a:ext cx="668511" cy="337116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47" name="Straight Connector 453"/>
          <p:cNvCxnSpPr>
            <a:stCxn id="248" idx="2"/>
            <a:endCxn id="239" idx="0"/>
          </p:cNvCxnSpPr>
          <p:nvPr/>
        </p:nvCxnSpPr>
        <p:spPr>
          <a:xfrm flipH="1">
            <a:off x="9930340" y="3036963"/>
            <a:ext cx="587597" cy="33711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48" name="Rounded Rectangle 449"/>
          <p:cNvSpPr/>
          <p:nvPr/>
        </p:nvSpPr>
        <p:spPr>
          <a:xfrm>
            <a:off x="9917277" y="2699772"/>
            <a:ext cx="1201327" cy="33718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FC SAN</a:t>
            </a:r>
            <a:endParaRPr lang="zh-CN" altLang="en-US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9" name="直接连接符 392"/>
          <p:cNvCxnSpPr/>
          <p:nvPr/>
        </p:nvCxnSpPr>
        <p:spPr>
          <a:xfrm>
            <a:off x="9540804" y="2378121"/>
            <a:ext cx="568960" cy="334576"/>
          </a:xfrm>
          <a:prstGeom prst="line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250" name="直接连接符 393"/>
          <p:cNvCxnSpPr/>
          <p:nvPr/>
        </p:nvCxnSpPr>
        <p:spPr>
          <a:xfrm>
            <a:off x="10571043" y="2365929"/>
            <a:ext cx="0" cy="334576"/>
          </a:xfrm>
          <a:prstGeom prst="line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52" name="椭圆 398"/>
          <p:cNvSpPr/>
          <p:nvPr/>
        </p:nvSpPr>
        <p:spPr>
          <a:xfrm>
            <a:off x="2463108" y="1483292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53" name="Straight Connector 451"/>
          <p:cNvCxnSpPr/>
          <p:nvPr/>
        </p:nvCxnSpPr>
        <p:spPr>
          <a:xfrm>
            <a:off x="2313813" y="2485615"/>
            <a:ext cx="569883" cy="235988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4" name="Straight Connector 451"/>
          <p:cNvCxnSpPr/>
          <p:nvPr/>
        </p:nvCxnSpPr>
        <p:spPr>
          <a:xfrm>
            <a:off x="3382468" y="246550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5" name="Straight Connector 451"/>
          <p:cNvCxnSpPr/>
          <p:nvPr/>
        </p:nvCxnSpPr>
        <p:spPr>
          <a:xfrm>
            <a:off x="9072076" y="241008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6" name="Straight Connector 451"/>
          <p:cNvCxnSpPr/>
          <p:nvPr/>
        </p:nvCxnSpPr>
        <p:spPr>
          <a:xfrm flipH="1">
            <a:off x="9570849" y="2378126"/>
            <a:ext cx="538915" cy="28804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58" name="圆柱形 404"/>
          <p:cNvSpPr/>
          <p:nvPr/>
        </p:nvSpPr>
        <p:spPr>
          <a:xfrm>
            <a:off x="9616619" y="3705210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DC5034">
                  <a:lumMod val="75000"/>
                </a:srgbClr>
              </a:gs>
              <a:gs pos="53000">
                <a:srgbClr val="DC5034">
                  <a:lumMod val="40000"/>
                  <a:lumOff val="60000"/>
                </a:srgbClr>
              </a:gs>
              <a:gs pos="100000">
                <a:srgbClr val="DC5034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DC5034">
                <a:lumMod val="7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59" name="直接箭头连接符 407"/>
          <p:cNvCxnSpPr/>
          <p:nvPr/>
        </p:nvCxnSpPr>
        <p:spPr>
          <a:xfrm>
            <a:off x="2824402" y="3908019"/>
            <a:ext cx="6792211" cy="0"/>
          </a:xfrm>
          <a:prstGeom prst="straightConnector1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260" name="圆柱形 409"/>
          <p:cNvSpPr/>
          <p:nvPr/>
        </p:nvSpPr>
        <p:spPr>
          <a:xfrm>
            <a:off x="2275506" y="3705210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0085C3">
                  <a:lumMod val="75000"/>
                  <a:alpha val="40000"/>
                </a:srgbClr>
              </a:gs>
              <a:gs pos="53000">
                <a:srgbClr val="0085C3">
                  <a:lumMod val="20000"/>
                  <a:lumOff val="80000"/>
                </a:srgbClr>
              </a:gs>
              <a:gs pos="100000">
                <a:srgbClr val="0085C3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0085C3">
                <a:shade val="95000"/>
                <a:satMod val="10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261" name="组合 413"/>
          <p:cNvGrpSpPr/>
          <p:nvPr/>
        </p:nvGrpSpPr>
        <p:grpSpPr>
          <a:xfrm>
            <a:off x="1233240" y="3282299"/>
            <a:ext cx="10095853" cy="691396"/>
            <a:chOff x="856349" y="3112191"/>
            <a:chExt cx="7571890" cy="518547"/>
          </a:xfrm>
        </p:grpSpPr>
        <p:pic>
          <p:nvPicPr>
            <p:cNvPr id="262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56349" y="3122738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3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981791" y="3112191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4" name="组合 416"/>
          <p:cNvGrpSpPr/>
          <p:nvPr/>
        </p:nvGrpSpPr>
        <p:grpSpPr>
          <a:xfrm>
            <a:off x="1279540" y="3950764"/>
            <a:ext cx="10000079" cy="299813"/>
            <a:chOff x="891072" y="3613542"/>
            <a:chExt cx="7500059" cy="224860"/>
          </a:xfrm>
        </p:grpSpPr>
        <p:sp>
          <p:nvSpPr>
            <p:cNvPr id="265" name="AutoShape 91"/>
            <p:cNvSpPr>
              <a:spLocks noChangeArrowheads="1"/>
            </p:cNvSpPr>
            <p:nvPr/>
          </p:nvSpPr>
          <p:spPr bwMode="gray">
            <a:xfrm>
              <a:off x="891072" y="3624089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66" name="AutoShape 91"/>
            <p:cNvSpPr>
              <a:spLocks noChangeArrowheads="1"/>
            </p:cNvSpPr>
            <p:nvPr/>
          </p:nvSpPr>
          <p:spPr bwMode="gray">
            <a:xfrm>
              <a:off x="8016514" y="3613542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67" name="组合 419"/>
          <p:cNvGrpSpPr/>
          <p:nvPr/>
        </p:nvGrpSpPr>
        <p:grpSpPr>
          <a:xfrm>
            <a:off x="1279543" y="4310660"/>
            <a:ext cx="10000079" cy="299813"/>
            <a:chOff x="891073" y="3883463"/>
            <a:chExt cx="7500059" cy="224860"/>
          </a:xfrm>
        </p:grpSpPr>
        <p:sp>
          <p:nvSpPr>
            <p:cNvPr id="268" name="AutoShape 91"/>
            <p:cNvSpPr>
              <a:spLocks noChangeArrowheads="1"/>
            </p:cNvSpPr>
            <p:nvPr/>
          </p:nvSpPr>
          <p:spPr bwMode="gray">
            <a:xfrm>
              <a:off x="891073" y="3894010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69" name="AutoShape 91"/>
            <p:cNvSpPr>
              <a:spLocks noChangeArrowheads="1"/>
            </p:cNvSpPr>
            <p:nvPr/>
          </p:nvSpPr>
          <p:spPr bwMode="gray">
            <a:xfrm>
              <a:off x="8016515" y="3883463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70" name="组合 422"/>
          <p:cNvGrpSpPr/>
          <p:nvPr/>
        </p:nvGrpSpPr>
        <p:grpSpPr>
          <a:xfrm>
            <a:off x="1279543" y="4678532"/>
            <a:ext cx="10000079" cy="299813"/>
            <a:chOff x="891073" y="4159368"/>
            <a:chExt cx="7500059" cy="224860"/>
          </a:xfrm>
        </p:grpSpPr>
        <p:sp>
          <p:nvSpPr>
            <p:cNvPr id="271" name="AutoShape 91"/>
            <p:cNvSpPr>
              <a:spLocks noChangeArrowheads="1"/>
            </p:cNvSpPr>
            <p:nvPr/>
          </p:nvSpPr>
          <p:spPr bwMode="gray">
            <a:xfrm>
              <a:off x="891073" y="4169915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72" name="AutoShape 91"/>
            <p:cNvSpPr>
              <a:spLocks noChangeArrowheads="1"/>
            </p:cNvSpPr>
            <p:nvPr/>
          </p:nvSpPr>
          <p:spPr bwMode="gray">
            <a:xfrm>
              <a:off x="8016515" y="4159368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cxnSp>
        <p:nvCxnSpPr>
          <p:cNvPr id="279" name="Straight Connector 453"/>
          <p:cNvCxnSpPr/>
          <p:nvPr/>
        </p:nvCxnSpPr>
        <p:spPr>
          <a:xfrm flipH="1">
            <a:off x="3774554" y="2868367"/>
            <a:ext cx="4886615" cy="0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80" name="Straight Connector 453"/>
          <p:cNvCxnSpPr/>
          <p:nvPr/>
        </p:nvCxnSpPr>
        <p:spPr>
          <a:xfrm>
            <a:off x="3774554" y="2807407"/>
            <a:ext cx="4886615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pic>
        <p:nvPicPr>
          <p:cNvPr id="142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24" y="5546716"/>
            <a:ext cx="69260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" name="TextBox 275"/>
          <p:cNvSpPr txBox="1"/>
          <p:nvPr/>
        </p:nvSpPr>
        <p:spPr>
          <a:xfrm>
            <a:off x="8326653" y="6269506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灾备存储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7656" y="6355680"/>
            <a:ext cx="1227253" cy="3862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121912" tIns="60956" rIns="121912" bIns="60956" rtlCol="0">
            <a:spAutoFit/>
          </a:bodyPr>
          <a:lstStyle/>
          <a:p>
            <a:pPr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异地机房</a:t>
            </a:r>
          </a:p>
        </p:txBody>
      </p:sp>
      <p:cxnSp>
        <p:nvCxnSpPr>
          <p:cNvPr id="13" name="Elbow Connector 12"/>
          <p:cNvCxnSpPr/>
          <p:nvPr/>
        </p:nvCxnSpPr>
        <p:spPr>
          <a:xfrm>
            <a:off x="2824404" y="4182340"/>
            <a:ext cx="4910405" cy="1669821"/>
          </a:xfrm>
          <a:prstGeom prst="bentConnector3">
            <a:avLst>
              <a:gd name="adj1" fmla="val 14618"/>
            </a:avLst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277" name="Elbow Connector 276"/>
          <p:cNvCxnSpPr>
            <a:endCxn id="142" idx="0"/>
          </p:cNvCxnSpPr>
          <p:nvPr/>
        </p:nvCxnSpPr>
        <p:spPr>
          <a:xfrm rot="10800000" flipV="1">
            <a:off x="8069231" y="4259903"/>
            <a:ext cx="1514812" cy="1286808"/>
          </a:xfrm>
          <a:prstGeom prst="bentConnector2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sysDot"/>
            <a:headEnd type="none" w="med" len="med"/>
            <a:tailEnd type="arrow" w="med" len="med"/>
          </a:ln>
          <a:effectLst/>
        </p:spPr>
      </p:cxnSp>
      <p:pic>
        <p:nvPicPr>
          <p:cNvPr id="278" name="Picture 101" descr="gif011.gif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111129" y="5430648"/>
            <a:ext cx="595264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" name="AutoShape 91"/>
          <p:cNvSpPr>
            <a:spLocks noChangeArrowheads="1"/>
          </p:cNvSpPr>
          <p:nvPr/>
        </p:nvSpPr>
        <p:spPr bwMode="gray">
          <a:xfrm>
            <a:off x="8470662" y="5984865"/>
            <a:ext cx="499489" cy="285751"/>
          </a:xfrm>
          <a:prstGeom prst="can">
            <a:avLst>
              <a:gd name="adj" fmla="val 34218"/>
            </a:avLst>
          </a:prstGeom>
          <a:gradFill rotWithShape="1">
            <a:gsLst>
              <a:gs pos="0">
                <a:srgbClr val="99CC00"/>
              </a:gs>
              <a:gs pos="50000">
                <a:srgbClr val="E0F0B2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F2AF00">
                <a:lumMod val="75000"/>
              </a:srgbClr>
            </a:solidFill>
            <a:prstDash val="dash"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219110" eaLnBrk="0" hangingPunct="0">
              <a:lnSpc>
                <a:spcPct val="85000"/>
              </a:lnSpc>
              <a:defRPr/>
            </a:pPr>
            <a:r>
              <a:rPr lang="en-US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11:07</a:t>
            </a:r>
            <a:endParaRPr lang="zh-CN" altLang="zh-CN" sz="1300" b="1" kern="0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3" name="AutoShape 91"/>
          <p:cNvSpPr>
            <a:spLocks noChangeArrowheads="1"/>
          </p:cNvSpPr>
          <p:nvPr/>
        </p:nvSpPr>
        <p:spPr bwMode="gray">
          <a:xfrm>
            <a:off x="9039622" y="5989945"/>
            <a:ext cx="499489" cy="285751"/>
          </a:xfrm>
          <a:prstGeom prst="can">
            <a:avLst>
              <a:gd name="adj" fmla="val 34218"/>
            </a:avLst>
          </a:prstGeom>
          <a:gradFill rotWithShape="1">
            <a:gsLst>
              <a:gs pos="0">
                <a:srgbClr val="99CC00"/>
              </a:gs>
              <a:gs pos="50000">
                <a:srgbClr val="E0F0B2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F2AF00">
                <a:lumMod val="75000"/>
              </a:srgbClr>
            </a:solidFill>
            <a:prstDash val="dash"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219110" eaLnBrk="0" hangingPunct="0">
              <a:lnSpc>
                <a:spcPct val="85000"/>
              </a:lnSpc>
              <a:defRPr/>
            </a:pPr>
            <a:r>
              <a:rPr lang="en-US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11:08</a:t>
            </a:r>
            <a:endParaRPr lang="zh-CN" altLang="zh-CN" sz="1300" b="1" kern="0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4" name="AutoShape 91"/>
          <p:cNvSpPr>
            <a:spLocks noChangeArrowheads="1"/>
          </p:cNvSpPr>
          <p:nvPr/>
        </p:nvSpPr>
        <p:spPr bwMode="gray">
          <a:xfrm>
            <a:off x="9623822" y="5979785"/>
            <a:ext cx="499489" cy="285751"/>
          </a:xfrm>
          <a:prstGeom prst="can">
            <a:avLst>
              <a:gd name="adj" fmla="val 34218"/>
            </a:avLst>
          </a:prstGeom>
          <a:gradFill rotWithShape="1">
            <a:gsLst>
              <a:gs pos="0">
                <a:srgbClr val="99CC00"/>
              </a:gs>
              <a:gs pos="50000">
                <a:srgbClr val="E0F0B2"/>
              </a:gs>
              <a:gs pos="100000">
                <a:srgbClr val="99CC00"/>
              </a:gs>
            </a:gsLst>
            <a:lin ang="0" scaled="1"/>
          </a:gradFill>
          <a:ln w="9525">
            <a:solidFill>
              <a:srgbClr val="F2AF00">
                <a:lumMod val="75000"/>
              </a:srgbClr>
            </a:solidFill>
            <a:prstDash val="dash"/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 defTabSz="1219110" eaLnBrk="0" hangingPunct="0">
              <a:lnSpc>
                <a:spcPct val="85000"/>
              </a:lnSpc>
              <a:defRPr/>
            </a:pPr>
            <a:r>
              <a:rPr lang="en-US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11:08</a:t>
            </a:r>
            <a:endParaRPr lang="zh-CN" altLang="zh-CN" sz="1300" b="1" kern="0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51" name="Picture 25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32" y="711233"/>
            <a:ext cx="2428877" cy="191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Multiply 256"/>
          <p:cNvSpPr/>
          <p:nvPr/>
        </p:nvSpPr>
        <p:spPr>
          <a:xfrm>
            <a:off x="5946807" y="2563567"/>
            <a:ext cx="609600" cy="609600"/>
          </a:xfrm>
          <a:prstGeom prst="mathMultiply">
            <a:avLst/>
          </a:prstGeom>
          <a:solidFill>
            <a:srgbClr val="FF0000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4978762" y="3025929"/>
            <a:ext cx="2432701" cy="724293"/>
          </a:xfrm>
          <a:prstGeom prst="rect">
            <a:avLst/>
          </a:prstGeom>
          <a:solidFill>
            <a:srgbClr val="FF0000"/>
          </a:solidFill>
        </p:spPr>
        <p:txBody>
          <a:bodyPr wrap="none" lIns="121912" tIns="60956" rIns="121912" bIns="60956" rtlCol="0">
            <a:sp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18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链路故障</a:t>
            </a:r>
            <a:r>
              <a:rPr lang="en-US" altLang="zh-CN" sz="18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/</a:t>
            </a:r>
            <a:r>
              <a:rPr lang="zh-CN" altLang="en-US" sz="18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大数据写入</a:t>
            </a:r>
            <a:endParaRPr lang="en-US" altLang="zh-CN" sz="18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18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同异步在线转换</a:t>
            </a:r>
          </a:p>
        </p:txBody>
      </p:sp>
      <p:sp>
        <p:nvSpPr>
          <p:cNvPr id="274" name="Down Arrow 273"/>
          <p:cNvSpPr/>
          <p:nvPr/>
        </p:nvSpPr>
        <p:spPr>
          <a:xfrm>
            <a:off x="457200" y="2105349"/>
            <a:ext cx="942984" cy="1462355"/>
          </a:xfrm>
          <a:prstGeom prst="downArrow">
            <a:avLst/>
          </a:prstGeom>
          <a:solidFill>
            <a:srgbClr val="FF0000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zh-CN" altLang="en-US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突发访问</a:t>
            </a:r>
          </a:p>
        </p:txBody>
      </p:sp>
      <p:cxnSp>
        <p:nvCxnSpPr>
          <p:cNvPr id="281" name="直接箭头连接符 407"/>
          <p:cNvCxnSpPr/>
          <p:nvPr/>
        </p:nvCxnSpPr>
        <p:spPr>
          <a:xfrm>
            <a:off x="2814245" y="4050259"/>
            <a:ext cx="6792211" cy="0"/>
          </a:xfrm>
          <a:prstGeom prst="straightConnector1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dash"/>
            <a:headEnd type="none" w="med" len="med"/>
            <a:tailEnd type="arrow" w="med" len="med"/>
          </a:ln>
          <a:effectLst/>
        </p:spPr>
      </p:cxnSp>
      <p:sp>
        <p:nvSpPr>
          <p:cNvPr id="3" name="Curved Right Arrow 2"/>
          <p:cNvSpPr/>
          <p:nvPr/>
        </p:nvSpPr>
        <p:spPr>
          <a:xfrm>
            <a:off x="3963173" y="3747532"/>
            <a:ext cx="328715" cy="605453"/>
          </a:xfrm>
          <a:prstGeom prst="curvedRightArrow">
            <a:avLst/>
          </a:prstGeom>
          <a:solidFill>
            <a:srgbClr val="FFC000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86" name="Picture 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11" y="717179"/>
            <a:ext cx="2104756" cy="188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" name="TextBox 286"/>
          <p:cNvSpPr txBox="1"/>
          <p:nvPr/>
        </p:nvSpPr>
        <p:spPr>
          <a:xfrm>
            <a:off x="4670719" y="3978772"/>
            <a:ext cx="3161780" cy="61554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内置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Live Volume</a:t>
            </a: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双活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&amp;3DC</a:t>
            </a:r>
            <a:endParaRPr lang="en-US" altLang="zh-CN" sz="16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9110">
              <a:defRPr/>
            </a:pP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内置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APM</a:t>
            </a:r>
            <a:r>
              <a:rPr lang="zh-CN" altLang="en-US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实现应用级</a:t>
            </a:r>
            <a:r>
              <a:rPr lang="en-US" altLang="zh-CN" sz="1600" b="1" kern="0" dirty="0" smtClean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CDP</a:t>
            </a:r>
            <a:endParaRPr lang="en-US" sz="16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206" name="Group 45"/>
          <p:cNvGrpSpPr/>
          <p:nvPr/>
        </p:nvGrpSpPr>
        <p:grpSpPr>
          <a:xfrm rot="10800000">
            <a:off x="10004302" y="6434676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285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88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89" name="Group 48"/>
          <p:cNvGrpSpPr/>
          <p:nvPr/>
        </p:nvGrpSpPr>
        <p:grpSpPr>
          <a:xfrm rot="10800000">
            <a:off x="10269836" y="6362666"/>
            <a:ext cx="1916906" cy="493260"/>
            <a:chOff x="4342080" y="0"/>
            <a:chExt cx="1916906" cy="493260"/>
          </a:xfrm>
        </p:grpSpPr>
        <p:sp>
          <p:nvSpPr>
            <p:cNvPr id="290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91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92" name="Group 16"/>
          <p:cNvGrpSpPr/>
          <p:nvPr/>
        </p:nvGrpSpPr>
        <p:grpSpPr>
          <a:xfrm>
            <a:off x="10928273" y="6398825"/>
            <a:ext cx="1101716" cy="420939"/>
            <a:chOff x="6804248" y="217554"/>
            <a:chExt cx="2019300" cy="771525"/>
          </a:xfrm>
        </p:grpSpPr>
        <p:pic>
          <p:nvPicPr>
            <p:cNvPr id="293" name="Picture 1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294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87418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37"/>
          <p:cNvGrpSpPr/>
          <p:nvPr/>
        </p:nvGrpSpPr>
        <p:grpSpPr>
          <a:xfrm>
            <a:off x="-1" y="-1"/>
            <a:ext cx="9477699" cy="725101"/>
            <a:chOff x="0" y="-4422"/>
            <a:chExt cx="6975574" cy="714248"/>
          </a:xfrm>
        </p:grpSpPr>
        <p:grpSp>
          <p:nvGrpSpPr>
            <p:cNvPr id="144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188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5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146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184392"/>
            <a:ext cx="10607040" cy="551885"/>
          </a:xfrm>
        </p:spPr>
        <p:txBody>
          <a:bodyPr>
            <a:normAutofit/>
          </a:bodyPr>
          <a:lstStyle/>
          <a:p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全活</a:t>
            </a:r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5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：功能统一（统一界面轻松实现所有功能）</a:t>
            </a:r>
          </a:p>
        </p:txBody>
      </p:sp>
      <p:sp>
        <p:nvSpPr>
          <p:cNvPr id="79" name="圆角矩形标注 288"/>
          <p:cNvSpPr/>
          <p:nvPr/>
        </p:nvSpPr>
        <p:spPr>
          <a:xfrm>
            <a:off x="6118879" y="1286619"/>
            <a:ext cx="2186924" cy="774980"/>
          </a:xfrm>
          <a:prstGeom prst="wedgeRoundRectCallout">
            <a:avLst>
              <a:gd name="adj1" fmla="val 76518"/>
              <a:gd name="adj2" fmla="val 145756"/>
              <a:gd name="adj3" fmla="val 16667"/>
            </a:avLst>
          </a:prstGeom>
          <a:solidFill>
            <a:srgbClr val="FF0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zh-CN" altLang="en-US" sz="21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多主机协议和双活的结合</a:t>
            </a:r>
          </a:p>
        </p:txBody>
      </p:sp>
      <p:sp>
        <p:nvSpPr>
          <p:cNvPr id="80" name="Rectangle 338"/>
          <p:cNvSpPr/>
          <p:nvPr/>
        </p:nvSpPr>
        <p:spPr>
          <a:xfrm>
            <a:off x="139753" y="844093"/>
            <a:ext cx="932307" cy="32829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sp>
        <p:nvSpPr>
          <p:cNvPr id="81" name="Rounded Rectangle 466"/>
          <p:cNvSpPr/>
          <p:nvPr/>
        </p:nvSpPr>
        <p:spPr>
          <a:xfrm>
            <a:off x="853443" y="3620732"/>
            <a:ext cx="10706908" cy="1934112"/>
          </a:xfrm>
          <a:prstGeom prst="roundRect">
            <a:avLst/>
          </a:prstGeom>
          <a:solidFill>
            <a:srgbClr val="94F98F">
              <a:alpha val="3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82" name="Straight Connector 453"/>
          <p:cNvCxnSpPr>
            <a:stCxn id="173" idx="2"/>
          </p:cNvCxnSpPr>
          <p:nvPr/>
        </p:nvCxnSpPr>
        <p:spPr>
          <a:xfrm>
            <a:off x="1932094" y="3204606"/>
            <a:ext cx="605633" cy="646559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83" name="Straight Connector 200"/>
          <p:cNvCxnSpPr/>
          <p:nvPr/>
        </p:nvCxnSpPr>
        <p:spPr>
          <a:xfrm>
            <a:off x="9540804" y="1383624"/>
            <a:ext cx="0" cy="199613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84" name="Picture 2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392" y="1150503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203"/>
          <p:cNvCxnSpPr/>
          <p:nvPr/>
        </p:nvCxnSpPr>
        <p:spPr>
          <a:xfrm flipH="1" flipV="1">
            <a:off x="8350657" y="1377447"/>
            <a:ext cx="2737496" cy="2142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grpSp>
        <p:nvGrpSpPr>
          <p:cNvPr id="86" name="Group 221"/>
          <p:cNvGrpSpPr/>
          <p:nvPr/>
        </p:nvGrpSpPr>
        <p:grpSpPr>
          <a:xfrm>
            <a:off x="8780615" y="1573096"/>
            <a:ext cx="2073472" cy="1082157"/>
            <a:chOff x="2971800" y="2098675"/>
            <a:chExt cx="2971800" cy="1863725"/>
          </a:xfrm>
        </p:grpSpPr>
        <p:sp>
          <p:nvSpPr>
            <p:cNvPr id="87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88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89" name="Rounded Rectangle 226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90" name="Picture 4" descr="ICON_VirtTriangle_flat_Q40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4" descr="ICON_VirtTriangle_flat_Q408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ounded Rectangle 229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93" name="Rounded Rectangle 230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pic>
          <p:nvPicPr>
            <p:cNvPr id="94" name="Picture 9" descr="ICON_NIC_Q3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0" descr="ICON_Memory_Q30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6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108" name="Picture 12" descr="ICON_CPU_Q30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7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102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8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99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0" name="Group 249"/>
          <p:cNvGrpSpPr>
            <a:grpSpLocks/>
          </p:cNvGrpSpPr>
          <p:nvPr/>
        </p:nvGrpSpPr>
        <p:grpSpPr bwMode="auto">
          <a:xfrm rot="10800000" flipH="1" flipV="1">
            <a:off x="9493986" y="1183751"/>
            <a:ext cx="223399" cy="405159"/>
            <a:chOff x="4709131" y="2651566"/>
            <a:chExt cx="143668" cy="643937"/>
          </a:xfrm>
        </p:grpSpPr>
        <p:sp>
          <p:nvSpPr>
            <p:cNvPr id="111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12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13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5741" y="2651566"/>
              <a:ext cx="6296" cy="261940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5" name="Group 254"/>
          <p:cNvGrpSpPr>
            <a:grpSpLocks/>
          </p:cNvGrpSpPr>
          <p:nvPr/>
        </p:nvGrpSpPr>
        <p:grpSpPr bwMode="auto">
          <a:xfrm rot="10800000" flipH="1" flipV="1">
            <a:off x="10525697" y="1185525"/>
            <a:ext cx="223399" cy="402787"/>
            <a:chOff x="4709131" y="2655335"/>
            <a:chExt cx="143668" cy="640168"/>
          </a:xfrm>
        </p:grpSpPr>
        <p:sp>
          <p:nvSpPr>
            <p:cNvPr id="116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17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18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9369" y="2655335"/>
              <a:ext cx="2668" cy="258171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Connector 118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0" name="Straight Connector 259"/>
          <p:cNvCxnSpPr/>
          <p:nvPr/>
        </p:nvCxnSpPr>
        <p:spPr>
          <a:xfrm flipH="1">
            <a:off x="10561373" y="1387481"/>
            <a:ext cx="1755" cy="195759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cxnSp>
        <p:nvCxnSpPr>
          <p:cNvPr id="121" name="Straight Connector 260"/>
          <p:cNvCxnSpPr/>
          <p:nvPr/>
        </p:nvCxnSpPr>
        <p:spPr>
          <a:xfrm flipH="1" flipV="1">
            <a:off x="8350657" y="1184685"/>
            <a:ext cx="2734584" cy="84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22" name="Picture 2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482" y="1364831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" name="Group 306"/>
          <p:cNvGrpSpPr/>
          <p:nvPr/>
        </p:nvGrpSpPr>
        <p:grpSpPr>
          <a:xfrm>
            <a:off x="744518" y="1152325"/>
            <a:ext cx="3550071" cy="576063"/>
            <a:chOff x="2861904" y="1901440"/>
            <a:chExt cx="2662553" cy="432047"/>
          </a:xfrm>
        </p:grpSpPr>
        <p:grpSp>
          <p:nvGrpSpPr>
            <p:cNvPr id="124" name="Group 307"/>
            <p:cNvGrpSpPr/>
            <p:nvPr/>
          </p:nvGrpSpPr>
          <p:grpSpPr>
            <a:xfrm>
              <a:off x="3777077" y="1932333"/>
              <a:ext cx="211595" cy="401154"/>
              <a:chOff x="2534844" y="3248011"/>
              <a:chExt cx="211595" cy="534872"/>
            </a:xfrm>
          </p:grpSpPr>
          <p:grpSp>
            <p:nvGrpSpPr>
              <p:cNvPr id="137" name="Group 320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139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140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1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8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cxnSp>
          <p:nvCxnSpPr>
            <p:cNvPr id="125" name="Straight Connector 308"/>
            <p:cNvCxnSpPr/>
            <p:nvPr/>
          </p:nvCxnSpPr>
          <p:spPr>
            <a:xfrm flipV="1">
              <a:off x="4880216" y="2054305"/>
              <a:ext cx="0" cy="18793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26" name="Straight Connector 309"/>
            <p:cNvCxnSpPr/>
            <p:nvPr/>
          </p:nvCxnSpPr>
          <p:spPr>
            <a:xfrm flipV="1">
              <a:off x="3803763" y="2054304"/>
              <a:ext cx="0" cy="19454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27" name="Picture 223" descr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831" y="19014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8" name="Straight Connector 311"/>
            <p:cNvCxnSpPr/>
            <p:nvPr/>
          </p:nvCxnSpPr>
          <p:spPr>
            <a:xfrm flipH="1">
              <a:off x="3483239" y="1925714"/>
              <a:ext cx="1996142" cy="1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29" name="Straight Connector 312"/>
            <p:cNvCxnSpPr/>
            <p:nvPr/>
          </p:nvCxnSpPr>
          <p:spPr>
            <a:xfrm flipH="1">
              <a:off x="3485526" y="2054305"/>
              <a:ext cx="2038931" cy="0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30" name="Picture 223" descr="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904" y="20157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1" name="Group 314"/>
            <p:cNvGrpSpPr/>
            <p:nvPr/>
          </p:nvGrpSpPr>
          <p:grpSpPr>
            <a:xfrm>
              <a:off x="4840253" y="1932333"/>
              <a:ext cx="211595" cy="401154"/>
              <a:chOff x="2534844" y="3248011"/>
              <a:chExt cx="211595" cy="534872"/>
            </a:xfrm>
          </p:grpSpPr>
          <p:grpSp>
            <p:nvGrpSpPr>
              <p:cNvPr id="132" name="Group 315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134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135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6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33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grpSp>
        <p:nvGrpSpPr>
          <p:cNvPr id="143" name="Group 339"/>
          <p:cNvGrpSpPr/>
          <p:nvPr/>
        </p:nvGrpSpPr>
        <p:grpSpPr>
          <a:xfrm>
            <a:off x="1382544" y="1559337"/>
            <a:ext cx="2324445" cy="1238083"/>
            <a:chOff x="2971800" y="2098675"/>
            <a:chExt cx="2971800" cy="1863725"/>
          </a:xfrm>
        </p:grpSpPr>
        <p:sp>
          <p:nvSpPr>
            <p:cNvPr id="147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48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49" name="Rounded Rectangle 342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150" name="Picture 4" descr="ICON_VirtTriangle_flat_Q408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Picture 4" descr="ICON_VirtTriangle_flat_Q408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Rounded Rectangle 345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153" name="Rounded Rectangle 346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 err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  <a:endParaRPr lang="en-US" sz="13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pic>
          <p:nvPicPr>
            <p:cNvPr id="154" name="Picture 9" descr="ICON_NIC_Q30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10" descr="ICON_Memory_Q30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6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168" name="Picture 12" descr="ICON_CPU_Q30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7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162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8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159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0" name="TextBox 169"/>
          <p:cNvSpPr txBox="1"/>
          <p:nvPr/>
        </p:nvSpPr>
        <p:spPr>
          <a:xfrm>
            <a:off x="1666069" y="5029054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生产存储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171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57" y="3831282"/>
            <a:ext cx="674744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" name="Rectangle 448"/>
          <p:cNvSpPr/>
          <p:nvPr/>
        </p:nvSpPr>
        <p:spPr>
          <a:xfrm>
            <a:off x="11085241" y="859905"/>
            <a:ext cx="932307" cy="32829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3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sp>
        <p:nvSpPr>
          <p:cNvPr id="173" name="Rounded Rectangle 449"/>
          <p:cNvSpPr/>
          <p:nvPr/>
        </p:nvSpPr>
        <p:spPr>
          <a:xfrm>
            <a:off x="1331430" y="2867412"/>
            <a:ext cx="1201327" cy="33718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FC SAN</a:t>
            </a:r>
            <a:endParaRPr lang="zh-CN" altLang="en-US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74" name="Straight Connector 451"/>
          <p:cNvCxnSpPr/>
          <p:nvPr/>
        </p:nvCxnSpPr>
        <p:spPr>
          <a:xfrm>
            <a:off x="1702857" y="2653258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75" name="Straight Connector 452"/>
          <p:cNvCxnSpPr/>
          <p:nvPr/>
        </p:nvCxnSpPr>
        <p:spPr>
          <a:xfrm flipH="1">
            <a:off x="2256580" y="2633140"/>
            <a:ext cx="627117" cy="272149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76" name="TextBox 175"/>
          <p:cNvSpPr txBox="1"/>
          <p:nvPr/>
        </p:nvSpPr>
        <p:spPr>
          <a:xfrm>
            <a:off x="8993279" y="5029054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灾备存储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177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036" y="3724602"/>
            <a:ext cx="69260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" name="TextBox 177"/>
          <p:cNvSpPr txBox="1"/>
          <p:nvPr/>
        </p:nvSpPr>
        <p:spPr>
          <a:xfrm>
            <a:off x="4813151" y="3742883"/>
            <a:ext cx="3226463" cy="457200"/>
          </a:xfrm>
          <a:prstGeom prst="rect">
            <a:avLst/>
          </a:prstGeom>
          <a:noFill/>
        </p:spPr>
        <p:txBody>
          <a:bodyPr wrap="none" lIns="121912" tIns="60956" rIns="121912" bIns="60956" rtlCol="0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全活系统</a:t>
            </a:r>
          </a:p>
        </p:txBody>
      </p:sp>
      <p:pic>
        <p:nvPicPr>
          <p:cNvPr id="179" name="图片 38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55379" y="1161623"/>
            <a:ext cx="459572" cy="5070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80" name="椭圆 385"/>
          <p:cNvSpPr/>
          <p:nvPr/>
        </p:nvSpPr>
        <p:spPr>
          <a:xfrm>
            <a:off x="2468379" y="1672368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81" name="Rounded Rectangle 449"/>
          <p:cNvSpPr/>
          <p:nvPr/>
        </p:nvSpPr>
        <p:spPr>
          <a:xfrm>
            <a:off x="2573226" y="2867412"/>
            <a:ext cx="1201327" cy="337189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IP SAN</a:t>
            </a:r>
            <a:endParaRPr lang="zh-CN" altLang="en-US" sz="15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82" name="Straight Connector 453"/>
          <p:cNvCxnSpPr>
            <a:stCxn id="181" idx="2"/>
            <a:endCxn id="171" idx="0"/>
          </p:cNvCxnSpPr>
          <p:nvPr/>
        </p:nvCxnSpPr>
        <p:spPr>
          <a:xfrm flipH="1">
            <a:off x="2528829" y="3204603"/>
            <a:ext cx="645056" cy="626676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183" name="Rounded Rectangle 449"/>
          <p:cNvSpPr/>
          <p:nvPr/>
        </p:nvSpPr>
        <p:spPr>
          <a:xfrm>
            <a:off x="8661167" y="2867412"/>
            <a:ext cx="1201327" cy="337189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IP SAN</a:t>
            </a:r>
            <a:endParaRPr lang="zh-CN" altLang="en-US" sz="15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84" name="Straight Connector 453"/>
          <p:cNvCxnSpPr>
            <a:stCxn id="183" idx="2"/>
            <a:endCxn id="177" idx="0"/>
          </p:cNvCxnSpPr>
          <p:nvPr/>
        </p:nvCxnSpPr>
        <p:spPr>
          <a:xfrm>
            <a:off x="9261833" y="3204603"/>
            <a:ext cx="668511" cy="519996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85" name="Straight Connector 453"/>
          <p:cNvCxnSpPr>
            <a:stCxn id="186" idx="2"/>
            <a:endCxn id="177" idx="0"/>
          </p:cNvCxnSpPr>
          <p:nvPr/>
        </p:nvCxnSpPr>
        <p:spPr>
          <a:xfrm flipH="1">
            <a:off x="9930340" y="3204603"/>
            <a:ext cx="587597" cy="51999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86" name="Rounded Rectangle 449"/>
          <p:cNvSpPr/>
          <p:nvPr/>
        </p:nvSpPr>
        <p:spPr>
          <a:xfrm>
            <a:off x="9917277" y="2867412"/>
            <a:ext cx="1201327" cy="33718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FC SAN</a:t>
            </a:r>
            <a:endParaRPr lang="zh-CN" altLang="en-US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34" name="直接连接符 392"/>
          <p:cNvCxnSpPr/>
          <p:nvPr/>
        </p:nvCxnSpPr>
        <p:spPr>
          <a:xfrm>
            <a:off x="9540804" y="2545761"/>
            <a:ext cx="568960" cy="334576"/>
          </a:xfrm>
          <a:prstGeom prst="line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238" name="直接连接符 393"/>
          <p:cNvCxnSpPr/>
          <p:nvPr/>
        </p:nvCxnSpPr>
        <p:spPr>
          <a:xfrm>
            <a:off x="10571043" y="2533569"/>
            <a:ext cx="0" cy="334576"/>
          </a:xfrm>
          <a:prstGeom prst="line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40" name="椭圆 398"/>
          <p:cNvSpPr/>
          <p:nvPr/>
        </p:nvSpPr>
        <p:spPr>
          <a:xfrm>
            <a:off x="2463108" y="1650932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5" name="Straight Connector 451"/>
          <p:cNvCxnSpPr/>
          <p:nvPr/>
        </p:nvCxnSpPr>
        <p:spPr>
          <a:xfrm>
            <a:off x="2313813" y="2653255"/>
            <a:ext cx="569883" cy="235988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46" name="Straight Connector 451"/>
          <p:cNvCxnSpPr/>
          <p:nvPr/>
        </p:nvCxnSpPr>
        <p:spPr>
          <a:xfrm>
            <a:off x="3382468" y="263314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47" name="Straight Connector 451"/>
          <p:cNvCxnSpPr/>
          <p:nvPr/>
        </p:nvCxnSpPr>
        <p:spPr>
          <a:xfrm>
            <a:off x="9072076" y="257772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48" name="Straight Connector 451"/>
          <p:cNvCxnSpPr/>
          <p:nvPr/>
        </p:nvCxnSpPr>
        <p:spPr>
          <a:xfrm flipH="1">
            <a:off x="9570849" y="2545766"/>
            <a:ext cx="538915" cy="28804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50" name="圆柱形 404"/>
          <p:cNvSpPr/>
          <p:nvPr/>
        </p:nvSpPr>
        <p:spPr>
          <a:xfrm>
            <a:off x="9632861" y="3985550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DC5034">
                  <a:lumMod val="75000"/>
                </a:srgbClr>
              </a:gs>
              <a:gs pos="53000">
                <a:srgbClr val="DC5034">
                  <a:lumMod val="40000"/>
                  <a:lumOff val="60000"/>
                </a:srgbClr>
              </a:gs>
              <a:gs pos="100000">
                <a:srgbClr val="DC5034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DC5034">
                <a:lumMod val="7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251" name="组合 413"/>
          <p:cNvGrpSpPr/>
          <p:nvPr/>
        </p:nvGrpSpPr>
        <p:grpSpPr>
          <a:xfrm>
            <a:off x="1233240" y="3632819"/>
            <a:ext cx="10095853" cy="691396"/>
            <a:chOff x="856349" y="3112191"/>
            <a:chExt cx="7571890" cy="518547"/>
          </a:xfrm>
        </p:grpSpPr>
        <p:pic>
          <p:nvPicPr>
            <p:cNvPr id="255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56349" y="3122738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981791" y="3112191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7" name="组合 416"/>
          <p:cNvGrpSpPr/>
          <p:nvPr/>
        </p:nvGrpSpPr>
        <p:grpSpPr>
          <a:xfrm>
            <a:off x="1279540" y="4301284"/>
            <a:ext cx="10000079" cy="299813"/>
            <a:chOff x="891072" y="3613542"/>
            <a:chExt cx="7500059" cy="224860"/>
          </a:xfrm>
        </p:grpSpPr>
        <p:sp>
          <p:nvSpPr>
            <p:cNvPr id="258" name="AutoShape 91"/>
            <p:cNvSpPr>
              <a:spLocks noChangeArrowheads="1"/>
            </p:cNvSpPr>
            <p:nvPr/>
          </p:nvSpPr>
          <p:spPr bwMode="gray">
            <a:xfrm>
              <a:off x="891072" y="3624089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61" name="AutoShape 91"/>
            <p:cNvSpPr>
              <a:spLocks noChangeArrowheads="1"/>
            </p:cNvSpPr>
            <p:nvPr/>
          </p:nvSpPr>
          <p:spPr bwMode="gray">
            <a:xfrm>
              <a:off x="8016514" y="3613542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62" name="组合 419"/>
          <p:cNvGrpSpPr/>
          <p:nvPr/>
        </p:nvGrpSpPr>
        <p:grpSpPr>
          <a:xfrm>
            <a:off x="1279543" y="4661180"/>
            <a:ext cx="10000079" cy="299813"/>
            <a:chOff x="891073" y="3883463"/>
            <a:chExt cx="7500059" cy="224860"/>
          </a:xfrm>
        </p:grpSpPr>
        <p:sp>
          <p:nvSpPr>
            <p:cNvPr id="263" name="AutoShape 91"/>
            <p:cNvSpPr>
              <a:spLocks noChangeArrowheads="1"/>
            </p:cNvSpPr>
            <p:nvPr/>
          </p:nvSpPr>
          <p:spPr bwMode="gray">
            <a:xfrm>
              <a:off x="891073" y="3894010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64" name="AutoShape 91"/>
            <p:cNvSpPr>
              <a:spLocks noChangeArrowheads="1"/>
            </p:cNvSpPr>
            <p:nvPr/>
          </p:nvSpPr>
          <p:spPr bwMode="gray">
            <a:xfrm>
              <a:off x="8016515" y="3883463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65" name="组合 422"/>
          <p:cNvGrpSpPr/>
          <p:nvPr/>
        </p:nvGrpSpPr>
        <p:grpSpPr>
          <a:xfrm>
            <a:off x="1279543" y="5029052"/>
            <a:ext cx="10000079" cy="299813"/>
            <a:chOff x="891073" y="4159368"/>
            <a:chExt cx="7500059" cy="224860"/>
          </a:xfrm>
        </p:grpSpPr>
        <p:sp>
          <p:nvSpPr>
            <p:cNvPr id="266" name="AutoShape 91"/>
            <p:cNvSpPr>
              <a:spLocks noChangeArrowheads="1"/>
            </p:cNvSpPr>
            <p:nvPr/>
          </p:nvSpPr>
          <p:spPr bwMode="gray">
            <a:xfrm>
              <a:off x="891073" y="4169915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67" name="AutoShape 91"/>
            <p:cNvSpPr>
              <a:spLocks noChangeArrowheads="1"/>
            </p:cNvSpPr>
            <p:nvPr/>
          </p:nvSpPr>
          <p:spPr bwMode="gray">
            <a:xfrm>
              <a:off x="8016515" y="4159368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cxnSp>
        <p:nvCxnSpPr>
          <p:cNvPr id="268" name="Straight Connector 453"/>
          <p:cNvCxnSpPr/>
          <p:nvPr/>
        </p:nvCxnSpPr>
        <p:spPr>
          <a:xfrm flipH="1">
            <a:off x="3774554" y="3036007"/>
            <a:ext cx="4886615" cy="0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69" name="Straight Connector 453"/>
          <p:cNvCxnSpPr/>
          <p:nvPr/>
        </p:nvCxnSpPr>
        <p:spPr>
          <a:xfrm>
            <a:off x="3774554" y="2975047"/>
            <a:ext cx="4886615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76" name="圆柱形 409"/>
          <p:cNvSpPr/>
          <p:nvPr/>
        </p:nvSpPr>
        <p:spPr>
          <a:xfrm>
            <a:off x="2234409" y="3985550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0085C3">
                  <a:lumMod val="75000"/>
                  <a:alpha val="40000"/>
                </a:srgbClr>
              </a:gs>
              <a:gs pos="53000">
                <a:srgbClr val="0085C3">
                  <a:lumMod val="20000"/>
                  <a:lumOff val="80000"/>
                </a:srgbClr>
              </a:gs>
              <a:gs pos="100000">
                <a:srgbClr val="0085C3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0085C3">
                <a:shade val="95000"/>
                <a:satMod val="10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0" name="圆角矩形标注 288"/>
          <p:cNvSpPr/>
          <p:nvPr/>
        </p:nvSpPr>
        <p:spPr>
          <a:xfrm>
            <a:off x="3282735" y="5894483"/>
            <a:ext cx="1944400" cy="774980"/>
          </a:xfrm>
          <a:prstGeom prst="wedgeRoundRectCallout">
            <a:avLst>
              <a:gd name="adj1" fmla="val -137457"/>
              <a:gd name="adj2" fmla="val -105957"/>
              <a:gd name="adj3" fmla="val 16667"/>
            </a:avLst>
          </a:prstGeom>
          <a:solidFill>
            <a:srgbClr val="FF0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21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CDP</a:t>
            </a:r>
            <a:r>
              <a:rPr lang="zh-CN" altLang="en-US" sz="21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和分层的结合</a:t>
            </a:r>
          </a:p>
        </p:txBody>
      </p:sp>
      <p:sp>
        <p:nvSpPr>
          <p:cNvPr id="290" name="圆角矩形标注 288"/>
          <p:cNvSpPr/>
          <p:nvPr/>
        </p:nvSpPr>
        <p:spPr>
          <a:xfrm>
            <a:off x="4508351" y="2134431"/>
            <a:ext cx="2186924" cy="774980"/>
          </a:xfrm>
          <a:prstGeom prst="wedgeRoundRectCallout">
            <a:avLst>
              <a:gd name="adj1" fmla="val -85156"/>
              <a:gd name="adj2" fmla="val -96124"/>
              <a:gd name="adj3" fmla="val 16667"/>
            </a:avLst>
          </a:prstGeom>
          <a:solidFill>
            <a:srgbClr val="FF0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21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CDP</a:t>
            </a:r>
            <a:r>
              <a:rPr lang="zh-CN" altLang="en-US" sz="21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和应用的结合</a:t>
            </a:r>
          </a:p>
        </p:txBody>
      </p:sp>
      <p:pic>
        <p:nvPicPr>
          <p:cNvPr id="291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796" y="5646797"/>
            <a:ext cx="69260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圆柱形 404"/>
          <p:cNvSpPr/>
          <p:nvPr/>
        </p:nvSpPr>
        <p:spPr>
          <a:xfrm>
            <a:off x="8568714" y="5894486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DC5034">
                  <a:lumMod val="75000"/>
                </a:srgbClr>
              </a:gs>
              <a:gs pos="53000">
                <a:srgbClr val="DC5034">
                  <a:lumMod val="40000"/>
                  <a:lumOff val="60000"/>
                </a:srgbClr>
              </a:gs>
              <a:gs pos="100000">
                <a:srgbClr val="DC5034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DC5034">
                <a:lumMod val="7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5" name="Straight Arrow Connector 4"/>
          <p:cNvCxnSpPr>
            <a:stCxn id="276" idx="4"/>
            <a:endCxn id="250" idx="2"/>
          </p:cNvCxnSpPr>
          <p:nvPr/>
        </p:nvCxnSpPr>
        <p:spPr>
          <a:xfrm>
            <a:off x="2783305" y="4264559"/>
            <a:ext cx="6849549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endCxn id="292" idx="2"/>
          </p:cNvCxnSpPr>
          <p:nvPr/>
        </p:nvCxnSpPr>
        <p:spPr>
          <a:xfrm>
            <a:off x="2783305" y="4386479"/>
            <a:ext cx="5785403" cy="1787016"/>
          </a:xfrm>
          <a:prstGeom prst="bentConnector3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Elbow Connector 292"/>
          <p:cNvCxnSpPr>
            <a:endCxn id="292" idx="1"/>
          </p:cNvCxnSpPr>
          <p:nvPr/>
        </p:nvCxnSpPr>
        <p:spPr>
          <a:xfrm rot="5400000">
            <a:off x="8457271" y="4767713"/>
            <a:ext cx="1512660" cy="740875"/>
          </a:xfrm>
          <a:prstGeom prst="bentConnector3">
            <a:avLst>
              <a:gd name="adj1" fmla="val -375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圆角矩形标注 288"/>
          <p:cNvSpPr/>
          <p:nvPr/>
        </p:nvSpPr>
        <p:spPr>
          <a:xfrm>
            <a:off x="10094339" y="5904379"/>
            <a:ext cx="1944400" cy="774980"/>
          </a:xfrm>
          <a:prstGeom prst="wedgeRoundRectCallout">
            <a:avLst>
              <a:gd name="adj1" fmla="val -90430"/>
              <a:gd name="adj2" fmla="val -43029"/>
              <a:gd name="adj3" fmla="val 16667"/>
            </a:avLst>
          </a:prstGeom>
          <a:solidFill>
            <a:srgbClr val="FF0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zh-CN" altLang="en-US" sz="21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双活和</a:t>
            </a:r>
            <a:r>
              <a:rPr lang="en-US" altLang="zh-CN" sz="21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3DC</a:t>
            </a:r>
            <a:r>
              <a:rPr lang="zh-CN" altLang="en-US" sz="21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的结合</a:t>
            </a:r>
          </a:p>
        </p:txBody>
      </p:sp>
    </p:spTree>
    <p:extLst>
      <p:ext uri="{BB962C8B-B14F-4D97-AF65-F5344CB8AC3E}">
        <p14:creationId xmlns:p14="http://schemas.microsoft.com/office/powerpoint/2010/main" val="24248963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80" grpId="0" animBg="1"/>
      <p:bldP spid="290" grpId="0" animBg="1"/>
      <p:bldP spid="2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37"/>
          <p:cNvGrpSpPr/>
          <p:nvPr/>
        </p:nvGrpSpPr>
        <p:grpSpPr>
          <a:xfrm>
            <a:off x="-1" y="-1"/>
            <a:ext cx="10181759" cy="705647"/>
            <a:chOff x="0" y="-4422"/>
            <a:chExt cx="6975574" cy="714248"/>
          </a:xfrm>
        </p:grpSpPr>
        <p:grpSp>
          <p:nvGrpSpPr>
            <p:cNvPr id="133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138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39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134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135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36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91" y="182800"/>
            <a:ext cx="10607040" cy="567125"/>
          </a:xfrm>
        </p:spPr>
        <p:txBody>
          <a:bodyPr>
            <a:noAutofit/>
          </a:bodyPr>
          <a:lstStyle/>
          <a:p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全活</a:t>
            </a:r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6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：简易架构（控制器内置，减少故障点和成本）</a:t>
            </a:r>
          </a:p>
        </p:txBody>
      </p:sp>
      <p:sp>
        <p:nvSpPr>
          <p:cNvPr id="7" name="Rounded Rectangle 466"/>
          <p:cNvSpPr/>
          <p:nvPr/>
        </p:nvSpPr>
        <p:spPr>
          <a:xfrm>
            <a:off x="853443" y="4230332"/>
            <a:ext cx="10706908" cy="1934112"/>
          </a:xfrm>
          <a:prstGeom prst="roundRect">
            <a:avLst/>
          </a:prstGeom>
          <a:solidFill>
            <a:srgbClr val="94F98F">
              <a:alpha val="3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8" name="Straight Connector 453"/>
          <p:cNvCxnSpPr>
            <a:stCxn id="96" idx="2"/>
          </p:cNvCxnSpPr>
          <p:nvPr/>
        </p:nvCxnSpPr>
        <p:spPr>
          <a:xfrm>
            <a:off x="1932094" y="3814206"/>
            <a:ext cx="605633" cy="646559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9" name="Straight Connector 200"/>
          <p:cNvCxnSpPr/>
          <p:nvPr/>
        </p:nvCxnSpPr>
        <p:spPr>
          <a:xfrm>
            <a:off x="9540804" y="1993223"/>
            <a:ext cx="0" cy="199613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0" name="Picture 22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392" y="1760103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203"/>
          <p:cNvCxnSpPr/>
          <p:nvPr/>
        </p:nvCxnSpPr>
        <p:spPr>
          <a:xfrm flipH="1" flipV="1">
            <a:off x="8350657" y="1987047"/>
            <a:ext cx="2737496" cy="2142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grpSp>
        <p:nvGrpSpPr>
          <p:cNvPr id="12" name="Group 221"/>
          <p:cNvGrpSpPr/>
          <p:nvPr/>
        </p:nvGrpSpPr>
        <p:grpSpPr>
          <a:xfrm>
            <a:off x="8780615" y="2182696"/>
            <a:ext cx="2073472" cy="1082157"/>
            <a:chOff x="2971800" y="2098675"/>
            <a:chExt cx="2971800" cy="1863725"/>
          </a:xfrm>
        </p:grpSpPr>
        <p:sp>
          <p:nvSpPr>
            <p:cNvPr id="13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4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5" name="Rounded Rectangle 226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16" name="Picture 4" descr="ICON_VirtTriangle_flat_Q408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ICON_VirtTriangle_flat_Q40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229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19" name="Rounded Rectangle 230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pic>
          <p:nvPicPr>
            <p:cNvPr id="20" name="Picture 9" descr="ICON_NIC_Q30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ICON_Memory_Q3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34" name="Picture 12" descr="ICON_CPU_Q30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28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25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6" name="Group 249"/>
          <p:cNvGrpSpPr>
            <a:grpSpLocks/>
          </p:cNvGrpSpPr>
          <p:nvPr/>
        </p:nvGrpSpPr>
        <p:grpSpPr bwMode="auto">
          <a:xfrm rot="10800000" flipH="1" flipV="1">
            <a:off x="9493986" y="1793351"/>
            <a:ext cx="223399" cy="405159"/>
            <a:chOff x="4709131" y="2651566"/>
            <a:chExt cx="143668" cy="643937"/>
          </a:xfrm>
        </p:grpSpPr>
        <p:sp>
          <p:nvSpPr>
            <p:cNvPr id="37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8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39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5741" y="2651566"/>
              <a:ext cx="6296" cy="261940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Group 254"/>
          <p:cNvGrpSpPr>
            <a:grpSpLocks/>
          </p:cNvGrpSpPr>
          <p:nvPr/>
        </p:nvGrpSpPr>
        <p:grpSpPr bwMode="auto">
          <a:xfrm rot="10800000" flipH="1" flipV="1">
            <a:off x="10525697" y="1795125"/>
            <a:ext cx="223399" cy="402787"/>
            <a:chOff x="4709131" y="2655335"/>
            <a:chExt cx="143668" cy="640168"/>
          </a:xfrm>
        </p:grpSpPr>
        <p:sp>
          <p:nvSpPr>
            <p:cNvPr id="42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43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44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9369" y="2655335"/>
              <a:ext cx="2668" cy="258171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6" name="Straight Connector 259"/>
          <p:cNvCxnSpPr/>
          <p:nvPr/>
        </p:nvCxnSpPr>
        <p:spPr>
          <a:xfrm flipH="1">
            <a:off x="10561373" y="1997081"/>
            <a:ext cx="1755" cy="195759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cxnSp>
        <p:nvCxnSpPr>
          <p:cNvPr id="47" name="Straight Connector 260"/>
          <p:cNvCxnSpPr/>
          <p:nvPr/>
        </p:nvCxnSpPr>
        <p:spPr>
          <a:xfrm flipH="1" flipV="1">
            <a:off x="8350657" y="1794285"/>
            <a:ext cx="2734584" cy="84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48" name="Picture 22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482" y="1974431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306"/>
          <p:cNvGrpSpPr/>
          <p:nvPr/>
        </p:nvGrpSpPr>
        <p:grpSpPr>
          <a:xfrm>
            <a:off x="744518" y="1761925"/>
            <a:ext cx="3550071" cy="576063"/>
            <a:chOff x="2861904" y="1901440"/>
            <a:chExt cx="2662553" cy="432047"/>
          </a:xfrm>
        </p:grpSpPr>
        <p:grpSp>
          <p:nvGrpSpPr>
            <p:cNvPr id="50" name="Group 307"/>
            <p:cNvGrpSpPr/>
            <p:nvPr/>
          </p:nvGrpSpPr>
          <p:grpSpPr>
            <a:xfrm>
              <a:off x="3777077" y="1932333"/>
              <a:ext cx="211595" cy="401154"/>
              <a:chOff x="2534844" y="3248011"/>
              <a:chExt cx="211595" cy="534872"/>
            </a:xfrm>
          </p:grpSpPr>
          <p:grpSp>
            <p:nvGrpSpPr>
              <p:cNvPr id="63" name="Group 320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65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66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4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cxnSp>
          <p:nvCxnSpPr>
            <p:cNvPr id="51" name="Straight Connector 308"/>
            <p:cNvCxnSpPr/>
            <p:nvPr/>
          </p:nvCxnSpPr>
          <p:spPr>
            <a:xfrm flipV="1">
              <a:off x="4880216" y="2054305"/>
              <a:ext cx="0" cy="18793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2" name="Straight Connector 309"/>
            <p:cNvCxnSpPr/>
            <p:nvPr/>
          </p:nvCxnSpPr>
          <p:spPr>
            <a:xfrm flipV="1">
              <a:off x="3803763" y="2054304"/>
              <a:ext cx="0" cy="19454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53" name="Picture 223" descr="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831" y="19014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4" name="Straight Connector 311"/>
            <p:cNvCxnSpPr/>
            <p:nvPr/>
          </p:nvCxnSpPr>
          <p:spPr>
            <a:xfrm flipH="1">
              <a:off x="3483239" y="1925714"/>
              <a:ext cx="1996142" cy="1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55" name="Straight Connector 312"/>
            <p:cNvCxnSpPr/>
            <p:nvPr/>
          </p:nvCxnSpPr>
          <p:spPr>
            <a:xfrm flipH="1">
              <a:off x="3485526" y="2054305"/>
              <a:ext cx="2038931" cy="0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56" name="Picture 223" descr="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904" y="20157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" name="Group 314"/>
            <p:cNvGrpSpPr/>
            <p:nvPr/>
          </p:nvGrpSpPr>
          <p:grpSpPr>
            <a:xfrm>
              <a:off x="4840253" y="1932333"/>
              <a:ext cx="211595" cy="401154"/>
              <a:chOff x="2534844" y="3248011"/>
              <a:chExt cx="211595" cy="534872"/>
            </a:xfrm>
          </p:grpSpPr>
          <p:grpSp>
            <p:nvGrpSpPr>
              <p:cNvPr id="58" name="Group 315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60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61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9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68" name="Rectangle 338"/>
          <p:cNvSpPr/>
          <p:nvPr/>
        </p:nvSpPr>
        <p:spPr>
          <a:xfrm>
            <a:off x="139753" y="1467547"/>
            <a:ext cx="932307" cy="32829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3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grpSp>
        <p:nvGrpSpPr>
          <p:cNvPr id="69" name="Group 339"/>
          <p:cNvGrpSpPr/>
          <p:nvPr/>
        </p:nvGrpSpPr>
        <p:grpSpPr>
          <a:xfrm>
            <a:off x="1382544" y="2168937"/>
            <a:ext cx="2324445" cy="1238083"/>
            <a:chOff x="2971800" y="2098675"/>
            <a:chExt cx="2971800" cy="1863725"/>
          </a:xfrm>
        </p:grpSpPr>
        <p:sp>
          <p:nvSpPr>
            <p:cNvPr id="70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71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72" name="Rounded Rectangle 342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73" name="Picture 4" descr="ICON_VirtTriangle_flat_Q408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4" descr="ICON_VirtTriangle_flat_Q408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Rounded Rectangle 345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76" name="Rounded Rectangle 346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 err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  <a:endParaRPr lang="en-US" sz="13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pic>
          <p:nvPicPr>
            <p:cNvPr id="77" name="Picture 9" descr="ICON_NIC_Q30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10" descr="ICON_Memory_Q30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9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91" name="Picture 12" descr="ICON_CPU_Q308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0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85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1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82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3" name="TextBox 92"/>
          <p:cNvSpPr txBox="1"/>
          <p:nvPr/>
        </p:nvSpPr>
        <p:spPr>
          <a:xfrm>
            <a:off x="1635589" y="5592934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生产存储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94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57" y="4440882"/>
            <a:ext cx="674744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Rectangle 448"/>
          <p:cNvSpPr/>
          <p:nvPr/>
        </p:nvSpPr>
        <p:spPr>
          <a:xfrm>
            <a:off x="11085241" y="1469505"/>
            <a:ext cx="932307" cy="32829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3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sp>
        <p:nvSpPr>
          <p:cNvPr id="96" name="Rounded Rectangle 449"/>
          <p:cNvSpPr/>
          <p:nvPr/>
        </p:nvSpPr>
        <p:spPr>
          <a:xfrm>
            <a:off x="1331430" y="3477012"/>
            <a:ext cx="1201327" cy="33718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FC SAN</a:t>
            </a:r>
            <a:endParaRPr lang="zh-CN" altLang="en-US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97" name="Straight Connector 451"/>
          <p:cNvCxnSpPr/>
          <p:nvPr/>
        </p:nvCxnSpPr>
        <p:spPr>
          <a:xfrm>
            <a:off x="1702857" y="3262858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98" name="Straight Connector 452"/>
          <p:cNvCxnSpPr/>
          <p:nvPr/>
        </p:nvCxnSpPr>
        <p:spPr>
          <a:xfrm flipH="1">
            <a:off x="2256580" y="3242740"/>
            <a:ext cx="627117" cy="272149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8962799" y="5589765"/>
            <a:ext cx="1861792" cy="58476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灾备存储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100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036" y="4440882"/>
            <a:ext cx="69260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4611891" y="5490348"/>
            <a:ext cx="3226463" cy="457200"/>
          </a:xfrm>
          <a:prstGeom prst="rect">
            <a:avLst/>
          </a:prstGeom>
          <a:noFill/>
        </p:spPr>
        <p:txBody>
          <a:bodyPr wrap="none" lIns="121912" tIns="60956" rIns="121912" bIns="60956" rtlCol="0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全活系统</a:t>
            </a:r>
          </a:p>
        </p:txBody>
      </p:sp>
      <p:sp>
        <p:nvSpPr>
          <p:cNvPr id="104" name="Rounded Rectangle 449"/>
          <p:cNvSpPr/>
          <p:nvPr/>
        </p:nvSpPr>
        <p:spPr>
          <a:xfrm>
            <a:off x="2573226" y="3477012"/>
            <a:ext cx="1201327" cy="337189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IP SAN</a:t>
            </a:r>
            <a:endParaRPr lang="zh-CN" altLang="en-US" sz="15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05" name="Straight Connector 453"/>
          <p:cNvCxnSpPr>
            <a:stCxn id="104" idx="2"/>
            <a:endCxn id="94" idx="0"/>
          </p:cNvCxnSpPr>
          <p:nvPr/>
        </p:nvCxnSpPr>
        <p:spPr>
          <a:xfrm flipH="1">
            <a:off x="2528829" y="3814203"/>
            <a:ext cx="645056" cy="626676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106" name="Rounded Rectangle 449"/>
          <p:cNvSpPr/>
          <p:nvPr/>
        </p:nvSpPr>
        <p:spPr>
          <a:xfrm>
            <a:off x="8661167" y="3477012"/>
            <a:ext cx="1201327" cy="337189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IP SAN</a:t>
            </a:r>
            <a:endParaRPr lang="zh-CN" altLang="en-US" sz="15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07" name="Straight Connector 453"/>
          <p:cNvCxnSpPr>
            <a:stCxn id="106" idx="2"/>
            <a:endCxn id="100" idx="0"/>
          </p:cNvCxnSpPr>
          <p:nvPr/>
        </p:nvCxnSpPr>
        <p:spPr>
          <a:xfrm>
            <a:off x="9261833" y="3814203"/>
            <a:ext cx="668511" cy="626676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08" name="Straight Connector 453"/>
          <p:cNvCxnSpPr>
            <a:stCxn id="109" idx="2"/>
            <a:endCxn id="100" idx="0"/>
          </p:cNvCxnSpPr>
          <p:nvPr/>
        </p:nvCxnSpPr>
        <p:spPr>
          <a:xfrm flipH="1">
            <a:off x="9930340" y="3814203"/>
            <a:ext cx="587597" cy="62667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109" name="Rounded Rectangle 449"/>
          <p:cNvSpPr/>
          <p:nvPr/>
        </p:nvSpPr>
        <p:spPr>
          <a:xfrm>
            <a:off x="9917277" y="3477012"/>
            <a:ext cx="1201327" cy="33718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FC SAN</a:t>
            </a:r>
            <a:endParaRPr lang="zh-CN" altLang="en-US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10" name="直接连接符 392"/>
          <p:cNvCxnSpPr/>
          <p:nvPr/>
        </p:nvCxnSpPr>
        <p:spPr>
          <a:xfrm>
            <a:off x="9540804" y="3155361"/>
            <a:ext cx="568960" cy="334576"/>
          </a:xfrm>
          <a:prstGeom prst="line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11" name="直接连接符 393"/>
          <p:cNvCxnSpPr/>
          <p:nvPr/>
        </p:nvCxnSpPr>
        <p:spPr>
          <a:xfrm>
            <a:off x="10571043" y="3143169"/>
            <a:ext cx="0" cy="334576"/>
          </a:xfrm>
          <a:prstGeom prst="line">
            <a:avLst/>
          </a:prstGeom>
          <a:noFill/>
          <a:ln w="508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13" name="Straight Connector 451"/>
          <p:cNvCxnSpPr/>
          <p:nvPr/>
        </p:nvCxnSpPr>
        <p:spPr>
          <a:xfrm>
            <a:off x="2313813" y="3262855"/>
            <a:ext cx="569883" cy="235988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14" name="Straight Connector 451"/>
          <p:cNvCxnSpPr/>
          <p:nvPr/>
        </p:nvCxnSpPr>
        <p:spPr>
          <a:xfrm>
            <a:off x="3382468" y="324274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15" name="Straight Connector 451"/>
          <p:cNvCxnSpPr/>
          <p:nvPr/>
        </p:nvCxnSpPr>
        <p:spPr>
          <a:xfrm>
            <a:off x="9072076" y="318732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16" name="Straight Connector 451"/>
          <p:cNvCxnSpPr/>
          <p:nvPr/>
        </p:nvCxnSpPr>
        <p:spPr>
          <a:xfrm flipH="1">
            <a:off x="9570849" y="3155366"/>
            <a:ext cx="538915" cy="28804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grpSp>
        <p:nvGrpSpPr>
          <p:cNvPr id="118" name="组合 413"/>
          <p:cNvGrpSpPr/>
          <p:nvPr/>
        </p:nvGrpSpPr>
        <p:grpSpPr>
          <a:xfrm>
            <a:off x="1233240" y="4242419"/>
            <a:ext cx="10095853" cy="691396"/>
            <a:chOff x="856349" y="3112191"/>
            <a:chExt cx="7571890" cy="518547"/>
          </a:xfrm>
        </p:grpSpPr>
        <p:pic>
          <p:nvPicPr>
            <p:cNvPr id="119" name="Picture 101" descr="gif011.gif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56349" y="3122738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101" descr="gif011.gif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981791" y="3112191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1" name="组合 416"/>
          <p:cNvGrpSpPr/>
          <p:nvPr/>
        </p:nvGrpSpPr>
        <p:grpSpPr>
          <a:xfrm>
            <a:off x="1279540" y="4910884"/>
            <a:ext cx="10000079" cy="299813"/>
            <a:chOff x="891072" y="3613542"/>
            <a:chExt cx="7500059" cy="224860"/>
          </a:xfrm>
        </p:grpSpPr>
        <p:sp>
          <p:nvSpPr>
            <p:cNvPr id="122" name="AutoShape 91"/>
            <p:cNvSpPr>
              <a:spLocks noChangeArrowheads="1"/>
            </p:cNvSpPr>
            <p:nvPr/>
          </p:nvSpPr>
          <p:spPr bwMode="gray">
            <a:xfrm>
              <a:off x="891072" y="3624089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23" name="AutoShape 91"/>
            <p:cNvSpPr>
              <a:spLocks noChangeArrowheads="1"/>
            </p:cNvSpPr>
            <p:nvPr/>
          </p:nvSpPr>
          <p:spPr bwMode="gray">
            <a:xfrm>
              <a:off x="8016514" y="3613542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124" name="组合 419"/>
          <p:cNvGrpSpPr/>
          <p:nvPr/>
        </p:nvGrpSpPr>
        <p:grpSpPr>
          <a:xfrm>
            <a:off x="1279543" y="5270780"/>
            <a:ext cx="10000079" cy="299813"/>
            <a:chOff x="891073" y="3883463"/>
            <a:chExt cx="7500059" cy="224860"/>
          </a:xfrm>
        </p:grpSpPr>
        <p:sp>
          <p:nvSpPr>
            <p:cNvPr id="125" name="AutoShape 91"/>
            <p:cNvSpPr>
              <a:spLocks noChangeArrowheads="1"/>
            </p:cNvSpPr>
            <p:nvPr/>
          </p:nvSpPr>
          <p:spPr bwMode="gray">
            <a:xfrm>
              <a:off x="891073" y="3894010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26" name="AutoShape 91"/>
            <p:cNvSpPr>
              <a:spLocks noChangeArrowheads="1"/>
            </p:cNvSpPr>
            <p:nvPr/>
          </p:nvSpPr>
          <p:spPr bwMode="gray">
            <a:xfrm>
              <a:off x="8016515" y="3883463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127" name="组合 422"/>
          <p:cNvGrpSpPr/>
          <p:nvPr/>
        </p:nvGrpSpPr>
        <p:grpSpPr>
          <a:xfrm>
            <a:off x="1279543" y="5638652"/>
            <a:ext cx="10000079" cy="299813"/>
            <a:chOff x="891073" y="4159368"/>
            <a:chExt cx="7500059" cy="224860"/>
          </a:xfrm>
        </p:grpSpPr>
        <p:sp>
          <p:nvSpPr>
            <p:cNvPr id="128" name="AutoShape 91"/>
            <p:cNvSpPr>
              <a:spLocks noChangeArrowheads="1"/>
            </p:cNvSpPr>
            <p:nvPr/>
          </p:nvSpPr>
          <p:spPr bwMode="gray">
            <a:xfrm>
              <a:off x="891073" y="4169915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29" name="AutoShape 91"/>
            <p:cNvSpPr>
              <a:spLocks noChangeArrowheads="1"/>
            </p:cNvSpPr>
            <p:nvPr/>
          </p:nvSpPr>
          <p:spPr bwMode="gray">
            <a:xfrm>
              <a:off x="8016515" y="4159368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91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cxnSp>
        <p:nvCxnSpPr>
          <p:cNvPr id="130" name="Straight Connector 453"/>
          <p:cNvCxnSpPr/>
          <p:nvPr/>
        </p:nvCxnSpPr>
        <p:spPr>
          <a:xfrm flipH="1">
            <a:off x="3774554" y="3645607"/>
            <a:ext cx="4886615" cy="0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31" name="Straight Connector 453"/>
          <p:cNvCxnSpPr/>
          <p:nvPr/>
        </p:nvCxnSpPr>
        <p:spPr>
          <a:xfrm>
            <a:off x="3774554" y="3584647"/>
            <a:ext cx="4886615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137" name="Straight Arrow Connector 136"/>
          <p:cNvCxnSpPr>
            <a:stCxn id="94" idx="3"/>
            <a:endCxn id="100" idx="1"/>
          </p:cNvCxnSpPr>
          <p:nvPr/>
        </p:nvCxnSpPr>
        <p:spPr>
          <a:xfrm>
            <a:off x="2866208" y="5021903"/>
            <a:ext cx="6717833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42" y="868682"/>
            <a:ext cx="3905041" cy="259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Multiply 144"/>
          <p:cNvSpPr/>
          <p:nvPr/>
        </p:nvSpPr>
        <p:spPr>
          <a:xfrm>
            <a:off x="4294589" y="852813"/>
            <a:ext cx="1233383" cy="1233383"/>
          </a:xfrm>
          <a:prstGeom prst="mathMultiply">
            <a:avLst/>
          </a:prstGeom>
          <a:solidFill>
            <a:srgbClr val="FF0000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140" name="Group 45"/>
          <p:cNvGrpSpPr/>
          <p:nvPr/>
        </p:nvGrpSpPr>
        <p:grpSpPr>
          <a:xfrm rot="10800000">
            <a:off x="10020080" y="6434667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141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42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143" name="Group 48"/>
          <p:cNvGrpSpPr/>
          <p:nvPr/>
        </p:nvGrpSpPr>
        <p:grpSpPr>
          <a:xfrm rot="10800000">
            <a:off x="10285614" y="6362657"/>
            <a:ext cx="1916906" cy="493260"/>
            <a:chOff x="4342080" y="0"/>
            <a:chExt cx="1916906" cy="493260"/>
          </a:xfrm>
        </p:grpSpPr>
        <p:sp>
          <p:nvSpPr>
            <p:cNvPr id="144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46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147" name="Group 16"/>
          <p:cNvGrpSpPr/>
          <p:nvPr/>
        </p:nvGrpSpPr>
        <p:grpSpPr>
          <a:xfrm>
            <a:off x="10944051" y="6398816"/>
            <a:ext cx="1101716" cy="420939"/>
            <a:chOff x="6804248" y="217554"/>
            <a:chExt cx="2019300" cy="771525"/>
          </a:xfrm>
        </p:grpSpPr>
        <p:pic>
          <p:nvPicPr>
            <p:cNvPr id="148" name="Picture 1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149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07819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37"/>
          <p:cNvGrpSpPr/>
          <p:nvPr/>
        </p:nvGrpSpPr>
        <p:grpSpPr>
          <a:xfrm>
            <a:off x="-1" y="1"/>
            <a:ext cx="10799380" cy="646964"/>
            <a:chOff x="0" y="-4422"/>
            <a:chExt cx="6975574" cy="714248"/>
          </a:xfrm>
        </p:grpSpPr>
        <p:grpSp>
          <p:nvGrpSpPr>
            <p:cNvPr id="77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81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82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78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79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80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208144"/>
            <a:ext cx="10607040" cy="551885"/>
          </a:xfrm>
        </p:spPr>
        <p:txBody>
          <a:bodyPr>
            <a:noAutofit/>
          </a:bodyPr>
          <a:lstStyle/>
          <a:p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全活</a:t>
            </a:r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7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：无缝升级（跨代通用，减少成本</a:t>
            </a:r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&amp;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增加灵活性）</a:t>
            </a:r>
          </a:p>
        </p:txBody>
      </p:sp>
      <p:sp>
        <p:nvSpPr>
          <p:cNvPr id="145" name="Rounded Rectangle 466"/>
          <p:cNvSpPr/>
          <p:nvPr/>
        </p:nvSpPr>
        <p:spPr>
          <a:xfrm>
            <a:off x="2667001" y="3764285"/>
            <a:ext cx="7452360" cy="2336503"/>
          </a:xfrm>
          <a:prstGeom prst="roundRect">
            <a:avLst/>
          </a:prstGeom>
          <a:solidFill>
            <a:srgbClr val="94F98F">
              <a:alpha val="3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46" name="Straight Connector 453"/>
          <p:cNvCxnSpPr>
            <a:stCxn id="235" idx="2"/>
            <a:endCxn id="145" idx="0"/>
          </p:cNvCxnSpPr>
          <p:nvPr/>
        </p:nvCxnSpPr>
        <p:spPr>
          <a:xfrm>
            <a:off x="5803048" y="3372246"/>
            <a:ext cx="590133" cy="392039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grpSp>
        <p:nvGrpSpPr>
          <p:cNvPr id="187" name="Group 306"/>
          <p:cNvGrpSpPr/>
          <p:nvPr/>
        </p:nvGrpSpPr>
        <p:grpSpPr>
          <a:xfrm>
            <a:off x="4615478" y="1319965"/>
            <a:ext cx="3550071" cy="576063"/>
            <a:chOff x="2861904" y="1901440"/>
            <a:chExt cx="2662553" cy="432047"/>
          </a:xfrm>
        </p:grpSpPr>
        <p:grpSp>
          <p:nvGrpSpPr>
            <p:cNvPr id="188" name="Group 307"/>
            <p:cNvGrpSpPr/>
            <p:nvPr/>
          </p:nvGrpSpPr>
          <p:grpSpPr>
            <a:xfrm>
              <a:off x="3777077" y="1932333"/>
              <a:ext cx="211595" cy="401154"/>
              <a:chOff x="2534844" y="3248011"/>
              <a:chExt cx="211595" cy="534872"/>
            </a:xfrm>
          </p:grpSpPr>
          <p:grpSp>
            <p:nvGrpSpPr>
              <p:cNvPr id="201" name="Group 320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203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204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2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cxnSp>
          <p:nvCxnSpPr>
            <p:cNvPr id="189" name="Straight Connector 308"/>
            <p:cNvCxnSpPr/>
            <p:nvPr/>
          </p:nvCxnSpPr>
          <p:spPr>
            <a:xfrm flipV="1">
              <a:off x="4880216" y="2054305"/>
              <a:ext cx="0" cy="18793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0" name="Straight Connector 309"/>
            <p:cNvCxnSpPr/>
            <p:nvPr/>
          </p:nvCxnSpPr>
          <p:spPr>
            <a:xfrm flipV="1">
              <a:off x="3803763" y="2054304"/>
              <a:ext cx="0" cy="19454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1" name="Picture 223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831" y="19014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2" name="Straight Connector 311"/>
            <p:cNvCxnSpPr/>
            <p:nvPr/>
          </p:nvCxnSpPr>
          <p:spPr>
            <a:xfrm flipH="1">
              <a:off x="3483239" y="1925714"/>
              <a:ext cx="1996142" cy="1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3" name="Straight Connector 312"/>
            <p:cNvCxnSpPr/>
            <p:nvPr/>
          </p:nvCxnSpPr>
          <p:spPr>
            <a:xfrm flipH="1">
              <a:off x="3485526" y="2054305"/>
              <a:ext cx="2038931" cy="0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4" name="Picture 223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904" y="20157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5" name="Group 314"/>
            <p:cNvGrpSpPr/>
            <p:nvPr/>
          </p:nvGrpSpPr>
          <p:grpSpPr>
            <a:xfrm>
              <a:off x="4840253" y="1932333"/>
              <a:ext cx="211595" cy="401154"/>
              <a:chOff x="2534844" y="3248011"/>
              <a:chExt cx="211595" cy="534872"/>
            </a:xfrm>
          </p:grpSpPr>
          <p:grpSp>
            <p:nvGrpSpPr>
              <p:cNvPr id="196" name="Group 315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198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91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199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0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97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91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07" name="Rectangle 338"/>
          <p:cNvSpPr/>
          <p:nvPr/>
        </p:nvSpPr>
        <p:spPr>
          <a:xfrm>
            <a:off x="4010713" y="1025587"/>
            <a:ext cx="932307" cy="32829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en-US" sz="13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grpSp>
        <p:nvGrpSpPr>
          <p:cNvPr id="208" name="Group 339"/>
          <p:cNvGrpSpPr/>
          <p:nvPr/>
        </p:nvGrpSpPr>
        <p:grpSpPr>
          <a:xfrm>
            <a:off x="5253504" y="1726977"/>
            <a:ext cx="2324445" cy="1238083"/>
            <a:chOff x="2971800" y="2098675"/>
            <a:chExt cx="2971800" cy="1863725"/>
          </a:xfrm>
        </p:grpSpPr>
        <p:sp>
          <p:nvSpPr>
            <p:cNvPr id="209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0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defTabSz="1219140"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1" name="Rounded Rectangle 342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40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212" name="Picture 4" descr="ICON_VirtTriangle_flat_Q40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4" descr="ICON_VirtTriangle_flat_Q408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Rounded Rectangle 345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215" name="Rounded Rectangle 346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 defTabSz="1219140">
                <a:defRPr/>
              </a:pPr>
              <a:r>
                <a:rPr lang="en-US" sz="1300" b="1" kern="0" dirty="0" err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  <a:endParaRPr lang="en-US" sz="13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pic>
          <p:nvPicPr>
            <p:cNvPr id="216" name="Picture 9" descr="ICON_NIC_Q3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10" descr="ICON_Memory_Q30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8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230" name="Picture 12" descr="ICON_CPU_Q30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9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224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0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221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2" name="TextBox 231"/>
          <p:cNvSpPr txBox="1"/>
          <p:nvPr/>
        </p:nvSpPr>
        <p:spPr>
          <a:xfrm>
            <a:off x="3162753" y="5760426"/>
            <a:ext cx="930896" cy="35393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第一代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29" y="4568048"/>
            <a:ext cx="674744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" name="Rounded Rectangle 449"/>
          <p:cNvSpPr/>
          <p:nvPr/>
        </p:nvSpPr>
        <p:spPr>
          <a:xfrm>
            <a:off x="5202390" y="3035052"/>
            <a:ext cx="1201327" cy="337189"/>
          </a:xfrm>
          <a:prstGeom prst="roundRect">
            <a:avLst/>
          </a:prstGeom>
          <a:solidFill>
            <a:srgbClr val="FFC000"/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5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FC SAN</a:t>
            </a:r>
            <a:endParaRPr lang="zh-CN" altLang="en-US" sz="1500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36" name="Straight Connector 451"/>
          <p:cNvCxnSpPr/>
          <p:nvPr/>
        </p:nvCxnSpPr>
        <p:spPr>
          <a:xfrm>
            <a:off x="5573817" y="2820898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237" name="Straight Connector 452"/>
          <p:cNvCxnSpPr/>
          <p:nvPr/>
        </p:nvCxnSpPr>
        <p:spPr>
          <a:xfrm flipH="1">
            <a:off x="6127537" y="2800780"/>
            <a:ext cx="627117" cy="272149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pic>
        <p:nvPicPr>
          <p:cNvPr id="241" name="图片 38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6339" y="1329263"/>
            <a:ext cx="459572" cy="5070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242" name="椭圆 385"/>
          <p:cNvSpPr/>
          <p:nvPr/>
        </p:nvSpPr>
        <p:spPr>
          <a:xfrm>
            <a:off x="6339339" y="1840008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43" name="Rounded Rectangle 449"/>
          <p:cNvSpPr/>
          <p:nvPr/>
        </p:nvSpPr>
        <p:spPr>
          <a:xfrm>
            <a:off x="6444187" y="3035052"/>
            <a:ext cx="1201327" cy="337189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IP SAN</a:t>
            </a:r>
            <a:endParaRPr lang="zh-CN" altLang="en-US" sz="15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44" name="Straight Connector 453"/>
          <p:cNvCxnSpPr>
            <a:stCxn id="243" idx="2"/>
            <a:endCxn id="145" idx="0"/>
          </p:cNvCxnSpPr>
          <p:nvPr/>
        </p:nvCxnSpPr>
        <p:spPr>
          <a:xfrm flipH="1">
            <a:off x="6393181" y="3372246"/>
            <a:ext cx="651664" cy="392039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52" name="椭圆 398"/>
          <p:cNvSpPr/>
          <p:nvPr/>
        </p:nvSpPr>
        <p:spPr>
          <a:xfrm>
            <a:off x="6334068" y="1818572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53" name="Straight Connector 451"/>
          <p:cNvCxnSpPr/>
          <p:nvPr/>
        </p:nvCxnSpPr>
        <p:spPr>
          <a:xfrm>
            <a:off x="6184773" y="2820895"/>
            <a:ext cx="569883" cy="235988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4" name="Straight Connector 451"/>
          <p:cNvCxnSpPr/>
          <p:nvPr/>
        </p:nvCxnSpPr>
        <p:spPr>
          <a:xfrm>
            <a:off x="7253428" y="280078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60" name="圆柱形 409"/>
          <p:cNvSpPr/>
          <p:nvPr/>
        </p:nvSpPr>
        <p:spPr>
          <a:xfrm>
            <a:off x="3353755" y="4870058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0085C3">
                  <a:lumMod val="75000"/>
                  <a:alpha val="40000"/>
                </a:srgbClr>
              </a:gs>
              <a:gs pos="53000">
                <a:srgbClr val="0085C3">
                  <a:lumMod val="20000"/>
                  <a:lumOff val="80000"/>
                </a:srgbClr>
              </a:gs>
              <a:gs pos="100000">
                <a:srgbClr val="0085C3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0085C3">
                <a:shade val="95000"/>
                <a:satMod val="10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737807" y="5760426"/>
            <a:ext cx="930896" cy="35393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第二代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5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83" y="4568048"/>
            <a:ext cx="674744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4" name="圆柱形 409"/>
          <p:cNvSpPr/>
          <p:nvPr/>
        </p:nvSpPr>
        <p:spPr>
          <a:xfrm>
            <a:off x="4928809" y="4870058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0085C3">
                  <a:lumMod val="75000"/>
                  <a:alpha val="40000"/>
                </a:srgbClr>
              </a:gs>
              <a:gs pos="53000">
                <a:srgbClr val="0085C3">
                  <a:lumMod val="20000"/>
                  <a:lumOff val="80000"/>
                </a:srgbClr>
              </a:gs>
              <a:gs pos="100000">
                <a:srgbClr val="0085C3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0085C3">
                <a:shade val="95000"/>
                <a:satMod val="10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6439747" y="5760426"/>
            <a:ext cx="930896" cy="35393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第三代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78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23" y="4568048"/>
            <a:ext cx="674744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2" name="圆柱形 409"/>
          <p:cNvSpPr/>
          <p:nvPr/>
        </p:nvSpPr>
        <p:spPr>
          <a:xfrm>
            <a:off x="6630749" y="4870058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0085C3">
                  <a:lumMod val="75000"/>
                  <a:alpha val="40000"/>
                </a:srgbClr>
              </a:gs>
              <a:gs pos="53000">
                <a:srgbClr val="0085C3">
                  <a:lumMod val="20000"/>
                  <a:lumOff val="80000"/>
                </a:srgbClr>
              </a:gs>
              <a:gs pos="100000">
                <a:srgbClr val="0085C3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0085C3">
                <a:shade val="95000"/>
                <a:satMod val="10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8578427" y="5760422"/>
            <a:ext cx="930896" cy="35393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第</a:t>
            </a:r>
            <a:r>
              <a:rPr lang="en-US" altLang="zh-CN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N</a:t>
            </a: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代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84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503" y="4568045"/>
            <a:ext cx="674744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5" name="圆柱形 409"/>
          <p:cNvSpPr/>
          <p:nvPr/>
        </p:nvSpPr>
        <p:spPr>
          <a:xfrm>
            <a:off x="8769429" y="4870056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0085C3">
                  <a:lumMod val="75000"/>
                  <a:alpha val="40000"/>
                </a:srgbClr>
              </a:gs>
              <a:gs pos="53000">
                <a:srgbClr val="0085C3">
                  <a:lumMod val="20000"/>
                  <a:lumOff val="80000"/>
                </a:srgbClr>
              </a:gs>
              <a:gs pos="100000">
                <a:srgbClr val="0085C3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0085C3">
                <a:shade val="95000"/>
                <a:satMod val="105000"/>
              </a:srgbClr>
            </a:solidFill>
          </a:ln>
          <a:effectLst/>
        </p:spPr>
        <p:txBody>
          <a:bodyPr vert="wordArtVert" wrap="square" lIns="243823" tIns="182866" rIns="182866" bIns="182866" rtlCol="0" anchor="ctr">
            <a:noAutofit/>
          </a:bodyPr>
          <a:lstStyle/>
          <a:p>
            <a:pPr algn="ctr" defTabSz="12191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6" name="Curved Down Arrow 285"/>
          <p:cNvSpPr/>
          <p:nvPr/>
        </p:nvSpPr>
        <p:spPr>
          <a:xfrm rot="10800000" flipH="1" flipV="1">
            <a:off x="3720898" y="4408484"/>
            <a:ext cx="1482361" cy="470421"/>
          </a:xfrm>
          <a:prstGeom prst="curvedDownArrow">
            <a:avLst/>
          </a:prstGeom>
          <a:solidFill>
            <a:srgbClr val="FFC000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4979165" y="3909584"/>
            <a:ext cx="2883499" cy="533480"/>
          </a:xfrm>
          <a:prstGeom prst="rect">
            <a:avLst/>
          </a:prstGeom>
          <a:solidFill>
            <a:srgbClr val="FF0000"/>
          </a:solidFill>
        </p:spPr>
        <p:txBody>
          <a:bodyPr wrap="square" lIns="121912" tIns="60956" rIns="121912" bIns="60956" rtlCol="0">
            <a:spAutoFit/>
          </a:bodyPr>
          <a:lstStyle/>
          <a:p>
            <a:pPr algn="ctr" defTabSz="1219110">
              <a:defRPr/>
            </a:pPr>
            <a:r>
              <a:rPr lang="zh-CN" altLang="en-US" sz="27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在线无缝切换</a:t>
            </a:r>
            <a:endParaRPr lang="en-US" sz="2700" b="1" kern="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8" name="Curved Down Arrow 287"/>
          <p:cNvSpPr/>
          <p:nvPr/>
        </p:nvSpPr>
        <p:spPr>
          <a:xfrm rot="10800000" flipH="1" flipV="1">
            <a:off x="5251204" y="4413184"/>
            <a:ext cx="1482361" cy="470421"/>
          </a:xfrm>
          <a:prstGeom prst="curvedDownArrow">
            <a:avLst/>
          </a:prstGeom>
          <a:solidFill>
            <a:srgbClr val="FFC000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89" name="Curved Down Arrow 288"/>
          <p:cNvSpPr/>
          <p:nvPr/>
        </p:nvSpPr>
        <p:spPr>
          <a:xfrm rot="10800000" flipH="1" flipV="1">
            <a:off x="7059471" y="4413184"/>
            <a:ext cx="1840692" cy="470421"/>
          </a:xfrm>
          <a:prstGeom prst="curvedDownArrow">
            <a:avLst/>
          </a:prstGeom>
          <a:solidFill>
            <a:srgbClr val="FFC000"/>
          </a:solidFill>
          <a:effectLst/>
        </p:spPr>
        <p:txBody>
          <a:bodyPr wrap="square" lIns="243823" tIns="182866" rIns="182866" bIns="182866" rtlCol="0" anchor="ctr">
            <a:noAutofit/>
          </a:bodyPr>
          <a:lstStyle/>
          <a:p>
            <a:pPr algn="ctr" defTabSz="1219140" fontAlgn="base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6" name="Straight Connector 15"/>
          <p:cNvCxnSpPr>
            <a:stCxn id="278" idx="3"/>
            <a:endCxn id="284" idx="1"/>
          </p:cNvCxnSpPr>
          <p:nvPr/>
        </p:nvCxnSpPr>
        <p:spPr>
          <a:xfrm flipV="1">
            <a:off x="7242567" y="5149065"/>
            <a:ext cx="1463936" cy="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45"/>
          <p:cNvGrpSpPr/>
          <p:nvPr/>
        </p:nvGrpSpPr>
        <p:grpSpPr>
          <a:xfrm rot="10800000">
            <a:off x="10004307" y="6434680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84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85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86" name="Group 48"/>
          <p:cNvGrpSpPr/>
          <p:nvPr/>
        </p:nvGrpSpPr>
        <p:grpSpPr>
          <a:xfrm rot="10800000">
            <a:off x="10269841" y="6362670"/>
            <a:ext cx="1916906" cy="493260"/>
            <a:chOff x="4342080" y="0"/>
            <a:chExt cx="1916906" cy="493260"/>
          </a:xfrm>
        </p:grpSpPr>
        <p:sp>
          <p:nvSpPr>
            <p:cNvPr id="87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88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89" name="Group 16"/>
          <p:cNvGrpSpPr/>
          <p:nvPr/>
        </p:nvGrpSpPr>
        <p:grpSpPr>
          <a:xfrm>
            <a:off x="10928278" y="6398829"/>
            <a:ext cx="1101716" cy="420939"/>
            <a:chOff x="6804248" y="217554"/>
            <a:chExt cx="2019300" cy="771525"/>
          </a:xfrm>
        </p:grpSpPr>
        <p:pic>
          <p:nvPicPr>
            <p:cNvPr id="90" name="Picture 1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91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75107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7"/>
          <p:cNvGrpSpPr/>
          <p:nvPr/>
        </p:nvGrpSpPr>
        <p:grpSpPr>
          <a:xfrm>
            <a:off x="0" y="0"/>
            <a:ext cx="6975574" cy="714248"/>
            <a:chOff x="0" y="-4422"/>
            <a:chExt cx="6975574" cy="714248"/>
          </a:xfrm>
        </p:grpSpPr>
        <p:grpSp>
          <p:nvGrpSpPr>
            <p:cNvPr id="21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26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7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23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24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5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372" y="198938"/>
            <a:ext cx="10574127" cy="85344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方正准圆简体" panose="03000509000000000000" pitchFamily="65" charset="-122"/>
              </a:rPr>
              <a:t>各类灾难</a:t>
            </a:r>
            <a:r>
              <a:rPr lang="en-US" altLang="zh-CN" b="1" dirty="0" smtClean="0">
                <a:solidFill>
                  <a:schemeClr val="tx1"/>
                </a:solidFill>
                <a:ea typeface="方正准圆简体" panose="03000509000000000000" pitchFamily="65" charset="-122"/>
              </a:rPr>
              <a:t>+</a:t>
            </a:r>
            <a:r>
              <a:rPr lang="zh-CN" altLang="en-US" b="1" dirty="0" smtClean="0">
                <a:solidFill>
                  <a:schemeClr val="tx1"/>
                </a:solidFill>
                <a:ea typeface="方正准圆简体" panose="03000509000000000000" pitchFamily="65" charset="-122"/>
              </a:rPr>
              <a:t>故障的比例</a:t>
            </a:r>
            <a:endParaRPr lang="zh-CN" altLang="en-US" b="1" dirty="0">
              <a:solidFill>
                <a:schemeClr val="tx1"/>
              </a:solidFill>
              <a:ea typeface="方正准圆简体" panose="03000509000000000000" pitchFamily="65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92208" y="5584577"/>
            <a:ext cx="3297381" cy="507831"/>
            <a:chOff x="827759" y="4077458"/>
            <a:chExt cx="2473036" cy="380873"/>
          </a:xfrm>
        </p:grpSpPr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371279" y="4077458"/>
              <a:ext cx="1442944" cy="38087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8960">
                <a:defRPr/>
              </a:pPr>
              <a:r>
                <a:rPr lang="zh-CN" altLang="en-US" sz="2700" b="1" kern="0" dirty="0">
                  <a:solidFill>
                    <a:srgbClr val="FF0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pitchFamily="34" charset="0"/>
                </a:rPr>
                <a:t>传统的容灾</a:t>
              </a:r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 flipH="1" flipV="1">
              <a:off x="827759" y="4276161"/>
              <a:ext cx="5296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8960">
                <a:defRPr/>
              </a:pPr>
              <a:endParaRPr lang="en-US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pitchFamily="34" charset="0"/>
              </a:endParaRPr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2763661" y="4268793"/>
              <a:ext cx="537134" cy="73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8960">
                <a:defRPr/>
              </a:pPr>
              <a:endParaRPr lang="en-US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4965" y="5585985"/>
            <a:ext cx="3911603" cy="507831"/>
            <a:chOff x="4363403" y="4230986"/>
            <a:chExt cx="2933702" cy="380873"/>
          </a:xfrm>
        </p:grpSpPr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5097710" y="4230986"/>
              <a:ext cx="1442944" cy="38087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218960">
                <a:defRPr/>
              </a:pPr>
              <a:r>
                <a:rPr lang="zh-CN" altLang="en-US" sz="2700" b="1" kern="0" dirty="0">
                  <a:solidFill>
                    <a:srgbClr val="FF0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pitchFamily="34" charset="0"/>
                </a:rPr>
                <a:t>传统的备份</a:t>
              </a: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4363403" y="4429987"/>
              <a:ext cx="65836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8960">
                <a:defRPr/>
              </a:pPr>
              <a:endParaRPr lang="en-US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pitchFamily="34" charset="0"/>
              </a:endParaRP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6611305" y="4429987"/>
              <a:ext cx="6858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8960">
                <a:defRPr/>
              </a:pPr>
              <a:endParaRPr lang="en-US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pitchFamily="34" charset="0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12816" r="11770" b="7395"/>
          <a:stretch/>
        </p:blipFill>
        <p:spPr bwMode="auto">
          <a:xfrm>
            <a:off x="1516753" y="1479111"/>
            <a:ext cx="8930688" cy="410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7301222" y="659274"/>
            <a:ext cx="4451351" cy="3301065"/>
            <a:chOff x="426066" y="1131031"/>
            <a:chExt cx="3338513" cy="2475799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26066" y="1131031"/>
              <a:ext cx="3338513" cy="24757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29" y="10800"/>
                  </a:moveTo>
                  <a:cubicBezTo>
                    <a:pt x="829" y="16307"/>
                    <a:pt x="5293" y="20771"/>
                    <a:pt x="10800" y="20771"/>
                  </a:cubicBezTo>
                  <a:cubicBezTo>
                    <a:pt x="16307" y="20771"/>
                    <a:pt x="20771" y="16307"/>
                    <a:pt x="20771" y="10800"/>
                  </a:cubicBezTo>
                  <a:cubicBezTo>
                    <a:pt x="20771" y="5293"/>
                    <a:pt x="16307" y="829"/>
                    <a:pt x="10800" y="829"/>
                  </a:cubicBezTo>
                  <a:cubicBezTo>
                    <a:pt x="5293" y="829"/>
                    <a:pt x="829" y="5293"/>
                    <a:pt x="82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5F5F5F"/>
                </a:gs>
                <a:gs pos="100000">
                  <a:srgbClr val="FFFFFF"/>
                </a:gs>
              </a:gsLst>
              <a:lin ang="27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8960">
                <a:defRPr/>
              </a:pPr>
              <a:endParaRPr lang="en-US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pitchFamily="34" charset="0"/>
              </a:endParaRPr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896958" y="2048331"/>
              <a:ext cx="2714644" cy="877464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100000"/>
                </a:avLst>
              </a:prstTxWarp>
              <a:scene3d>
                <a:camera prst="legacyPerspectiveFront">
                  <a:rot lat="19799999" lon="19439998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pPr algn="ctr" defTabSz="121896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800" kern="10" dirty="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pitchFamily="34" charset="0"/>
                </a:rPr>
                <a:t>硬件故障 </a:t>
              </a:r>
              <a:r>
                <a:rPr lang="en-US" altLang="zh-CN" sz="4800" kern="10" dirty="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pitchFamily="34" charset="0"/>
                </a:rPr>
                <a:t>47%</a:t>
              </a:r>
              <a:endParaRPr lang="zh-CN" altLang="en-US" sz="48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Museo Sans For Dell" panose="02000000000000000000" pitchFamily="2" charset="0"/>
                <a:ea typeface="方正准圆简体" panose="03000509000000000000" pitchFamily="65" charset="-122"/>
                <a:cs typeface="Arial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57595" y="1479112"/>
            <a:ext cx="4060736" cy="3104585"/>
            <a:chOff x="5483830" y="1100855"/>
            <a:chExt cx="3045552" cy="2328439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5483830" y="1100855"/>
              <a:ext cx="3045552" cy="232843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29" y="10800"/>
                  </a:moveTo>
                  <a:cubicBezTo>
                    <a:pt x="829" y="16307"/>
                    <a:pt x="5293" y="20771"/>
                    <a:pt x="10800" y="20771"/>
                  </a:cubicBezTo>
                  <a:cubicBezTo>
                    <a:pt x="16307" y="20771"/>
                    <a:pt x="20771" y="16307"/>
                    <a:pt x="20771" y="10800"/>
                  </a:cubicBezTo>
                  <a:cubicBezTo>
                    <a:pt x="20771" y="5293"/>
                    <a:pt x="16307" y="829"/>
                    <a:pt x="10800" y="829"/>
                  </a:cubicBezTo>
                  <a:cubicBezTo>
                    <a:pt x="5293" y="829"/>
                    <a:pt x="829" y="5293"/>
                    <a:pt x="82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lin ang="18900000" scaled="1"/>
            </a:gra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8960">
                <a:defRPr/>
              </a:pPr>
              <a:endParaRPr lang="en-US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pitchFamily="34" charset="0"/>
              </a:endParaRPr>
            </a:p>
          </p:txBody>
        </p:sp>
        <p:sp>
          <p:nvSpPr>
            <p:cNvPr id="1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730217" y="1607693"/>
              <a:ext cx="2381269" cy="1026750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9070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 defTabSz="121896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800" kern="10" dirty="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pitchFamily="34" charset="0"/>
                </a:rPr>
                <a:t>逻辑故障 </a:t>
              </a:r>
              <a:r>
                <a:rPr lang="en-US" altLang="zh-CN" sz="4800" kern="10" dirty="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pitchFamily="34" charset="0"/>
                </a:rPr>
                <a:t>53%</a:t>
              </a:r>
              <a:endParaRPr lang="zh-CN" altLang="en-US" sz="48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useo Sans For Dell" panose="02000000000000000000" pitchFamily="2" charset="0"/>
                <a:ea typeface="方正准圆简体" panose="03000509000000000000" pitchFamily="65" charset="-122"/>
                <a:cs typeface="Arial" pitchFamily="34" charset="0"/>
              </a:endParaRPr>
            </a:p>
          </p:txBody>
        </p:sp>
      </p:grpSp>
      <p:grpSp>
        <p:nvGrpSpPr>
          <p:cNvPr id="28" name="Group 45"/>
          <p:cNvGrpSpPr/>
          <p:nvPr/>
        </p:nvGrpSpPr>
        <p:grpSpPr>
          <a:xfrm rot="10800000">
            <a:off x="10004312" y="6434678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29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0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31" name="Group 48"/>
          <p:cNvGrpSpPr/>
          <p:nvPr/>
        </p:nvGrpSpPr>
        <p:grpSpPr>
          <a:xfrm rot="10800000">
            <a:off x="10269846" y="6362668"/>
            <a:ext cx="1916906" cy="493260"/>
            <a:chOff x="4342080" y="0"/>
            <a:chExt cx="1916906" cy="493260"/>
          </a:xfrm>
        </p:grpSpPr>
        <p:sp>
          <p:nvSpPr>
            <p:cNvPr id="32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3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34" name="Group 16"/>
          <p:cNvGrpSpPr/>
          <p:nvPr/>
        </p:nvGrpSpPr>
        <p:grpSpPr>
          <a:xfrm>
            <a:off x="10928283" y="6398827"/>
            <a:ext cx="1101716" cy="420939"/>
            <a:chOff x="6804248" y="217554"/>
            <a:chExt cx="2019300" cy="771525"/>
          </a:xfrm>
        </p:grpSpPr>
        <p:pic>
          <p:nvPicPr>
            <p:cNvPr id="35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36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92456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37"/>
          <p:cNvGrpSpPr/>
          <p:nvPr/>
        </p:nvGrpSpPr>
        <p:grpSpPr>
          <a:xfrm>
            <a:off x="0" y="0"/>
            <a:ext cx="9050192" cy="619834"/>
            <a:chOff x="0" y="-4422"/>
            <a:chExt cx="6975574" cy="714248"/>
          </a:xfrm>
        </p:grpSpPr>
        <p:grpSp>
          <p:nvGrpSpPr>
            <p:cNvPr id="144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148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5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146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94" y="164678"/>
            <a:ext cx="10985501" cy="853560"/>
          </a:xfrm>
        </p:spPr>
        <p:txBody>
          <a:bodyPr>
            <a:normAutofit/>
          </a:bodyPr>
          <a:lstStyle/>
          <a:p>
            <a:r>
              <a:rPr lang="en-US" altLang="zh-CN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SIP</a:t>
            </a:r>
            <a:r>
              <a:rPr lang="zh-CN" altLang="en-US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 </a:t>
            </a:r>
            <a:r>
              <a:rPr lang="en-US" altLang="zh-CN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G-Cloud 2.0:</a:t>
            </a:r>
            <a:r>
              <a:rPr lang="zh-CN" altLang="en-US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 关键应用部署架构</a:t>
            </a:r>
            <a:r>
              <a:rPr lang="en-US" altLang="zh-CN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Level 2</a:t>
            </a:r>
            <a:endParaRPr lang="en-US" sz="2800" b="1" kern="1200" dirty="0">
              <a:solidFill>
                <a:schemeClr val="tx1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44" name="Rounded Rectangle 2"/>
          <p:cNvSpPr>
            <a:spLocks noChangeArrowheads="1"/>
          </p:cNvSpPr>
          <p:nvPr/>
        </p:nvSpPr>
        <p:spPr bwMode="auto">
          <a:xfrm>
            <a:off x="8375768" y="2083961"/>
            <a:ext cx="3699933" cy="3552032"/>
          </a:xfrm>
          <a:prstGeom prst="roundRect">
            <a:avLst>
              <a:gd name="adj" fmla="val 16667"/>
            </a:avLst>
          </a:prstGeom>
          <a:solidFill>
            <a:srgbClr val="0095D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851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45" name="Rounded Rectangle 5"/>
          <p:cNvSpPr>
            <a:spLocks noChangeArrowheads="1"/>
          </p:cNvSpPr>
          <p:nvPr/>
        </p:nvSpPr>
        <p:spPr bwMode="auto">
          <a:xfrm>
            <a:off x="206401" y="2083961"/>
            <a:ext cx="3553883" cy="3561907"/>
          </a:xfrm>
          <a:prstGeom prst="roundRect">
            <a:avLst>
              <a:gd name="adj" fmla="val 16667"/>
            </a:avLst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851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54" name="AutoShape 21"/>
          <p:cNvSpPr>
            <a:spLocks noChangeArrowheads="1"/>
          </p:cNvSpPr>
          <p:nvPr/>
        </p:nvSpPr>
        <p:spPr bwMode="gray">
          <a:xfrm>
            <a:off x="1157708" y="920623"/>
            <a:ext cx="1604433" cy="306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lIns="121856" tIns="60928" rIns="121856" bIns="609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851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15000"/>
            </a:pPr>
            <a:r>
              <a:rPr lang="en-US" altLang="zh-CN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vDC1</a:t>
            </a:r>
            <a:endParaRPr lang="zh-CN" altLang="en-US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1487295" y="1227265"/>
            <a:ext cx="990089" cy="531635"/>
            <a:chOff x="2442381" y="1778722"/>
            <a:chExt cx="1152525" cy="832649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381" y="2249421"/>
              <a:ext cx="1152525" cy="36195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365" y="1778722"/>
              <a:ext cx="447675" cy="447675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77947" y="4267101"/>
            <a:ext cx="3117281" cy="2067459"/>
            <a:chOff x="300850" y="4058301"/>
            <a:chExt cx="2337961" cy="2067457"/>
          </a:xfrm>
        </p:grpSpPr>
        <p:sp>
          <p:nvSpPr>
            <p:cNvPr id="60" name="圆角矩形 59"/>
            <p:cNvSpPr/>
            <p:nvPr/>
          </p:nvSpPr>
          <p:spPr>
            <a:xfrm>
              <a:off x="300850" y="4058301"/>
              <a:ext cx="2256567" cy="1370985"/>
            </a:xfrm>
            <a:prstGeom prst="roundRect">
              <a:avLst/>
            </a:prstGeom>
            <a:solidFill>
              <a:srgbClr val="FFC000"/>
            </a:solidFill>
            <a:effectLst/>
          </p:spPr>
          <p:txBody>
            <a:bodyPr>
              <a:normAutofit/>
            </a:bodyPr>
            <a:lstStyle/>
            <a:p>
              <a:pPr algn="ctr" defTabSz="1218510" fontAlgn="base">
                <a:lnSpc>
                  <a:spcPct val="90000"/>
                </a:lnSpc>
                <a:spcBef>
                  <a:spcPts val="133"/>
                </a:spcBef>
                <a:spcAft>
                  <a:spcPts val="133"/>
                </a:spcAft>
                <a:defRPr/>
              </a:pPr>
              <a:r>
                <a:rPr lang="en-US" altLang="zh-CN" sz="15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DB Servers</a:t>
              </a:r>
              <a:endParaRPr lang="zh-CN" altLang="en-US" sz="1500" b="1" dirty="0" err="1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1241776" y="4238672"/>
              <a:ext cx="442044" cy="29238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121851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00" dirty="0">
                  <a:ln w="0"/>
                  <a:solidFill>
                    <a:srgbClr val="080808"/>
                  </a:solidFill>
                  <a:effectLst>
                    <a:outerShdw blurRad="38100" dist="19050" dir="2700000" algn="tl" rotWithShape="0">
                      <a:srgbClr val="444444">
                        <a:alpha val="40000"/>
                      </a:srgbClr>
                    </a:outerShdw>
                  </a:effectLst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RAC1</a:t>
              </a:r>
              <a:endParaRPr lang="zh-CN" altLang="en-US" sz="1300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444444">
                      <a:alpha val="40000"/>
                    </a:srgbClr>
                  </a:outerShdw>
                </a:effectLst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1780055" y="5864148"/>
              <a:ext cx="858756" cy="2616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121851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b="1" dirty="0">
                  <a:ln w="0"/>
                  <a:solidFill>
                    <a:srgbClr val="080808"/>
                  </a:solidFill>
                  <a:effectLst>
                    <a:outerShdw blurRad="38100" dist="19050" dir="2700000" algn="tl" rotWithShape="0">
                      <a:srgbClr val="444444">
                        <a:alpha val="40000"/>
                      </a:srgbClr>
                    </a:outerShdw>
                  </a:effectLst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DB </a:t>
              </a:r>
              <a:r>
                <a:rPr lang="en-US" altLang="zh-CN" sz="1100" b="1" dirty="0" err="1">
                  <a:ln w="0"/>
                  <a:solidFill>
                    <a:srgbClr val="080808"/>
                  </a:solidFill>
                  <a:effectLst>
                    <a:outerShdw blurRad="38100" dist="19050" dir="2700000" algn="tl" rotWithShape="0">
                      <a:srgbClr val="444444">
                        <a:alpha val="40000"/>
                      </a:srgbClr>
                    </a:outerShdw>
                  </a:effectLst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Datastore</a:t>
              </a:r>
              <a:endParaRPr lang="zh-CN" altLang="en-US" sz="1100" b="1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444444">
                      <a:alpha val="40000"/>
                    </a:srgbClr>
                  </a:outerShdw>
                </a:effectLst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901" y="4793776"/>
              <a:ext cx="481794" cy="23023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814" y="4457330"/>
              <a:ext cx="607968" cy="200239"/>
            </a:xfrm>
            <a:prstGeom prst="rect">
              <a:avLst/>
            </a:prstGeom>
          </p:spPr>
        </p:pic>
        <p:cxnSp>
          <p:nvCxnSpPr>
            <p:cNvPr id="18" name="直接连接符 17"/>
            <p:cNvCxnSpPr>
              <a:stCxn id="3" idx="3"/>
              <a:endCxn id="14" idx="1"/>
            </p:cNvCxnSpPr>
            <p:nvPr/>
          </p:nvCxnSpPr>
          <p:spPr>
            <a:xfrm flipV="1">
              <a:off x="1086192" y="4908894"/>
              <a:ext cx="135709" cy="1862"/>
            </a:xfrm>
            <a:prstGeom prst="line">
              <a:avLst/>
            </a:prstGeom>
            <a:ln w="19050">
              <a:solidFill>
                <a:schemeClr val="bg1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1698661" y="4907031"/>
              <a:ext cx="135709" cy="1862"/>
            </a:xfrm>
            <a:prstGeom prst="line">
              <a:avLst/>
            </a:prstGeom>
            <a:ln w="19050">
              <a:solidFill>
                <a:schemeClr val="bg1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肘形连接符 23"/>
            <p:cNvCxnSpPr/>
            <p:nvPr/>
          </p:nvCxnSpPr>
          <p:spPr>
            <a:xfrm flipV="1">
              <a:off x="760670" y="4514621"/>
              <a:ext cx="393376" cy="124341"/>
            </a:xfrm>
            <a:prstGeom prst="bentConnector3">
              <a:avLst>
                <a:gd name="adj1" fmla="val -2041"/>
              </a:avLst>
            </a:prstGeom>
            <a:ln w="19050"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连接符 26"/>
            <p:cNvCxnSpPr>
              <a:endCxn id="105" idx="0"/>
            </p:cNvCxnSpPr>
            <p:nvPr/>
          </p:nvCxnSpPr>
          <p:spPr>
            <a:xfrm>
              <a:off x="1766782" y="4514621"/>
              <a:ext cx="393109" cy="142948"/>
            </a:xfrm>
            <a:prstGeom prst="bentConnector2">
              <a:avLst/>
            </a:prstGeom>
            <a:ln w="19050"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肘形连接符 34"/>
            <p:cNvCxnSpPr>
              <a:stCxn id="107" idx="0"/>
              <a:endCxn id="118" idx="3"/>
            </p:cNvCxnSpPr>
            <p:nvPr/>
          </p:nvCxnSpPr>
          <p:spPr>
            <a:xfrm rot="16200000" flipH="1" flipV="1">
              <a:off x="1563903" y="5261420"/>
              <a:ext cx="660947" cy="531026"/>
            </a:xfrm>
            <a:prstGeom prst="bentConnector4">
              <a:avLst>
                <a:gd name="adj1" fmla="val -34587"/>
                <a:gd name="adj2" fmla="val 76507"/>
              </a:avLst>
            </a:prstGeom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8" name="Picture 20" descr="ICON_Storage_1up_Q308_Comm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6732" y="5659409"/>
              <a:ext cx="332131" cy="39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" name="组合 37"/>
            <p:cNvGrpSpPr/>
            <p:nvPr/>
          </p:nvGrpSpPr>
          <p:grpSpPr>
            <a:xfrm>
              <a:off x="1834370" y="4657569"/>
              <a:ext cx="651041" cy="800500"/>
              <a:chOff x="2136770" y="4794369"/>
              <a:chExt cx="651041" cy="800500"/>
            </a:xfrm>
          </p:grpSpPr>
          <p:pic>
            <p:nvPicPr>
              <p:cNvPr id="105" name="图片 10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6770" y="4794369"/>
                <a:ext cx="651041" cy="543587"/>
              </a:xfrm>
              <a:prstGeom prst="rect">
                <a:avLst/>
              </a:prstGeom>
            </p:spPr>
          </p:pic>
          <p:sp>
            <p:nvSpPr>
              <p:cNvPr id="107" name="矩形 106"/>
              <p:cNvSpPr/>
              <p:nvPr/>
            </p:nvSpPr>
            <p:spPr>
              <a:xfrm>
                <a:off x="2180768" y="5333259"/>
                <a:ext cx="563043" cy="2616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defTabSz="121851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100" dirty="0">
                    <a:ln w="0"/>
                    <a:solidFill>
                      <a:srgbClr val="080808"/>
                    </a:solidFill>
                    <a:effectLst>
                      <a:outerShdw blurRad="38100" dist="19050" dir="2700000" algn="tl" rotWithShape="0">
                        <a:srgbClr val="444444">
                          <a:alpha val="40000"/>
                        </a:srgbClr>
                      </a:outerShdw>
                    </a:effectLst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Node2</a:t>
                </a:r>
                <a:endParaRPr lang="zh-CN" altLang="en-US" sz="1100" dirty="0">
                  <a:ln w="0"/>
                  <a:solidFill>
                    <a:srgbClr val="080808"/>
                  </a:solidFill>
                  <a:effectLst>
                    <a:outerShdw blurRad="38100" dist="19050" dir="2700000" algn="tl" rotWithShape="0">
                      <a:srgbClr val="444444">
                        <a:alpha val="40000"/>
                      </a:srgbClr>
                    </a:outerShdw>
                  </a:effectLst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cxnSp>
          <p:nvCxnSpPr>
            <p:cNvPr id="40" name="肘形连接符 39"/>
            <p:cNvCxnSpPr>
              <a:stCxn id="3" idx="2"/>
              <a:endCxn id="118" idx="1"/>
            </p:cNvCxnSpPr>
            <p:nvPr/>
          </p:nvCxnSpPr>
          <p:spPr>
            <a:xfrm rot="16200000" flipH="1">
              <a:off x="691273" y="5251948"/>
              <a:ext cx="674858" cy="536060"/>
            </a:xfrm>
            <a:prstGeom prst="bentConnector2">
              <a:avLst/>
            </a:prstGeom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组合 40"/>
            <p:cNvGrpSpPr/>
            <p:nvPr/>
          </p:nvGrpSpPr>
          <p:grpSpPr>
            <a:xfrm>
              <a:off x="435151" y="4638962"/>
              <a:ext cx="651041" cy="789861"/>
              <a:chOff x="737551" y="4775762"/>
              <a:chExt cx="651041" cy="789861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551" y="4775762"/>
                <a:ext cx="651041" cy="543587"/>
              </a:xfrm>
              <a:prstGeom prst="rect">
                <a:avLst/>
              </a:prstGeom>
            </p:spPr>
          </p:pic>
          <p:sp>
            <p:nvSpPr>
              <p:cNvPr id="106" name="矩形 105"/>
              <p:cNvSpPr/>
              <p:nvPr/>
            </p:nvSpPr>
            <p:spPr>
              <a:xfrm>
                <a:off x="781549" y="5304013"/>
                <a:ext cx="563043" cy="2616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defTabSz="121851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100" dirty="0">
                    <a:ln w="0"/>
                    <a:solidFill>
                      <a:srgbClr val="080808"/>
                    </a:solidFill>
                    <a:effectLst>
                      <a:outerShdw blurRad="38100" dist="19050" dir="2700000" algn="tl" rotWithShape="0">
                        <a:srgbClr val="444444">
                          <a:alpha val="40000"/>
                        </a:srgbClr>
                      </a:outerShdw>
                    </a:effectLst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Node1</a:t>
                </a:r>
                <a:endParaRPr lang="zh-CN" altLang="en-US" sz="1100" dirty="0">
                  <a:ln w="0"/>
                  <a:solidFill>
                    <a:srgbClr val="080808"/>
                  </a:solidFill>
                  <a:effectLst>
                    <a:outerShdw blurRad="38100" dist="19050" dir="2700000" algn="tl" rotWithShape="0">
                      <a:srgbClr val="444444">
                        <a:alpha val="40000"/>
                      </a:srgbClr>
                    </a:outerShdw>
                  </a:effectLst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pic>
        <p:nvPicPr>
          <p:cNvPr id="140" name="Picture 20" descr="ICON_Storage_1up_Q308_Com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1133" y="5688795"/>
            <a:ext cx="442841" cy="39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20" descr="ICON_Storage_1up_Q308_Com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4493" y="5694659"/>
            <a:ext cx="442841" cy="39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/>
          <p:nvPr/>
        </p:nvGrpSpPr>
        <p:grpSpPr>
          <a:xfrm>
            <a:off x="8672912" y="4167692"/>
            <a:ext cx="3164416" cy="2085136"/>
            <a:chOff x="6504684" y="4016434"/>
            <a:chExt cx="2373312" cy="2085138"/>
          </a:xfrm>
        </p:grpSpPr>
        <p:sp>
          <p:nvSpPr>
            <p:cNvPr id="57" name="圆角矩形 56"/>
            <p:cNvSpPr/>
            <p:nvPr/>
          </p:nvSpPr>
          <p:spPr>
            <a:xfrm>
              <a:off x="6504684" y="4016434"/>
              <a:ext cx="2373312" cy="1458173"/>
            </a:xfrm>
            <a:prstGeom prst="roundRect">
              <a:avLst/>
            </a:prstGeom>
            <a:solidFill>
              <a:srgbClr val="FFC000"/>
            </a:solidFill>
            <a:effectLst/>
          </p:spPr>
          <p:txBody>
            <a:bodyPr>
              <a:normAutofit/>
            </a:bodyPr>
            <a:lstStyle/>
            <a:p>
              <a:pPr algn="ctr" defTabSz="1218510" fontAlgn="base">
                <a:lnSpc>
                  <a:spcPct val="90000"/>
                </a:lnSpc>
                <a:spcBef>
                  <a:spcPts val="133"/>
                </a:spcBef>
                <a:spcAft>
                  <a:spcPts val="133"/>
                </a:spcAft>
                <a:defRPr/>
              </a:pPr>
              <a:r>
                <a:rPr lang="en-US" altLang="zh-CN" sz="15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DB Servers</a:t>
              </a:r>
              <a:endParaRPr lang="zh-CN" altLang="en-US" sz="1500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  <a:p>
              <a:pPr algn="ctr" defTabSz="1218510" fontAlgn="base">
                <a:lnSpc>
                  <a:spcPct val="90000"/>
                </a:lnSpc>
                <a:spcBef>
                  <a:spcPts val="133"/>
                </a:spcBef>
                <a:spcAft>
                  <a:spcPts val="133"/>
                </a:spcAft>
                <a:defRPr/>
              </a:pPr>
              <a:endParaRPr lang="zh-CN" altLang="en-US" sz="1300" b="1" dirty="0" err="1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7460142" y="4268400"/>
              <a:ext cx="471524" cy="29238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121851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300" dirty="0">
                  <a:ln w="0"/>
                  <a:solidFill>
                    <a:srgbClr val="080808"/>
                  </a:solidFill>
                  <a:effectLst>
                    <a:outerShdw blurRad="38100" dist="19050" dir="2700000" algn="tl" rotWithShape="0">
                      <a:srgbClr val="444444">
                        <a:alpha val="40000"/>
                      </a:srgbClr>
                    </a:outerShdw>
                  </a:effectLst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RAC2</a:t>
              </a:r>
              <a:endParaRPr lang="zh-CN" altLang="en-US" sz="1300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444444">
                      <a:alpha val="40000"/>
                    </a:srgbClr>
                  </a:outerShdw>
                </a:effectLst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524" y="4793776"/>
              <a:ext cx="481794" cy="230235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437" y="4457330"/>
              <a:ext cx="607968" cy="200239"/>
            </a:xfrm>
            <a:prstGeom prst="rect">
              <a:avLst/>
            </a:prstGeom>
          </p:spPr>
        </p:pic>
        <p:cxnSp>
          <p:nvCxnSpPr>
            <p:cNvPr id="123" name="直接连接符 122"/>
            <p:cNvCxnSpPr>
              <a:stCxn id="132" idx="3"/>
              <a:endCxn id="121" idx="1"/>
            </p:cNvCxnSpPr>
            <p:nvPr/>
          </p:nvCxnSpPr>
          <p:spPr>
            <a:xfrm flipV="1">
              <a:off x="7321815" y="4908894"/>
              <a:ext cx="135709" cy="1862"/>
            </a:xfrm>
            <a:prstGeom prst="line">
              <a:avLst/>
            </a:prstGeom>
            <a:ln w="19050">
              <a:solidFill>
                <a:schemeClr val="bg1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flipV="1">
              <a:off x="7934284" y="4907031"/>
              <a:ext cx="135709" cy="1862"/>
            </a:xfrm>
            <a:prstGeom prst="line">
              <a:avLst/>
            </a:prstGeom>
            <a:ln w="19050">
              <a:solidFill>
                <a:schemeClr val="bg1">
                  <a:lumMod val="20000"/>
                  <a:lumOff val="8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肘形连接符 124"/>
            <p:cNvCxnSpPr/>
            <p:nvPr/>
          </p:nvCxnSpPr>
          <p:spPr>
            <a:xfrm flipV="1">
              <a:off x="6996293" y="4514621"/>
              <a:ext cx="393376" cy="124341"/>
            </a:xfrm>
            <a:prstGeom prst="bentConnector3">
              <a:avLst>
                <a:gd name="adj1" fmla="val -2041"/>
              </a:avLst>
            </a:prstGeom>
            <a:ln w="19050"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肘形连接符 125"/>
            <p:cNvCxnSpPr>
              <a:endCxn id="134" idx="0"/>
            </p:cNvCxnSpPr>
            <p:nvPr/>
          </p:nvCxnSpPr>
          <p:spPr>
            <a:xfrm>
              <a:off x="8002405" y="4514621"/>
              <a:ext cx="393109" cy="142948"/>
            </a:xfrm>
            <a:prstGeom prst="bentConnector2">
              <a:avLst/>
            </a:prstGeom>
            <a:ln w="19050">
              <a:solidFill>
                <a:schemeClr val="bg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肘形连接符 126"/>
            <p:cNvCxnSpPr>
              <a:stCxn id="135" idx="0"/>
              <a:endCxn id="128" idx="3"/>
            </p:cNvCxnSpPr>
            <p:nvPr/>
          </p:nvCxnSpPr>
          <p:spPr>
            <a:xfrm rot="16200000" flipH="1" flipV="1">
              <a:off x="7799525" y="5261419"/>
              <a:ext cx="660948" cy="531027"/>
            </a:xfrm>
            <a:prstGeom prst="bentConnector4">
              <a:avLst>
                <a:gd name="adj1" fmla="val -34587"/>
                <a:gd name="adj2" fmla="val 76507"/>
              </a:avLst>
            </a:prstGeom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Picture 20" descr="ICON_Storage_1up_Q308_Comm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32355" y="5659409"/>
              <a:ext cx="332131" cy="39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9" name="组合 128"/>
            <p:cNvGrpSpPr/>
            <p:nvPr/>
          </p:nvGrpSpPr>
          <p:grpSpPr>
            <a:xfrm>
              <a:off x="8069993" y="4657569"/>
              <a:ext cx="651041" cy="800501"/>
              <a:chOff x="2136770" y="4794369"/>
              <a:chExt cx="651041" cy="800501"/>
            </a:xfrm>
          </p:grpSpPr>
          <p:pic>
            <p:nvPicPr>
              <p:cNvPr id="134" name="图片 13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6770" y="4794369"/>
                <a:ext cx="651041" cy="543587"/>
              </a:xfrm>
              <a:prstGeom prst="rect">
                <a:avLst/>
              </a:prstGeom>
            </p:spPr>
          </p:pic>
          <p:sp>
            <p:nvSpPr>
              <p:cNvPr id="135" name="矩形 134"/>
              <p:cNvSpPr/>
              <p:nvPr/>
            </p:nvSpPr>
            <p:spPr>
              <a:xfrm>
                <a:off x="2180768" y="5333260"/>
                <a:ext cx="563043" cy="2616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defTabSz="121851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100" dirty="0">
                    <a:ln w="0"/>
                    <a:solidFill>
                      <a:srgbClr val="080808"/>
                    </a:solidFill>
                    <a:effectLst>
                      <a:outerShdw blurRad="38100" dist="19050" dir="2700000" algn="tl" rotWithShape="0">
                        <a:srgbClr val="444444">
                          <a:alpha val="40000"/>
                        </a:srgbClr>
                      </a:outerShdw>
                    </a:effectLst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Node2</a:t>
                </a:r>
                <a:endParaRPr lang="zh-CN" altLang="en-US" sz="1100" dirty="0">
                  <a:ln w="0"/>
                  <a:solidFill>
                    <a:srgbClr val="080808"/>
                  </a:solidFill>
                  <a:effectLst>
                    <a:outerShdw blurRad="38100" dist="19050" dir="2700000" algn="tl" rotWithShape="0">
                      <a:srgbClr val="444444">
                        <a:alpha val="40000"/>
                      </a:srgbClr>
                    </a:outerShdw>
                  </a:effectLst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cxnSp>
          <p:nvCxnSpPr>
            <p:cNvPr id="130" name="肘形连接符 129"/>
            <p:cNvCxnSpPr>
              <a:stCxn id="132" idx="2"/>
              <a:endCxn id="128" idx="1"/>
            </p:cNvCxnSpPr>
            <p:nvPr/>
          </p:nvCxnSpPr>
          <p:spPr>
            <a:xfrm rot="16200000" flipH="1">
              <a:off x="6926896" y="5251948"/>
              <a:ext cx="674858" cy="536060"/>
            </a:xfrm>
            <a:prstGeom prst="bentConnector2">
              <a:avLst/>
            </a:prstGeom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组合 130"/>
            <p:cNvGrpSpPr/>
            <p:nvPr/>
          </p:nvGrpSpPr>
          <p:grpSpPr>
            <a:xfrm>
              <a:off x="6670774" y="4638962"/>
              <a:ext cx="651041" cy="789861"/>
              <a:chOff x="737551" y="4775762"/>
              <a:chExt cx="651041" cy="789861"/>
            </a:xfrm>
          </p:grpSpPr>
          <p:pic>
            <p:nvPicPr>
              <p:cNvPr id="132" name="图片 13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551" y="4775762"/>
                <a:ext cx="651041" cy="543587"/>
              </a:xfrm>
              <a:prstGeom prst="rect">
                <a:avLst/>
              </a:prstGeom>
            </p:spPr>
          </p:pic>
          <p:sp>
            <p:nvSpPr>
              <p:cNvPr id="133" name="矩形 132"/>
              <p:cNvSpPr/>
              <p:nvPr/>
            </p:nvSpPr>
            <p:spPr>
              <a:xfrm>
                <a:off x="781549" y="5304013"/>
                <a:ext cx="563043" cy="2616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defTabSz="121851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100" dirty="0">
                    <a:ln w="0"/>
                    <a:solidFill>
                      <a:srgbClr val="080808"/>
                    </a:solidFill>
                    <a:effectLst>
                      <a:outerShdw blurRad="38100" dist="19050" dir="2700000" algn="tl" rotWithShape="0">
                        <a:srgbClr val="444444">
                          <a:alpha val="40000"/>
                        </a:srgbClr>
                      </a:outerShdw>
                    </a:effectLst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Node1</a:t>
                </a:r>
                <a:endParaRPr lang="zh-CN" altLang="en-US" sz="1100" dirty="0">
                  <a:ln w="0"/>
                  <a:solidFill>
                    <a:srgbClr val="080808"/>
                  </a:solidFill>
                  <a:effectLst>
                    <a:outerShdw blurRad="38100" dist="19050" dir="2700000" algn="tl" rotWithShape="0">
                      <a:srgbClr val="444444">
                        <a:alpha val="40000"/>
                      </a:srgbClr>
                    </a:outerShdw>
                  </a:effectLst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sp>
          <p:nvSpPr>
            <p:cNvPr id="136" name="矩形 135"/>
            <p:cNvSpPr/>
            <p:nvPr/>
          </p:nvSpPr>
          <p:spPr>
            <a:xfrm>
              <a:off x="7995675" y="5839962"/>
              <a:ext cx="858756" cy="2616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121851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b="1" dirty="0">
                  <a:ln w="0"/>
                  <a:solidFill>
                    <a:srgbClr val="080808"/>
                  </a:solidFill>
                  <a:effectLst>
                    <a:outerShdw blurRad="38100" dist="19050" dir="2700000" algn="tl" rotWithShape="0">
                      <a:srgbClr val="444444">
                        <a:alpha val="40000"/>
                      </a:srgbClr>
                    </a:outerShdw>
                  </a:effectLst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DB </a:t>
              </a:r>
              <a:r>
                <a:rPr lang="en-US" altLang="zh-CN" sz="1100" b="1" dirty="0" err="1">
                  <a:ln w="0"/>
                  <a:solidFill>
                    <a:srgbClr val="080808"/>
                  </a:solidFill>
                  <a:effectLst>
                    <a:outerShdw blurRad="38100" dist="19050" dir="2700000" algn="tl" rotWithShape="0">
                      <a:srgbClr val="444444">
                        <a:alpha val="40000"/>
                      </a:srgbClr>
                    </a:outerShdw>
                  </a:effectLst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Datastore</a:t>
              </a:r>
              <a:endParaRPr lang="zh-CN" altLang="en-US" sz="1100" b="1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rgbClr val="444444">
                      <a:alpha val="40000"/>
                    </a:srgbClr>
                  </a:outerShdw>
                </a:effectLst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pic>
          <p:nvPicPr>
            <p:cNvPr id="142" name="Picture 20" descr="ICON_Storage_1up_Q308_Comm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06733" y="5683597"/>
              <a:ext cx="332131" cy="39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" name="Picture 20" descr="ICON_Storage_1up_Q308_Comm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37862" y="5676854"/>
              <a:ext cx="332131" cy="39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组合 19"/>
          <p:cNvGrpSpPr/>
          <p:nvPr/>
        </p:nvGrpSpPr>
        <p:grpSpPr>
          <a:xfrm>
            <a:off x="375680" y="2161048"/>
            <a:ext cx="3205631" cy="848877"/>
            <a:chOff x="2362428" y="1066197"/>
            <a:chExt cx="2404223" cy="848877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2362428" y="1066197"/>
              <a:ext cx="2404223" cy="848877"/>
            </a:xfrm>
            <a:prstGeom prst="roundRect">
              <a:avLst/>
            </a:prstGeom>
            <a:solidFill>
              <a:srgbClr val="E5E4BA"/>
            </a:solidFill>
            <a:effectLst/>
          </p:spPr>
          <p:txBody>
            <a:bodyPr>
              <a:normAutofit/>
            </a:bodyPr>
            <a:lstStyle/>
            <a:p>
              <a:pPr algn="ctr" defTabSz="1218510" fontAlgn="base">
                <a:lnSpc>
                  <a:spcPct val="90000"/>
                </a:lnSpc>
                <a:spcBef>
                  <a:spcPts val="133"/>
                </a:spcBef>
                <a:spcAft>
                  <a:spcPts val="133"/>
                </a:spcAft>
                <a:defRPr/>
              </a:pPr>
              <a:r>
                <a:rPr lang="en-US" altLang="zh-CN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Web Server Cluster</a:t>
              </a:r>
              <a:endParaRPr lang="zh-CN" altLang="en-US" sz="1600" b="1" dirty="0" err="1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2660821" y="1402212"/>
              <a:ext cx="1809220" cy="409275"/>
              <a:chOff x="803248" y="3298022"/>
              <a:chExt cx="1809220" cy="409275"/>
            </a:xfrm>
          </p:grpSpPr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5290" y="3312638"/>
                <a:ext cx="548138" cy="394659"/>
              </a:xfrm>
              <a:prstGeom prst="rect">
                <a:avLst/>
              </a:prstGeom>
            </p:spPr>
          </p:pic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248" y="3298022"/>
                <a:ext cx="548138" cy="394659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330" y="3310241"/>
                <a:ext cx="548138" cy="394659"/>
              </a:xfrm>
              <a:prstGeom prst="rect">
                <a:avLst/>
              </a:prstGeom>
            </p:spPr>
          </p:pic>
        </p:grpSp>
      </p:grpSp>
      <p:grpSp>
        <p:nvGrpSpPr>
          <p:cNvPr id="21" name="组合 20"/>
          <p:cNvGrpSpPr/>
          <p:nvPr/>
        </p:nvGrpSpPr>
        <p:grpSpPr>
          <a:xfrm>
            <a:off x="384907" y="3123417"/>
            <a:ext cx="3217388" cy="850795"/>
            <a:chOff x="4866157" y="1079330"/>
            <a:chExt cx="2413041" cy="850795"/>
          </a:xfrm>
        </p:grpSpPr>
        <p:sp>
          <p:nvSpPr>
            <p:cNvPr id="58" name="圆角矩形 57"/>
            <p:cNvSpPr/>
            <p:nvPr/>
          </p:nvSpPr>
          <p:spPr>
            <a:xfrm>
              <a:off x="4866157" y="1079330"/>
              <a:ext cx="2413041" cy="850795"/>
            </a:xfrm>
            <a:prstGeom prst="roundRect">
              <a:avLst/>
            </a:prstGeom>
            <a:solidFill>
              <a:srgbClr val="92D050"/>
            </a:solidFill>
            <a:effectLst/>
          </p:spPr>
          <p:txBody>
            <a:bodyPr>
              <a:normAutofit/>
            </a:bodyPr>
            <a:lstStyle/>
            <a:p>
              <a:pPr algn="ctr" defTabSz="1218510" fontAlgn="base">
                <a:lnSpc>
                  <a:spcPct val="90000"/>
                </a:lnSpc>
                <a:spcBef>
                  <a:spcPts val="133"/>
                </a:spcBef>
                <a:spcAft>
                  <a:spcPts val="133"/>
                </a:spcAft>
                <a:defRPr/>
              </a:pPr>
              <a:r>
                <a:rPr lang="en-US" altLang="zh-CN" sz="1500" b="1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Middleware Application Server Cluster</a:t>
              </a:r>
              <a:endParaRPr lang="zh-CN" altLang="en-US" sz="1500" b="1" dirty="0" err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4940160" y="1442685"/>
              <a:ext cx="2278740" cy="378264"/>
              <a:chOff x="784036" y="4066106"/>
              <a:chExt cx="2278740" cy="462514"/>
            </a:xfrm>
          </p:grpSpPr>
          <p:pic>
            <p:nvPicPr>
              <p:cNvPr id="90" name="图片 8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036" y="4078718"/>
                <a:ext cx="740168" cy="420716"/>
              </a:xfrm>
              <a:prstGeom prst="rect">
                <a:avLst/>
              </a:prstGeom>
            </p:spPr>
          </p:pic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2529" y="4066106"/>
                <a:ext cx="588383" cy="445219"/>
              </a:xfrm>
              <a:prstGeom prst="rect">
                <a:avLst/>
              </a:prstGeom>
            </p:spPr>
          </p:pic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9436" y="4072985"/>
                <a:ext cx="813340" cy="455635"/>
              </a:xfrm>
              <a:prstGeom prst="rect">
                <a:avLst/>
              </a:prstGeom>
            </p:spPr>
          </p:pic>
        </p:grpSp>
      </p:grpSp>
      <p:sp>
        <p:nvSpPr>
          <p:cNvPr id="6" name="下箭头 5"/>
          <p:cNvSpPr/>
          <p:nvPr/>
        </p:nvSpPr>
        <p:spPr>
          <a:xfrm>
            <a:off x="1252189" y="2969445"/>
            <a:ext cx="1404769" cy="322799"/>
          </a:xfrm>
          <a:prstGeom prst="downArrow">
            <a:avLst/>
          </a:prstGeom>
          <a:solidFill>
            <a:schemeClr val="accent1"/>
          </a:solidFill>
          <a:effectLst/>
        </p:spPr>
        <p:txBody>
          <a:bodyPr wrap="square" lIns="121856" tIns="60928" rIns="121856" bIns="60928" rtlCol="0" anchor="t">
            <a:normAutofit fontScale="40000" lnSpcReduction="20000"/>
          </a:bodyPr>
          <a:lstStyle/>
          <a:p>
            <a:pPr algn="ctr" defTabSz="121851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altLang="zh-CN" sz="270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LB</a:t>
            </a: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9690140" y="1225101"/>
            <a:ext cx="990089" cy="531635"/>
            <a:chOff x="2442381" y="1778722"/>
            <a:chExt cx="1152525" cy="832649"/>
          </a:xfrm>
        </p:grpSpPr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381" y="2249421"/>
              <a:ext cx="1152525" cy="361950"/>
            </a:xfrm>
            <a:prstGeom prst="rect">
              <a:avLst/>
            </a:prstGeom>
          </p:spPr>
        </p:pic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365" y="1778722"/>
              <a:ext cx="447675" cy="447675"/>
            </a:xfrm>
            <a:prstGeom prst="rect">
              <a:avLst/>
            </a:prstGeom>
          </p:spPr>
        </p:pic>
      </p:grpSp>
      <p:sp>
        <p:nvSpPr>
          <p:cNvPr id="109" name="下箭头 108"/>
          <p:cNvSpPr/>
          <p:nvPr/>
        </p:nvSpPr>
        <p:spPr>
          <a:xfrm>
            <a:off x="1280987" y="1764404"/>
            <a:ext cx="1404769" cy="322799"/>
          </a:xfrm>
          <a:prstGeom prst="downArrow">
            <a:avLst/>
          </a:prstGeom>
          <a:solidFill>
            <a:schemeClr val="accent1"/>
          </a:solidFill>
          <a:effectLst/>
        </p:spPr>
        <p:txBody>
          <a:bodyPr wrap="square" lIns="121856" tIns="60928" rIns="121856" bIns="60928" rtlCol="0" anchor="t">
            <a:normAutofit fontScale="40000" lnSpcReduction="20000"/>
          </a:bodyPr>
          <a:lstStyle/>
          <a:p>
            <a:pPr algn="ctr" defTabSz="121851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altLang="zh-CN" sz="270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LB</a:t>
            </a: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1063418" y="3938720"/>
            <a:ext cx="1830156" cy="369977"/>
          </a:xfrm>
          <a:prstGeom prst="downArrow">
            <a:avLst/>
          </a:prstGeom>
          <a:solidFill>
            <a:schemeClr val="accent1"/>
          </a:solidFill>
          <a:effectLst/>
        </p:spPr>
        <p:txBody>
          <a:bodyPr wrap="square" lIns="121856" tIns="60928" rIns="121856" bIns="60928" rtlCol="0" anchor="t">
            <a:normAutofit fontScale="47500" lnSpcReduction="20000"/>
          </a:bodyPr>
          <a:lstStyle/>
          <a:p>
            <a:pPr algn="ctr" defTabSz="121851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altLang="zh-CN" sz="270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Active</a:t>
            </a: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85" name="AutoShape 21"/>
          <p:cNvSpPr>
            <a:spLocks noChangeArrowheads="1"/>
          </p:cNvSpPr>
          <p:nvPr/>
        </p:nvSpPr>
        <p:spPr bwMode="gray">
          <a:xfrm>
            <a:off x="9344470" y="863251"/>
            <a:ext cx="1604433" cy="306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lIns="121856" tIns="60928" rIns="121856" bIns="609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8510"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15000"/>
            </a:pPr>
            <a:r>
              <a:rPr lang="en-US" altLang="zh-CN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vDC2</a:t>
            </a:r>
            <a:endParaRPr lang="zh-CN" altLang="en-US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110" name="Picture 20" descr="ICON_Storage_1up_Q308_Com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0303" y="2504287"/>
            <a:ext cx="505868" cy="4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20" descr="ICON_Storage_1up_Q308_Com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779" y="2527903"/>
            <a:ext cx="505868" cy="4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20" descr="ICON_Storage_1up_Q308_Com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0299" y="3230770"/>
            <a:ext cx="505868" cy="4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20" descr="ICON_Storage_1up_Q308_Com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831" y="4619935"/>
            <a:ext cx="505868" cy="4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20" descr="ICON_Storage_1up_Q308_Com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4099" y="3228743"/>
            <a:ext cx="505868" cy="4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0" descr="ICON_Storage_1up_Q308_Com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7523" y="4619935"/>
            <a:ext cx="505868" cy="4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下箭头 151"/>
          <p:cNvSpPr/>
          <p:nvPr/>
        </p:nvSpPr>
        <p:spPr>
          <a:xfrm>
            <a:off x="9478984" y="1750988"/>
            <a:ext cx="1404769" cy="32279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lIns="121856" tIns="60928" rIns="121856" bIns="60928" rtlCol="0" anchor="t">
            <a:normAutofit fontScale="40000" lnSpcReduction="20000"/>
          </a:bodyPr>
          <a:lstStyle/>
          <a:p>
            <a:pPr algn="ctr" defTabSz="121851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altLang="zh-CN" sz="270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LB</a:t>
            </a: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8652335" y="2161048"/>
            <a:ext cx="3205631" cy="848877"/>
            <a:chOff x="2362428" y="1066197"/>
            <a:chExt cx="2404223" cy="848877"/>
          </a:xfrm>
        </p:grpSpPr>
        <p:sp>
          <p:nvSpPr>
            <p:cNvPr id="157" name="圆角矩形 156"/>
            <p:cNvSpPr/>
            <p:nvPr/>
          </p:nvSpPr>
          <p:spPr bwMode="auto">
            <a:xfrm>
              <a:off x="2362428" y="1066197"/>
              <a:ext cx="2404223" cy="848877"/>
            </a:xfrm>
            <a:prstGeom prst="roundRect">
              <a:avLst/>
            </a:prstGeom>
            <a:solidFill>
              <a:srgbClr val="E5E4BA"/>
            </a:solidFill>
            <a:effectLst/>
          </p:spPr>
          <p:txBody>
            <a:bodyPr>
              <a:normAutofit/>
            </a:bodyPr>
            <a:lstStyle/>
            <a:p>
              <a:pPr algn="ctr" defTabSz="1218510" fontAlgn="base">
                <a:lnSpc>
                  <a:spcPct val="90000"/>
                </a:lnSpc>
                <a:spcBef>
                  <a:spcPts val="133"/>
                </a:spcBef>
                <a:spcAft>
                  <a:spcPts val="133"/>
                </a:spcAft>
                <a:defRPr/>
              </a:pPr>
              <a:r>
                <a:rPr lang="en-US" altLang="zh-CN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Web Server Cluster</a:t>
              </a:r>
              <a:endParaRPr lang="zh-CN" altLang="en-US" sz="1600" b="1" dirty="0" err="1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grpSp>
          <p:nvGrpSpPr>
            <p:cNvPr id="158" name="组合 157"/>
            <p:cNvGrpSpPr/>
            <p:nvPr/>
          </p:nvGrpSpPr>
          <p:grpSpPr>
            <a:xfrm>
              <a:off x="2660821" y="1402212"/>
              <a:ext cx="1809220" cy="409275"/>
              <a:chOff x="803248" y="3298022"/>
              <a:chExt cx="1809220" cy="409275"/>
            </a:xfrm>
          </p:grpSpPr>
          <p:pic>
            <p:nvPicPr>
              <p:cNvPr id="159" name="图片 15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5290" y="3312638"/>
                <a:ext cx="548138" cy="394659"/>
              </a:xfrm>
              <a:prstGeom prst="rect">
                <a:avLst/>
              </a:prstGeom>
            </p:spPr>
          </p:pic>
          <p:pic>
            <p:nvPicPr>
              <p:cNvPr id="160" name="图片 15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248" y="3298022"/>
                <a:ext cx="548138" cy="394659"/>
              </a:xfrm>
              <a:prstGeom prst="rect">
                <a:avLst/>
              </a:prstGeom>
            </p:spPr>
          </p:pic>
          <p:pic>
            <p:nvPicPr>
              <p:cNvPr id="161" name="图片 16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330" y="3310241"/>
                <a:ext cx="548138" cy="394659"/>
              </a:xfrm>
              <a:prstGeom prst="rect">
                <a:avLst/>
              </a:prstGeom>
            </p:spPr>
          </p:pic>
        </p:grpSp>
      </p:grpSp>
      <p:grpSp>
        <p:nvGrpSpPr>
          <p:cNvPr id="162" name="组合 161"/>
          <p:cNvGrpSpPr/>
          <p:nvPr/>
        </p:nvGrpSpPr>
        <p:grpSpPr>
          <a:xfrm>
            <a:off x="8655867" y="3190273"/>
            <a:ext cx="3217388" cy="850795"/>
            <a:chOff x="4866157" y="1079330"/>
            <a:chExt cx="2413041" cy="850795"/>
          </a:xfrm>
        </p:grpSpPr>
        <p:sp>
          <p:nvSpPr>
            <p:cNvPr id="163" name="圆角矩形 162"/>
            <p:cNvSpPr/>
            <p:nvPr/>
          </p:nvSpPr>
          <p:spPr>
            <a:xfrm>
              <a:off x="4866157" y="1079330"/>
              <a:ext cx="2413041" cy="850795"/>
            </a:xfrm>
            <a:prstGeom prst="roundRect">
              <a:avLst/>
            </a:prstGeom>
            <a:solidFill>
              <a:srgbClr val="92D050"/>
            </a:solidFill>
            <a:effectLst/>
          </p:spPr>
          <p:txBody>
            <a:bodyPr>
              <a:normAutofit/>
            </a:bodyPr>
            <a:lstStyle/>
            <a:p>
              <a:pPr algn="ctr" defTabSz="1218510" fontAlgn="base">
                <a:lnSpc>
                  <a:spcPct val="90000"/>
                </a:lnSpc>
                <a:spcBef>
                  <a:spcPts val="133"/>
                </a:spcBef>
                <a:spcAft>
                  <a:spcPts val="133"/>
                </a:spcAft>
                <a:defRPr/>
              </a:pPr>
              <a:r>
                <a:rPr lang="en-US" altLang="zh-CN" sz="1500" b="1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Middleware Application Server Cluster</a:t>
              </a:r>
              <a:endParaRPr lang="zh-CN" altLang="en-US" sz="1500" b="1" dirty="0" err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grpSp>
          <p:nvGrpSpPr>
            <p:cNvPr id="164" name="组合 163"/>
            <p:cNvGrpSpPr/>
            <p:nvPr/>
          </p:nvGrpSpPr>
          <p:grpSpPr>
            <a:xfrm>
              <a:off x="4940160" y="1442685"/>
              <a:ext cx="2278740" cy="378264"/>
              <a:chOff x="784036" y="4066106"/>
              <a:chExt cx="2278740" cy="462514"/>
            </a:xfrm>
          </p:grpSpPr>
          <p:pic>
            <p:nvPicPr>
              <p:cNvPr id="165" name="图片 16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036" y="4078718"/>
                <a:ext cx="740168" cy="420716"/>
              </a:xfrm>
              <a:prstGeom prst="rect">
                <a:avLst/>
              </a:prstGeom>
            </p:spPr>
          </p:pic>
          <p:pic>
            <p:nvPicPr>
              <p:cNvPr id="166" name="图片 16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2529" y="4066106"/>
                <a:ext cx="588383" cy="445219"/>
              </a:xfrm>
              <a:prstGeom prst="rect">
                <a:avLst/>
              </a:prstGeom>
            </p:spPr>
          </p:pic>
          <p:pic>
            <p:nvPicPr>
              <p:cNvPr id="167" name="图片 16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9436" y="4072985"/>
                <a:ext cx="813340" cy="455635"/>
              </a:xfrm>
              <a:prstGeom prst="rect">
                <a:avLst/>
              </a:prstGeom>
            </p:spPr>
          </p:pic>
        </p:grpSp>
      </p:grpSp>
      <p:sp>
        <p:nvSpPr>
          <p:cNvPr id="153" name="下箭头 152"/>
          <p:cNvSpPr/>
          <p:nvPr/>
        </p:nvSpPr>
        <p:spPr>
          <a:xfrm>
            <a:off x="9488584" y="2946375"/>
            <a:ext cx="1404769" cy="32279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lIns="121856" tIns="60928" rIns="121856" bIns="60928" rtlCol="0" anchor="t">
            <a:normAutofit fontScale="40000" lnSpcReduction="20000"/>
          </a:bodyPr>
          <a:lstStyle/>
          <a:p>
            <a:pPr algn="ctr" defTabSz="121851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altLang="zh-CN" sz="270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LB</a:t>
            </a: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55" name="下箭头 154"/>
          <p:cNvSpPr/>
          <p:nvPr/>
        </p:nvSpPr>
        <p:spPr>
          <a:xfrm>
            <a:off x="9323039" y="3948331"/>
            <a:ext cx="1830156" cy="36997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lIns="121856" tIns="60928" rIns="121856" bIns="60928" rtlCol="0" anchor="t">
            <a:normAutofit fontScale="47500" lnSpcReduction="20000"/>
          </a:bodyPr>
          <a:lstStyle/>
          <a:p>
            <a:pPr algn="ctr" defTabSz="1218510" fontAlgn="base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</a:pPr>
            <a:r>
              <a:rPr lang="en-US" altLang="zh-CN" sz="270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Active</a:t>
            </a:r>
            <a:endParaRPr lang="zh-CN" altLang="en-US" sz="27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4" name="左右箭头 3"/>
          <p:cNvSpPr/>
          <p:nvPr/>
        </p:nvSpPr>
        <p:spPr>
          <a:xfrm>
            <a:off x="4684163" y="2471611"/>
            <a:ext cx="2720639" cy="564940"/>
          </a:xfrm>
          <a:prstGeom prst="leftRightArrow">
            <a:avLst/>
          </a:prstGeom>
          <a:solidFill>
            <a:schemeClr val="accent1"/>
          </a:solidFill>
          <a:effectLst/>
        </p:spPr>
        <p:txBody>
          <a:bodyPr wrap="square" lIns="243697" tIns="182782" rIns="182782" bIns="182782" rtlCol="0" anchor="ctr">
            <a:noAutofit/>
          </a:bodyPr>
          <a:lstStyle/>
          <a:p>
            <a:pPr algn="ctr" defTabSz="121851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30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Volume Replication</a:t>
            </a:r>
            <a:endParaRPr lang="zh-CN" altLang="en-US" sz="13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95" name="左右箭头 94"/>
          <p:cNvSpPr/>
          <p:nvPr/>
        </p:nvSpPr>
        <p:spPr>
          <a:xfrm>
            <a:off x="4675225" y="3180635"/>
            <a:ext cx="2720639" cy="564940"/>
          </a:xfrm>
          <a:prstGeom prst="leftRightArrow">
            <a:avLst/>
          </a:prstGeom>
          <a:solidFill>
            <a:schemeClr val="accent1"/>
          </a:solidFill>
          <a:effectLst/>
        </p:spPr>
        <p:txBody>
          <a:bodyPr wrap="square" lIns="243697" tIns="182782" rIns="182782" bIns="182782" rtlCol="0" anchor="ctr">
            <a:noAutofit/>
          </a:bodyPr>
          <a:lstStyle/>
          <a:p>
            <a:pPr algn="ctr" defTabSz="121851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30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Volume Replication</a:t>
            </a:r>
            <a:endParaRPr lang="zh-CN" altLang="en-US" sz="13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96" name="左右箭头 95"/>
          <p:cNvSpPr/>
          <p:nvPr/>
        </p:nvSpPr>
        <p:spPr>
          <a:xfrm>
            <a:off x="4742720" y="4563643"/>
            <a:ext cx="2720639" cy="564940"/>
          </a:xfrm>
          <a:prstGeom prst="leftRightArrow">
            <a:avLst/>
          </a:prstGeom>
          <a:solidFill>
            <a:schemeClr val="accent1"/>
          </a:solidFill>
          <a:effectLst/>
        </p:spPr>
        <p:txBody>
          <a:bodyPr wrap="square" lIns="243697" tIns="182782" rIns="182782" bIns="182782" rtlCol="0" anchor="ctr">
            <a:noAutofit/>
          </a:bodyPr>
          <a:lstStyle/>
          <a:p>
            <a:pPr algn="ctr" defTabSz="1218510" fontAlgn="base">
              <a:lnSpc>
                <a:spcPct val="90000"/>
              </a:lnSpc>
              <a:spcBef>
                <a:spcPts val="800"/>
              </a:spcBef>
            </a:pPr>
            <a:r>
              <a:rPr lang="en-US" altLang="zh-CN" sz="130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Volume Replication</a:t>
            </a:r>
            <a:endParaRPr lang="zh-CN" altLang="en-US" sz="1300" dirty="0" err="1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94" name="Group 45"/>
          <p:cNvGrpSpPr/>
          <p:nvPr/>
        </p:nvGrpSpPr>
        <p:grpSpPr>
          <a:xfrm rot="10800000">
            <a:off x="10004313" y="6450435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97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98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99" name="Group 48"/>
          <p:cNvGrpSpPr/>
          <p:nvPr/>
        </p:nvGrpSpPr>
        <p:grpSpPr>
          <a:xfrm rot="10800000">
            <a:off x="10269847" y="6378425"/>
            <a:ext cx="1916906" cy="493260"/>
            <a:chOff x="4342080" y="0"/>
            <a:chExt cx="1916906" cy="493260"/>
          </a:xfrm>
        </p:grpSpPr>
        <p:sp>
          <p:nvSpPr>
            <p:cNvPr id="100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01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111" name="Group 16"/>
          <p:cNvGrpSpPr/>
          <p:nvPr/>
        </p:nvGrpSpPr>
        <p:grpSpPr>
          <a:xfrm>
            <a:off x="10928284" y="6414584"/>
            <a:ext cx="1101716" cy="420939"/>
            <a:chOff x="6804248" y="217554"/>
            <a:chExt cx="2019300" cy="771525"/>
          </a:xfrm>
        </p:grpSpPr>
        <p:pic>
          <p:nvPicPr>
            <p:cNvPr id="137" name="Picture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138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78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 animBg="1"/>
      <p:bldP spid="155" grpId="0" animBg="1"/>
      <p:bldP spid="4" grpId="0" animBg="1"/>
      <p:bldP spid="95" grpId="0" animBg="1"/>
      <p:bldP spid="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37"/>
          <p:cNvGrpSpPr/>
          <p:nvPr/>
        </p:nvGrpSpPr>
        <p:grpSpPr>
          <a:xfrm>
            <a:off x="0" y="0"/>
            <a:ext cx="6975574" cy="714248"/>
            <a:chOff x="0" y="-4422"/>
            <a:chExt cx="6975574" cy="714248"/>
          </a:xfrm>
        </p:grpSpPr>
        <p:grpSp>
          <p:nvGrpSpPr>
            <p:cNvPr id="252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298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99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295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296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97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607" y="174439"/>
            <a:ext cx="10607040" cy="886396"/>
          </a:xfrm>
        </p:spPr>
        <p:txBody>
          <a:bodyPr>
            <a:normAutofit/>
          </a:bodyPr>
          <a:lstStyle/>
          <a:p>
            <a:r>
              <a:rPr lang="en-US" altLang="zh-CN" sz="2800" b="1" kern="1200" dirty="0" smtClean="0">
                <a:solidFill>
                  <a:schemeClr val="tx1"/>
                </a:solidFill>
                <a:ea typeface="方正准圆简体" panose="03000509000000000000" pitchFamily="65" charset="-122"/>
              </a:rPr>
              <a:t>xxx</a:t>
            </a:r>
            <a:r>
              <a:rPr lang="zh-CN" altLang="en-US" sz="2800" b="1" kern="1200" dirty="0" smtClean="0">
                <a:solidFill>
                  <a:schemeClr val="tx1"/>
                </a:solidFill>
                <a:ea typeface="方正准圆简体" panose="03000509000000000000" pitchFamily="65" charset="-122"/>
              </a:rPr>
              <a:t>双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活数据中心总体架构</a:t>
            </a:r>
            <a:endParaRPr lang="en-US" sz="2800" b="1" kern="1200" dirty="0">
              <a:solidFill>
                <a:schemeClr val="tx1"/>
              </a:solidFill>
              <a:ea typeface="方正准圆简体" panose="03000509000000000000" pitchFamily="65" charset="-122"/>
            </a:endParaRPr>
          </a:p>
        </p:txBody>
      </p:sp>
      <p:sp>
        <p:nvSpPr>
          <p:cNvPr id="148" name="云形 147"/>
          <p:cNvSpPr/>
          <p:nvPr/>
        </p:nvSpPr>
        <p:spPr>
          <a:xfrm>
            <a:off x="4705032" y="3929489"/>
            <a:ext cx="2414928" cy="1520867"/>
          </a:xfrm>
          <a:prstGeom prst="cloud">
            <a:avLst/>
          </a:prstGeom>
          <a:solidFill>
            <a:srgbClr val="0085C3">
              <a:lumMod val="40000"/>
              <a:lumOff val="60000"/>
              <a:alpha val="6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slope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24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49" name="Rounded Rectangle 466"/>
          <p:cNvSpPr/>
          <p:nvPr/>
        </p:nvSpPr>
        <p:spPr>
          <a:xfrm>
            <a:off x="762003" y="4368416"/>
            <a:ext cx="10706908" cy="1934112"/>
          </a:xfrm>
          <a:prstGeom prst="roundRect">
            <a:avLst/>
          </a:prstGeom>
          <a:solidFill>
            <a:srgbClr val="94F98F">
              <a:alpha val="3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51" name="Straight Connector 200"/>
          <p:cNvCxnSpPr/>
          <p:nvPr/>
        </p:nvCxnSpPr>
        <p:spPr>
          <a:xfrm>
            <a:off x="9449364" y="2131308"/>
            <a:ext cx="0" cy="199613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52" name="Picture 22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76" y="1898213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" name="Straight Connector 203"/>
          <p:cNvCxnSpPr/>
          <p:nvPr/>
        </p:nvCxnSpPr>
        <p:spPr>
          <a:xfrm flipH="1" flipV="1">
            <a:off x="8259217" y="2125131"/>
            <a:ext cx="2737496" cy="2142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grpSp>
        <p:nvGrpSpPr>
          <p:cNvPr id="154" name="Group 221"/>
          <p:cNvGrpSpPr/>
          <p:nvPr/>
        </p:nvGrpSpPr>
        <p:grpSpPr>
          <a:xfrm>
            <a:off x="8689175" y="2320780"/>
            <a:ext cx="2073472" cy="1082157"/>
            <a:chOff x="2971800" y="2098675"/>
            <a:chExt cx="2971800" cy="1863725"/>
          </a:xfrm>
        </p:grpSpPr>
        <p:sp>
          <p:nvSpPr>
            <p:cNvPr id="155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56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57" name="Rounded Rectangle 226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158" name="Picture 4" descr="ICON_VirtTriangle_flat_Q408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4" descr="ICON_VirtTriangle_flat_Q40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Rounded Rectangle 229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161" name="Rounded Rectangle 230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pic>
          <p:nvPicPr>
            <p:cNvPr id="162" name="Picture 9" descr="ICON_NIC_Q30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10" descr="ICON_Memory_Q3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176" name="Picture 12" descr="ICON_CPU_Q30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5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170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6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167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8" name="Group 249"/>
          <p:cNvGrpSpPr>
            <a:grpSpLocks/>
          </p:cNvGrpSpPr>
          <p:nvPr/>
        </p:nvGrpSpPr>
        <p:grpSpPr bwMode="auto">
          <a:xfrm rot="10800000" flipH="1" flipV="1">
            <a:off x="9402573" y="1931461"/>
            <a:ext cx="223399" cy="405159"/>
            <a:chOff x="4709131" y="2651566"/>
            <a:chExt cx="143668" cy="643937"/>
          </a:xfrm>
        </p:grpSpPr>
        <p:sp>
          <p:nvSpPr>
            <p:cNvPr id="179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85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80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85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81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5741" y="2651566"/>
              <a:ext cx="6296" cy="261940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3" name="Group 254"/>
          <p:cNvGrpSpPr>
            <a:grpSpLocks/>
          </p:cNvGrpSpPr>
          <p:nvPr/>
        </p:nvGrpSpPr>
        <p:grpSpPr bwMode="auto">
          <a:xfrm rot="10800000" flipH="1" flipV="1">
            <a:off x="10434281" y="1933209"/>
            <a:ext cx="223399" cy="402787"/>
            <a:chOff x="4709131" y="2655335"/>
            <a:chExt cx="143668" cy="640168"/>
          </a:xfrm>
        </p:grpSpPr>
        <p:sp>
          <p:nvSpPr>
            <p:cNvPr id="184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85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85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85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86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9369" y="2655335"/>
              <a:ext cx="2668" cy="258171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88" name="Straight Connector 259"/>
          <p:cNvCxnSpPr/>
          <p:nvPr/>
        </p:nvCxnSpPr>
        <p:spPr>
          <a:xfrm flipH="1">
            <a:off x="10469933" y="2135190"/>
            <a:ext cx="1755" cy="195759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cxnSp>
        <p:nvCxnSpPr>
          <p:cNvPr id="189" name="Straight Connector 260"/>
          <p:cNvCxnSpPr/>
          <p:nvPr/>
        </p:nvCxnSpPr>
        <p:spPr>
          <a:xfrm flipH="1" flipV="1">
            <a:off x="8259217" y="1932369"/>
            <a:ext cx="2734584" cy="84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90" name="Picture 22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066" y="2112541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1" name="Group 306"/>
          <p:cNvGrpSpPr/>
          <p:nvPr/>
        </p:nvGrpSpPr>
        <p:grpSpPr>
          <a:xfrm>
            <a:off x="653102" y="1900034"/>
            <a:ext cx="3550071" cy="576063"/>
            <a:chOff x="2861904" y="1901440"/>
            <a:chExt cx="2662553" cy="432047"/>
          </a:xfrm>
        </p:grpSpPr>
        <p:grpSp>
          <p:nvGrpSpPr>
            <p:cNvPr id="192" name="Group 307"/>
            <p:cNvGrpSpPr/>
            <p:nvPr/>
          </p:nvGrpSpPr>
          <p:grpSpPr>
            <a:xfrm>
              <a:off x="3777077" y="1932333"/>
              <a:ext cx="211595" cy="401154"/>
              <a:chOff x="2534844" y="3248011"/>
              <a:chExt cx="211595" cy="534872"/>
            </a:xfrm>
          </p:grpSpPr>
          <p:grpSp>
            <p:nvGrpSpPr>
              <p:cNvPr id="205" name="Group 320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207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85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208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9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6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85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cxnSp>
          <p:nvCxnSpPr>
            <p:cNvPr id="193" name="Straight Connector 308"/>
            <p:cNvCxnSpPr/>
            <p:nvPr/>
          </p:nvCxnSpPr>
          <p:spPr>
            <a:xfrm flipV="1">
              <a:off x="4880216" y="2054305"/>
              <a:ext cx="0" cy="18793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4" name="Straight Connector 309"/>
            <p:cNvCxnSpPr/>
            <p:nvPr/>
          </p:nvCxnSpPr>
          <p:spPr>
            <a:xfrm flipV="1">
              <a:off x="3803763" y="2054304"/>
              <a:ext cx="0" cy="19454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5" name="Picture 223" descr="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831" y="19014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6" name="Straight Connector 311"/>
            <p:cNvCxnSpPr/>
            <p:nvPr/>
          </p:nvCxnSpPr>
          <p:spPr>
            <a:xfrm flipH="1">
              <a:off x="3483239" y="1925714"/>
              <a:ext cx="1996142" cy="1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7" name="Straight Connector 312"/>
            <p:cNvCxnSpPr/>
            <p:nvPr/>
          </p:nvCxnSpPr>
          <p:spPr>
            <a:xfrm flipH="1">
              <a:off x="3485526" y="2054305"/>
              <a:ext cx="2038931" cy="0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8" name="Picture 223" descr="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904" y="20157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9" name="Group 314"/>
            <p:cNvGrpSpPr/>
            <p:nvPr/>
          </p:nvGrpSpPr>
          <p:grpSpPr>
            <a:xfrm>
              <a:off x="4840253" y="1932333"/>
              <a:ext cx="211595" cy="401154"/>
              <a:chOff x="2534844" y="3248011"/>
              <a:chExt cx="211595" cy="534872"/>
            </a:xfrm>
          </p:grpSpPr>
          <p:grpSp>
            <p:nvGrpSpPr>
              <p:cNvPr id="200" name="Group 315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202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85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203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4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1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85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10" name="TextBox 209"/>
          <p:cNvSpPr txBox="1"/>
          <p:nvPr/>
        </p:nvSpPr>
        <p:spPr>
          <a:xfrm>
            <a:off x="4579279" y="4543789"/>
            <a:ext cx="3161780" cy="492443"/>
          </a:xfrm>
          <a:prstGeom prst="rect">
            <a:avLst/>
          </a:prstGeom>
          <a:noFill/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zh-CN" altLang="en-US" sz="12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基于</a:t>
            </a:r>
            <a:r>
              <a:rPr lang="en-US" altLang="zh-CN" sz="12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Live Volume </a:t>
            </a:r>
            <a:r>
              <a:rPr lang="zh-CN" altLang="en-US" sz="12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的异步复制 </a:t>
            </a:r>
            <a:r>
              <a:rPr lang="en-US" altLang="zh-CN" sz="12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+ </a:t>
            </a:r>
            <a:r>
              <a:rPr lang="zh-CN" altLang="en-US" sz="12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活动卷</a:t>
            </a:r>
            <a:endParaRPr lang="en-US" altLang="zh-CN" sz="12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510">
              <a:defRPr/>
            </a:pPr>
            <a:r>
              <a:rPr lang="zh-CN" altLang="en-US" sz="12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（零宕机、负载均衡、容灾）</a:t>
            </a:r>
            <a:endParaRPr lang="en-US" sz="12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11" name="Rectangle 337"/>
          <p:cNvSpPr/>
          <p:nvPr/>
        </p:nvSpPr>
        <p:spPr>
          <a:xfrm>
            <a:off x="804231" y="1224585"/>
            <a:ext cx="3216436" cy="415495"/>
          </a:xfrm>
          <a:prstGeom prst="rect">
            <a:avLst/>
          </a:prstGeom>
          <a:solidFill>
            <a:srgbClr val="7AB800"/>
          </a:solidFill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en-US" altLang="zh-CN" b="1" kern="0" dirty="0">
                <a:solidFill>
                  <a:srgbClr val="FF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VDC1</a:t>
            </a:r>
            <a:endParaRPr lang="en-US" b="1" kern="0" dirty="0">
              <a:solidFill>
                <a:srgbClr val="FF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12" name="Rectangle 338"/>
          <p:cNvSpPr/>
          <p:nvPr/>
        </p:nvSpPr>
        <p:spPr>
          <a:xfrm>
            <a:off x="48313" y="1605632"/>
            <a:ext cx="932307" cy="328295"/>
          </a:xfrm>
          <a:prstGeom prst="rect">
            <a:avLst/>
          </a:prstGeom>
          <a:noFill/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en-US" sz="13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grpSp>
        <p:nvGrpSpPr>
          <p:cNvPr id="213" name="Group 339"/>
          <p:cNvGrpSpPr/>
          <p:nvPr/>
        </p:nvGrpSpPr>
        <p:grpSpPr>
          <a:xfrm>
            <a:off x="1291104" y="2307021"/>
            <a:ext cx="2324445" cy="1238083"/>
            <a:chOff x="2971800" y="2098675"/>
            <a:chExt cx="2971800" cy="1863725"/>
          </a:xfrm>
        </p:grpSpPr>
        <p:sp>
          <p:nvSpPr>
            <p:cNvPr id="214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5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6" name="Rounded Rectangle 342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217" name="Picture 4" descr="ICON_VirtTriangle_flat_Q408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4" descr="ICON_VirtTriangle_flat_Q408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" name="Rounded Rectangle 345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220" name="Rounded Rectangle 346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1300" b="1" kern="0" dirty="0" err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  <a:endParaRPr lang="en-US" sz="13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pic>
          <p:nvPicPr>
            <p:cNvPr id="221" name="Picture 9" descr="ICON_NIC_Q30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10" descr="ICON_Memory_Q30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3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235" name="Picture 12" descr="ICON_CPU_Q308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4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229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226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7" name="Picture 1028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44" y="1735905"/>
            <a:ext cx="202757" cy="61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1028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16" y="1762973"/>
            <a:ext cx="202757" cy="61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" name="TextBox 238"/>
          <p:cNvSpPr txBox="1"/>
          <p:nvPr/>
        </p:nvSpPr>
        <p:spPr>
          <a:xfrm>
            <a:off x="1574629" y="5776765"/>
            <a:ext cx="1861792" cy="584769"/>
          </a:xfrm>
          <a:prstGeom prst="rect">
            <a:avLst/>
          </a:prstGeom>
          <a:noFill/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85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生产存储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40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17" y="4578992"/>
            <a:ext cx="674744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" name="Rectangle 447"/>
          <p:cNvSpPr/>
          <p:nvPr/>
        </p:nvSpPr>
        <p:spPr>
          <a:xfrm>
            <a:off x="8006735" y="1224585"/>
            <a:ext cx="3216436" cy="415495"/>
          </a:xfrm>
          <a:prstGeom prst="rect">
            <a:avLst/>
          </a:prstGeom>
          <a:solidFill>
            <a:srgbClr val="7AB800"/>
          </a:solidFill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en-US" altLang="zh-CN" b="1" kern="0" dirty="0">
                <a:solidFill>
                  <a:srgbClr val="FF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VDC2</a:t>
            </a:r>
            <a:endParaRPr lang="en-US" b="1" kern="0" dirty="0">
              <a:solidFill>
                <a:srgbClr val="FF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42" name="Rectangle 448"/>
          <p:cNvSpPr/>
          <p:nvPr/>
        </p:nvSpPr>
        <p:spPr>
          <a:xfrm>
            <a:off x="10993801" y="1607600"/>
            <a:ext cx="932307" cy="328295"/>
          </a:xfrm>
          <a:prstGeom prst="rect">
            <a:avLst/>
          </a:prstGeom>
          <a:noFill/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en-US" sz="13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cxnSp>
        <p:nvCxnSpPr>
          <p:cNvPr id="243" name="Straight Connector 451"/>
          <p:cNvCxnSpPr/>
          <p:nvPr/>
        </p:nvCxnSpPr>
        <p:spPr>
          <a:xfrm>
            <a:off x="1611417" y="3400963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44" name="Straight Connector 452"/>
          <p:cNvCxnSpPr/>
          <p:nvPr/>
        </p:nvCxnSpPr>
        <p:spPr>
          <a:xfrm>
            <a:off x="2165137" y="3396904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45" name="TextBox 244"/>
          <p:cNvSpPr txBox="1"/>
          <p:nvPr/>
        </p:nvSpPr>
        <p:spPr>
          <a:xfrm>
            <a:off x="8901839" y="5776765"/>
            <a:ext cx="1861792" cy="584769"/>
          </a:xfrm>
          <a:prstGeom prst="rect">
            <a:avLst/>
          </a:prstGeom>
          <a:noFill/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85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灾备存储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46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596" y="4472312"/>
            <a:ext cx="69260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" name="TextBox 246"/>
          <p:cNvSpPr txBox="1"/>
          <p:nvPr/>
        </p:nvSpPr>
        <p:spPr>
          <a:xfrm>
            <a:off x="4416935" y="5842121"/>
            <a:ext cx="3226463" cy="457200"/>
          </a:xfrm>
          <a:prstGeom prst="rect">
            <a:avLst/>
          </a:prstGeom>
          <a:noFill/>
        </p:spPr>
        <p:txBody>
          <a:bodyPr wrap="none" lIns="121858" tIns="60929" rIns="121858" bIns="60929" rtlCol="0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存储容灾系统</a:t>
            </a:r>
          </a:p>
        </p:txBody>
      </p:sp>
      <p:pic>
        <p:nvPicPr>
          <p:cNvPr id="248" name="图片 24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63939" y="1909333"/>
            <a:ext cx="459572" cy="5070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249" name="椭圆 248"/>
          <p:cNvSpPr/>
          <p:nvPr/>
        </p:nvSpPr>
        <p:spPr>
          <a:xfrm>
            <a:off x="2376939" y="2420052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50" name="Straight Connector 453"/>
          <p:cNvCxnSpPr>
            <a:endCxn id="240" idx="0"/>
          </p:cNvCxnSpPr>
          <p:nvPr/>
        </p:nvCxnSpPr>
        <p:spPr>
          <a:xfrm flipH="1">
            <a:off x="2437389" y="3980396"/>
            <a:ext cx="645056" cy="598565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1" name="Straight Connector 453"/>
          <p:cNvCxnSpPr>
            <a:endCxn id="246" idx="0"/>
          </p:cNvCxnSpPr>
          <p:nvPr/>
        </p:nvCxnSpPr>
        <p:spPr>
          <a:xfrm>
            <a:off x="9170417" y="3953049"/>
            <a:ext cx="668511" cy="519263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3" name="直接连接符 252"/>
          <p:cNvCxnSpPr/>
          <p:nvPr/>
        </p:nvCxnSpPr>
        <p:spPr>
          <a:xfrm>
            <a:off x="10018324" y="3293445"/>
            <a:ext cx="0" cy="334576"/>
          </a:xfrm>
          <a:prstGeom prst="line">
            <a:avLst/>
          </a:prstGeom>
          <a:noFill/>
          <a:ln w="508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4" name="直接连接符 253"/>
          <p:cNvCxnSpPr/>
          <p:nvPr/>
        </p:nvCxnSpPr>
        <p:spPr>
          <a:xfrm>
            <a:off x="10479603" y="3281253"/>
            <a:ext cx="0" cy="334576"/>
          </a:xfrm>
          <a:prstGeom prst="line">
            <a:avLst/>
          </a:prstGeom>
          <a:noFill/>
          <a:ln w="508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5" name="肘形连接符 254"/>
          <p:cNvCxnSpPr>
            <a:stCxn id="237" idx="2"/>
          </p:cNvCxnSpPr>
          <p:nvPr/>
        </p:nvCxnSpPr>
        <p:spPr>
          <a:xfrm rot="5400000">
            <a:off x="3187728" y="2845093"/>
            <a:ext cx="1462103" cy="471312"/>
          </a:xfrm>
          <a:prstGeom prst="bentConnector2">
            <a:avLst/>
          </a:prstGeom>
          <a:noFill/>
          <a:ln w="508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6" name="肘形连接符 255"/>
          <p:cNvCxnSpPr>
            <a:stCxn id="238" idx="2"/>
          </p:cNvCxnSpPr>
          <p:nvPr/>
        </p:nvCxnSpPr>
        <p:spPr>
          <a:xfrm rot="16200000" flipH="1">
            <a:off x="7649760" y="2864460"/>
            <a:ext cx="1407657" cy="432329"/>
          </a:xfrm>
          <a:prstGeom prst="bentConnector2">
            <a:avLst/>
          </a:prstGeom>
          <a:noFill/>
          <a:ln w="508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7" name="直接连接符 256"/>
          <p:cNvCxnSpPr/>
          <p:nvPr/>
        </p:nvCxnSpPr>
        <p:spPr>
          <a:xfrm>
            <a:off x="4154420" y="2949237"/>
            <a:ext cx="3982973" cy="0"/>
          </a:xfrm>
          <a:prstGeom prst="line">
            <a:avLst/>
          </a:prstGeom>
          <a:noFill/>
          <a:ln w="508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58" name="椭圆 257"/>
          <p:cNvSpPr/>
          <p:nvPr/>
        </p:nvSpPr>
        <p:spPr>
          <a:xfrm>
            <a:off x="3217375" y="5285640"/>
            <a:ext cx="243840" cy="206325"/>
          </a:xfrm>
          <a:prstGeom prst="ellipse">
            <a:avLst/>
          </a:prstGeom>
          <a:solidFill>
            <a:srgbClr val="FFC000"/>
          </a:solidFill>
          <a:effectLst/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59" name="椭圆 258"/>
          <p:cNvSpPr/>
          <p:nvPr/>
        </p:nvSpPr>
        <p:spPr>
          <a:xfrm>
            <a:off x="9519395" y="2064284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60" name="Straight Connector 451"/>
          <p:cNvCxnSpPr/>
          <p:nvPr/>
        </p:nvCxnSpPr>
        <p:spPr>
          <a:xfrm>
            <a:off x="2792255" y="3380858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61" name="Straight Connector 451"/>
          <p:cNvCxnSpPr/>
          <p:nvPr/>
        </p:nvCxnSpPr>
        <p:spPr>
          <a:xfrm>
            <a:off x="3291028" y="3380851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62" name="Straight Connector 451"/>
          <p:cNvCxnSpPr/>
          <p:nvPr/>
        </p:nvCxnSpPr>
        <p:spPr>
          <a:xfrm>
            <a:off x="8980636" y="332543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63" name="Straight Connector 451"/>
          <p:cNvCxnSpPr/>
          <p:nvPr/>
        </p:nvCxnSpPr>
        <p:spPr>
          <a:xfrm>
            <a:off x="9479409" y="3325425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64" name="圆柱形 263"/>
          <p:cNvSpPr/>
          <p:nvPr/>
        </p:nvSpPr>
        <p:spPr>
          <a:xfrm>
            <a:off x="3082926" y="5076336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0085C3">
                  <a:lumMod val="75000"/>
                  <a:alpha val="40000"/>
                </a:srgbClr>
              </a:gs>
              <a:gs pos="53000">
                <a:srgbClr val="0085C3">
                  <a:lumMod val="20000"/>
                  <a:lumOff val="80000"/>
                </a:srgbClr>
              </a:gs>
              <a:gs pos="100000">
                <a:srgbClr val="0085C3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0085C3">
                <a:shade val="95000"/>
                <a:satMod val="105000"/>
              </a:srgbClr>
            </a:solidFill>
          </a:ln>
          <a:effectLst/>
        </p:spPr>
        <p:txBody>
          <a:bodyPr vert="wordArtVert"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100" b="1" kern="0" dirty="0">
                <a:solidFill>
                  <a:srgbClr val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LVR</a:t>
            </a: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65" name="圆柱形 264"/>
          <p:cNvSpPr/>
          <p:nvPr/>
        </p:nvSpPr>
        <p:spPr>
          <a:xfrm>
            <a:off x="8656469" y="5109237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DC5034">
                  <a:lumMod val="75000"/>
                </a:srgbClr>
              </a:gs>
              <a:gs pos="53000">
                <a:srgbClr val="DC5034">
                  <a:lumMod val="40000"/>
                  <a:lumOff val="60000"/>
                </a:srgbClr>
              </a:gs>
              <a:gs pos="100000">
                <a:srgbClr val="DC5034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DC5034">
                <a:lumMod val="75000"/>
              </a:srgbClr>
            </a:solidFill>
          </a:ln>
          <a:effectLst/>
        </p:spPr>
        <p:txBody>
          <a:bodyPr vert="wordArtVert"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100" b="1" kern="0" dirty="0">
                <a:solidFill>
                  <a:srgbClr val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LVT</a:t>
            </a: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66" name="任意多边形 265"/>
          <p:cNvSpPr/>
          <p:nvPr/>
        </p:nvSpPr>
        <p:spPr>
          <a:xfrm>
            <a:off x="1607129" y="2521559"/>
            <a:ext cx="1477819" cy="2900217"/>
          </a:xfrm>
          <a:custGeom>
            <a:avLst/>
            <a:gdLst>
              <a:gd name="connsiteX0" fmla="*/ 651164 w 1108364"/>
              <a:gd name="connsiteY0" fmla="*/ 0 h 2175163"/>
              <a:gd name="connsiteX1" fmla="*/ 678873 w 1108364"/>
              <a:gd name="connsiteY1" fmla="*/ 471054 h 2175163"/>
              <a:gd name="connsiteX2" fmla="*/ 0 w 1108364"/>
              <a:gd name="connsiteY2" fmla="*/ 471054 h 2175163"/>
              <a:gd name="connsiteX3" fmla="*/ 13855 w 1108364"/>
              <a:gd name="connsiteY3" fmla="*/ 942109 h 2175163"/>
              <a:gd name="connsiteX4" fmla="*/ 623455 w 1108364"/>
              <a:gd name="connsiteY4" fmla="*/ 1551709 h 2175163"/>
              <a:gd name="connsiteX5" fmla="*/ 609600 w 1108364"/>
              <a:gd name="connsiteY5" fmla="*/ 2161309 h 2175163"/>
              <a:gd name="connsiteX6" fmla="*/ 1108364 w 1108364"/>
              <a:gd name="connsiteY6" fmla="*/ 2175163 h 217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364" h="2175163">
                <a:moveTo>
                  <a:pt x="651164" y="0"/>
                </a:moveTo>
                <a:lnTo>
                  <a:pt x="678873" y="471054"/>
                </a:lnTo>
                <a:lnTo>
                  <a:pt x="0" y="471054"/>
                </a:lnTo>
                <a:lnTo>
                  <a:pt x="13855" y="942109"/>
                </a:lnTo>
                <a:lnTo>
                  <a:pt x="623455" y="1551709"/>
                </a:lnTo>
                <a:lnTo>
                  <a:pt x="609600" y="2161309"/>
                </a:lnTo>
                <a:lnTo>
                  <a:pt x="1108364" y="2175163"/>
                </a:lnTo>
              </a:path>
            </a:pathLst>
          </a:custGeom>
          <a:noFill/>
          <a:ln w="50800">
            <a:solidFill>
              <a:srgbClr val="FF0000"/>
            </a:solidFill>
            <a:prstDash val="dash"/>
            <a:tailEnd type="triangle"/>
          </a:ln>
          <a:effectLst/>
        </p:spPr>
        <p:txBody>
          <a:bodyPr lIns="121858" tIns="60929" rIns="121858" bIns="60929" rtlCol="0" anchor="ctr"/>
          <a:lstStyle/>
          <a:p>
            <a:pPr algn="ctr" defTabSz="1218510">
              <a:defRPr/>
            </a:pPr>
            <a:endParaRPr lang="zh-CN" altLang="en-US" sz="2400" kern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67" name="直接箭头连接符 266"/>
          <p:cNvCxnSpPr/>
          <p:nvPr/>
        </p:nvCxnSpPr>
        <p:spPr>
          <a:xfrm>
            <a:off x="3661189" y="5376158"/>
            <a:ext cx="4995251" cy="7017"/>
          </a:xfrm>
          <a:prstGeom prst="straightConnector1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dash"/>
            <a:tailEnd type="triangle" w="med" len="lg"/>
          </a:ln>
          <a:effectLst/>
        </p:spPr>
      </p:cxnSp>
      <p:sp>
        <p:nvSpPr>
          <p:cNvPr id="268" name="任意多边形 267"/>
          <p:cNvSpPr/>
          <p:nvPr/>
        </p:nvSpPr>
        <p:spPr>
          <a:xfrm>
            <a:off x="2419928" y="2152076"/>
            <a:ext cx="7241309" cy="3269672"/>
          </a:xfrm>
          <a:custGeom>
            <a:avLst/>
            <a:gdLst>
              <a:gd name="connsiteX0" fmla="*/ 5430982 w 5430982"/>
              <a:gd name="connsiteY0" fmla="*/ 0 h 2452254"/>
              <a:gd name="connsiteX1" fmla="*/ 5430982 w 5430982"/>
              <a:gd name="connsiteY1" fmla="*/ 665018 h 2452254"/>
              <a:gd name="connsiteX2" fmla="*/ 4918364 w 5430982"/>
              <a:gd name="connsiteY2" fmla="*/ 665018 h 2452254"/>
              <a:gd name="connsiteX3" fmla="*/ 4918364 w 5430982"/>
              <a:gd name="connsiteY3" fmla="*/ 1219200 h 2452254"/>
              <a:gd name="connsiteX4" fmla="*/ 4294910 w 5430982"/>
              <a:gd name="connsiteY4" fmla="*/ 1233054 h 2452254"/>
              <a:gd name="connsiteX5" fmla="*/ 4281055 w 5430982"/>
              <a:gd name="connsiteY5" fmla="*/ 609600 h 2452254"/>
              <a:gd name="connsiteX6" fmla="*/ 1288473 w 5430982"/>
              <a:gd name="connsiteY6" fmla="*/ 609600 h 2452254"/>
              <a:gd name="connsiteX7" fmla="*/ 1288473 w 5430982"/>
              <a:gd name="connsiteY7" fmla="*/ 1260763 h 2452254"/>
              <a:gd name="connsiteX8" fmla="*/ 623455 w 5430982"/>
              <a:gd name="connsiteY8" fmla="*/ 1246909 h 2452254"/>
              <a:gd name="connsiteX9" fmla="*/ 0 w 5430982"/>
              <a:gd name="connsiteY9" fmla="*/ 1842654 h 2452254"/>
              <a:gd name="connsiteX10" fmla="*/ 0 w 5430982"/>
              <a:gd name="connsiteY10" fmla="*/ 2438400 h 2452254"/>
              <a:gd name="connsiteX11" fmla="*/ 484910 w 5430982"/>
              <a:gd name="connsiteY11" fmla="*/ 2452254 h 245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30982" h="2452254">
                <a:moveTo>
                  <a:pt x="5430982" y="0"/>
                </a:moveTo>
                <a:lnTo>
                  <a:pt x="5430982" y="665018"/>
                </a:lnTo>
                <a:lnTo>
                  <a:pt x="4918364" y="665018"/>
                </a:lnTo>
                <a:lnTo>
                  <a:pt x="4918364" y="1219200"/>
                </a:lnTo>
                <a:lnTo>
                  <a:pt x="4294910" y="1233054"/>
                </a:lnTo>
                <a:lnTo>
                  <a:pt x="4281055" y="609600"/>
                </a:lnTo>
                <a:lnTo>
                  <a:pt x="1288473" y="609600"/>
                </a:lnTo>
                <a:lnTo>
                  <a:pt x="1288473" y="1260763"/>
                </a:lnTo>
                <a:lnTo>
                  <a:pt x="623455" y="1246909"/>
                </a:lnTo>
                <a:lnTo>
                  <a:pt x="0" y="1842654"/>
                </a:lnTo>
                <a:lnTo>
                  <a:pt x="0" y="2438400"/>
                </a:lnTo>
                <a:lnTo>
                  <a:pt x="484910" y="2452254"/>
                </a:lnTo>
              </a:path>
            </a:pathLst>
          </a:custGeom>
          <a:noFill/>
          <a:ln w="50800">
            <a:solidFill>
              <a:srgbClr val="FF0000"/>
            </a:solidFill>
            <a:prstDash val="dash"/>
            <a:tailEnd type="triangle"/>
          </a:ln>
          <a:effectLst/>
        </p:spPr>
        <p:txBody>
          <a:bodyPr lIns="121858" tIns="60929" rIns="121858" bIns="60929" rtlCol="0" anchor="ctr"/>
          <a:lstStyle/>
          <a:p>
            <a:pPr algn="ctr" defTabSz="1218510">
              <a:defRPr/>
            </a:pPr>
            <a:endParaRPr lang="zh-CN" altLang="en-US" sz="2400" kern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69" name="任意多边形 268"/>
          <p:cNvSpPr/>
          <p:nvPr/>
        </p:nvSpPr>
        <p:spPr>
          <a:xfrm>
            <a:off x="9201151" y="2174013"/>
            <a:ext cx="1295400" cy="3219451"/>
          </a:xfrm>
          <a:custGeom>
            <a:avLst/>
            <a:gdLst>
              <a:gd name="connsiteX0" fmla="*/ 328612 w 971550"/>
              <a:gd name="connsiteY0" fmla="*/ 0 h 2414588"/>
              <a:gd name="connsiteX1" fmla="*/ 342900 w 971550"/>
              <a:gd name="connsiteY1" fmla="*/ 657225 h 2414588"/>
              <a:gd name="connsiteX2" fmla="*/ 957262 w 971550"/>
              <a:gd name="connsiteY2" fmla="*/ 671513 h 2414588"/>
              <a:gd name="connsiteX3" fmla="*/ 971550 w 971550"/>
              <a:gd name="connsiteY3" fmla="*/ 1343025 h 2414588"/>
              <a:gd name="connsiteX4" fmla="*/ 485775 w 971550"/>
              <a:gd name="connsiteY4" fmla="*/ 1714500 h 2414588"/>
              <a:gd name="connsiteX5" fmla="*/ 500062 w 971550"/>
              <a:gd name="connsiteY5" fmla="*/ 2400300 h 2414588"/>
              <a:gd name="connsiteX6" fmla="*/ 0 w 971550"/>
              <a:gd name="connsiteY6" fmla="*/ 2414588 h 241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50" h="2414588">
                <a:moveTo>
                  <a:pt x="328612" y="0"/>
                </a:moveTo>
                <a:lnTo>
                  <a:pt x="342900" y="657225"/>
                </a:lnTo>
                <a:lnTo>
                  <a:pt x="957262" y="671513"/>
                </a:lnTo>
                <a:lnTo>
                  <a:pt x="971550" y="1343025"/>
                </a:lnTo>
                <a:lnTo>
                  <a:pt x="485775" y="1714500"/>
                </a:lnTo>
                <a:lnTo>
                  <a:pt x="500062" y="2400300"/>
                </a:lnTo>
                <a:lnTo>
                  <a:pt x="0" y="2414588"/>
                </a:lnTo>
              </a:path>
            </a:pathLst>
          </a:custGeom>
          <a:noFill/>
          <a:ln w="50800">
            <a:solidFill>
              <a:srgbClr val="FF0000"/>
            </a:solidFill>
            <a:prstDash val="dash"/>
            <a:tailEnd type="stealth"/>
          </a:ln>
          <a:effectLst/>
        </p:spPr>
        <p:txBody>
          <a:bodyPr lIns="121858" tIns="60929" rIns="121858" bIns="60929" rtlCol="0" anchor="ctr"/>
          <a:lstStyle/>
          <a:p>
            <a:pPr algn="ctr" defTabSz="1218510">
              <a:defRPr/>
            </a:pPr>
            <a:endParaRPr lang="zh-CN" altLang="en-US" sz="2400" kern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70" name="椭圆 269"/>
          <p:cNvSpPr/>
          <p:nvPr/>
        </p:nvSpPr>
        <p:spPr>
          <a:xfrm>
            <a:off x="9537075" y="2078043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71" name="椭圆 270"/>
          <p:cNvSpPr/>
          <p:nvPr/>
        </p:nvSpPr>
        <p:spPr>
          <a:xfrm>
            <a:off x="8837936" y="5326052"/>
            <a:ext cx="243840" cy="206325"/>
          </a:xfrm>
          <a:prstGeom prst="ellipse">
            <a:avLst/>
          </a:prstGeom>
          <a:solidFill>
            <a:srgbClr val="FFC000"/>
          </a:solidFill>
          <a:effectLst/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72" name="直接箭头连接符 271"/>
          <p:cNvCxnSpPr/>
          <p:nvPr/>
        </p:nvCxnSpPr>
        <p:spPr>
          <a:xfrm flipH="1">
            <a:off x="3619599" y="5369632"/>
            <a:ext cx="4995252" cy="8512"/>
          </a:xfrm>
          <a:prstGeom prst="straightConnector1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dash"/>
            <a:tailEnd type="triangle" w="med" len="lg"/>
          </a:ln>
          <a:effectLst/>
        </p:spPr>
      </p:cxnSp>
      <p:sp>
        <p:nvSpPr>
          <p:cNvPr id="273" name="Rounded Rectangle 449"/>
          <p:cNvSpPr/>
          <p:nvPr/>
        </p:nvSpPr>
        <p:spPr>
          <a:xfrm>
            <a:off x="1356945" y="3643207"/>
            <a:ext cx="2326193" cy="332344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zh-CN" altLang="en-US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融合式交换机</a:t>
            </a:r>
          </a:p>
        </p:txBody>
      </p:sp>
      <p:sp>
        <p:nvSpPr>
          <p:cNvPr id="274" name="Rounded Rectangle 449"/>
          <p:cNvSpPr/>
          <p:nvPr/>
        </p:nvSpPr>
        <p:spPr>
          <a:xfrm>
            <a:off x="8525890" y="3601011"/>
            <a:ext cx="2326193" cy="332344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zh-CN" altLang="en-US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融合式交换机</a:t>
            </a:r>
          </a:p>
        </p:txBody>
      </p:sp>
      <p:sp>
        <p:nvSpPr>
          <p:cNvPr id="275" name="云形 274"/>
          <p:cNvSpPr/>
          <p:nvPr/>
        </p:nvSpPr>
        <p:spPr>
          <a:xfrm>
            <a:off x="5244783" y="2901901"/>
            <a:ext cx="2414928" cy="1520867"/>
          </a:xfrm>
          <a:prstGeom prst="cloud">
            <a:avLst/>
          </a:prstGeom>
          <a:solidFill>
            <a:srgbClr val="0085C3">
              <a:lumMod val="40000"/>
              <a:lumOff val="60000"/>
              <a:alpha val="6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slope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WAN</a:t>
            </a:r>
            <a:endParaRPr lang="zh-CN" altLang="en-US" sz="24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276" name="组合 275"/>
          <p:cNvGrpSpPr/>
          <p:nvPr/>
        </p:nvGrpSpPr>
        <p:grpSpPr>
          <a:xfrm>
            <a:off x="1141800" y="4380503"/>
            <a:ext cx="10095853" cy="691396"/>
            <a:chOff x="856349" y="3112191"/>
            <a:chExt cx="7571890" cy="518547"/>
          </a:xfrm>
        </p:grpSpPr>
        <p:pic>
          <p:nvPicPr>
            <p:cNvPr id="277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56349" y="3122738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981791" y="3112191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9" name="组合 278"/>
          <p:cNvGrpSpPr/>
          <p:nvPr/>
        </p:nvGrpSpPr>
        <p:grpSpPr>
          <a:xfrm>
            <a:off x="1188126" y="5048968"/>
            <a:ext cx="10000079" cy="299813"/>
            <a:chOff x="891072" y="3613542"/>
            <a:chExt cx="7500059" cy="224860"/>
          </a:xfrm>
        </p:grpSpPr>
        <p:sp>
          <p:nvSpPr>
            <p:cNvPr id="280" name="AutoShape 91"/>
            <p:cNvSpPr>
              <a:spLocks noChangeArrowheads="1"/>
            </p:cNvSpPr>
            <p:nvPr/>
          </p:nvSpPr>
          <p:spPr bwMode="gray">
            <a:xfrm>
              <a:off x="891072" y="3624089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85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81" name="AutoShape 91"/>
            <p:cNvSpPr>
              <a:spLocks noChangeArrowheads="1"/>
            </p:cNvSpPr>
            <p:nvPr/>
          </p:nvSpPr>
          <p:spPr bwMode="gray">
            <a:xfrm>
              <a:off x="8016514" y="3613542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85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1188127" y="5408864"/>
            <a:ext cx="10000079" cy="299813"/>
            <a:chOff x="891073" y="3883463"/>
            <a:chExt cx="7500059" cy="224860"/>
          </a:xfrm>
        </p:grpSpPr>
        <p:sp>
          <p:nvSpPr>
            <p:cNvPr id="283" name="AutoShape 91"/>
            <p:cNvSpPr>
              <a:spLocks noChangeArrowheads="1"/>
            </p:cNvSpPr>
            <p:nvPr/>
          </p:nvSpPr>
          <p:spPr bwMode="gray">
            <a:xfrm>
              <a:off x="891073" y="3894010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85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84" name="AutoShape 91"/>
            <p:cNvSpPr>
              <a:spLocks noChangeArrowheads="1"/>
            </p:cNvSpPr>
            <p:nvPr/>
          </p:nvSpPr>
          <p:spPr bwMode="gray">
            <a:xfrm>
              <a:off x="8016515" y="3883463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85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1188127" y="5776736"/>
            <a:ext cx="10000079" cy="299813"/>
            <a:chOff x="891073" y="4159368"/>
            <a:chExt cx="7500059" cy="224860"/>
          </a:xfrm>
        </p:grpSpPr>
        <p:sp>
          <p:nvSpPr>
            <p:cNvPr id="286" name="AutoShape 91"/>
            <p:cNvSpPr>
              <a:spLocks noChangeArrowheads="1"/>
            </p:cNvSpPr>
            <p:nvPr/>
          </p:nvSpPr>
          <p:spPr bwMode="gray">
            <a:xfrm>
              <a:off x="891073" y="4169915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85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87" name="AutoShape 91"/>
            <p:cNvSpPr>
              <a:spLocks noChangeArrowheads="1"/>
            </p:cNvSpPr>
            <p:nvPr/>
          </p:nvSpPr>
          <p:spPr bwMode="gray">
            <a:xfrm>
              <a:off x="8016515" y="4159368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85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sp>
        <p:nvSpPr>
          <p:cNvPr id="288" name="圆角矩形标注 287"/>
          <p:cNvSpPr/>
          <p:nvPr/>
        </p:nvSpPr>
        <p:spPr>
          <a:xfrm>
            <a:off x="3269547" y="2049847"/>
            <a:ext cx="2087484" cy="736204"/>
          </a:xfrm>
          <a:prstGeom prst="wedgeRoundRectCallout">
            <a:avLst>
              <a:gd name="adj1" fmla="val -72374"/>
              <a:gd name="adj2" fmla="val 295334"/>
              <a:gd name="adj3" fmla="val 16667"/>
            </a:avLst>
          </a:prstGeom>
          <a:solidFill>
            <a:srgbClr val="DC5034">
              <a:lumMod val="75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1.</a:t>
            </a:r>
            <a:r>
              <a:rPr lang="zh-CN" altLang="en-US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内嵌式应用智能双活</a:t>
            </a:r>
          </a:p>
        </p:txBody>
      </p:sp>
      <p:sp>
        <p:nvSpPr>
          <p:cNvPr id="290" name="圆角矩形标注 289"/>
          <p:cNvSpPr/>
          <p:nvPr/>
        </p:nvSpPr>
        <p:spPr>
          <a:xfrm>
            <a:off x="9525033" y="1916405"/>
            <a:ext cx="2205480" cy="798287"/>
          </a:xfrm>
          <a:prstGeom prst="wedgeRoundRectCallout">
            <a:avLst>
              <a:gd name="adj1" fmla="val -18279"/>
              <a:gd name="adj2" fmla="val 158515"/>
              <a:gd name="adj3" fmla="val 16667"/>
            </a:avLst>
          </a:prstGeom>
          <a:solidFill>
            <a:srgbClr val="DC5034">
              <a:lumMod val="75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3.</a:t>
            </a:r>
            <a:r>
              <a:rPr lang="zh-CN" altLang="en-US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融合式网络，降低链路成本</a:t>
            </a:r>
          </a:p>
        </p:txBody>
      </p:sp>
      <p:sp>
        <p:nvSpPr>
          <p:cNvPr id="291" name="圆角矩形标注 290"/>
          <p:cNvSpPr/>
          <p:nvPr/>
        </p:nvSpPr>
        <p:spPr>
          <a:xfrm>
            <a:off x="7329516" y="2422349"/>
            <a:ext cx="1851577" cy="804571"/>
          </a:xfrm>
          <a:prstGeom prst="wedgeRoundRectCallout">
            <a:avLst>
              <a:gd name="adj1" fmla="val 76630"/>
              <a:gd name="adj2" fmla="val 206095"/>
              <a:gd name="adj3" fmla="val 16667"/>
            </a:avLst>
          </a:prstGeom>
          <a:solidFill>
            <a:srgbClr val="DC5034">
              <a:lumMod val="75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4.</a:t>
            </a:r>
            <a:r>
              <a:rPr lang="zh-CN" altLang="en-US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自动分层</a:t>
            </a:r>
            <a:r>
              <a:rPr lang="en-US" altLang="zh-CN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SSD</a:t>
            </a:r>
            <a:r>
              <a:rPr lang="zh-CN" altLang="en-US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加速</a:t>
            </a:r>
          </a:p>
        </p:txBody>
      </p:sp>
      <p:sp>
        <p:nvSpPr>
          <p:cNvPr id="293" name="圆角矩形标注 292"/>
          <p:cNvSpPr/>
          <p:nvPr/>
        </p:nvSpPr>
        <p:spPr>
          <a:xfrm>
            <a:off x="4084853" y="3674535"/>
            <a:ext cx="2182984" cy="749836"/>
          </a:xfrm>
          <a:prstGeom prst="wedgeRoundRectCallout">
            <a:avLst>
              <a:gd name="adj1" fmla="val -25877"/>
              <a:gd name="adj2" fmla="val 174880"/>
              <a:gd name="adj3" fmla="val 16667"/>
            </a:avLst>
          </a:prstGeom>
          <a:solidFill>
            <a:srgbClr val="DC5034">
              <a:lumMod val="75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5.</a:t>
            </a:r>
            <a:r>
              <a:rPr lang="zh-CN" altLang="en-US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双活同步异步在线转换</a:t>
            </a:r>
          </a:p>
        </p:txBody>
      </p:sp>
      <p:cxnSp>
        <p:nvCxnSpPr>
          <p:cNvPr id="292" name="Straight Connector 453"/>
          <p:cNvCxnSpPr/>
          <p:nvPr/>
        </p:nvCxnSpPr>
        <p:spPr>
          <a:xfrm>
            <a:off x="1847640" y="3995068"/>
            <a:ext cx="569817" cy="583893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94" name="Straight Connector 453"/>
          <p:cNvCxnSpPr/>
          <p:nvPr/>
        </p:nvCxnSpPr>
        <p:spPr>
          <a:xfrm flipH="1">
            <a:off x="9858821" y="3947779"/>
            <a:ext cx="654695" cy="491364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89" name="圆角矩形标注 288"/>
          <p:cNvSpPr/>
          <p:nvPr/>
        </p:nvSpPr>
        <p:spPr>
          <a:xfrm>
            <a:off x="261351" y="2435843"/>
            <a:ext cx="1944400" cy="774980"/>
          </a:xfrm>
          <a:prstGeom prst="wedgeRoundRectCallout">
            <a:avLst>
              <a:gd name="adj1" fmla="val 3626"/>
              <a:gd name="adj2" fmla="val 208684"/>
              <a:gd name="adj3" fmla="val 16667"/>
            </a:avLst>
          </a:prstGeom>
          <a:solidFill>
            <a:srgbClr val="DC5034">
              <a:lumMod val="75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2.</a:t>
            </a:r>
            <a:r>
              <a:rPr lang="zh-CN" altLang="en-US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内嵌式</a:t>
            </a:r>
            <a:r>
              <a:rPr lang="en-US" altLang="zh-CN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CDP</a:t>
            </a:r>
            <a:r>
              <a:rPr lang="zh-CN" altLang="en-US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应用</a:t>
            </a:r>
          </a:p>
        </p:txBody>
      </p:sp>
      <p:grpSp>
        <p:nvGrpSpPr>
          <p:cNvPr id="300" name="Group 45"/>
          <p:cNvGrpSpPr/>
          <p:nvPr/>
        </p:nvGrpSpPr>
        <p:grpSpPr>
          <a:xfrm rot="10800000">
            <a:off x="10004317" y="6434661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301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3" name="Group 48"/>
          <p:cNvGrpSpPr/>
          <p:nvPr/>
        </p:nvGrpSpPr>
        <p:grpSpPr>
          <a:xfrm rot="10800000">
            <a:off x="10269851" y="6362651"/>
            <a:ext cx="1916906" cy="493260"/>
            <a:chOff x="4342080" y="0"/>
            <a:chExt cx="1916906" cy="493260"/>
          </a:xfrm>
        </p:grpSpPr>
        <p:sp>
          <p:nvSpPr>
            <p:cNvPr id="304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6" name="Group 16"/>
          <p:cNvGrpSpPr/>
          <p:nvPr/>
        </p:nvGrpSpPr>
        <p:grpSpPr>
          <a:xfrm>
            <a:off x="10928288" y="6398810"/>
            <a:ext cx="1101716" cy="420939"/>
            <a:chOff x="6804248" y="217554"/>
            <a:chExt cx="2019300" cy="771525"/>
          </a:xfrm>
        </p:grpSpPr>
        <p:pic>
          <p:nvPicPr>
            <p:cNvPr id="307" name="Picture 1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308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10251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23457E-6 L -0.00104 0.09198 L -0.07396 0.09198 L -0.07292 0.18179 L -0.00694 0.3034 L -0.00694 0.41852 L 0.0684 0.42068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10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062 L 0.46216 0.00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155 L 0.58924 -0.001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17284E-7 L -0.00122 0.12315 L -0.05417 0.11914 L -0.05417 0.24043 L -0.1224 0.23611 L -0.12361 0.11481 L -0.44722 0.11481 L -0.44844 0.24043 L -0.52952 0.24444 L -0.59202 0.35123 L -0.59306 0.47253 L -0.51667 0.47469 " pathEditMode="relative" rAng="0" ptsTypes="AAAAAAAAAAAA">
                                      <p:cBhvr>
                                        <p:cTn id="68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53" y="2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55 L 0.45798 0.007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1" y="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3 L -0.45521 0.002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3457E-6 L 0.00121 0.13333 L 0.06788 0.13117 L 0.07031 0.26019 L 0.01666 0.33642 L 0.01666 0.46975 L -0.05591 0.47624 " pathEditMode="relative" rAng="0" ptsTypes="AAAAAAA">
                                      <p:cBhvr>
                                        <p:cTn id="9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2379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7395 3.33333E-6 L 0.07517 -0.1355 L 0.00121 -0.23519 L -0.06771 -0.23303 L -0.06893 -0.35772 L -0.3941 -0.35587 L -0.39532 -0.23087 L -0.46667 -0.23303 L -0.53802 -0.11667 L -0.53802 0.00432 L -0.45834 0.00432 " pathEditMode="relative" rAng="0" ptsTypes="AAAAAAAAAAAA">
                                      <p:cBhvr>
                                        <p:cTn id="99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42" y="-1768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679 L 0.60399 -0.0089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95" y="-1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895 L -0.60277 -0.00463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3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5" grpId="0"/>
      <p:bldP spid="249" grpId="0" animBg="1"/>
      <p:bldP spid="249" grpId="1" animBg="1"/>
      <p:bldP spid="249" grpId="2" animBg="1"/>
      <p:bldP spid="258" grpId="0" animBg="1"/>
      <p:bldP spid="258" grpId="1" animBg="1"/>
      <p:bldP spid="258" grpId="2" animBg="1"/>
      <p:bldP spid="259" grpId="0" animBg="1"/>
      <p:bldP spid="259" grpId="1" animBg="1"/>
      <p:bldP spid="259" grpId="2" animBg="1"/>
      <p:bldP spid="264" grpId="0" animBg="1"/>
      <p:bldP spid="265" grpId="0" animBg="1"/>
      <p:bldP spid="266" grpId="0" animBg="1"/>
      <p:bldP spid="266" grpId="1" animBg="1"/>
      <p:bldP spid="268" grpId="0" animBg="1"/>
      <p:bldP spid="268" grpId="1" animBg="1"/>
      <p:bldP spid="269" grpId="0" animBg="1"/>
      <p:bldP spid="270" grpId="0" animBg="1"/>
      <p:bldP spid="270" grpId="1" animBg="1"/>
      <p:bldP spid="271" grpId="0" animBg="1"/>
      <p:bldP spid="271" grpId="1" animBg="1"/>
      <p:bldP spid="288" grpId="0" animBg="1"/>
      <p:bldP spid="290" grpId="0" animBg="1"/>
      <p:bldP spid="291" grpId="0" animBg="1"/>
      <p:bldP spid="293" grpId="0" animBg="1"/>
      <p:bldP spid="2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roup 37"/>
          <p:cNvGrpSpPr/>
          <p:nvPr/>
        </p:nvGrpSpPr>
        <p:grpSpPr>
          <a:xfrm>
            <a:off x="0" y="0"/>
            <a:ext cx="6975574" cy="714248"/>
            <a:chOff x="0" y="-4422"/>
            <a:chExt cx="6975574" cy="714248"/>
          </a:xfrm>
        </p:grpSpPr>
        <p:grpSp>
          <p:nvGrpSpPr>
            <p:cNvPr id="289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295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6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0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291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3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607" y="188019"/>
            <a:ext cx="10607040" cy="886396"/>
          </a:xfrm>
        </p:spPr>
        <p:txBody>
          <a:bodyPr>
            <a:normAutofit/>
          </a:bodyPr>
          <a:lstStyle/>
          <a:p>
            <a:r>
              <a:rPr lang="en-US" altLang="zh-CN" sz="2800" b="1" kern="1200" dirty="0" smtClean="0">
                <a:solidFill>
                  <a:schemeClr val="tx1"/>
                </a:solidFill>
                <a:ea typeface="方正准圆简体" panose="03000509000000000000" pitchFamily="65" charset="-122"/>
              </a:rPr>
              <a:t>xxx</a:t>
            </a:r>
            <a:r>
              <a:rPr lang="zh-CN" altLang="en-US" sz="2800" b="1" kern="1200" dirty="0" smtClean="0">
                <a:solidFill>
                  <a:schemeClr val="tx1"/>
                </a:solidFill>
                <a:ea typeface="方正准圆简体" panose="03000509000000000000" pitchFamily="65" charset="-122"/>
              </a:rPr>
              <a:t>双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活数据中心总体架构</a:t>
            </a:r>
            <a:endParaRPr lang="en-US" sz="2800" b="1" kern="1200" dirty="0">
              <a:solidFill>
                <a:schemeClr val="tx1"/>
              </a:solidFill>
              <a:ea typeface="方正准圆简体" panose="03000509000000000000" pitchFamily="65" charset="-122"/>
            </a:endParaRPr>
          </a:p>
        </p:txBody>
      </p:sp>
      <p:sp>
        <p:nvSpPr>
          <p:cNvPr id="148" name="云形 147"/>
          <p:cNvSpPr/>
          <p:nvPr/>
        </p:nvSpPr>
        <p:spPr>
          <a:xfrm>
            <a:off x="4705032" y="3658557"/>
            <a:ext cx="2414928" cy="1520867"/>
          </a:xfrm>
          <a:prstGeom prst="cloud">
            <a:avLst/>
          </a:prstGeom>
          <a:solidFill>
            <a:srgbClr val="0085C3">
              <a:lumMod val="40000"/>
              <a:lumOff val="60000"/>
              <a:alpha val="6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slope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endParaRPr lang="zh-CN" altLang="en-US" sz="24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49" name="Rounded Rectangle 466"/>
          <p:cNvSpPr/>
          <p:nvPr/>
        </p:nvSpPr>
        <p:spPr>
          <a:xfrm>
            <a:off x="762003" y="4097484"/>
            <a:ext cx="10706908" cy="2760517"/>
          </a:xfrm>
          <a:prstGeom prst="roundRect">
            <a:avLst/>
          </a:prstGeom>
          <a:solidFill>
            <a:srgbClr val="94F98F">
              <a:alpha val="3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51" name="Straight Connector 200"/>
          <p:cNvCxnSpPr/>
          <p:nvPr/>
        </p:nvCxnSpPr>
        <p:spPr>
          <a:xfrm>
            <a:off x="9449364" y="1860372"/>
            <a:ext cx="0" cy="199613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52" name="Picture 22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76" y="1627279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" name="Straight Connector 203"/>
          <p:cNvCxnSpPr/>
          <p:nvPr/>
        </p:nvCxnSpPr>
        <p:spPr>
          <a:xfrm flipH="1" flipV="1">
            <a:off x="8259217" y="1854199"/>
            <a:ext cx="2737496" cy="2142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grpSp>
        <p:nvGrpSpPr>
          <p:cNvPr id="154" name="Group 221"/>
          <p:cNvGrpSpPr/>
          <p:nvPr/>
        </p:nvGrpSpPr>
        <p:grpSpPr>
          <a:xfrm>
            <a:off x="8689175" y="2049844"/>
            <a:ext cx="2073472" cy="1082157"/>
            <a:chOff x="2971800" y="2098675"/>
            <a:chExt cx="2971800" cy="1863725"/>
          </a:xfrm>
        </p:grpSpPr>
        <p:sp>
          <p:nvSpPr>
            <p:cNvPr id="155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56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57" name="Rounded Rectangle 226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158" name="Picture 4" descr="ICON_VirtTriangle_flat_Q408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4" descr="ICON_VirtTriangle_flat_Q40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Rounded Rectangle 229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161" name="Rounded Rectangle 230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pic>
          <p:nvPicPr>
            <p:cNvPr id="162" name="Picture 9" descr="ICON_NIC_Q30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10" descr="ICON_Memory_Q3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176" name="Picture 12" descr="ICON_CPU_Q30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5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170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6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167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9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8" name="Group 249"/>
          <p:cNvGrpSpPr>
            <a:grpSpLocks/>
          </p:cNvGrpSpPr>
          <p:nvPr/>
        </p:nvGrpSpPr>
        <p:grpSpPr bwMode="auto">
          <a:xfrm rot="10800000" flipH="1" flipV="1">
            <a:off x="9402573" y="1660527"/>
            <a:ext cx="223399" cy="405159"/>
            <a:chOff x="4709131" y="2651566"/>
            <a:chExt cx="143668" cy="643937"/>
          </a:xfrm>
        </p:grpSpPr>
        <p:sp>
          <p:nvSpPr>
            <p:cNvPr id="179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85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80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85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81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5741" y="2651566"/>
              <a:ext cx="6296" cy="261940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3" name="Group 254"/>
          <p:cNvGrpSpPr>
            <a:grpSpLocks/>
          </p:cNvGrpSpPr>
          <p:nvPr/>
        </p:nvGrpSpPr>
        <p:grpSpPr bwMode="auto">
          <a:xfrm rot="10800000" flipH="1" flipV="1">
            <a:off x="10434281" y="1662273"/>
            <a:ext cx="223399" cy="402787"/>
            <a:chOff x="4709131" y="2655335"/>
            <a:chExt cx="143668" cy="640168"/>
          </a:xfrm>
        </p:grpSpPr>
        <p:sp>
          <p:nvSpPr>
            <p:cNvPr id="184" name="Arc 1115"/>
            <p:cNvSpPr>
              <a:spLocks/>
            </p:cNvSpPr>
            <p:nvPr/>
          </p:nvSpPr>
          <p:spPr bwMode="auto">
            <a:xfrm>
              <a:off x="4779369" y="2907029"/>
              <a:ext cx="73430" cy="730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85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85" name="Arc 1116"/>
            <p:cNvSpPr>
              <a:spLocks/>
            </p:cNvSpPr>
            <p:nvPr/>
          </p:nvSpPr>
          <p:spPr bwMode="auto">
            <a:xfrm rot="5400000">
              <a:off x="4745242" y="2945530"/>
              <a:ext cx="69850" cy="142072"/>
            </a:xfrm>
            <a:custGeom>
              <a:avLst/>
              <a:gdLst>
                <a:gd name="T0" fmla="*/ 0 w 17994"/>
                <a:gd name="T1" fmla="*/ 0 h 21600"/>
                <a:gd name="T2" fmla="*/ 0 w 17994"/>
                <a:gd name="T3" fmla="*/ 0 h 21600"/>
                <a:gd name="T4" fmla="*/ 0 w 1799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94"/>
                <a:gd name="T10" fmla="*/ 0 h 21600"/>
                <a:gd name="T11" fmla="*/ 17994 w 179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94" h="21600" fill="none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</a:path>
                <a:path w="17994" h="21600" stroke="0" extrusionOk="0">
                  <a:moveTo>
                    <a:pt x="-1" y="0"/>
                  </a:moveTo>
                  <a:cubicBezTo>
                    <a:pt x="7235" y="0"/>
                    <a:pt x="13991" y="3623"/>
                    <a:pt x="17993" y="965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8510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186" name="Straight Connector 184"/>
            <p:cNvCxnSpPr>
              <a:cxnSpLocks noChangeShapeType="1"/>
            </p:cNvCxnSpPr>
            <p:nvPr/>
          </p:nvCxnSpPr>
          <p:spPr bwMode="auto">
            <a:xfrm rot="10800000">
              <a:off x="4779369" y="2655335"/>
              <a:ext cx="2668" cy="258171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Straight Connector 182"/>
            <p:cNvCxnSpPr>
              <a:cxnSpLocks noChangeShapeType="1"/>
            </p:cNvCxnSpPr>
            <p:nvPr/>
          </p:nvCxnSpPr>
          <p:spPr bwMode="auto">
            <a:xfrm>
              <a:off x="4789571" y="3052244"/>
              <a:ext cx="0" cy="243259"/>
            </a:xfrm>
            <a:prstGeom prst="line">
              <a:avLst/>
            </a:prstGeom>
            <a:noFill/>
            <a:ln w="19050" algn="ctr">
              <a:solidFill>
                <a:srgbClr val="0085C3">
                  <a:lumMod val="75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88" name="Straight Connector 259"/>
          <p:cNvCxnSpPr/>
          <p:nvPr/>
        </p:nvCxnSpPr>
        <p:spPr>
          <a:xfrm flipH="1">
            <a:off x="10469933" y="1864256"/>
            <a:ext cx="1755" cy="195759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cxnSp>
        <p:nvCxnSpPr>
          <p:cNvPr id="189" name="Straight Connector 260"/>
          <p:cNvCxnSpPr/>
          <p:nvPr/>
        </p:nvCxnSpPr>
        <p:spPr>
          <a:xfrm flipH="1" flipV="1">
            <a:off x="8259217" y="1661436"/>
            <a:ext cx="2734584" cy="840"/>
          </a:xfrm>
          <a:prstGeom prst="line">
            <a:avLst/>
          </a:prstGeom>
          <a:noFill/>
          <a:ln w="19050" cap="flat" cmpd="sng" algn="ctr">
            <a:solidFill>
              <a:srgbClr val="0085C3">
                <a:lumMod val="75000"/>
              </a:srgbClr>
            </a:solidFill>
            <a:prstDash val="solid"/>
          </a:ln>
          <a:effectLst/>
        </p:spPr>
      </p:cxnSp>
      <p:pic>
        <p:nvPicPr>
          <p:cNvPr id="190" name="Picture 22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066" y="1841607"/>
            <a:ext cx="797489" cy="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1" name="Group 306"/>
          <p:cNvGrpSpPr/>
          <p:nvPr/>
        </p:nvGrpSpPr>
        <p:grpSpPr>
          <a:xfrm>
            <a:off x="653102" y="1629101"/>
            <a:ext cx="3550071" cy="576063"/>
            <a:chOff x="2861904" y="1901440"/>
            <a:chExt cx="2662553" cy="432047"/>
          </a:xfrm>
        </p:grpSpPr>
        <p:grpSp>
          <p:nvGrpSpPr>
            <p:cNvPr id="192" name="Group 307"/>
            <p:cNvGrpSpPr/>
            <p:nvPr/>
          </p:nvGrpSpPr>
          <p:grpSpPr>
            <a:xfrm>
              <a:off x="3777077" y="1932333"/>
              <a:ext cx="211595" cy="401154"/>
              <a:chOff x="2534844" y="3248011"/>
              <a:chExt cx="211595" cy="534872"/>
            </a:xfrm>
          </p:grpSpPr>
          <p:grpSp>
            <p:nvGrpSpPr>
              <p:cNvPr id="205" name="Group 320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207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85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208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9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6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85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cxnSp>
          <p:nvCxnSpPr>
            <p:cNvPr id="193" name="Straight Connector 308"/>
            <p:cNvCxnSpPr/>
            <p:nvPr/>
          </p:nvCxnSpPr>
          <p:spPr>
            <a:xfrm flipV="1">
              <a:off x="4880216" y="2054305"/>
              <a:ext cx="0" cy="18793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4" name="Straight Connector 309"/>
            <p:cNvCxnSpPr/>
            <p:nvPr/>
          </p:nvCxnSpPr>
          <p:spPr>
            <a:xfrm flipV="1">
              <a:off x="3803763" y="2054304"/>
              <a:ext cx="0" cy="194544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5" name="Picture 223" descr="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831" y="19014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6" name="Straight Connector 311"/>
            <p:cNvCxnSpPr/>
            <p:nvPr/>
          </p:nvCxnSpPr>
          <p:spPr>
            <a:xfrm flipH="1">
              <a:off x="3483239" y="1925714"/>
              <a:ext cx="1996142" cy="1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97" name="Straight Connector 312"/>
            <p:cNvCxnSpPr/>
            <p:nvPr/>
          </p:nvCxnSpPr>
          <p:spPr>
            <a:xfrm flipH="1">
              <a:off x="3485526" y="2054305"/>
              <a:ext cx="2038931" cy="0"/>
            </a:xfrm>
            <a:prstGeom prst="line">
              <a:avLst/>
            </a:prstGeom>
            <a:noFill/>
            <a:ln w="19050" cap="flat" cmpd="sng" algn="ctr">
              <a:solidFill>
                <a:srgbClr val="0085C3">
                  <a:lumMod val="75000"/>
                </a:srgbClr>
              </a:solidFill>
              <a:prstDash val="solid"/>
            </a:ln>
            <a:effectLst/>
          </p:spPr>
        </p:cxnSp>
        <p:pic>
          <p:nvPicPr>
            <p:cNvPr id="198" name="Picture 223" descr="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904" y="2015740"/>
              <a:ext cx="779018" cy="5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9" name="Group 314"/>
            <p:cNvGrpSpPr/>
            <p:nvPr/>
          </p:nvGrpSpPr>
          <p:grpSpPr>
            <a:xfrm>
              <a:off x="4840253" y="1932333"/>
              <a:ext cx="211595" cy="401154"/>
              <a:chOff x="2534844" y="3248011"/>
              <a:chExt cx="211595" cy="534872"/>
            </a:xfrm>
          </p:grpSpPr>
          <p:grpSp>
            <p:nvGrpSpPr>
              <p:cNvPr id="200" name="Group 315"/>
              <p:cNvGrpSpPr/>
              <p:nvPr/>
            </p:nvGrpSpPr>
            <p:grpSpPr>
              <a:xfrm>
                <a:off x="2638888" y="3248011"/>
                <a:ext cx="107551" cy="534872"/>
                <a:chOff x="7850014" y="3714396"/>
                <a:chExt cx="107551" cy="534872"/>
              </a:xfrm>
            </p:grpSpPr>
            <p:sp>
              <p:nvSpPr>
                <p:cNvPr id="202" name="Arc 1115"/>
                <p:cNvSpPr>
                  <a:spLocks/>
                </p:cNvSpPr>
                <p:nvPr/>
              </p:nvSpPr>
              <p:spPr bwMode="auto">
                <a:xfrm rot="10800000" flipH="1" flipV="1">
                  <a:off x="7850014" y="3839966"/>
                  <a:ext cx="107551" cy="5335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1218510">
                    <a:defRPr/>
                  </a:pPr>
                  <a:endParaRPr lang="en-US" altLang="zh-CN" sz="2400" kern="0">
                    <a:solidFill>
                      <a:srgbClr val="FFC000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cxnSp>
              <p:nvCxnSpPr>
                <p:cNvPr id="203" name="Straight Connector 184"/>
                <p:cNvCxnSpPr>
                  <a:cxnSpLocks noChangeShapeType="1"/>
                </p:cNvCxnSpPr>
                <p:nvPr/>
              </p:nvCxnSpPr>
              <p:spPr bwMode="auto">
                <a:xfrm flipV="1">
                  <a:off x="7853923" y="3714396"/>
                  <a:ext cx="11034" cy="130304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4" name="Straight Connector 182"/>
                <p:cNvCxnSpPr>
                  <a:cxnSpLocks noChangeShapeType="1"/>
                </p:cNvCxnSpPr>
                <p:nvPr/>
              </p:nvCxnSpPr>
              <p:spPr bwMode="auto">
                <a:xfrm>
                  <a:off x="7864957" y="3946065"/>
                  <a:ext cx="0" cy="303203"/>
                </a:xfrm>
                <a:prstGeom prst="line">
                  <a:avLst/>
                </a:prstGeom>
                <a:noFill/>
                <a:ln w="19050" algn="ctr">
                  <a:solidFill>
                    <a:srgbClr val="0085C3">
                      <a:lumMod val="65000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1" name="Arc 1116"/>
              <p:cNvSpPr>
                <a:spLocks/>
              </p:cNvSpPr>
              <p:nvPr/>
            </p:nvSpPr>
            <p:spPr bwMode="auto">
              <a:xfrm rot="16200000" flipH="1" flipV="1">
                <a:off x="2613370" y="3356997"/>
                <a:ext cx="51035" cy="208088"/>
              </a:xfrm>
              <a:custGeom>
                <a:avLst/>
                <a:gdLst>
                  <a:gd name="T0" fmla="*/ 0 w 17994"/>
                  <a:gd name="T1" fmla="*/ 0 h 21600"/>
                  <a:gd name="T2" fmla="*/ 0 w 17994"/>
                  <a:gd name="T3" fmla="*/ 0 h 21600"/>
                  <a:gd name="T4" fmla="*/ 0 w 179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994"/>
                  <a:gd name="T10" fmla="*/ 0 h 21600"/>
                  <a:gd name="T11" fmla="*/ 17994 w 179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4" h="21600" fill="none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</a:path>
                  <a:path w="17994" h="21600" stroke="0" extrusionOk="0">
                    <a:moveTo>
                      <a:pt x="-1" y="0"/>
                    </a:moveTo>
                    <a:cubicBezTo>
                      <a:pt x="7235" y="0"/>
                      <a:pt x="13991" y="3623"/>
                      <a:pt x="17993" y="965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85C3">
                    <a:lumMod val="6500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1218510">
                  <a:defRPr/>
                </a:pPr>
                <a:endParaRPr lang="en-US" altLang="zh-CN" sz="2400" kern="0">
                  <a:solidFill>
                    <a:srgbClr val="FFC000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10" name="TextBox 209"/>
          <p:cNvSpPr txBox="1"/>
          <p:nvPr/>
        </p:nvSpPr>
        <p:spPr>
          <a:xfrm>
            <a:off x="4579279" y="4272853"/>
            <a:ext cx="3161780" cy="492443"/>
          </a:xfrm>
          <a:prstGeom prst="rect">
            <a:avLst/>
          </a:prstGeom>
          <a:noFill/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zh-CN" altLang="en-US" sz="12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基于</a:t>
            </a:r>
            <a:r>
              <a:rPr lang="en-US" altLang="zh-CN" sz="12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Live Volume </a:t>
            </a:r>
            <a:r>
              <a:rPr lang="zh-CN" altLang="en-US" sz="12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的异步复制 </a:t>
            </a:r>
            <a:r>
              <a:rPr lang="en-US" altLang="zh-CN" sz="12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+ </a:t>
            </a:r>
            <a:r>
              <a:rPr lang="zh-CN" altLang="en-US" sz="12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活动卷</a:t>
            </a:r>
            <a:endParaRPr lang="en-US" altLang="zh-CN" sz="12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510">
              <a:defRPr/>
            </a:pPr>
            <a:r>
              <a:rPr lang="zh-CN" altLang="en-US" sz="12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（零宕机、负载均衡、容灾）</a:t>
            </a:r>
            <a:endParaRPr lang="en-US" sz="12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11" name="Rectangle 337"/>
          <p:cNvSpPr/>
          <p:nvPr/>
        </p:nvSpPr>
        <p:spPr>
          <a:xfrm>
            <a:off x="804231" y="953650"/>
            <a:ext cx="3216436" cy="415495"/>
          </a:xfrm>
          <a:prstGeom prst="rect">
            <a:avLst/>
          </a:prstGeom>
          <a:solidFill>
            <a:srgbClr val="7AB800"/>
          </a:solidFill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en-US" altLang="zh-CN" b="1" kern="0" dirty="0">
                <a:solidFill>
                  <a:srgbClr val="FF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VDC1</a:t>
            </a:r>
            <a:endParaRPr lang="en-US" b="1" kern="0" dirty="0">
              <a:solidFill>
                <a:srgbClr val="FF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12" name="Rectangle 338"/>
          <p:cNvSpPr/>
          <p:nvPr/>
        </p:nvSpPr>
        <p:spPr>
          <a:xfrm>
            <a:off x="48313" y="1334723"/>
            <a:ext cx="932307" cy="328295"/>
          </a:xfrm>
          <a:prstGeom prst="rect">
            <a:avLst/>
          </a:prstGeom>
          <a:noFill/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en-US" sz="13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grpSp>
        <p:nvGrpSpPr>
          <p:cNvPr id="213" name="Group 339"/>
          <p:cNvGrpSpPr/>
          <p:nvPr/>
        </p:nvGrpSpPr>
        <p:grpSpPr>
          <a:xfrm>
            <a:off x="1291104" y="2036089"/>
            <a:ext cx="2324445" cy="1238083"/>
            <a:chOff x="2971800" y="2098675"/>
            <a:chExt cx="2971800" cy="1863725"/>
          </a:xfrm>
        </p:grpSpPr>
        <p:sp>
          <p:nvSpPr>
            <p:cNvPr id="214" name="Rounded Rectangle 1"/>
            <p:cNvSpPr>
              <a:spLocks noChangeArrowheads="1"/>
            </p:cNvSpPr>
            <p:nvPr/>
          </p:nvSpPr>
          <p:spPr bwMode="auto">
            <a:xfrm>
              <a:off x="2971800" y="2098675"/>
              <a:ext cx="1481138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5" name="Rounded Rectangle 2"/>
            <p:cNvSpPr>
              <a:spLocks noChangeArrowheads="1"/>
            </p:cNvSpPr>
            <p:nvPr/>
          </p:nvSpPr>
          <p:spPr bwMode="auto">
            <a:xfrm>
              <a:off x="4518025" y="2098675"/>
              <a:ext cx="1425575" cy="1528763"/>
            </a:xfrm>
            <a:prstGeom prst="roundRect">
              <a:avLst>
                <a:gd name="adj" fmla="val 6778"/>
              </a:avLst>
            </a:prstGeom>
            <a:noFill/>
            <a:ln w="25400">
              <a:solidFill>
                <a:srgbClr val="BBE0E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b="1" ker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16" name="Rounded Rectangle 342"/>
            <p:cNvSpPr/>
            <p:nvPr/>
          </p:nvSpPr>
          <p:spPr bwMode="auto">
            <a:xfrm>
              <a:off x="3055938" y="2615986"/>
              <a:ext cx="2816782" cy="449439"/>
            </a:xfrm>
            <a:prstGeom prst="roundRect">
              <a:avLst/>
            </a:prstGeom>
            <a:gradFill rotWithShape="1">
              <a:gsLst>
                <a:gs pos="0">
                  <a:srgbClr val="61C0E0"/>
                </a:gs>
                <a:gs pos="100000">
                  <a:srgbClr val="ACE0F2"/>
                </a:gs>
              </a:gsLst>
              <a:lin ang="16200000" scaled="0"/>
            </a:gradFill>
            <a:ln w="12700" cap="flat" cmpd="sng" algn="ctr">
              <a:solidFill>
                <a:srgbClr val="39A5E5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ja-JP" altLang="en-US" sz="1100" b="1" kern="0" dirty="0">
                  <a:solidFill>
                    <a:srgbClr val="33333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cs typeface="Arial" charset="0"/>
                </a:rPr>
                <a:t>资源池</a:t>
              </a:r>
              <a:endParaRPr lang="en-US" sz="1100" b="1" kern="0" dirty="0">
                <a:solidFill>
                  <a:srgbClr val="333333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pic>
          <p:nvPicPr>
            <p:cNvPr id="217" name="Picture 4" descr="ICON_VirtTriangle_flat_Q408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718" y="3565220"/>
              <a:ext cx="1361882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4" descr="ICON_VirtTriangle_flat_Q408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1" y="3565220"/>
              <a:ext cx="1313419" cy="3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" name="Rounded Rectangle 345"/>
            <p:cNvSpPr/>
            <p:nvPr/>
          </p:nvSpPr>
          <p:spPr bwMode="auto">
            <a:xfrm>
              <a:off x="3055938" y="3150137"/>
              <a:ext cx="1330498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1300" b="1" kern="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</a:p>
          </p:txBody>
        </p:sp>
        <p:sp>
          <p:nvSpPr>
            <p:cNvPr id="220" name="Rounded Rectangle 346"/>
            <p:cNvSpPr/>
            <p:nvPr/>
          </p:nvSpPr>
          <p:spPr bwMode="auto">
            <a:xfrm>
              <a:off x="4557887" y="3150137"/>
              <a:ext cx="1314833" cy="389366"/>
            </a:xfrm>
            <a:prstGeom prst="roundRect">
              <a:avLst/>
            </a:prstGeom>
            <a:gradFill rotWithShape="1">
              <a:gsLst>
                <a:gs pos="0">
                  <a:srgbClr val="037BB1"/>
                </a:gs>
                <a:gs pos="83000">
                  <a:srgbClr val="52AEDC"/>
                </a:gs>
              </a:gsLst>
              <a:lin ang="16200000" scaled="0"/>
            </a:gradFill>
            <a:ln w="12700" cap="flat" cmpd="sng" algn="ctr">
              <a:solidFill>
                <a:srgbClr val="BBE0E3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254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27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US" sz="1300" b="1" kern="0" dirty="0" err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  <a:endParaRPr lang="en-US" sz="13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pic>
          <p:nvPicPr>
            <p:cNvPr id="221" name="Picture 9" descr="ICON_NIC_Q30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91" y="2668588"/>
              <a:ext cx="31380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10" descr="ICON_Memory_Q30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73909"/>
              <a:ext cx="338558" cy="3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3" name="Group 14349"/>
            <p:cNvGrpSpPr>
              <a:grpSpLocks/>
            </p:cNvGrpSpPr>
            <p:nvPr/>
          </p:nvGrpSpPr>
          <p:grpSpPr bwMode="auto">
            <a:xfrm>
              <a:off x="3276600" y="2655888"/>
              <a:ext cx="885825" cy="395287"/>
              <a:chOff x="2018291" y="4014612"/>
              <a:chExt cx="885741" cy="395112"/>
            </a:xfrm>
          </p:grpSpPr>
          <p:pic>
            <p:nvPicPr>
              <p:cNvPr id="235" name="Picture 12" descr="ICON_CPU_Q308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291" y="4026431"/>
                <a:ext cx="203498" cy="37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" name="Picture 13" descr="ICON_DiscDrive_Q308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016" y="4014612"/>
                <a:ext cx="579016" cy="39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4" name="Group 14346"/>
            <p:cNvGrpSpPr>
              <a:grpSpLocks/>
            </p:cNvGrpSpPr>
            <p:nvPr/>
          </p:nvGrpSpPr>
          <p:grpSpPr bwMode="auto">
            <a:xfrm>
              <a:off x="3078163" y="2132013"/>
              <a:ext cx="1666875" cy="436562"/>
              <a:chOff x="2510986" y="3475567"/>
              <a:chExt cx="1668071" cy="437446"/>
            </a:xfrm>
          </p:grpSpPr>
          <p:pic>
            <p:nvPicPr>
              <p:cNvPr id="229" name="Picture 15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219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" name="Picture 16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452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17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685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" name="Picture 18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986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" name="Picture 19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151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" name="Picture 20" descr="ICON_VM_basic_label_Q30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918" y="3475567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" name="Group 14347"/>
            <p:cNvGrpSpPr>
              <a:grpSpLocks/>
            </p:cNvGrpSpPr>
            <p:nvPr/>
          </p:nvGrpSpPr>
          <p:grpSpPr bwMode="auto">
            <a:xfrm>
              <a:off x="4979986" y="2116138"/>
              <a:ext cx="892731" cy="438150"/>
              <a:chOff x="5645064" y="2757311"/>
              <a:chExt cx="893372" cy="437446"/>
            </a:xfrm>
          </p:grpSpPr>
          <p:pic>
            <p:nvPicPr>
              <p:cNvPr id="226" name="Picture 22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5064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" name="Picture 23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297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24" descr="ICON_VM_basic_label_Q308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530" y="2757311"/>
                <a:ext cx="376906" cy="43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7" name="Picture 1028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44" y="1464973"/>
            <a:ext cx="202757" cy="61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1028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16" y="1492041"/>
            <a:ext cx="202757" cy="61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" name="TextBox 238"/>
          <p:cNvSpPr txBox="1"/>
          <p:nvPr/>
        </p:nvSpPr>
        <p:spPr>
          <a:xfrm>
            <a:off x="1574629" y="5505833"/>
            <a:ext cx="1861792" cy="584769"/>
          </a:xfrm>
          <a:prstGeom prst="rect">
            <a:avLst/>
          </a:prstGeom>
          <a:noFill/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85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生产存储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40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17" y="4308058"/>
            <a:ext cx="674744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" name="Rectangle 447"/>
          <p:cNvSpPr/>
          <p:nvPr/>
        </p:nvSpPr>
        <p:spPr>
          <a:xfrm>
            <a:off x="8006735" y="953650"/>
            <a:ext cx="3216436" cy="415495"/>
          </a:xfrm>
          <a:prstGeom prst="rect">
            <a:avLst/>
          </a:prstGeom>
          <a:solidFill>
            <a:srgbClr val="7AB800"/>
          </a:solidFill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en-US" altLang="zh-CN" b="1" kern="0" dirty="0">
                <a:solidFill>
                  <a:srgbClr val="FF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VDC2</a:t>
            </a:r>
            <a:endParaRPr lang="en-US" b="1" kern="0" dirty="0">
              <a:solidFill>
                <a:srgbClr val="FF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42" name="Rectangle 448"/>
          <p:cNvSpPr/>
          <p:nvPr/>
        </p:nvSpPr>
        <p:spPr>
          <a:xfrm>
            <a:off x="10993801" y="1336681"/>
            <a:ext cx="932307" cy="328295"/>
          </a:xfrm>
          <a:prstGeom prst="rect">
            <a:avLst/>
          </a:prstGeom>
          <a:noFill/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en-US" sz="13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LAN</a:t>
            </a:r>
          </a:p>
        </p:txBody>
      </p:sp>
      <p:cxnSp>
        <p:nvCxnSpPr>
          <p:cNvPr id="243" name="Straight Connector 451"/>
          <p:cNvCxnSpPr/>
          <p:nvPr/>
        </p:nvCxnSpPr>
        <p:spPr>
          <a:xfrm>
            <a:off x="1611417" y="3130034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44" name="Straight Connector 452"/>
          <p:cNvCxnSpPr/>
          <p:nvPr/>
        </p:nvCxnSpPr>
        <p:spPr>
          <a:xfrm>
            <a:off x="2165137" y="3125970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45" name="TextBox 244"/>
          <p:cNvSpPr txBox="1"/>
          <p:nvPr/>
        </p:nvSpPr>
        <p:spPr>
          <a:xfrm>
            <a:off x="8901839" y="5505833"/>
            <a:ext cx="1861792" cy="584769"/>
          </a:xfrm>
          <a:prstGeom prst="rect">
            <a:avLst/>
          </a:prstGeom>
          <a:noFill/>
        </p:spPr>
        <p:txBody>
          <a:bodyPr wrap="square" lIns="121858" tIns="60929" rIns="121858" bIns="60929" rtlCol="0">
            <a:spAutoFit/>
          </a:bodyPr>
          <a:lstStyle/>
          <a:p>
            <a:pPr algn="ctr" defTabSz="1218510">
              <a:defRPr/>
            </a:pPr>
            <a:r>
              <a:rPr 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CML SC8000 </a:t>
            </a:r>
          </a:p>
          <a:p>
            <a:pPr algn="ctr" defTabSz="1218510">
              <a:defRPr/>
            </a:pPr>
            <a:r>
              <a:rPr lang="zh-CN" altLang="en-US" sz="1500" b="1" kern="0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灾备存储</a:t>
            </a:r>
            <a:endParaRPr lang="en-US" sz="1500" b="1" kern="0" dirty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46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596" y="4201378"/>
            <a:ext cx="692605" cy="116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" name="TextBox 246"/>
          <p:cNvSpPr txBox="1"/>
          <p:nvPr/>
        </p:nvSpPr>
        <p:spPr>
          <a:xfrm>
            <a:off x="4203173" y="6297788"/>
            <a:ext cx="3226463" cy="457200"/>
          </a:xfrm>
          <a:prstGeom prst="rect">
            <a:avLst/>
          </a:prstGeom>
          <a:noFill/>
        </p:spPr>
        <p:txBody>
          <a:bodyPr wrap="none" lIns="121858" tIns="60929" rIns="121858" bIns="60929" rtlCol="0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</a:pPr>
            <a:r>
              <a:rPr lang="zh-CN" altLang="en-US" sz="27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存储容灾系统</a:t>
            </a:r>
          </a:p>
        </p:txBody>
      </p:sp>
      <p:pic>
        <p:nvPicPr>
          <p:cNvPr id="248" name="图片 24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63939" y="1638376"/>
            <a:ext cx="459572" cy="5070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249" name="椭圆 248"/>
          <p:cNvSpPr/>
          <p:nvPr/>
        </p:nvSpPr>
        <p:spPr>
          <a:xfrm>
            <a:off x="2376939" y="2149120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50" name="Straight Connector 453"/>
          <p:cNvCxnSpPr>
            <a:endCxn id="240" idx="0"/>
          </p:cNvCxnSpPr>
          <p:nvPr/>
        </p:nvCxnSpPr>
        <p:spPr>
          <a:xfrm flipH="1">
            <a:off x="2437389" y="3709464"/>
            <a:ext cx="645056" cy="598565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1" name="Straight Connector 453"/>
          <p:cNvCxnSpPr>
            <a:endCxn id="246" idx="0"/>
          </p:cNvCxnSpPr>
          <p:nvPr/>
        </p:nvCxnSpPr>
        <p:spPr>
          <a:xfrm>
            <a:off x="9170417" y="3682115"/>
            <a:ext cx="668511" cy="519263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3" name="直接连接符 252"/>
          <p:cNvCxnSpPr/>
          <p:nvPr/>
        </p:nvCxnSpPr>
        <p:spPr>
          <a:xfrm>
            <a:off x="10018324" y="3022512"/>
            <a:ext cx="0" cy="334576"/>
          </a:xfrm>
          <a:prstGeom prst="line">
            <a:avLst/>
          </a:prstGeom>
          <a:noFill/>
          <a:ln w="508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4" name="直接连接符 253"/>
          <p:cNvCxnSpPr/>
          <p:nvPr/>
        </p:nvCxnSpPr>
        <p:spPr>
          <a:xfrm>
            <a:off x="10479603" y="3010320"/>
            <a:ext cx="0" cy="334576"/>
          </a:xfrm>
          <a:prstGeom prst="line">
            <a:avLst/>
          </a:prstGeom>
          <a:noFill/>
          <a:ln w="508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5" name="肘形连接符 254"/>
          <p:cNvCxnSpPr>
            <a:stCxn id="237" idx="2"/>
          </p:cNvCxnSpPr>
          <p:nvPr/>
        </p:nvCxnSpPr>
        <p:spPr>
          <a:xfrm rot="5400000">
            <a:off x="3187728" y="2574160"/>
            <a:ext cx="1462103" cy="471312"/>
          </a:xfrm>
          <a:prstGeom prst="bentConnector2">
            <a:avLst/>
          </a:prstGeom>
          <a:noFill/>
          <a:ln w="508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6" name="肘形连接符 255"/>
          <p:cNvCxnSpPr>
            <a:stCxn id="238" idx="2"/>
          </p:cNvCxnSpPr>
          <p:nvPr/>
        </p:nvCxnSpPr>
        <p:spPr>
          <a:xfrm rot="16200000" flipH="1">
            <a:off x="7649760" y="2593526"/>
            <a:ext cx="1407657" cy="432329"/>
          </a:xfrm>
          <a:prstGeom prst="bentConnector2">
            <a:avLst/>
          </a:prstGeom>
          <a:noFill/>
          <a:ln w="508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7" name="直接连接符 256"/>
          <p:cNvCxnSpPr/>
          <p:nvPr/>
        </p:nvCxnSpPr>
        <p:spPr>
          <a:xfrm>
            <a:off x="4154420" y="2678304"/>
            <a:ext cx="3982973" cy="0"/>
          </a:xfrm>
          <a:prstGeom prst="line">
            <a:avLst/>
          </a:prstGeom>
          <a:noFill/>
          <a:ln w="508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58" name="椭圆 257"/>
          <p:cNvSpPr/>
          <p:nvPr/>
        </p:nvSpPr>
        <p:spPr>
          <a:xfrm>
            <a:off x="3217375" y="5014708"/>
            <a:ext cx="243840" cy="206325"/>
          </a:xfrm>
          <a:prstGeom prst="ellipse">
            <a:avLst/>
          </a:prstGeom>
          <a:solidFill>
            <a:srgbClr val="FFC000"/>
          </a:solidFill>
          <a:effectLst/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59" name="椭圆 258"/>
          <p:cNvSpPr/>
          <p:nvPr/>
        </p:nvSpPr>
        <p:spPr>
          <a:xfrm>
            <a:off x="9519395" y="1793348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60" name="Straight Connector 451"/>
          <p:cNvCxnSpPr/>
          <p:nvPr/>
        </p:nvCxnSpPr>
        <p:spPr>
          <a:xfrm>
            <a:off x="2792255" y="3109925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61" name="Straight Connector 451"/>
          <p:cNvCxnSpPr/>
          <p:nvPr/>
        </p:nvCxnSpPr>
        <p:spPr>
          <a:xfrm>
            <a:off x="3291028" y="3109918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62" name="Straight Connector 451"/>
          <p:cNvCxnSpPr/>
          <p:nvPr/>
        </p:nvCxnSpPr>
        <p:spPr>
          <a:xfrm>
            <a:off x="8980636" y="3054498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63" name="Straight Connector 451"/>
          <p:cNvCxnSpPr/>
          <p:nvPr/>
        </p:nvCxnSpPr>
        <p:spPr>
          <a:xfrm>
            <a:off x="9479409" y="3054492"/>
            <a:ext cx="0" cy="256097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64" name="圆柱形 263"/>
          <p:cNvSpPr/>
          <p:nvPr/>
        </p:nvSpPr>
        <p:spPr>
          <a:xfrm>
            <a:off x="3082926" y="4805402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0085C3">
                  <a:lumMod val="75000"/>
                  <a:alpha val="40000"/>
                </a:srgbClr>
              </a:gs>
              <a:gs pos="53000">
                <a:srgbClr val="0085C3">
                  <a:lumMod val="20000"/>
                  <a:lumOff val="80000"/>
                </a:srgbClr>
              </a:gs>
              <a:gs pos="100000">
                <a:srgbClr val="0085C3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0085C3">
                <a:shade val="95000"/>
                <a:satMod val="105000"/>
              </a:srgbClr>
            </a:solidFill>
          </a:ln>
          <a:effectLst/>
        </p:spPr>
        <p:txBody>
          <a:bodyPr vert="wordArtVert"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100" b="1" kern="0" dirty="0">
                <a:solidFill>
                  <a:srgbClr val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LVR</a:t>
            </a: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65" name="圆柱形 264"/>
          <p:cNvSpPr/>
          <p:nvPr/>
        </p:nvSpPr>
        <p:spPr>
          <a:xfrm>
            <a:off x="8656469" y="4838304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DC5034">
                  <a:lumMod val="75000"/>
                </a:srgbClr>
              </a:gs>
              <a:gs pos="53000">
                <a:srgbClr val="DC5034">
                  <a:lumMod val="40000"/>
                  <a:lumOff val="60000"/>
                </a:srgbClr>
              </a:gs>
              <a:gs pos="100000">
                <a:srgbClr val="DC5034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DC5034">
                <a:lumMod val="75000"/>
              </a:srgbClr>
            </a:solidFill>
          </a:ln>
          <a:effectLst/>
        </p:spPr>
        <p:txBody>
          <a:bodyPr vert="wordArtVert"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100" b="1" kern="0" dirty="0">
                <a:solidFill>
                  <a:srgbClr val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LVT</a:t>
            </a: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66" name="任意多边形 265"/>
          <p:cNvSpPr/>
          <p:nvPr/>
        </p:nvSpPr>
        <p:spPr>
          <a:xfrm>
            <a:off x="1607129" y="2250611"/>
            <a:ext cx="1477819" cy="2900217"/>
          </a:xfrm>
          <a:custGeom>
            <a:avLst/>
            <a:gdLst>
              <a:gd name="connsiteX0" fmla="*/ 651164 w 1108364"/>
              <a:gd name="connsiteY0" fmla="*/ 0 h 2175163"/>
              <a:gd name="connsiteX1" fmla="*/ 678873 w 1108364"/>
              <a:gd name="connsiteY1" fmla="*/ 471054 h 2175163"/>
              <a:gd name="connsiteX2" fmla="*/ 0 w 1108364"/>
              <a:gd name="connsiteY2" fmla="*/ 471054 h 2175163"/>
              <a:gd name="connsiteX3" fmla="*/ 13855 w 1108364"/>
              <a:gd name="connsiteY3" fmla="*/ 942109 h 2175163"/>
              <a:gd name="connsiteX4" fmla="*/ 623455 w 1108364"/>
              <a:gd name="connsiteY4" fmla="*/ 1551709 h 2175163"/>
              <a:gd name="connsiteX5" fmla="*/ 609600 w 1108364"/>
              <a:gd name="connsiteY5" fmla="*/ 2161309 h 2175163"/>
              <a:gd name="connsiteX6" fmla="*/ 1108364 w 1108364"/>
              <a:gd name="connsiteY6" fmla="*/ 2175163 h 217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364" h="2175163">
                <a:moveTo>
                  <a:pt x="651164" y="0"/>
                </a:moveTo>
                <a:lnTo>
                  <a:pt x="678873" y="471054"/>
                </a:lnTo>
                <a:lnTo>
                  <a:pt x="0" y="471054"/>
                </a:lnTo>
                <a:lnTo>
                  <a:pt x="13855" y="942109"/>
                </a:lnTo>
                <a:lnTo>
                  <a:pt x="623455" y="1551709"/>
                </a:lnTo>
                <a:lnTo>
                  <a:pt x="609600" y="2161309"/>
                </a:lnTo>
                <a:lnTo>
                  <a:pt x="1108364" y="2175163"/>
                </a:lnTo>
              </a:path>
            </a:pathLst>
          </a:custGeom>
          <a:noFill/>
          <a:ln w="50800">
            <a:solidFill>
              <a:srgbClr val="FF0000"/>
            </a:solidFill>
            <a:prstDash val="dash"/>
            <a:tailEnd type="triangle"/>
          </a:ln>
          <a:effectLst/>
        </p:spPr>
        <p:txBody>
          <a:bodyPr lIns="121858" tIns="60929" rIns="121858" bIns="60929" rtlCol="0" anchor="ctr"/>
          <a:lstStyle/>
          <a:p>
            <a:pPr algn="ctr" defTabSz="1218510">
              <a:defRPr/>
            </a:pPr>
            <a:endParaRPr lang="zh-CN" altLang="en-US" sz="2400" kern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67" name="直接箭头连接符 266"/>
          <p:cNvCxnSpPr/>
          <p:nvPr/>
        </p:nvCxnSpPr>
        <p:spPr>
          <a:xfrm>
            <a:off x="3661189" y="5105225"/>
            <a:ext cx="4995251" cy="7017"/>
          </a:xfrm>
          <a:prstGeom prst="straightConnector1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dash"/>
            <a:tailEnd type="triangle" w="med" len="lg"/>
          </a:ln>
          <a:effectLst/>
        </p:spPr>
      </p:cxnSp>
      <p:sp>
        <p:nvSpPr>
          <p:cNvPr id="268" name="任意多边形 267"/>
          <p:cNvSpPr/>
          <p:nvPr/>
        </p:nvSpPr>
        <p:spPr>
          <a:xfrm>
            <a:off x="2419928" y="1881143"/>
            <a:ext cx="7241309" cy="3269672"/>
          </a:xfrm>
          <a:custGeom>
            <a:avLst/>
            <a:gdLst>
              <a:gd name="connsiteX0" fmla="*/ 5430982 w 5430982"/>
              <a:gd name="connsiteY0" fmla="*/ 0 h 2452254"/>
              <a:gd name="connsiteX1" fmla="*/ 5430982 w 5430982"/>
              <a:gd name="connsiteY1" fmla="*/ 665018 h 2452254"/>
              <a:gd name="connsiteX2" fmla="*/ 4918364 w 5430982"/>
              <a:gd name="connsiteY2" fmla="*/ 665018 h 2452254"/>
              <a:gd name="connsiteX3" fmla="*/ 4918364 w 5430982"/>
              <a:gd name="connsiteY3" fmla="*/ 1219200 h 2452254"/>
              <a:gd name="connsiteX4" fmla="*/ 4294910 w 5430982"/>
              <a:gd name="connsiteY4" fmla="*/ 1233054 h 2452254"/>
              <a:gd name="connsiteX5" fmla="*/ 4281055 w 5430982"/>
              <a:gd name="connsiteY5" fmla="*/ 609600 h 2452254"/>
              <a:gd name="connsiteX6" fmla="*/ 1288473 w 5430982"/>
              <a:gd name="connsiteY6" fmla="*/ 609600 h 2452254"/>
              <a:gd name="connsiteX7" fmla="*/ 1288473 w 5430982"/>
              <a:gd name="connsiteY7" fmla="*/ 1260763 h 2452254"/>
              <a:gd name="connsiteX8" fmla="*/ 623455 w 5430982"/>
              <a:gd name="connsiteY8" fmla="*/ 1246909 h 2452254"/>
              <a:gd name="connsiteX9" fmla="*/ 0 w 5430982"/>
              <a:gd name="connsiteY9" fmla="*/ 1842654 h 2452254"/>
              <a:gd name="connsiteX10" fmla="*/ 0 w 5430982"/>
              <a:gd name="connsiteY10" fmla="*/ 2438400 h 2452254"/>
              <a:gd name="connsiteX11" fmla="*/ 484910 w 5430982"/>
              <a:gd name="connsiteY11" fmla="*/ 2452254 h 245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30982" h="2452254">
                <a:moveTo>
                  <a:pt x="5430982" y="0"/>
                </a:moveTo>
                <a:lnTo>
                  <a:pt x="5430982" y="665018"/>
                </a:lnTo>
                <a:lnTo>
                  <a:pt x="4918364" y="665018"/>
                </a:lnTo>
                <a:lnTo>
                  <a:pt x="4918364" y="1219200"/>
                </a:lnTo>
                <a:lnTo>
                  <a:pt x="4294910" y="1233054"/>
                </a:lnTo>
                <a:lnTo>
                  <a:pt x="4281055" y="609600"/>
                </a:lnTo>
                <a:lnTo>
                  <a:pt x="1288473" y="609600"/>
                </a:lnTo>
                <a:lnTo>
                  <a:pt x="1288473" y="1260763"/>
                </a:lnTo>
                <a:lnTo>
                  <a:pt x="623455" y="1246909"/>
                </a:lnTo>
                <a:lnTo>
                  <a:pt x="0" y="1842654"/>
                </a:lnTo>
                <a:lnTo>
                  <a:pt x="0" y="2438400"/>
                </a:lnTo>
                <a:lnTo>
                  <a:pt x="484910" y="2452254"/>
                </a:lnTo>
              </a:path>
            </a:pathLst>
          </a:custGeom>
          <a:noFill/>
          <a:ln w="50800">
            <a:solidFill>
              <a:srgbClr val="FF0000"/>
            </a:solidFill>
            <a:prstDash val="dash"/>
            <a:tailEnd type="triangle"/>
          </a:ln>
          <a:effectLst/>
        </p:spPr>
        <p:txBody>
          <a:bodyPr lIns="121858" tIns="60929" rIns="121858" bIns="60929" rtlCol="0" anchor="ctr"/>
          <a:lstStyle/>
          <a:p>
            <a:pPr algn="ctr" defTabSz="1218510">
              <a:defRPr/>
            </a:pPr>
            <a:endParaRPr lang="zh-CN" altLang="en-US" sz="2400" kern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69" name="任意多边形 268"/>
          <p:cNvSpPr/>
          <p:nvPr/>
        </p:nvSpPr>
        <p:spPr>
          <a:xfrm>
            <a:off x="9201151" y="1903081"/>
            <a:ext cx="1295400" cy="3219451"/>
          </a:xfrm>
          <a:custGeom>
            <a:avLst/>
            <a:gdLst>
              <a:gd name="connsiteX0" fmla="*/ 328612 w 971550"/>
              <a:gd name="connsiteY0" fmla="*/ 0 h 2414588"/>
              <a:gd name="connsiteX1" fmla="*/ 342900 w 971550"/>
              <a:gd name="connsiteY1" fmla="*/ 657225 h 2414588"/>
              <a:gd name="connsiteX2" fmla="*/ 957262 w 971550"/>
              <a:gd name="connsiteY2" fmla="*/ 671513 h 2414588"/>
              <a:gd name="connsiteX3" fmla="*/ 971550 w 971550"/>
              <a:gd name="connsiteY3" fmla="*/ 1343025 h 2414588"/>
              <a:gd name="connsiteX4" fmla="*/ 485775 w 971550"/>
              <a:gd name="connsiteY4" fmla="*/ 1714500 h 2414588"/>
              <a:gd name="connsiteX5" fmla="*/ 500062 w 971550"/>
              <a:gd name="connsiteY5" fmla="*/ 2400300 h 2414588"/>
              <a:gd name="connsiteX6" fmla="*/ 0 w 971550"/>
              <a:gd name="connsiteY6" fmla="*/ 2414588 h 241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50" h="2414588">
                <a:moveTo>
                  <a:pt x="328612" y="0"/>
                </a:moveTo>
                <a:lnTo>
                  <a:pt x="342900" y="657225"/>
                </a:lnTo>
                <a:lnTo>
                  <a:pt x="957262" y="671513"/>
                </a:lnTo>
                <a:lnTo>
                  <a:pt x="971550" y="1343025"/>
                </a:lnTo>
                <a:lnTo>
                  <a:pt x="485775" y="1714500"/>
                </a:lnTo>
                <a:lnTo>
                  <a:pt x="500062" y="2400300"/>
                </a:lnTo>
                <a:lnTo>
                  <a:pt x="0" y="2414588"/>
                </a:lnTo>
              </a:path>
            </a:pathLst>
          </a:custGeom>
          <a:noFill/>
          <a:ln w="50800">
            <a:solidFill>
              <a:srgbClr val="FF0000"/>
            </a:solidFill>
            <a:prstDash val="dash"/>
            <a:tailEnd type="stealth"/>
          </a:ln>
          <a:effectLst/>
        </p:spPr>
        <p:txBody>
          <a:bodyPr lIns="121858" tIns="60929" rIns="121858" bIns="60929" rtlCol="0" anchor="ctr"/>
          <a:lstStyle/>
          <a:p>
            <a:pPr algn="ctr" defTabSz="1218510">
              <a:defRPr/>
            </a:pPr>
            <a:endParaRPr lang="zh-CN" altLang="en-US" sz="2400" kern="0">
              <a:solidFill>
                <a:srgbClr val="444444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70" name="椭圆 269"/>
          <p:cNvSpPr/>
          <p:nvPr/>
        </p:nvSpPr>
        <p:spPr>
          <a:xfrm>
            <a:off x="9537075" y="1807108"/>
            <a:ext cx="243840" cy="206325"/>
          </a:xfrm>
          <a:prstGeom prst="ellipse">
            <a:avLst/>
          </a:prstGeom>
          <a:solidFill>
            <a:srgbClr val="22D00A"/>
          </a:solidFill>
          <a:effectLst/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71" name="椭圆 270"/>
          <p:cNvSpPr/>
          <p:nvPr/>
        </p:nvSpPr>
        <p:spPr>
          <a:xfrm>
            <a:off x="8837936" y="5055120"/>
            <a:ext cx="243840" cy="206325"/>
          </a:xfrm>
          <a:prstGeom prst="ellipse">
            <a:avLst/>
          </a:prstGeom>
          <a:solidFill>
            <a:srgbClr val="FFC000"/>
          </a:solidFill>
          <a:effectLst/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272" name="直接箭头连接符 271"/>
          <p:cNvCxnSpPr/>
          <p:nvPr/>
        </p:nvCxnSpPr>
        <p:spPr>
          <a:xfrm flipH="1">
            <a:off x="3619599" y="5098699"/>
            <a:ext cx="4995252" cy="8512"/>
          </a:xfrm>
          <a:prstGeom prst="straightConnector1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dash"/>
            <a:tailEnd type="triangle" w="med" len="lg"/>
          </a:ln>
          <a:effectLst/>
        </p:spPr>
      </p:cxnSp>
      <p:sp>
        <p:nvSpPr>
          <p:cNvPr id="273" name="Rounded Rectangle 449"/>
          <p:cNvSpPr/>
          <p:nvPr/>
        </p:nvSpPr>
        <p:spPr>
          <a:xfrm>
            <a:off x="1356945" y="3372273"/>
            <a:ext cx="2326193" cy="332344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zh-CN" altLang="en-US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融合式交换机</a:t>
            </a:r>
          </a:p>
        </p:txBody>
      </p:sp>
      <p:sp>
        <p:nvSpPr>
          <p:cNvPr id="274" name="Rounded Rectangle 449"/>
          <p:cNvSpPr/>
          <p:nvPr/>
        </p:nvSpPr>
        <p:spPr>
          <a:xfrm>
            <a:off x="8525890" y="3330077"/>
            <a:ext cx="2326193" cy="332344"/>
          </a:xfrm>
          <a:prstGeom prst="roundRect">
            <a:avLst/>
          </a:prstGeom>
          <a:solidFill>
            <a:srgbClr val="6E2585">
              <a:lumMod val="60000"/>
              <a:lumOff val="4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zh-CN" altLang="en-US" sz="1500" b="1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融合式交换机</a:t>
            </a:r>
          </a:p>
        </p:txBody>
      </p:sp>
      <p:sp>
        <p:nvSpPr>
          <p:cNvPr id="275" name="云形 274"/>
          <p:cNvSpPr/>
          <p:nvPr/>
        </p:nvSpPr>
        <p:spPr>
          <a:xfrm>
            <a:off x="5244783" y="2630969"/>
            <a:ext cx="2414928" cy="1520867"/>
          </a:xfrm>
          <a:prstGeom prst="cloud">
            <a:avLst/>
          </a:prstGeom>
          <a:solidFill>
            <a:srgbClr val="0085C3">
              <a:lumMod val="40000"/>
              <a:lumOff val="60000"/>
              <a:alpha val="60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slope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WAN</a:t>
            </a:r>
            <a:endParaRPr lang="zh-CN" altLang="en-US" sz="24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276" name="组合 275"/>
          <p:cNvGrpSpPr/>
          <p:nvPr/>
        </p:nvGrpSpPr>
        <p:grpSpPr>
          <a:xfrm>
            <a:off x="1141800" y="4109567"/>
            <a:ext cx="10095853" cy="691396"/>
            <a:chOff x="856349" y="3112191"/>
            <a:chExt cx="7571890" cy="518547"/>
          </a:xfrm>
        </p:grpSpPr>
        <p:pic>
          <p:nvPicPr>
            <p:cNvPr id="277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56349" y="3122738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" name="Picture 101" descr="gif011.gif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981791" y="3112191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9" name="组合 278"/>
          <p:cNvGrpSpPr/>
          <p:nvPr/>
        </p:nvGrpSpPr>
        <p:grpSpPr>
          <a:xfrm>
            <a:off x="1188126" y="4778035"/>
            <a:ext cx="10000079" cy="299813"/>
            <a:chOff x="891072" y="3613542"/>
            <a:chExt cx="7500059" cy="224860"/>
          </a:xfrm>
        </p:grpSpPr>
        <p:sp>
          <p:nvSpPr>
            <p:cNvPr id="280" name="AutoShape 91"/>
            <p:cNvSpPr>
              <a:spLocks noChangeArrowheads="1"/>
            </p:cNvSpPr>
            <p:nvPr/>
          </p:nvSpPr>
          <p:spPr bwMode="gray">
            <a:xfrm>
              <a:off x="891072" y="3624089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85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81" name="AutoShape 91"/>
            <p:cNvSpPr>
              <a:spLocks noChangeArrowheads="1"/>
            </p:cNvSpPr>
            <p:nvPr/>
          </p:nvSpPr>
          <p:spPr bwMode="gray">
            <a:xfrm>
              <a:off x="8016514" y="3613542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85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11:06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1188127" y="5137932"/>
            <a:ext cx="10000079" cy="299813"/>
            <a:chOff x="891073" y="3883463"/>
            <a:chExt cx="7500059" cy="224860"/>
          </a:xfrm>
        </p:grpSpPr>
        <p:sp>
          <p:nvSpPr>
            <p:cNvPr id="283" name="AutoShape 91"/>
            <p:cNvSpPr>
              <a:spLocks noChangeArrowheads="1"/>
            </p:cNvSpPr>
            <p:nvPr/>
          </p:nvSpPr>
          <p:spPr bwMode="gray">
            <a:xfrm>
              <a:off x="891073" y="3894010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85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84" name="AutoShape 91"/>
            <p:cNvSpPr>
              <a:spLocks noChangeArrowheads="1"/>
            </p:cNvSpPr>
            <p:nvPr/>
          </p:nvSpPr>
          <p:spPr bwMode="gray">
            <a:xfrm>
              <a:off x="8016515" y="3883463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85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11:07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1188127" y="5505804"/>
            <a:ext cx="10000079" cy="299813"/>
            <a:chOff x="891073" y="4159368"/>
            <a:chExt cx="7500059" cy="224860"/>
          </a:xfrm>
        </p:grpSpPr>
        <p:sp>
          <p:nvSpPr>
            <p:cNvPr id="286" name="AutoShape 91"/>
            <p:cNvSpPr>
              <a:spLocks noChangeArrowheads="1"/>
            </p:cNvSpPr>
            <p:nvPr/>
          </p:nvSpPr>
          <p:spPr bwMode="gray">
            <a:xfrm>
              <a:off x="891073" y="4169915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85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87" name="AutoShape 91"/>
            <p:cNvSpPr>
              <a:spLocks noChangeArrowheads="1"/>
            </p:cNvSpPr>
            <p:nvPr/>
          </p:nvSpPr>
          <p:spPr bwMode="gray">
            <a:xfrm>
              <a:off x="8016515" y="4159368"/>
              <a:ext cx="374617" cy="214313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defTabSz="1218510" eaLnBrk="0" hangingPunct="0">
                <a:lnSpc>
                  <a:spcPct val="85000"/>
                </a:lnSpc>
                <a:defRPr/>
              </a:pPr>
              <a:r>
                <a:rPr lang="en-US" altLang="zh-CN" sz="13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11:08</a:t>
              </a:r>
              <a:endParaRPr lang="zh-CN" altLang="zh-CN" sz="13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cxnSp>
        <p:nvCxnSpPr>
          <p:cNvPr id="292" name="Straight Connector 453"/>
          <p:cNvCxnSpPr/>
          <p:nvPr/>
        </p:nvCxnSpPr>
        <p:spPr>
          <a:xfrm>
            <a:off x="1847640" y="3724136"/>
            <a:ext cx="569817" cy="583893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94" name="Straight Connector 453"/>
          <p:cNvCxnSpPr/>
          <p:nvPr/>
        </p:nvCxnSpPr>
        <p:spPr>
          <a:xfrm flipH="1">
            <a:off x="9858821" y="3676847"/>
            <a:ext cx="654695" cy="491364"/>
          </a:xfrm>
          <a:prstGeom prst="line">
            <a:avLst/>
          </a:prstGeom>
          <a:noFill/>
          <a:ln w="38100" cap="flat" cmpd="sng" algn="ctr">
            <a:solidFill>
              <a:srgbClr val="6E2585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297" name="圆柱形 296"/>
          <p:cNvSpPr/>
          <p:nvPr/>
        </p:nvSpPr>
        <p:spPr>
          <a:xfrm>
            <a:off x="7622932" y="5805646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0085C3">
                  <a:lumMod val="75000"/>
                  <a:alpha val="40000"/>
                </a:srgbClr>
              </a:gs>
              <a:gs pos="53000">
                <a:srgbClr val="0085C3">
                  <a:lumMod val="20000"/>
                  <a:lumOff val="80000"/>
                </a:srgbClr>
              </a:gs>
              <a:gs pos="100000">
                <a:srgbClr val="0085C3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0085C3">
                <a:shade val="95000"/>
                <a:satMod val="105000"/>
              </a:srgbClr>
            </a:solidFill>
          </a:ln>
          <a:effectLst/>
        </p:spPr>
        <p:txBody>
          <a:bodyPr vert="wordArtVert"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100" b="1" kern="0" dirty="0">
                <a:solidFill>
                  <a:srgbClr val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LVR</a:t>
            </a: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300" name="圆柱形 299"/>
          <p:cNvSpPr/>
          <p:nvPr/>
        </p:nvSpPr>
        <p:spPr>
          <a:xfrm>
            <a:off x="3039024" y="5826469"/>
            <a:ext cx="548903" cy="558025"/>
          </a:xfrm>
          <a:prstGeom prst="can">
            <a:avLst/>
          </a:prstGeom>
          <a:gradFill flip="none" rotWithShape="1">
            <a:gsLst>
              <a:gs pos="0">
                <a:srgbClr val="DC5034">
                  <a:lumMod val="75000"/>
                </a:srgbClr>
              </a:gs>
              <a:gs pos="53000">
                <a:srgbClr val="DC5034">
                  <a:lumMod val="40000"/>
                  <a:lumOff val="60000"/>
                </a:srgbClr>
              </a:gs>
              <a:gs pos="100000">
                <a:srgbClr val="DC5034">
                  <a:lumMod val="75000"/>
                </a:srgbClr>
              </a:gs>
            </a:gsLst>
            <a:lin ang="2700000" scaled="1"/>
            <a:tileRect/>
          </a:gradFill>
          <a:ln>
            <a:solidFill>
              <a:srgbClr val="DC5034">
                <a:lumMod val="75000"/>
              </a:srgbClr>
            </a:solidFill>
          </a:ln>
          <a:effectLst/>
        </p:spPr>
        <p:txBody>
          <a:bodyPr vert="wordArtVert"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1100" b="1" kern="0" dirty="0">
                <a:solidFill>
                  <a:srgbClr val="00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LVT</a:t>
            </a:r>
            <a:endParaRPr lang="zh-CN" altLang="en-US" sz="1100" b="1" kern="0" dirty="0">
              <a:solidFill>
                <a:srgbClr val="00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301" name="直接箭头连接符 300"/>
          <p:cNvCxnSpPr/>
          <p:nvPr/>
        </p:nvCxnSpPr>
        <p:spPr>
          <a:xfrm flipH="1" flipV="1">
            <a:off x="3683109" y="6087947"/>
            <a:ext cx="3939803" cy="17504"/>
          </a:xfrm>
          <a:prstGeom prst="straightConnector1">
            <a:avLst/>
          </a:prstGeom>
          <a:noFill/>
          <a:ln w="50800" cap="flat" cmpd="sng" algn="ctr">
            <a:solidFill>
              <a:srgbClr val="DC5034">
                <a:lumMod val="60000"/>
                <a:lumOff val="40000"/>
              </a:srgbClr>
            </a:solidFill>
            <a:prstDash val="dash"/>
            <a:tailEnd type="triangle" w="med" len="lg"/>
          </a:ln>
          <a:effectLst/>
        </p:spPr>
      </p:cxnSp>
      <p:sp>
        <p:nvSpPr>
          <p:cNvPr id="302" name="椭圆 301"/>
          <p:cNvSpPr/>
          <p:nvPr/>
        </p:nvSpPr>
        <p:spPr>
          <a:xfrm>
            <a:off x="7792175" y="6048868"/>
            <a:ext cx="243840" cy="2063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303" name="组合 302"/>
          <p:cNvGrpSpPr/>
          <p:nvPr/>
        </p:nvGrpSpPr>
        <p:grpSpPr>
          <a:xfrm>
            <a:off x="8508144" y="5616653"/>
            <a:ext cx="692605" cy="1162051"/>
            <a:chOff x="3102251" y="2269430"/>
            <a:chExt cx="519454" cy="871538"/>
          </a:xfrm>
        </p:grpSpPr>
        <p:pic>
          <p:nvPicPr>
            <p:cNvPr id="304" name="Picture 1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251" y="2269431"/>
              <a:ext cx="519454" cy="871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5" name="矩形 304"/>
            <p:cNvSpPr/>
            <p:nvPr/>
          </p:nvSpPr>
          <p:spPr>
            <a:xfrm>
              <a:off x="3102251" y="2269431"/>
              <a:ext cx="519454" cy="871537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30000"/>
              </a:schemeClr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zh-CN" altLang="en-US" sz="2700" dirty="0" err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06" name="文本框 305"/>
            <p:cNvSpPr txBox="1"/>
            <p:nvPr/>
          </p:nvSpPr>
          <p:spPr>
            <a:xfrm>
              <a:off x="3144955" y="2269430"/>
              <a:ext cx="418961" cy="8715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r>
                <a:rPr lang="zh-CN" altLang="en-US" sz="2700" b="1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全闪存</a:t>
              </a:r>
            </a:p>
          </p:txBody>
        </p:sp>
      </p:grpSp>
      <p:sp>
        <p:nvSpPr>
          <p:cNvPr id="307" name="椭圆 306"/>
          <p:cNvSpPr/>
          <p:nvPr/>
        </p:nvSpPr>
        <p:spPr>
          <a:xfrm>
            <a:off x="9232401" y="2051736"/>
            <a:ext cx="243840" cy="206325"/>
          </a:xfrm>
          <a:prstGeom prst="ellipse">
            <a:avLst/>
          </a:prstGeom>
          <a:solidFill>
            <a:srgbClr val="00B050"/>
          </a:solidFill>
          <a:effectLst/>
        </p:spPr>
        <p:txBody>
          <a:bodyPr wrap="square" lIns="243703" tIns="182786" rIns="182786" bIns="182786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308" name="圆角矩形标注 307"/>
          <p:cNvSpPr/>
          <p:nvPr/>
        </p:nvSpPr>
        <p:spPr>
          <a:xfrm>
            <a:off x="5925425" y="3724135"/>
            <a:ext cx="2182984" cy="749836"/>
          </a:xfrm>
          <a:prstGeom prst="wedgeRoundRectCallout">
            <a:avLst>
              <a:gd name="adj1" fmla="val 58674"/>
              <a:gd name="adj2" fmla="val 201979"/>
              <a:gd name="adj3" fmla="val 16667"/>
            </a:avLst>
          </a:prstGeom>
          <a:solidFill>
            <a:srgbClr val="DC5034">
              <a:lumMod val="75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7.</a:t>
            </a:r>
            <a:r>
              <a:rPr lang="zh-CN" altLang="en-US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任意对任意型号双活</a:t>
            </a:r>
          </a:p>
        </p:txBody>
      </p:sp>
      <p:sp>
        <p:nvSpPr>
          <p:cNvPr id="252" name="圆角矩形标注 251"/>
          <p:cNvSpPr/>
          <p:nvPr/>
        </p:nvSpPr>
        <p:spPr>
          <a:xfrm>
            <a:off x="4255799" y="2314392"/>
            <a:ext cx="2182984" cy="896496"/>
          </a:xfrm>
          <a:prstGeom prst="wedgeRoundRectCallout">
            <a:avLst>
              <a:gd name="adj1" fmla="val -130455"/>
              <a:gd name="adj2" fmla="val 314687"/>
              <a:gd name="adj3" fmla="val 16667"/>
            </a:avLst>
          </a:prstGeom>
          <a:solidFill>
            <a:srgbClr val="DC5034">
              <a:lumMod val="75000"/>
            </a:srgbClr>
          </a:solidFill>
          <a:effectLst/>
          <a:scene3d>
            <a:camera prst="orthographicFront"/>
            <a:lightRig rig="threePt" dir="t"/>
          </a:scene3d>
          <a:sp3d>
            <a:bevelT/>
            <a:bevelB prst="convex"/>
          </a:sp3d>
        </p:spPr>
        <p:txBody>
          <a:bodyPr wrap="square" lIns="243703" tIns="182786" rIns="182786" bIns="182786" rtlCol="0" anchor="ctr">
            <a:noAutofit/>
          </a:bodyPr>
          <a:lstStyle/>
          <a:p>
            <a:pPr algn="ctr" defTabSz="121851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zh-CN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6.</a:t>
            </a:r>
            <a:r>
              <a:rPr lang="zh-CN" altLang="en-US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永久授权许可</a:t>
            </a:r>
            <a:r>
              <a:rPr lang="en-US" altLang="zh-CN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,</a:t>
            </a:r>
            <a:r>
              <a:rPr lang="zh-CN" altLang="en-US" sz="2100" kern="0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控制器在线升级</a:t>
            </a:r>
          </a:p>
        </p:txBody>
      </p:sp>
    </p:spTree>
    <p:extLst>
      <p:ext uri="{BB962C8B-B14F-4D97-AF65-F5344CB8AC3E}">
        <p14:creationId xmlns:p14="http://schemas.microsoft.com/office/powerpoint/2010/main" val="16775289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6 L -0.00104 0.09197 L -0.07396 0.09197 L -0.07292 0.18179 L -0.00694 0.30339 L -0.00694 0.41851 L 0.0684 0.42067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10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061 L 0.46216 0.003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154 L 0.58924 -0.001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0988E-6 L -0.00122 0.12315 L -0.05417 0.11914 L -0.05417 0.24044 L -0.1224 0.23611 L -0.12361 0.11482 L -0.44722 0.11482 L -0.44844 0.24044 L -0.52952 0.24445 L -0.59202 0.35124 L -0.59306 0.47253 L -0.51667 0.47469 " pathEditMode="relative" rAng="0" ptsTypes="AAAAAAAAAAAA">
                                      <p:cBhvr>
                                        <p:cTn id="68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53" y="23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54 L 0.45798 0.007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1" y="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31 L -0.45521 0.002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3827E-6 L 0.00121 0.13333 L 0.06788 0.13117 L 0.07031 0.26018 L 0.01666 0.33641 L 0.01666 0.46975 L -0.05591 0.47623 " pathEditMode="relative" rAng="0" ptsTypes="AAAAAAA">
                                      <p:cBhvr>
                                        <p:cTn id="9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2379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3827E-7 L 0.07395 -4.93827E-7 L 0.07517 -0.13549 L 0.00121 -0.23518 L -0.06771 -0.23302 L -0.06893 -0.35772 L -0.3941 -0.35586 L -0.39532 -0.23086 L -0.46667 -0.23302 L -0.53802 -0.11667 L -0.53802 0.00432 L -0.45834 0.00432 " pathEditMode="relative" rAng="0" ptsTypes="AAAAAAAAAAAA">
                                      <p:cBhvr>
                                        <p:cTn id="99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42" y="-1768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679 L 0.60399 -0.0089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95" y="-1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895 L -0.60277 -0.00463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3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39 0.08642 L 0.01389 0.08889 L 0.01389 0.19506 L -0.02917 0.19259 L 0.04028 0.2963 L 0.04166 0.58272 L -0.11806 0.58272 " pathEditMode="relative" ptsTypes="AAAAAAAA">
                                      <p:cBhvr>
                                        <p:cTn id="129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5 0 " pathEditMode="relative" ptsTypes="AA">
                                      <p:cBhvr>
                                        <p:cTn id="132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5" grpId="0"/>
      <p:bldP spid="249" grpId="0" animBg="1"/>
      <p:bldP spid="249" grpId="1" animBg="1"/>
      <p:bldP spid="249" grpId="2" animBg="1"/>
      <p:bldP spid="258" grpId="0" animBg="1"/>
      <p:bldP spid="258" grpId="1" animBg="1"/>
      <p:bldP spid="258" grpId="2" animBg="1"/>
      <p:bldP spid="259" grpId="0" animBg="1"/>
      <p:bldP spid="259" grpId="1" animBg="1"/>
      <p:bldP spid="259" grpId="2" animBg="1"/>
      <p:bldP spid="264" grpId="0" animBg="1"/>
      <p:bldP spid="265" grpId="0" animBg="1"/>
      <p:bldP spid="266" grpId="0" animBg="1"/>
      <p:bldP spid="266" grpId="1" animBg="1"/>
      <p:bldP spid="268" grpId="0" animBg="1"/>
      <p:bldP spid="268" grpId="1" animBg="1"/>
      <p:bldP spid="269" grpId="0" animBg="1"/>
      <p:bldP spid="270" grpId="0" animBg="1"/>
      <p:bldP spid="270" grpId="1" animBg="1"/>
      <p:bldP spid="271" grpId="0" animBg="1"/>
      <p:bldP spid="271" grpId="1" animBg="1"/>
      <p:bldP spid="297" grpId="0" animBg="1"/>
      <p:bldP spid="300" grpId="0" animBg="1"/>
      <p:bldP spid="302" grpId="0" animBg="1"/>
      <p:bldP spid="302" grpId="1" animBg="1"/>
      <p:bldP spid="307" grpId="0" animBg="1"/>
      <p:bldP spid="307" grpId="1" animBg="1"/>
      <p:bldP spid="308" grpId="0" animBg="1"/>
      <p:bldP spid="2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/>
          <p:cNvGrpSpPr/>
          <p:nvPr/>
        </p:nvGrpSpPr>
        <p:grpSpPr>
          <a:xfrm>
            <a:off x="-1" y="0"/>
            <a:ext cx="9884979" cy="662152"/>
            <a:chOff x="0" y="-4422"/>
            <a:chExt cx="6975574" cy="714248"/>
          </a:xfrm>
        </p:grpSpPr>
        <p:grpSp>
          <p:nvGrpSpPr>
            <p:cNvPr id="5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9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7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361" y="271479"/>
            <a:ext cx="10985501" cy="853560"/>
          </a:xfrm>
        </p:spPr>
        <p:txBody>
          <a:bodyPr>
            <a:normAutofit/>
          </a:bodyPr>
          <a:lstStyle/>
          <a:p>
            <a:r>
              <a:rPr lang="en-US" altLang="zh-CN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SIP G-Cloud 2.0: </a:t>
            </a:r>
            <a:r>
              <a:rPr lang="zh-CN" altLang="en-US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内置</a:t>
            </a:r>
            <a:r>
              <a:rPr lang="en-US" altLang="zh-CN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CDP</a:t>
            </a:r>
            <a:r>
              <a:rPr lang="zh-CN" altLang="en-US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随时恢复到任意一时刻</a:t>
            </a:r>
            <a:endParaRPr lang="en-US" sz="2800" b="1" kern="1200" dirty="0">
              <a:solidFill>
                <a:schemeClr val="tx1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7" y="914430"/>
            <a:ext cx="11776753" cy="58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018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7"/>
          <p:cNvGrpSpPr/>
          <p:nvPr/>
        </p:nvGrpSpPr>
        <p:grpSpPr>
          <a:xfrm>
            <a:off x="0" y="0"/>
            <a:ext cx="9128234" cy="725214"/>
            <a:chOff x="0" y="-4422"/>
            <a:chExt cx="6975574" cy="714248"/>
          </a:xfrm>
        </p:grpSpPr>
        <p:grpSp>
          <p:nvGrpSpPr>
            <p:cNvPr id="6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10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1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7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8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9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29" y="271049"/>
            <a:ext cx="10607040" cy="886396"/>
          </a:xfrm>
        </p:spPr>
        <p:txBody>
          <a:bodyPr>
            <a:normAutofit/>
          </a:bodyPr>
          <a:lstStyle/>
          <a:p>
            <a:r>
              <a:rPr lang="en-US" altLang="zh-CN" sz="2800" b="1" kern="1200" dirty="0" err="1" smtClean="0">
                <a:solidFill>
                  <a:schemeClr val="tx1"/>
                </a:solidFill>
                <a:ea typeface="方正准圆简体" panose="03000509000000000000" pitchFamily="65" charset="-122"/>
              </a:rPr>
              <a:t>yyyy</a:t>
            </a:r>
            <a:r>
              <a:rPr lang="zh-CN" altLang="en-US" sz="2800" b="1" kern="1200" dirty="0" smtClean="0">
                <a:solidFill>
                  <a:schemeClr val="tx1"/>
                </a:solidFill>
                <a:ea typeface="方正准圆简体" panose="03000509000000000000" pitchFamily="65" charset="-122"/>
              </a:rPr>
              <a:t>无缝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升级到</a:t>
            </a:r>
            <a:r>
              <a:rPr lang="zh-CN" altLang="en-US" sz="2800" b="1" kern="1200" dirty="0">
                <a:solidFill>
                  <a:srgbClr val="FF0000"/>
                </a:solidFill>
                <a:ea typeface="方正准圆简体" panose="03000509000000000000" pitchFamily="65" charset="-122"/>
              </a:rPr>
              <a:t>两地双活</a:t>
            </a:r>
            <a:r>
              <a:rPr lang="en-US" altLang="zh-CN" sz="2800" b="1" kern="1200" dirty="0">
                <a:solidFill>
                  <a:srgbClr val="FF0000"/>
                </a:solidFill>
                <a:ea typeface="方正准圆简体" panose="03000509000000000000" pitchFamily="65" charset="-122"/>
              </a:rPr>
              <a:t>+</a:t>
            </a:r>
            <a:r>
              <a:rPr lang="zh-CN" altLang="en-US" sz="2800" b="1" kern="1200" dirty="0">
                <a:solidFill>
                  <a:srgbClr val="FF0000"/>
                </a:solidFill>
                <a:ea typeface="方正准圆简体" panose="03000509000000000000" pitchFamily="65" charset="-122"/>
              </a:rPr>
              <a:t>三中心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架构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629" y="983675"/>
            <a:ext cx="11929533" cy="568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257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7"/>
          <p:cNvGrpSpPr/>
          <p:nvPr/>
        </p:nvGrpSpPr>
        <p:grpSpPr>
          <a:xfrm>
            <a:off x="0" y="0"/>
            <a:ext cx="8875986" cy="772510"/>
            <a:chOff x="0" y="-4422"/>
            <a:chExt cx="6975574" cy="714248"/>
          </a:xfrm>
        </p:grpSpPr>
        <p:grpSp>
          <p:nvGrpSpPr>
            <p:cNvPr id="10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14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5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11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12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3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6592" y="186740"/>
            <a:ext cx="10607040" cy="886396"/>
          </a:xfrm>
        </p:spPr>
        <p:txBody>
          <a:bodyPr>
            <a:normAutofit/>
          </a:bodyPr>
          <a:lstStyle/>
          <a:p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轻松应对两大挑战： 业务连续性</a:t>
            </a:r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+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峰值</a:t>
            </a:r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IO</a:t>
            </a:r>
            <a:endParaRPr lang="en-US" sz="2800" b="1" kern="1200" dirty="0">
              <a:solidFill>
                <a:schemeClr val="tx1"/>
              </a:solidFill>
              <a:ea typeface="方正准圆简体" panose="03000509000000000000" pitchFamily="65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7121" y="1413207"/>
            <a:ext cx="5708073" cy="3906983"/>
            <a:chOff x="3356404" y="1539369"/>
            <a:chExt cx="5835112" cy="4391418"/>
          </a:xfrm>
        </p:grpSpPr>
        <p:sp>
          <p:nvSpPr>
            <p:cNvPr id="4" name="矩形 3"/>
            <p:cNvSpPr/>
            <p:nvPr/>
          </p:nvSpPr>
          <p:spPr>
            <a:xfrm>
              <a:off x="6311516" y="1539369"/>
              <a:ext cx="2880000" cy="2160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数据库应用</a:t>
              </a:r>
              <a:r>
                <a:rPr lang="en-US" altLang="zh-CN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CML</a:t>
              </a:r>
            </a:p>
            <a:p>
              <a:pPr algn="ctr"/>
              <a:endParaRPr lang="en-US" altLang="zh-CN" sz="1600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  <a:p>
              <a:pPr algn="ctr"/>
              <a:r>
                <a:rPr lang="en-US" altLang="zh-CN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 </a:t>
              </a:r>
              <a:r>
                <a:rPr lang="en-US" altLang="zh-CN" sz="1600" b="1" dirty="0" err="1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iops</a:t>
              </a:r>
              <a:r>
                <a:rPr lang="zh-CN" altLang="en-US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峰值</a:t>
              </a:r>
              <a:r>
                <a:rPr lang="en-US" altLang="zh-CN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40000 IO/sec</a:t>
              </a:r>
            </a:p>
            <a:p>
              <a:pPr algn="ctr"/>
              <a:endParaRPr lang="en-US" altLang="zh-CN" sz="1600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  <a:p>
              <a:pPr algn="ctr"/>
              <a:r>
                <a:rPr lang="zh-CN" altLang="en-US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吞吐量</a:t>
              </a:r>
              <a:r>
                <a:rPr lang="en-US" altLang="zh-CN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1060 MB/sec</a:t>
              </a:r>
            </a:p>
            <a:p>
              <a:pPr algn="ctr"/>
              <a:endParaRPr lang="zh-CN" altLang="en-US" sz="1600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356404" y="3770787"/>
              <a:ext cx="2880000" cy="216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虚拟化应用 </a:t>
              </a:r>
              <a:r>
                <a:rPr lang="en-US" altLang="zh-CN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CML</a:t>
              </a:r>
            </a:p>
            <a:p>
              <a:pPr algn="ctr"/>
              <a:endParaRPr lang="en-US" altLang="zh-CN" sz="1600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  <a:p>
              <a:pPr algn="ctr"/>
              <a:r>
                <a:rPr lang="en-US" altLang="zh-CN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 </a:t>
              </a:r>
              <a:r>
                <a:rPr lang="en-US" altLang="zh-CN" sz="1600" b="1" dirty="0" err="1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iops</a:t>
              </a:r>
              <a:r>
                <a:rPr lang="zh-CN" altLang="en-US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峰值</a:t>
              </a:r>
              <a:r>
                <a:rPr lang="en-US" altLang="zh-CN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18000 IO/sec</a:t>
              </a:r>
            </a:p>
            <a:p>
              <a:pPr algn="ctr"/>
              <a:endParaRPr lang="en-US" altLang="zh-CN" sz="1600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  <a:p>
              <a:pPr algn="ctr"/>
              <a:r>
                <a:rPr lang="zh-CN" altLang="en-US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吞吐量</a:t>
              </a:r>
              <a:r>
                <a:rPr lang="en-US" altLang="zh-CN" sz="1600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625 MB/sec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84731" y="1539369"/>
              <a:ext cx="2879999" cy="2160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04201" y="3770787"/>
              <a:ext cx="2880000" cy="2160000"/>
            </a:xfrm>
            <a:prstGeom prst="rect">
              <a:avLst/>
            </a:prstGeom>
          </p:spPr>
        </p:pic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093" y="3215107"/>
            <a:ext cx="5620987" cy="35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990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7"/>
          <p:cNvGrpSpPr/>
          <p:nvPr/>
        </p:nvGrpSpPr>
        <p:grpSpPr>
          <a:xfrm>
            <a:off x="-1" y="-1"/>
            <a:ext cx="10513929" cy="741422"/>
            <a:chOff x="0" y="-4422"/>
            <a:chExt cx="6975574" cy="714248"/>
          </a:xfrm>
        </p:grpSpPr>
        <p:grpSp>
          <p:nvGrpSpPr>
            <p:cNvPr id="5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9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0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6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7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8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220016"/>
            <a:ext cx="10607040" cy="521405"/>
          </a:xfrm>
        </p:spPr>
        <p:txBody>
          <a:bodyPr>
            <a:normAutofit/>
          </a:bodyPr>
          <a:lstStyle/>
          <a:p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Live Volume 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不全能无双活，有</a:t>
            </a:r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3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点才容灾，内嵌</a:t>
            </a:r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CDP</a:t>
            </a:r>
            <a:endParaRPr lang="zh-CN" altLang="en-US" sz="2800" b="1" kern="1200" dirty="0">
              <a:solidFill>
                <a:schemeClr val="tx1"/>
              </a:solidFill>
              <a:ea typeface="方正准圆简体" panose="03000509000000000000" pitchFamily="65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37" y="1021079"/>
            <a:ext cx="9166391" cy="505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5"/>
          <p:cNvGrpSpPr/>
          <p:nvPr/>
        </p:nvGrpSpPr>
        <p:grpSpPr>
          <a:xfrm rot="10800000">
            <a:off x="10004307" y="6434674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12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Group 48"/>
          <p:cNvGrpSpPr/>
          <p:nvPr/>
        </p:nvGrpSpPr>
        <p:grpSpPr>
          <a:xfrm rot="10800000">
            <a:off x="10269841" y="6362664"/>
            <a:ext cx="1916906" cy="493260"/>
            <a:chOff x="4342080" y="0"/>
            <a:chExt cx="1916906" cy="493260"/>
          </a:xfrm>
        </p:grpSpPr>
        <p:sp>
          <p:nvSpPr>
            <p:cNvPr id="15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928278" y="6398823"/>
            <a:ext cx="1101716" cy="420939"/>
            <a:chOff x="6804248" y="217554"/>
            <a:chExt cx="2019300" cy="7715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34480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317" t="16825" r="15242" b="22715"/>
          <a:stretch/>
        </p:blipFill>
        <p:spPr>
          <a:xfrm>
            <a:off x="-48682" y="-27384"/>
            <a:ext cx="12240681" cy="69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10236" y="5157192"/>
            <a:ext cx="209544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867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您的数据中心是否</a:t>
            </a:r>
            <a:endParaRPr lang="en-US" altLang="zh-CN" sz="1867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r"/>
            <a:r>
              <a:rPr lang="en-US" altLang="zh-CN" sz="240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/</a:t>
            </a:r>
            <a:r>
              <a:rPr lang="zh-CN" altLang="en-US" sz="240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未来就绪</a:t>
            </a:r>
            <a:r>
              <a:rPr lang="en-US" altLang="zh-CN" sz="240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?/</a:t>
            </a:r>
            <a:endParaRPr lang="zh-CN" altLang="en-US" sz="240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452671"/>
            <a:ext cx="864096" cy="866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7230" y="3751551"/>
            <a:ext cx="5682966" cy="1179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7" b="1" dirty="0" smtClean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从</a:t>
            </a:r>
            <a:r>
              <a:rPr lang="zh-CN" altLang="en-US" sz="4267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保驾护航到引领</a:t>
            </a:r>
            <a:r>
              <a:rPr lang="zh-CN" altLang="en-US" sz="4267" b="1" dirty="0" smtClean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创新</a:t>
            </a:r>
            <a:endParaRPr lang="en-US" altLang="zh-CN" sz="4267" b="1" dirty="0" smtClean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r>
              <a:rPr lang="en-US" altLang="zh-CN" sz="2800" kern="0" dirty="0" err="1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z</a:t>
            </a:r>
            <a:r>
              <a:rPr lang="en-US" altLang="zh-CN" sz="2800" kern="0" dirty="0" err="1" smtClean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zz</a:t>
            </a:r>
            <a:r>
              <a:rPr lang="en-US" altLang="zh-CN" sz="2800" kern="0" dirty="0" smtClean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 </a:t>
            </a:r>
            <a:r>
              <a:rPr lang="en-US" altLang="zh-CN" sz="2800" kern="0" dirty="0" smtClean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8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建设心路</a:t>
            </a:r>
            <a:r>
              <a:rPr lang="zh-CN" altLang="en-US" sz="2800" kern="0" dirty="0" smtClean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分享</a:t>
            </a:r>
            <a:endParaRPr lang="zh-CN" altLang="en-US" sz="2800" b="1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72331" y="290073"/>
            <a:ext cx="2692400" cy="1028700"/>
            <a:chOff x="6804248" y="217554"/>
            <a:chExt cx="2019300" cy="7715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06919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数据安全对迪安业务的影响</a:t>
            </a:r>
            <a:r>
              <a:rPr lang="zh-CN" altLang="en-US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/>
            </a:r>
            <a:br>
              <a:rPr lang="zh-CN" altLang="en-US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</a:br>
            <a:endParaRPr lang="zh-CN" altLang="en-US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28182"/>
              </p:ext>
            </p:extLst>
          </p:nvPr>
        </p:nvGraphicFramePr>
        <p:xfrm>
          <a:off x="1028703" y="1231903"/>
          <a:ext cx="9919852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圆角矩形 4"/>
          <p:cNvSpPr/>
          <p:nvPr/>
        </p:nvSpPr>
        <p:spPr>
          <a:xfrm>
            <a:off x="10391389" y="1796581"/>
            <a:ext cx="963563" cy="3077497"/>
          </a:xfrm>
          <a:prstGeom prst="roundRect">
            <a:avLst/>
          </a:prstGeom>
          <a:solidFill>
            <a:schemeClr val="accent1"/>
          </a:solidFill>
          <a:effectLst/>
        </p:spPr>
        <p:txBody>
          <a:bodyPr wrap="square" lIns="182774" tIns="137059" rIns="137059" bIns="137059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0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安全风险急需应对</a:t>
            </a:r>
          </a:p>
        </p:txBody>
      </p:sp>
      <p:sp>
        <p:nvSpPr>
          <p:cNvPr id="6" name="矩形 5"/>
          <p:cNvSpPr/>
          <p:nvPr/>
        </p:nvSpPr>
        <p:spPr>
          <a:xfrm>
            <a:off x="2104689" y="5383783"/>
            <a:ext cx="7758855" cy="523220"/>
          </a:xfrm>
          <a:prstGeom prst="rect">
            <a:avLst/>
          </a:prstGeom>
          <a:noFill/>
        </p:spPr>
        <p:txBody>
          <a:bodyPr wrap="none" lIns="91388" tIns="45718" rIns="91388" bIns="4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useo Sans For Dell" panose="02000000000000000000" pitchFamily="2" charset="0"/>
                <a:ea typeface="方正准圆简体" panose="03000509000000000000" pitchFamily="65" charset="-122"/>
              </a:rPr>
              <a:t>安全状况不匹配业务规模，潜在损失可数以亿计</a:t>
            </a:r>
          </a:p>
        </p:txBody>
      </p:sp>
      <p:grpSp>
        <p:nvGrpSpPr>
          <p:cNvPr id="14" name="Group 45"/>
          <p:cNvGrpSpPr/>
          <p:nvPr/>
        </p:nvGrpSpPr>
        <p:grpSpPr>
          <a:xfrm rot="10800000">
            <a:off x="10004318" y="6450435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15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Group 48"/>
          <p:cNvGrpSpPr/>
          <p:nvPr/>
        </p:nvGrpSpPr>
        <p:grpSpPr>
          <a:xfrm rot="10800000">
            <a:off x="10269852" y="6378425"/>
            <a:ext cx="1916906" cy="493260"/>
            <a:chOff x="4342080" y="0"/>
            <a:chExt cx="1916906" cy="493260"/>
          </a:xfrm>
        </p:grpSpPr>
        <p:sp>
          <p:nvSpPr>
            <p:cNvPr id="18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Group 16"/>
          <p:cNvGrpSpPr/>
          <p:nvPr/>
        </p:nvGrpSpPr>
        <p:grpSpPr>
          <a:xfrm>
            <a:off x="10928289" y="6414584"/>
            <a:ext cx="1101716" cy="420939"/>
            <a:chOff x="6804248" y="217554"/>
            <a:chExt cx="2019300" cy="771525"/>
          </a:xfrm>
        </p:grpSpPr>
        <p:pic>
          <p:nvPicPr>
            <p:cNvPr id="21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22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81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7"/>
          <p:cNvGrpSpPr/>
          <p:nvPr/>
        </p:nvGrpSpPr>
        <p:grpSpPr>
          <a:xfrm>
            <a:off x="-9296" y="-20538"/>
            <a:ext cx="6975574" cy="714248"/>
            <a:chOff x="0" y="-4422"/>
            <a:chExt cx="6975574" cy="714248"/>
          </a:xfrm>
        </p:grpSpPr>
        <p:grpSp>
          <p:nvGrpSpPr>
            <p:cNvPr id="18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22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20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96" y="242919"/>
            <a:ext cx="10607040" cy="628085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多</a:t>
            </a:r>
            <a:r>
              <a:rPr lang="zh-CN" altLang="en-US" sz="2800" b="1" dirty="0" smtClean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源挑战下的数据安全设计思路</a:t>
            </a:r>
            <a:endParaRPr lang="zh-CN" altLang="en-US" sz="2800" b="1" dirty="0">
              <a:solidFill>
                <a:schemeClr val="tx1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55408" y="1450432"/>
            <a:ext cx="8781393" cy="1040525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718" rIns="91388" bIns="45718" rtlCol="0" anchor="ctr"/>
          <a:lstStyle/>
          <a:p>
            <a:pPr>
              <a:defRPr/>
            </a:pPr>
            <a:r>
              <a:rPr lang="zh-CN" altLang="en-US" sz="44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要：整体交付；不要：拼拼凑凑；</a:t>
            </a:r>
            <a:endParaRPr lang="en-US" altLang="zh-CN" sz="4400" b="1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55408" y="3021728"/>
            <a:ext cx="8781393" cy="1040525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718" rIns="91388" bIns="45718" rtlCol="0" anchor="ctr"/>
          <a:lstStyle/>
          <a:p>
            <a:pPr>
              <a:defRPr/>
            </a:pPr>
            <a:r>
              <a:rPr lang="zh-CN" altLang="en-US" sz="44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要：全面保护；不要：狗皮膏药；</a:t>
            </a:r>
            <a:endParaRPr lang="en-US" altLang="zh-CN" sz="4400" b="1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55408" y="4624556"/>
            <a:ext cx="8781393" cy="1040525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718" rIns="91388" bIns="45718" rtlCol="0" anchor="ctr"/>
          <a:lstStyle/>
          <a:p>
            <a:pPr>
              <a:defRPr/>
            </a:pPr>
            <a:r>
              <a:rPr lang="zh-CN" altLang="en-US" sz="44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要：远近搭配；不要：困守一点</a:t>
            </a:r>
            <a:endParaRPr lang="en-US" sz="4400" b="1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6" name="Group 45"/>
          <p:cNvGrpSpPr/>
          <p:nvPr/>
        </p:nvGrpSpPr>
        <p:grpSpPr>
          <a:xfrm rot="10800000">
            <a:off x="10004312" y="6450441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7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Group 48"/>
          <p:cNvGrpSpPr/>
          <p:nvPr/>
        </p:nvGrpSpPr>
        <p:grpSpPr>
          <a:xfrm rot="10800000">
            <a:off x="10269846" y="6378431"/>
            <a:ext cx="1916906" cy="493260"/>
            <a:chOff x="4342080" y="0"/>
            <a:chExt cx="1916906" cy="493260"/>
          </a:xfrm>
        </p:grpSpPr>
        <p:sp>
          <p:nvSpPr>
            <p:cNvPr id="12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10928283" y="6414590"/>
            <a:ext cx="1101716" cy="420939"/>
            <a:chOff x="6804248" y="217554"/>
            <a:chExt cx="2019300" cy="771525"/>
          </a:xfrm>
        </p:grpSpPr>
        <p:pic>
          <p:nvPicPr>
            <p:cNvPr id="15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16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92892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37"/>
          <p:cNvGrpSpPr/>
          <p:nvPr/>
        </p:nvGrpSpPr>
        <p:grpSpPr>
          <a:xfrm>
            <a:off x="0" y="0"/>
            <a:ext cx="6975574" cy="714248"/>
            <a:chOff x="0" y="-4422"/>
            <a:chExt cx="6975574" cy="714248"/>
          </a:xfrm>
        </p:grpSpPr>
        <p:grpSp>
          <p:nvGrpSpPr>
            <p:cNvPr id="53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57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58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54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55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56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3048" y="171449"/>
            <a:ext cx="10574127" cy="853440"/>
          </a:xfr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ea typeface="方正准圆简体" panose="03000509000000000000" pitchFamily="65" charset="-122"/>
              </a:rPr>
              <a:t>传统数据保护技术</a:t>
            </a:r>
            <a:endParaRPr lang="en-US" b="1" dirty="0">
              <a:solidFill>
                <a:schemeClr val="tx1"/>
              </a:solidFill>
              <a:ea typeface="方正准圆简体" panose="03000509000000000000" pitchFamily="65" charset="-122"/>
            </a:endParaRPr>
          </a:p>
        </p:txBody>
      </p:sp>
      <p:grpSp>
        <p:nvGrpSpPr>
          <p:cNvPr id="14" name="Group 27"/>
          <p:cNvGrpSpPr/>
          <p:nvPr/>
        </p:nvGrpSpPr>
        <p:grpSpPr>
          <a:xfrm>
            <a:off x="4088797" y="2169752"/>
            <a:ext cx="7315201" cy="457200"/>
            <a:chOff x="902043" y="1221255"/>
            <a:chExt cx="7315200" cy="457200"/>
          </a:xfrm>
        </p:grpSpPr>
        <p:sp>
          <p:nvSpPr>
            <p:cNvPr id="32" name="Right Arrow 17"/>
            <p:cNvSpPr/>
            <p:nvPr/>
          </p:nvSpPr>
          <p:spPr bwMode="auto">
            <a:xfrm>
              <a:off x="902043" y="1221255"/>
              <a:ext cx="7315200" cy="457200"/>
            </a:xfrm>
            <a:prstGeom prst="right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spcAft>
                  <a:spcPct val="20000"/>
                </a:spcAft>
                <a:buClr>
                  <a:srgbClr val="228A88"/>
                </a:buClr>
                <a:defRPr/>
              </a:pPr>
              <a:endParaRPr lang="en-US" sz="2700" b="1" kern="0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sp>
          <p:nvSpPr>
            <p:cNvPr id="33" name="Flowchart: Connector 18"/>
            <p:cNvSpPr>
              <a:spLocks noChangeAspect="1"/>
            </p:cNvSpPr>
            <p:nvPr/>
          </p:nvSpPr>
          <p:spPr bwMode="auto">
            <a:xfrm>
              <a:off x="7072198" y="1221255"/>
              <a:ext cx="457200" cy="457200"/>
            </a:xfrm>
            <a:prstGeom prst="flowChartConnector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spcAft>
                  <a:spcPct val="20000"/>
                </a:spcAft>
                <a:buClr>
                  <a:srgbClr val="228A88"/>
                </a:buClr>
                <a:defRPr/>
              </a:pPr>
              <a:endParaRPr lang="en-US" sz="2700" b="1" kern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4089209" y="3085237"/>
            <a:ext cx="7315201" cy="457200"/>
            <a:chOff x="932935" y="2012915"/>
            <a:chExt cx="7315200" cy="457200"/>
          </a:xfrm>
        </p:grpSpPr>
        <p:sp>
          <p:nvSpPr>
            <p:cNvPr id="28" name="Right Arrow 22"/>
            <p:cNvSpPr/>
            <p:nvPr/>
          </p:nvSpPr>
          <p:spPr bwMode="auto">
            <a:xfrm>
              <a:off x="932935" y="2012915"/>
              <a:ext cx="7315200" cy="457200"/>
            </a:xfrm>
            <a:prstGeom prst="right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spcAft>
                  <a:spcPct val="20000"/>
                </a:spcAft>
                <a:buClr>
                  <a:srgbClr val="228A88"/>
                </a:buClr>
                <a:defRPr/>
              </a:pPr>
              <a:endParaRPr lang="en-US" sz="2700" b="1" kern="0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sp>
          <p:nvSpPr>
            <p:cNvPr id="29" name="Flowchart: Connector 5"/>
            <p:cNvSpPr>
              <a:spLocks noChangeAspect="1"/>
            </p:cNvSpPr>
            <p:nvPr/>
          </p:nvSpPr>
          <p:spPr bwMode="auto">
            <a:xfrm>
              <a:off x="1606848" y="2012915"/>
              <a:ext cx="457200" cy="457200"/>
            </a:xfrm>
            <a:prstGeom prst="flowChartConnector">
              <a:avLst/>
            </a:prstGeom>
            <a:solidFill>
              <a:srgbClr val="0070C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defRPr/>
              </a:pPr>
              <a:endParaRPr lang="en-US" sz="2400" b="1" kern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0" name="Flowchart: Connector 23"/>
            <p:cNvSpPr>
              <a:spLocks noChangeAspect="1"/>
            </p:cNvSpPr>
            <p:nvPr/>
          </p:nvSpPr>
          <p:spPr bwMode="auto">
            <a:xfrm>
              <a:off x="4346283" y="2012915"/>
              <a:ext cx="457200" cy="457200"/>
            </a:xfrm>
            <a:prstGeom prst="flowChartConnector">
              <a:avLst/>
            </a:prstGeom>
            <a:solidFill>
              <a:srgbClr val="0070C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defRPr/>
              </a:pPr>
              <a:endParaRPr lang="en-US" sz="2400" b="1" kern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1" name="Flowchart: Connector 24"/>
            <p:cNvSpPr>
              <a:spLocks noChangeAspect="1"/>
            </p:cNvSpPr>
            <p:nvPr/>
          </p:nvSpPr>
          <p:spPr bwMode="auto">
            <a:xfrm>
              <a:off x="7087438" y="2012915"/>
              <a:ext cx="457200" cy="457200"/>
            </a:xfrm>
            <a:prstGeom prst="flowChartConnector">
              <a:avLst/>
            </a:prstGeom>
            <a:solidFill>
              <a:srgbClr val="0070C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defRPr/>
              </a:pPr>
              <a:endParaRPr lang="en-US" sz="2400" b="1" kern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16" name="Group 42"/>
          <p:cNvGrpSpPr/>
          <p:nvPr/>
        </p:nvGrpSpPr>
        <p:grpSpPr>
          <a:xfrm>
            <a:off x="4084472" y="4000872"/>
            <a:ext cx="7315201" cy="457200"/>
            <a:chOff x="920578" y="2814250"/>
            <a:chExt cx="7315200" cy="457200"/>
          </a:xfrm>
        </p:grpSpPr>
        <p:sp>
          <p:nvSpPr>
            <p:cNvPr id="20" name="Right Arrow 25"/>
            <p:cNvSpPr/>
            <p:nvPr/>
          </p:nvSpPr>
          <p:spPr bwMode="auto">
            <a:xfrm>
              <a:off x="920578" y="2814250"/>
              <a:ext cx="7315200" cy="457200"/>
            </a:xfrm>
            <a:prstGeom prst="right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spcAft>
                  <a:spcPct val="20000"/>
                </a:spcAft>
                <a:buClr>
                  <a:srgbClr val="228A88"/>
                </a:buClr>
                <a:defRPr/>
              </a:pPr>
              <a:endParaRPr lang="en-US" sz="2700" b="1" kern="0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sp>
          <p:nvSpPr>
            <p:cNvPr id="21" name="Flowchart: Connector 10"/>
            <p:cNvSpPr>
              <a:spLocks noChangeAspect="1"/>
            </p:cNvSpPr>
            <p:nvPr/>
          </p:nvSpPr>
          <p:spPr bwMode="auto">
            <a:xfrm>
              <a:off x="4338663" y="2814250"/>
              <a:ext cx="457200" cy="457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spcAft>
                  <a:spcPct val="20000"/>
                </a:spcAft>
                <a:buClr>
                  <a:srgbClr val="228A88"/>
                </a:buClr>
                <a:defRPr/>
              </a:pPr>
              <a:endParaRPr lang="en-US" sz="2700" b="1" kern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sp>
          <p:nvSpPr>
            <p:cNvPr id="22" name="Flowchart: Connector 28"/>
            <p:cNvSpPr>
              <a:spLocks noChangeAspect="1"/>
            </p:cNvSpPr>
            <p:nvPr/>
          </p:nvSpPr>
          <p:spPr bwMode="auto">
            <a:xfrm>
              <a:off x="1599228" y="2814250"/>
              <a:ext cx="457200" cy="457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spcAft>
                  <a:spcPct val="20000"/>
                </a:spcAft>
                <a:buClr>
                  <a:srgbClr val="228A88"/>
                </a:buClr>
                <a:defRPr/>
              </a:pPr>
              <a:endParaRPr lang="en-US" sz="2700" b="1" kern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sp>
          <p:nvSpPr>
            <p:cNvPr id="23" name="Flowchart: Connector 29"/>
            <p:cNvSpPr>
              <a:spLocks noChangeAspect="1"/>
            </p:cNvSpPr>
            <p:nvPr/>
          </p:nvSpPr>
          <p:spPr bwMode="auto">
            <a:xfrm>
              <a:off x="7095058" y="2814250"/>
              <a:ext cx="457200" cy="457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spcAft>
                  <a:spcPct val="20000"/>
                </a:spcAft>
                <a:buClr>
                  <a:srgbClr val="228A88"/>
                </a:buClr>
                <a:defRPr/>
              </a:pPr>
              <a:endParaRPr lang="en-US" sz="2700" b="1" kern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sp>
          <p:nvSpPr>
            <p:cNvPr id="24" name="Flowchart: Connector 30"/>
            <p:cNvSpPr>
              <a:spLocks noChangeAspect="1"/>
            </p:cNvSpPr>
            <p:nvPr/>
          </p:nvSpPr>
          <p:spPr bwMode="auto">
            <a:xfrm>
              <a:off x="6182703" y="2814250"/>
              <a:ext cx="457200" cy="457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spcAft>
                  <a:spcPct val="20000"/>
                </a:spcAft>
                <a:buClr>
                  <a:srgbClr val="228A88"/>
                </a:buClr>
                <a:defRPr/>
              </a:pPr>
              <a:endParaRPr lang="en-US" sz="2700" b="1" kern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sp>
          <p:nvSpPr>
            <p:cNvPr id="25" name="Flowchart: Connector 31"/>
            <p:cNvSpPr>
              <a:spLocks noChangeAspect="1"/>
            </p:cNvSpPr>
            <p:nvPr/>
          </p:nvSpPr>
          <p:spPr bwMode="auto">
            <a:xfrm>
              <a:off x="5245443" y="2814250"/>
              <a:ext cx="457200" cy="457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spcAft>
                  <a:spcPct val="20000"/>
                </a:spcAft>
                <a:buClr>
                  <a:srgbClr val="228A88"/>
                </a:buClr>
                <a:defRPr/>
              </a:pPr>
              <a:endParaRPr lang="en-US" sz="2700" b="1" kern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sp>
          <p:nvSpPr>
            <p:cNvPr id="26" name="Flowchart: Connector 32"/>
            <p:cNvSpPr>
              <a:spLocks noChangeAspect="1"/>
            </p:cNvSpPr>
            <p:nvPr/>
          </p:nvSpPr>
          <p:spPr bwMode="auto">
            <a:xfrm>
              <a:off x="3416643" y="2814250"/>
              <a:ext cx="457200" cy="457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spcAft>
                  <a:spcPct val="20000"/>
                </a:spcAft>
                <a:buClr>
                  <a:srgbClr val="228A88"/>
                </a:buClr>
                <a:defRPr/>
              </a:pPr>
              <a:endParaRPr lang="en-US" sz="2700" b="1" kern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sp>
          <p:nvSpPr>
            <p:cNvPr id="27" name="Flowchart: Connector 33"/>
            <p:cNvSpPr>
              <a:spLocks noChangeAspect="1"/>
            </p:cNvSpPr>
            <p:nvPr/>
          </p:nvSpPr>
          <p:spPr bwMode="auto">
            <a:xfrm>
              <a:off x="2494623" y="2814250"/>
              <a:ext cx="457200" cy="457200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spcAft>
                  <a:spcPct val="20000"/>
                </a:spcAft>
                <a:buClr>
                  <a:srgbClr val="228A88"/>
                </a:buClr>
                <a:defRPr/>
              </a:pPr>
              <a:endParaRPr lang="en-US" sz="2700" b="1" kern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</p:grpSp>
      <p:grpSp>
        <p:nvGrpSpPr>
          <p:cNvPr id="17" name="Group 41"/>
          <p:cNvGrpSpPr/>
          <p:nvPr/>
        </p:nvGrpSpPr>
        <p:grpSpPr>
          <a:xfrm>
            <a:off x="4084472" y="4911463"/>
            <a:ext cx="7315201" cy="457200"/>
            <a:chOff x="920578" y="3972490"/>
            <a:chExt cx="7315200" cy="457200"/>
          </a:xfrm>
        </p:grpSpPr>
        <p:sp>
          <p:nvSpPr>
            <p:cNvPr id="18" name="Right Arrow 40"/>
            <p:cNvSpPr/>
            <p:nvPr/>
          </p:nvSpPr>
          <p:spPr bwMode="auto">
            <a:xfrm>
              <a:off x="920578" y="3972490"/>
              <a:ext cx="7315200" cy="457200"/>
            </a:xfrm>
            <a:prstGeom prst="right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spcAft>
                  <a:spcPct val="20000"/>
                </a:spcAft>
                <a:buClr>
                  <a:srgbClr val="228A88"/>
                </a:buClr>
                <a:defRPr/>
              </a:pPr>
              <a:endParaRPr lang="en-US" sz="2700" b="1" kern="0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  <p:sp>
          <p:nvSpPr>
            <p:cNvPr id="19" name="Rectangle 21"/>
            <p:cNvSpPr/>
            <p:nvPr/>
          </p:nvSpPr>
          <p:spPr bwMode="auto">
            <a:xfrm>
              <a:off x="1599229" y="3972490"/>
              <a:ext cx="5709190" cy="4572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533360" indent="-533360" defTabSz="1219110">
                <a:spcAft>
                  <a:spcPct val="20000"/>
                </a:spcAft>
                <a:buClr>
                  <a:srgbClr val="228A88"/>
                </a:buClr>
                <a:defRPr/>
              </a:pPr>
              <a:endParaRPr lang="en-US" sz="2700" b="1" kern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  <a:cs typeface="Arial" charset="0"/>
              </a:endParaRPr>
            </a:p>
          </p:txBody>
        </p:sp>
      </p:grpSp>
      <p:sp>
        <p:nvSpPr>
          <p:cNvPr id="6" name="Flowchart: Connector 44"/>
          <p:cNvSpPr>
            <a:spLocks noChangeAspect="1"/>
          </p:cNvSpPr>
          <p:nvPr/>
        </p:nvSpPr>
        <p:spPr bwMode="auto">
          <a:xfrm>
            <a:off x="835549" y="2169752"/>
            <a:ext cx="457200" cy="4572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marL="533360" indent="-533360" defTabSz="1219110">
              <a:spcAft>
                <a:spcPct val="20000"/>
              </a:spcAft>
              <a:buClr>
                <a:srgbClr val="228A88"/>
              </a:buClr>
              <a:defRPr/>
            </a:pPr>
            <a:endParaRPr lang="en-US" sz="2700" b="1" kern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2752" y="2152129"/>
            <a:ext cx="1973189" cy="492443"/>
          </a:xfrm>
          <a:prstGeom prst="rect">
            <a:avLst/>
          </a:prstGeom>
          <a:noFill/>
        </p:spPr>
        <p:txBody>
          <a:bodyPr wrap="none" lIns="121912" tIns="60956" rIns="121912" bIns="60956" rtlCol="0" anchor="ctr">
            <a:spAutoFit/>
          </a:bodyPr>
          <a:lstStyle/>
          <a:p>
            <a:pPr defTabSz="1219110"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复制</a:t>
            </a:r>
            <a:r>
              <a:rPr lang="en-US" altLang="zh-CN" sz="2400" b="1" kern="0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(</a:t>
            </a:r>
            <a:r>
              <a:rPr lang="zh-CN" altLang="en-US" sz="2400" b="1" kern="0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同异步</a:t>
            </a:r>
            <a:r>
              <a:rPr lang="en-US" altLang="zh-CN" sz="2400" b="1" kern="0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)</a:t>
            </a:r>
            <a:endParaRPr lang="en-US" sz="2400" b="1" kern="0" dirty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8" name="Flowchart: Connector 46"/>
          <p:cNvSpPr>
            <a:spLocks noChangeAspect="1"/>
          </p:cNvSpPr>
          <p:nvPr/>
        </p:nvSpPr>
        <p:spPr bwMode="auto">
          <a:xfrm>
            <a:off x="835549" y="3085237"/>
            <a:ext cx="457200" cy="457200"/>
          </a:xfrm>
          <a:prstGeom prst="flowChartConnector">
            <a:avLst/>
          </a:prstGeom>
          <a:solidFill>
            <a:srgbClr val="0070C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marL="533360" indent="-533360" defTabSz="1219110">
              <a:defRPr/>
            </a:pPr>
            <a:endParaRPr lang="en-US" sz="2400" b="1" kern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2749" y="3067617"/>
            <a:ext cx="1477328" cy="492443"/>
          </a:xfrm>
          <a:prstGeom prst="rect">
            <a:avLst/>
          </a:prstGeom>
          <a:noFill/>
        </p:spPr>
        <p:txBody>
          <a:bodyPr wrap="none" lIns="121912" tIns="60956" rIns="121912" bIns="60956" rtlCol="0" anchor="ctr">
            <a:spAutoFit/>
          </a:bodyPr>
          <a:lstStyle/>
          <a:p>
            <a:pPr defTabSz="1219110"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克隆备份</a:t>
            </a:r>
            <a:endParaRPr lang="en-US" sz="2400" b="1" kern="0" dirty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0" name="Flowchart: Connector 48"/>
          <p:cNvSpPr>
            <a:spLocks noChangeAspect="1"/>
          </p:cNvSpPr>
          <p:nvPr/>
        </p:nvSpPr>
        <p:spPr bwMode="auto">
          <a:xfrm>
            <a:off x="835549" y="4000872"/>
            <a:ext cx="457200" cy="4572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marL="533360" indent="-533360" defTabSz="1219110">
              <a:spcAft>
                <a:spcPct val="20000"/>
              </a:spcAft>
              <a:buClr>
                <a:srgbClr val="228A88"/>
              </a:buClr>
              <a:defRPr/>
            </a:pPr>
            <a:endParaRPr lang="en-US" sz="2700" b="1" kern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2753" y="3983253"/>
            <a:ext cx="861775" cy="492443"/>
          </a:xfrm>
          <a:prstGeom prst="rect">
            <a:avLst/>
          </a:prstGeom>
          <a:noFill/>
        </p:spPr>
        <p:txBody>
          <a:bodyPr wrap="none" lIns="121912" tIns="60956" rIns="121912" bIns="60956" rtlCol="0" anchor="ctr">
            <a:spAutoFit/>
          </a:bodyPr>
          <a:lstStyle/>
          <a:p>
            <a:pPr defTabSz="1219110"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快照</a:t>
            </a:r>
            <a:endParaRPr lang="en-US" sz="2400" b="1" kern="0" dirty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2" name="Flowchart: Connector 50"/>
          <p:cNvSpPr>
            <a:spLocks noChangeAspect="1"/>
          </p:cNvSpPr>
          <p:nvPr/>
        </p:nvSpPr>
        <p:spPr bwMode="auto">
          <a:xfrm>
            <a:off x="835549" y="4911461"/>
            <a:ext cx="457200" cy="457200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2" tIns="60956" rIns="121912" bIns="60956" numCol="1" rtlCol="0" anchor="ctr" anchorCtr="0" compatLnSpc="1">
            <a:prstTxWarp prst="textNoShape">
              <a:avLst/>
            </a:prstTxWarp>
          </a:bodyPr>
          <a:lstStyle/>
          <a:p>
            <a:pPr marL="533360" indent="-533360" defTabSz="1219110">
              <a:spcAft>
                <a:spcPct val="20000"/>
              </a:spcAft>
              <a:buClr>
                <a:srgbClr val="228A88"/>
              </a:buClr>
              <a:defRPr/>
            </a:pPr>
            <a:endParaRPr lang="en-US" sz="2700" b="1" kern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2749" y="4893841"/>
            <a:ext cx="2092880" cy="492443"/>
          </a:xfrm>
          <a:prstGeom prst="rect">
            <a:avLst/>
          </a:prstGeom>
          <a:noFill/>
        </p:spPr>
        <p:txBody>
          <a:bodyPr wrap="none" lIns="121912" tIns="60956" rIns="121912" bIns="60956" rtlCol="0" anchor="ctr">
            <a:spAutoFit/>
          </a:bodyPr>
          <a:lstStyle/>
          <a:p>
            <a:pPr defTabSz="1219110">
              <a:defRPr/>
            </a:pPr>
            <a:r>
              <a:rPr lang="zh-CN" altLang="en-US" sz="2400" b="1" kern="0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持续数据保护</a:t>
            </a:r>
            <a:endParaRPr lang="en-US" sz="2400" b="1" kern="0" dirty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34" name="Group 45"/>
          <p:cNvGrpSpPr/>
          <p:nvPr/>
        </p:nvGrpSpPr>
        <p:grpSpPr>
          <a:xfrm rot="10800000">
            <a:off x="6961559" y="4731989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35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6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37" name="Group 48"/>
          <p:cNvGrpSpPr/>
          <p:nvPr/>
        </p:nvGrpSpPr>
        <p:grpSpPr>
          <a:xfrm rot="10800000">
            <a:off x="7227093" y="4659979"/>
            <a:ext cx="1916906" cy="493260"/>
            <a:chOff x="4342080" y="0"/>
            <a:chExt cx="1916906" cy="493260"/>
          </a:xfrm>
        </p:grpSpPr>
        <p:sp>
          <p:nvSpPr>
            <p:cNvPr id="38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9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40" name="Group 16"/>
          <p:cNvGrpSpPr/>
          <p:nvPr/>
        </p:nvGrpSpPr>
        <p:grpSpPr>
          <a:xfrm>
            <a:off x="7885530" y="4696138"/>
            <a:ext cx="1101716" cy="420939"/>
            <a:chOff x="6804248" y="217554"/>
            <a:chExt cx="2019300" cy="771525"/>
          </a:xfrm>
        </p:grpSpPr>
        <p:pic>
          <p:nvPicPr>
            <p:cNvPr id="41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42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5"/>
          <p:cNvGrpSpPr/>
          <p:nvPr/>
        </p:nvGrpSpPr>
        <p:grpSpPr>
          <a:xfrm rot="10800000">
            <a:off x="9999065" y="6445175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44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45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46" name="Group 48"/>
          <p:cNvGrpSpPr/>
          <p:nvPr/>
        </p:nvGrpSpPr>
        <p:grpSpPr>
          <a:xfrm rot="10800000">
            <a:off x="10264599" y="6373165"/>
            <a:ext cx="1916906" cy="493260"/>
            <a:chOff x="4342080" y="0"/>
            <a:chExt cx="1916906" cy="493260"/>
          </a:xfrm>
        </p:grpSpPr>
        <p:sp>
          <p:nvSpPr>
            <p:cNvPr id="47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48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49" name="Group 16"/>
          <p:cNvGrpSpPr/>
          <p:nvPr/>
        </p:nvGrpSpPr>
        <p:grpSpPr>
          <a:xfrm>
            <a:off x="10923036" y="6409324"/>
            <a:ext cx="1101716" cy="420939"/>
            <a:chOff x="6804248" y="217554"/>
            <a:chExt cx="2019300" cy="771525"/>
          </a:xfrm>
        </p:grpSpPr>
        <p:pic>
          <p:nvPicPr>
            <p:cNvPr id="50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51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7942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7"/>
          <p:cNvGrpSpPr/>
          <p:nvPr/>
        </p:nvGrpSpPr>
        <p:grpSpPr>
          <a:xfrm>
            <a:off x="-9296" y="-20538"/>
            <a:ext cx="6975574" cy="714248"/>
            <a:chOff x="0" y="-4422"/>
            <a:chExt cx="6975574" cy="714248"/>
          </a:xfrm>
        </p:grpSpPr>
        <p:grpSp>
          <p:nvGrpSpPr>
            <p:cNvPr id="16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20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18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016" y="212375"/>
            <a:ext cx="10515600" cy="724937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建设全方位的安全保障体系</a:t>
            </a:r>
            <a:endParaRPr lang="zh-CN" altLang="en-US" sz="2800" b="1" dirty="0">
              <a:solidFill>
                <a:schemeClr val="tx1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4" name="Picture 6" descr="C:\Users\peng_cheng_wu\AppData\Local\Temp\mx399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090064"/>
            <a:ext cx="7340600" cy="499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93003" y="1885145"/>
            <a:ext cx="4737100" cy="3323987"/>
          </a:xfrm>
          <a:prstGeom prst="rect">
            <a:avLst/>
          </a:prstGeom>
          <a:noFill/>
        </p:spPr>
        <p:txBody>
          <a:bodyPr wrap="square" lIns="91388" tIns="45718" rIns="91388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整合方案的主要产品构成</a:t>
            </a:r>
            <a:endParaRPr lang="en-US" altLang="zh-CN" sz="2000" b="1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marL="342690" indent="-34269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存储：</a:t>
            </a:r>
            <a:r>
              <a:rPr lang="en-US" altLang="zh-CN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SC8000</a:t>
            </a: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*</a:t>
            </a:r>
            <a:r>
              <a:rPr lang="en-US" altLang="zh-CN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5</a:t>
            </a:r>
          </a:p>
          <a:p>
            <a:pPr marL="342690" indent="-34269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服务器：</a:t>
            </a:r>
            <a:r>
              <a:rPr lang="en-US" altLang="zh-CN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M1000E</a:t>
            </a: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；</a:t>
            </a:r>
            <a:r>
              <a:rPr lang="en-US" altLang="zh-CN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M820</a:t>
            </a: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；</a:t>
            </a:r>
            <a:r>
              <a:rPr lang="en-US" altLang="zh-CN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R920</a:t>
            </a: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；</a:t>
            </a:r>
            <a:endParaRPr lang="en-US" altLang="zh-CN" sz="2000" b="1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marL="342690" indent="-34269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网络：</a:t>
            </a:r>
            <a:r>
              <a:rPr lang="en-US" altLang="zh-CN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Force10 S4810</a:t>
            </a: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；</a:t>
            </a:r>
            <a:r>
              <a:rPr lang="en-US" altLang="zh-CN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S6000</a:t>
            </a: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；</a:t>
            </a:r>
            <a:r>
              <a:rPr lang="en-US" altLang="zh-CN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F5</a:t>
            </a: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；</a:t>
            </a:r>
            <a:endParaRPr lang="en-US" altLang="zh-CN" sz="2000" b="1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marL="342690" indent="-34269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安全：</a:t>
            </a:r>
            <a:r>
              <a:rPr lang="en-US" altLang="zh-CN" sz="2000" b="1" dirty="0" err="1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Sonicwall</a:t>
            </a:r>
            <a:endParaRPr lang="en-US" altLang="zh-CN" sz="2000" b="1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marL="342690" indent="-34269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数据库工具：</a:t>
            </a:r>
            <a:r>
              <a:rPr lang="en-US" altLang="zh-CN" sz="2000" b="1" dirty="0" err="1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Shareplex</a:t>
            </a:r>
            <a:endParaRPr lang="en-US" altLang="zh-CN" sz="2000" b="1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marL="342690" indent="-34269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虚拟化软件：</a:t>
            </a:r>
            <a:r>
              <a:rPr lang="en-US" altLang="zh-CN" sz="2000" b="1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VMware</a:t>
            </a:r>
          </a:p>
        </p:txBody>
      </p:sp>
      <p:grpSp>
        <p:nvGrpSpPr>
          <p:cNvPr id="5" name="Group 45"/>
          <p:cNvGrpSpPr/>
          <p:nvPr/>
        </p:nvGrpSpPr>
        <p:grpSpPr>
          <a:xfrm rot="10800000">
            <a:off x="10004316" y="6434677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6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Group 48"/>
          <p:cNvGrpSpPr/>
          <p:nvPr/>
        </p:nvGrpSpPr>
        <p:grpSpPr>
          <a:xfrm rot="10800000">
            <a:off x="10269850" y="6362667"/>
            <a:ext cx="1916906" cy="493260"/>
            <a:chOff x="4342080" y="0"/>
            <a:chExt cx="1916906" cy="493260"/>
          </a:xfrm>
        </p:grpSpPr>
        <p:sp>
          <p:nvSpPr>
            <p:cNvPr id="10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6"/>
          <p:cNvGrpSpPr/>
          <p:nvPr/>
        </p:nvGrpSpPr>
        <p:grpSpPr>
          <a:xfrm>
            <a:off x="10928287" y="6398826"/>
            <a:ext cx="1101716" cy="420939"/>
            <a:chOff x="6804248" y="217554"/>
            <a:chExt cx="2019300" cy="771525"/>
          </a:xfrm>
        </p:grpSpPr>
        <p:pic>
          <p:nvPicPr>
            <p:cNvPr id="13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14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49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7"/>
          <p:cNvGrpSpPr/>
          <p:nvPr/>
        </p:nvGrpSpPr>
        <p:grpSpPr>
          <a:xfrm>
            <a:off x="-9298" y="-20538"/>
            <a:ext cx="10611689" cy="617365"/>
            <a:chOff x="0" y="-4422"/>
            <a:chExt cx="6975574" cy="714248"/>
          </a:xfrm>
        </p:grpSpPr>
        <p:grpSp>
          <p:nvGrpSpPr>
            <p:cNvPr id="35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39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37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92" y="173861"/>
            <a:ext cx="10515600" cy="6380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打好硬件基础：构建本地双活，跨机房两地三中心架构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9898" y="840899"/>
            <a:ext cx="3988527" cy="5251828"/>
          </a:xfrm>
          <a:prstGeom prst="roundRect">
            <a:avLst>
              <a:gd name="adj" fmla="val 6159"/>
            </a:avLst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794" y="1317867"/>
            <a:ext cx="1518671" cy="1850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794" y="3830675"/>
            <a:ext cx="1518671" cy="1850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7881" y="840932"/>
            <a:ext cx="3472559" cy="400105"/>
          </a:xfrm>
          <a:prstGeom prst="rect">
            <a:avLst/>
          </a:prstGeom>
          <a:solidFill>
            <a:schemeClr val="accent1"/>
          </a:solidFill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sz="20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生产机房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0429" y="3077972"/>
            <a:ext cx="1807401" cy="386187"/>
          </a:xfrm>
          <a:prstGeom prst="rect">
            <a:avLst/>
          </a:prstGeom>
          <a:noFill/>
        </p:spPr>
        <p:txBody>
          <a:bodyPr wrap="non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en-US" altLang="zh-CN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SC8000(</a:t>
            </a:r>
            <a:r>
              <a:rPr lang="zh-CN" altLang="en-US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核心</a:t>
            </a:r>
            <a:r>
              <a:rPr lang="en-US" altLang="zh-CN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)</a:t>
            </a:r>
            <a:endParaRPr lang="zh-CN" altLang="en-US" b="1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0428" y="5665055"/>
            <a:ext cx="1807401" cy="386187"/>
          </a:xfrm>
          <a:prstGeom prst="rect">
            <a:avLst/>
          </a:prstGeom>
          <a:noFill/>
        </p:spPr>
        <p:txBody>
          <a:bodyPr wrap="non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en-US" altLang="zh-CN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SC8000(</a:t>
            </a:r>
            <a:r>
              <a:rPr lang="zh-CN" altLang="en-US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外围</a:t>
            </a:r>
            <a:r>
              <a:rPr lang="en-US" altLang="zh-CN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)</a:t>
            </a:r>
            <a:endParaRPr lang="zh-CN" altLang="en-US" b="1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43000" y="840898"/>
            <a:ext cx="3448589" cy="5236171"/>
          </a:xfrm>
          <a:prstGeom prst="roundRect">
            <a:avLst>
              <a:gd name="adj" fmla="val 6724"/>
            </a:avLst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993" y="1333523"/>
            <a:ext cx="1518671" cy="1850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993" y="3846331"/>
            <a:ext cx="1518671" cy="18502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32192" y="840930"/>
            <a:ext cx="2870200" cy="400037"/>
          </a:xfrm>
          <a:prstGeom prst="rect">
            <a:avLst/>
          </a:prstGeom>
          <a:solidFill>
            <a:schemeClr val="accent1"/>
          </a:solidFill>
        </p:spPr>
        <p:txBody>
          <a:bodyPr wrap="square" lIns="121848" tIns="60924" rIns="121848" bIns="60924" rtlCol="0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同城灾备机房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18334" y="3106507"/>
            <a:ext cx="2297921" cy="386187"/>
          </a:xfrm>
          <a:prstGeom prst="rect">
            <a:avLst/>
          </a:prstGeom>
          <a:noFill/>
        </p:spPr>
        <p:txBody>
          <a:bodyPr wrap="non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en-US" altLang="zh-CN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SC8000(</a:t>
            </a:r>
            <a:r>
              <a:rPr lang="zh-CN" altLang="en-US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核心灾备</a:t>
            </a:r>
            <a:r>
              <a:rPr lang="en-US" altLang="zh-CN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)</a:t>
            </a:r>
            <a:endParaRPr lang="zh-CN" altLang="en-US" b="1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8334" y="5680711"/>
            <a:ext cx="2297921" cy="386187"/>
          </a:xfrm>
          <a:prstGeom prst="rect">
            <a:avLst/>
          </a:prstGeom>
          <a:noFill/>
        </p:spPr>
        <p:txBody>
          <a:bodyPr wrap="non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en-US" altLang="zh-CN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SC8000(</a:t>
            </a:r>
            <a:r>
              <a:rPr lang="zh-CN" altLang="en-US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外围灾备</a:t>
            </a:r>
            <a:r>
              <a:rPr lang="en-US" altLang="zh-CN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)</a:t>
            </a:r>
            <a:endParaRPr lang="zh-CN" altLang="en-US" b="1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2940" y="1495819"/>
            <a:ext cx="1602377" cy="50535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zh-CN" altLang="en-US" sz="21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核心生产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37039" y="4095719"/>
            <a:ext cx="1602377" cy="50535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zh-CN" altLang="en-US" sz="21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核心双活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76538" y="1504399"/>
            <a:ext cx="1602377" cy="50535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zh-CN" altLang="en-US" sz="21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核心灾备</a:t>
            </a:r>
          </a:p>
        </p:txBody>
      </p:sp>
      <p:cxnSp>
        <p:nvCxnSpPr>
          <p:cNvPr id="19" name="Elbow Connector 18"/>
          <p:cNvCxnSpPr>
            <a:stCxn id="16" idx="1"/>
            <a:endCxn id="17" idx="1"/>
          </p:cNvCxnSpPr>
          <p:nvPr/>
        </p:nvCxnSpPr>
        <p:spPr>
          <a:xfrm rot="10800000" flipV="1">
            <a:off x="2537039" y="1748530"/>
            <a:ext cx="5868" cy="2599897"/>
          </a:xfrm>
          <a:prstGeom prst="bentConnector3">
            <a:avLst>
              <a:gd name="adj1" fmla="val 14969530"/>
            </a:avLst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>
            <a:off x="4145284" y="1748497"/>
            <a:ext cx="4231221" cy="857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49249" y="2714183"/>
            <a:ext cx="360787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sz="20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双活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37039" y="4948898"/>
            <a:ext cx="1602377" cy="505356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zh-CN" altLang="en-US" sz="21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外围生产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31396" y="2278583"/>
            <a:ext cx="1602377" cy="505356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zh-CN" altLang="en-US" sz="21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外围双活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60269" y="4939051"/>
            <a:ext cx="1602377" cy="505356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zh-CN" altLang="en-US" sz="21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外围灾备</a:t>
            </a:r>
          </a:p>
        </p:txBody>
      </p:sp>
      <p:cxnSp>
        <p:nvCxnSpPr>
          <p:cNvPr id="25" name="Elbow Connector 24"/>
          <p:cNvCxnSpPr>
            <a:stCxn id="23" idx="1"/>
            <a:endCxn id="22" idx="1"/>
          </p:cNvCxnSpPr>
          <p:nvPr/>
        </p:nvCxnSpPr>
        <p:spPr>
          <a:xfrm rot="10800000" flipH="1" flipV="1">
            <a:off x="2531361" y="2531261"/>
            <a:ext cx="5675" cy="2670315"/>
          </a:xfrm>
          <a:prstGeom prst="bentConnector3">
            <a:avLst>
              <a:gd name="adj1" fmla="val -4028194"/>
            </a:avLst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06997" y="3312996"/>
            <a:ext cx="360787" cy="677104"/>
          </a:xfrm>
          <a:prstGeom prst="rect">
            <a:avLst/>
          </a:prstGeom>
          <a:solidFill>
            <a:srgbClr val="00B050"/>
          </a:solidFill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sz="20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双活</a:t>
            </a:r>
          </a:p>
        </p:txBody>
      </p:sp>
      <p:cxnSp>
        <p:nvCxnSpPr>
          <p:cNvPr id="27" name="Straight Arrow Connector 26"/>
          <p:cNvCxnSpPr>
            <a:endCxn id="24" idx="1"/>
          </p:cNvCxnSpPr>
          <p:nvPr/>
        </p:nvCxnSpPr>
        <p:spPr>
          <a:xfrm flipV="1">
            <a:off x="4103433" y="5191763"/>
            <a:ext cx="4256803" cy="984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95487" y="1306807"/>
            <a:ext cx="842900" cy="400105"/>
          </a:xfrm>
          <a:prstGeom prst="rect">
            <a:avLst/>
          </a:prstGeom>
          <a:solidFill>
            <a:srgbClr val="FFC000"/>
          </a:solidFill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sz="20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异步</a:t>
            </a:r>
          </a:p>
        </p:txBody>
      </p:sp>
      <p:sp>
        <p:nvSpPr>
          <p:cNvPr id="29" name="TextBox 28"/>
          <p:cNvSpPr txBox="1"/>
          <p:nvPr/>
        </p:nvSpPr>
        <p:spPr>
          <a:xfrm rot="1999680">
            <a:off x="5786436" y="4103446"/>
            <a:ext cx="1329861" cy="386187"/>
          </a:xfrm>
          <a:prstGeom prst="rect">
            <a:avLst/>
          </a:prstGeom>
          <a:solidFill>
            <a:srgbClr val="00B050"/>
          </a:solidFill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异步备用</a:t>
            </a:r>
          </a:p>
        </p:txBody>
      </p:sp>
      <p:sp>
        <p:nvSpPr>
          <p:cNvPr id="30" name="TextBox 29"/>
          <p:cNvSpPr txBox="1"/>
          <p:nvPr/>
        </p:nvSpPr>
        <p:spPr>
          <a:xfrm rot="19619340">
            <a:off x="5806395" y="2479221"/>
            <a:ext cx="1246948" cy="386255"/>
          </a:xfrm>
          <a:prstGeom prst="rect">
            <a:avLst/>
          </a:prstGeom>
          <a:solidFill>
            <a:srgbClr val="FFC000"/>
          </a:solidFill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异步备用</a:t>
            </a:r>
          </a:p>
        </p:txBody>
      </p:sp>
      <p:cxnSp>
        <p:nvCxnSpPr>
          <p:cNvPr id="31" name="Straight Arrow Connector 30"/>
          <p:cNvCxnSpPr>
            <a:stCxn id="17" idx="3"/>
            <a:endCxn id="18" idx="1"/>
          </p:cNvCxnSpPr>
          <p:nvPr/>
        </p:nvCxnSpPr>
        <p:spPr>
          <a:xfrm flipV="1">
            <a:off x="4139413" y="1757110"/>
            <a:ext cx="4237091" cy="2591319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3"/>
            <a:endCxn id="24" idx="1"/>
          </p:cNvCxnSpPr>
          <p:nvPr/>
        </p:nvCxnSpPr>
        <p:spPr>
          <a:xfrm>
            <a:off x="4133737" y="2531263"/>
            <a:ext cx="4226496" cy="2660468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25539" y="5244389"/>
            <a:ext cx="842900" cy="400105"/>
          </a:xfrm>
          <a:prstGeom prst="rect">
            <a:avLst/>
          </a:prstGeom>
          <a:solidFill>
            <a:srgbClr val="00B050"/>
          </a:solidFill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sz="20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异步</a:t>
            </a:r>
          </a:p>
        </p:txBody>
      </p:sp>
      <p:grpSp>
        <p:nvGrpSpPr>
          <p:cNvPr id="41" name="Group 45"/>
          <p:cNvGrpSpPr/>
          <p:nvPr/>
        </p:nvGrpSpPr>
        <p:grpSpPr>
          <a:xfrm rot="10800000">
            <a:off x="10004301" y="6434677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42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Group 48"/>
          <p:cNvGrpSpPr/>
          <p:nvPr/>
        </p:nvGrpSpPr>
        <p:grpSpPr>
          <a:xfrm rot="10800000">
            <a:off x="10269835" y="6362667"/>
            <a:ext cx="1916906" cy="493260"/>
            <a:chOff x="4342080" y="0"/>
            <a:chExt cx="1916906" cy="493260"/>
          </a:xfrm>
        </p:grpSpPr>
        <p:sp>
          <p:nvSpPr>
            <p:cNvPr id="45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Group 16"/>
          <p:cNvGrpSpPr/>
          <p:nvPr/>
        </p:nvGrpSpPr>
        <p:grpSpPr>
          <a:xfrm>
            <a:off x="10928272" y="6398826"/>
            <a:ext cx="1101716" cy="420939"/>
            <a:chOff x="6804248" y="217554"/>
            <a:chExt cx="2019300" cy="771525"/>
          </a:xfrm>
        </p:grpSpPr>
        <p:pic>
          <p:nvPicPr>
            <p:cNvPr id="4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49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37"/>
          <p:cNvGrpSpPr/>
          <p:nvPr/>
        </p:nvGrpSpPr>
        <p:grpSpPr>
          <a:xfrm>
            <a:off x="-9297" y="-20538"/>
            <a:ext cx="10109616" cy="633672"/>
            <a:chOff x="0" y="-4422"/>
            <a:chExt cx="6975574" cy="714248"/>
          </a:xfrm>
        </p:grpSpPr>
        <p:grpSp>
          <p:nvGrpSpPr>
            <p:cNvPr id="56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60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58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81" y="176401"/>
            <a:ext cx="10515600" cy="702311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做好逻辑防范：</a:t>
            </a:r>
            <a:r>
              <a:rPr lang="en-US" altLang="zh-CN" sz="28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Dell </a:t>
            </a:r>
            <a:r>
              <a:rPr lang="zh-CN" altLang="en-US" sz="28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存储内嵌本地</a:t>
            </a:r>
            <a:r>
              <a:rPr lang="en-US" altLang="zh-CN" sz="28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远程连续数据保护</a:t>
            </a:r>
            <a:endParaRPr lang="zh-CN" altLang="en-US" sz="2800" dirty="0">
              <a:solidFill>
                <a:schemeClr val="tx1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1017" y="1067452"/>
            <a:ext cx="6742515" cy="5041999"/>
          </a:xfrm>
          <a:prstGeom prst="roundRect">
            <a:avLst>
              <a:gd name="adj" fmla="val 5658"/>
            </a:avLst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solidFill>
                <a:schemeClr val="tx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95" y="1582055"/>
            <a:ext cx="1518671" cy="1850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095" y="3966071"/>
            <a:ext cx="1518671" cy="1850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4641" y="1067470"/>
            <a:ext cx="5255335" cy="400037"/>
          </a:xfrm>
          <a:prstGeom prst="rect">
            <a:avLst/>
          </a:prstGeom>
          <a:solidFill>
            <a:schemeClr val="accent1"/>
          </a:solidFill>
        </p:spPr>
        <p:txBody>
          <a:bodyPr wrap="square" lIns="121848" tIns="60924" rIns="121848" bIns="60924" rtlCol="0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生产机房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729" y="3355037"/>
            <a:ext cx="1807401" cy="386187"/>
          </a:xfrm>
          <a:prstGeom prst="rect">
            <a:avLst/>
          </a:prstGeom>
          <a:noFill/>
        </p:spPr>
        <p:txBody>
          <a:bodyPr wrap="non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SC8000(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核心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)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728" y="5723177"/>
            <a:ext cx="1807401" cy="386187"/>
          </a:xfrm>
          <a:prstGeom prst="rect">
            <a:avLst/>
          </a:prstGeom>
          <a:noFill/>
        </p:spPr>
        <p:txBody>
          <a:bodyPr wrap="non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SC8000(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外围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)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4401" y="1067452"/>
            <a:ext cx="2670219" cy="5041999"/>
          </a:xfrm>
          <a:prstGeom prst="roundRect">
            <a:avLst>
              <a:gd name="adj" fmla="val 8253"/>
            </a:avLst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zh-CN" altLang="en-US" sz="2700" dirty="0" err="1">
              <a:solidFill>
                <a:schemeClr val="tx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210" y="1597711"/>
            <a:ext cx="1518671" cy="1850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11852" y="1067464"/>
            <a:ext cx="2115317" cy="400037"/>
          </a:xfrm>
          <a:prstGeom prst="rect">
            <a:avLst/>
          </a:prstGeom>
          <a:solidFill>
            <a:schemeClr val="accent1"/>
          </a:solidFill>
        </p:spPr>
        <p:txBody>
          <a:bodyPr wrap="square" lIns="121848" tIns="60924" rIns="121848" bIns="60924" rtlCol="0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同城灾</a:t>
            </a:r>
            <a:r>
              <a:rPr lang="zh-CN" altLang="en-US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备机房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0550" y="3383572"/>
            <a:ext cx="2297921" cy="386187"/>
          </a:xfrm>
          <a:prstGeom prst="rect">
            <a:avLst/>
          </a:prstGeom>
          <a:noFill/>
        </p:spPr>
        <p:txBody>
          <a:bodyPr wrap="non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SC8000(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核心灾备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)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0565" y="1916627"/>
            <a:ext cx="2116184" cy="747176"/>
          </a:xfrm>
          <a:prstGeom prst="rect">
            <a:avLst/>
          </a:prstGeom>
          <a:solidFill>
            <a:srgbClr val="FF0000"/>
          </a:solidFill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zh-CN" altLang="en-US" sz="21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生产热点</a:t>
            </a:r>
            <a:endParaRPr lang="en-US" altLang="zh-CN" sz="2100" b="1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en-US" altLang="zh-CN" sz="21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SSD+SAS</a:t>
            </a:r>
            <a:endParaRPr lang="zh-CN" altLang="en-US" sz="2100" b="1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4113" y="4056971"/>
            <a:ext cx="2229395" cy="842087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zh-CN" altLang="en-US" sz="21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双活热点</a:t>
            </a:r>
            <a:endParaRPr lang="en-US" altLang="zh-CN" sz="2100" b="1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en-US" altLang="zh-CN" sz="21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SSD + NL-SAS</a:t>
            </a:r>
            <a:endParaRPr lang="zh-CN" altLang="en-US" sz="2100" b="1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68357" y="1768583"/>
            <a:ext cx="1602377" cy="1043264"/>
          </a:xfrm>
          <a:prstGeom prst="rect">
            <a:avLst/>
          </a:prstGeom>
          <a:solidFill>
            <a:srgbClr val="92D050"/>
          </a:solidFill>
          <a:effectLst/>
        </p:spPr>
        <p:txBody>
          <a:bodyPr wrap="square" lIns="243679" tIns="182770" rIns="182770" bIns="1827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zh-CN" altLang="en-US" sz="20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灾备归档</a:t>
            </a:r>
            <a:endParaRPr lang="en-US" altLang="zh-CN" sz="2000" b="1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en-US" altLang="zh-CN" sz="20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SSD+SAS+NL-SAS</a:t>
            </a:r>
            <a:endParaRPr lang="zh-CN" altLang="en-US" sz="2000" b="1" dirty="0"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17" name="Elbow Connector 16"/>
          <p:cNvCxnSpPr>
            <a:stCxn id="14" idx="1"/>
            <a:endCxn id="15" idx="1"/>
          </p:cNvCxnSpPr>
          <p:nvPr/>
        </p:nvCxnSpPr>
        <p:spPr>
          <a:xfrm rot="10800000" flipH="1" flipV="1">
            <a:off x="1310598" y="2290249"/>
            <a:ext cx="43545" cy="2187767"/>
          </a:xfrm>
          <a:prstGeom prst="bentConnector3">
            <a:avLst>
              <a:gd name="adj1" fmla="val -524974"/>
            </a:avLst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  <a:endCxn id="16" idx="1"/>
          </p:cNvCxnSpPr>
          <p:nvPr/>
        </p:nvCxnSpPr>
        <p:spPr>
          <a:xfrm>
            <a:off x="3426752" y="2290215"/>
            <a:ext cx="564157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8351" y="2912271"/>
            <a:ext cx="465084" cy="871004"/>
          </a:xfrm>
          <a:prstGeom prst="rect">
            <a:avLst/>
          </a:prstGeom>
          <a:solidFill>
            <a:srgbClr val="FFC000"/>
          </a:solidFill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sz="27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双活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4356" y="1853555"/>
            <a:ext cx="925397" cy="400105"/>
          </a:xfrm>
          <a:prstGeom prst="rect">
            <a:avLst/>
          </a:prstGeom>
          <a:solidFill>
            <a:srgbClr val="FFC000"/>
          </a:solidFill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sz="20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异步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73433" y="3122113"/>
            <a:ext cx="1859622" cy="668828"/>
          </a:xfrm>
          <a:prstGeom prst="rect">
            <a:avLst/>
          </a:prstGeom>
          <a:noFill/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en-US" altLang="zh-CN" sz="1600" b="1" dirty="0" smtClean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CDP</a:t>
            </a:r>
            <a:r>
              <a:rPr lang="zh-CN" altLang="en-US" sz="1600" b="1" dirty="0" smtClean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粒度：</a:t>
            </a:r>
            <a:r>
              <a:rPr lang="en-US" altLang="zh-CN" sz="1600" b="1" dirty="0" smtClean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</a:t>
            </a:r>
            <a:r>
              <a:rPr lang="zh-CN" altLang="en-US" sz="1600" b="1" dirty="0" smtClean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小时</a:t>
            </a:r>
            <a:endParaRPr lang="en-US" altLang="zh-CN" sz="1600" b="1" dirty="0">
              <a:solidFill>
                <a:schemeClr val="bg2">
                  <a:lumMod val="50000"/>
                </a:schemeClr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周期</a:t>
            </a:r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:3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天</a:t>
            </a:r>
          </a:p>
        </p:txBody>
      </p:sp>
      <p:sp>
        <p:nvSpPr>
          <p:cNvPr id="22" name="TextBox 21"/>
          <p:cNvSpPr txBox="1"/>
          <p:nvPr/>
        </p:nvSpPr>
        <p:spPr>
          <a:xfrm rot="20259732">
            <a:off x="5449905" y="3525617"/>
            <a:ext cx="1313411" cy="400105"/>
          </a:xfrm>
          <a:prstGeom prst="rect">
            <a:avLst/>
          </a:prstGeom>
          <a:solidFill>
            <a:srgbClr val="FFC000"/>
          </a:solidFill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sz="2000" b="1" dirty="0">
                <a:latin typeface="Museo Sans For Dell" panose="02000000000000000000" pitchFamily="2" charset="0"/>
                <a:ea typeface="方正准圆简体" panose="03000509000000000000" pitchFamily="65" charset="-122"/>
              </a:rPr>
              <a:t>异步备用</a:t>
            </a:r>
          </a:p>
        </p:txBody>
      </p:sp>
      <p:cxnSp>
        <p:nvCxnSpPr>
          <p:cNvPr id="23" name="Straight Arrow Connector 22"/>
          <p:cNvCxnSpPr>
            <a:stCxn id="15" idx="3"/>
            <a:endCxn id="16" idx="1"/>
          </p:cNvCxnSpPr>
          <p:nvPr/>
        </p:nvCxnSpPr>
        <p:spPr>
          <a:xfrm flipV="1">
            <a:off x="3583540" y="2290249"/>
            <a:ext cx="5484817" cy="2187767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416989" y="2299969"/>
            <a:ext cx="1836395" cy="794811"/>
            <a:chOff x="3416989" y="2223769"/>
            <a:chExt cx="1836395" cy="794810"/>
          </a:xfrm>
        </p:grpSpPr>
        <p:pic>
          <p:nvPicPr>
            <p:cNvPr id="25" name="Picture 101" descr="gif011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5442" y="2223769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AutoShape 91"/>
            <p:cNvSpPr>
              <a:spLocks noChangeArrowheads="1"/>
            </p:cNvSpPr>
            <p:nvPr/>
          </p:nvSpPr>
          <p:spPr bwMode="gray">
            <a:xfrm>
              <a:off x="3416989" y="2696609"/>
              <a:ext cx="551037" cy="315240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altLang="zh-CN" sz="15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00:00</a:t>
              </a:r>
              <a:endParaRPr lang="zh-CN" altLang="zh-CN" sz="15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7" name="AutoShape 91"/>
            <p:cNvSpPr>
              <a:spLocks noChangeArrowheads="1"/>
            </p:cNvSpPr>
            <p:nvPr/>
          </p:nvSpPr>
          <p:spPr bwMode="gray">
            <a:xfrm>
              <a:off x="4053148" y="2696609"/>
              <a:ext cx="551037" cy="315240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altLang="zh-CN" sz="1500" b="1" kern="0" dirty="0" smtClean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01:00</a:t>
              </a:r>
              <a:endParaRPr lang="zh-CN" altLang="zh-CN" sz="15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8" name="AutoShape 91"/>
            <p:cNvSpPr>
              <a:spLocks noChangeArrowheads="1"/>
            </p:cNvSpPr>
            <p:nvPr/>
          </p:nvSpPr>
          <p:spPr bwMode="gray">
            <a:xfrm>
              <a:off x="4702347" y="2703339"/>
              <a:ext cx="551037" cy="315240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altLang="zh-CN" sz="1500" b="1" kern="0" dirty="0" smtClean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02:00</a:t>
              </a:r>
              <a:endParaRPr lang="zh-CN" altLang="zh-CN" sz="15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pic>
        <p:nvPicPr>
          <p:cNvPr id="29" name="Picture 101" descr="gif01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339" y="4567649"/>
            <a:ext cx="44644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3220531" y="5075682"/>
            <a:ext cx="1831031" cy="326815"/>
            <a:chOff x="3220498" y="4999448"/>
            <a:chExt cx="1831030" cy="326814"/>
          </a:xfrm>
        </p:grpSpPr>
        <p:sp>
          <p:nvSpPr>
            <p:cNvPr id="31" name="AutoShape 91"/>
            <p:cNvSpPr>
              <a:spLocks noChangeArrowheads="1"/>
            </p:cNvSpPr>
            <p:nvPr/>
          </p:nvSpPr>
          <p:spPr bwMode="gray">
            <a:xfrm>
              <a:off x="3220498" y="4999448"/>
              <a:ext cx="571269" cy="326814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altLang="zh-CN" sz="15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00:00</a:t>
              </a:r>
              <a:endParaRPr lang="zh-CN" altLang="zh-CN" sz="15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2" name="AutoShape 91"/>
            <p:cNvSpPr>
              <a:spLocks noChangeArrowheads="1"/>
            </p:cNvSpPr>
            <p:nvPr/>
          </p:nvSpPr>
          <p:spPr bwMode="gray">
            <a:xfrm>
              <a:off x="3856817" y="4999448"/>
              <a:ext cx="571269" cy="326814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altLang="zh-CN" sz="1500" b="1" kern="0" dirty="0" smtClean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01:00</a:t>
              </a:r>
              <a:endParaRPr lang="zh-CN" altLang="zh-CN" sz="15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3" name="AutoShape 91"/>
            <p:cNvSpPr>
              <a:spLocks noChangeArrowheads="1"/>
            </p:cNvSpPr>
            <p:nvPr/>
          </p:nvSpPr>
          <p:spPr bwMode="gray">
            <a:xfrm>
              <a:off x="4480259" y="4999448"/>
              <a:ext cx="571269" cy="326814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altLang="zh-CN" sz="1500" b="1" kern="0" dirty="0" smtClean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02:00</a:t>
              </a:r>
              <a:endParaRPr lang="zh-CN" altLang="zh-CN" sz="15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210766" y="5430865"/>
            <a:ext cx="1890623" cy="668828"/>
          </a:xfrm>
          <a:prstGeom prst="rect">
            <a:avLst/>
          </a:prstGeom>
          <a:noFill/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CDP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粒度：</a:t>
            </a:r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1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小时</a:t>
            </a:r>
            <a:endParaRPr lang="en-US" altLang="zh-CN" sz="1600" b="1" dirty="0">
              <a:solidFill>
                <a:schemeClr val="bg2">
                  <a:lumMod val="50000"/>
                </a:schemeClr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sz="1600" b="1" dirty="0" smtClean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周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期</a:t>
            </a:r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:3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天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213752" y="5075647"/>
            <a:ext cx="1856785" cy="326816"/>
            <a:chOff x="5213717" y="4999447"/>
            <a:chExt cx="1856785" cy="326816"/>
          </a:xfrm>
        </p:grpSpPr>
        <p:sp>
          <p:nvSpPr>
            <p:cNvPr id="36" name="AutoShape 91"/>
            <p:cNvSpPr>
              <a:spLocks noChangeArrowheads="1"/>
            </p:cNvSpPr>
            <p:nvPr/>
          </p:nvSpPr>
          <p:spPr bwMode="gray">
            <a:xfrm>
              <a:off x="5213717" y="4999448"/>
              <a:ext cx="571269" cy="326814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altLang="zh-CN" sz="15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D2:00</a:t>
              </a:r>
              <a:endParaRPr lang="zh-CN" altLang="zh-CN" sz="15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7" name="AutoShape 91"/>
            <p:cNvSpPr>
              <a:spLocks noChangeArrowheads="1"/>
            </p:cNvSpPr>
            <p:nvPr/>
          </p:nvSpPr>
          <p:spPr bwMode="gray">
            <a:xfrm>
              <a:off x="5850036" y="4999448"/>
              <a:ext cx="571269" cy="326814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altLang="zh-CN" sz="12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D2:8Hr</a:t>
              </a:r>
              <a:endParaRPr lang="zh-CN" altLang="zh-CN" sz="12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8" name="AutoShape 91"/>
            <p:cNvSpPr>
              <a:spLocks noChangeArrowheads="1"/>
            </p:cNvSpPr>
            <p:nvPr/>
          </p:nvSpPr>
          <p:spPr bwMode="gray">
            <a:xfrm>
              <a:off x="6473478" y="4999447"/>
              <a:ext cx="597024" cy="326816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altLang="zh-CN" sz="1200" b="1" kern="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D2:16Hr</a:t>
              </a:r>
              <a:endParaRPr lang="zh-CN" altLang="zh-CN" sz="1200" b="1" kern="0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453305" y="5441134"/>
            <a:ext cx="1377679" cy="668897"/>
          </a:xfrm>
          <a:prstGeom prst="rect">
            <a:avLst/>
          </a:prstGeom>
          <a:noFill/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粒度</a:t>
            </a:r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:8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小时</a:t>
            </a:r>
            <a:endParaRPr lang="en-US" altLang="zh-CN" sz="1600" b="1" dirty="0">
              <a:solidFill>
                <a:schemeClr val="bg2">
                  <a:lumMod val="50000"/>
                </a:schemeClr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周期</a:t>
            </a:r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:4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周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8904887" y="3906267"/>
            <a:ext cx="1929252" cy="819920"/>
            <a:chOff x="8779058" y="3830066"/>
            <a:chExt cx="1929252" cy="819920"/>
          </a:xfrm>
        </p:grpSpPr>
        <p:pic>
          <p:nvPicPr>
            <p:cNvPr id="41" name="Picture 101" descr="gif011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28042" y="3830066"/>
              <a:ext cx="446448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AutoShape 91"/>
            <p:cNvSpPr>
              <a:spLocks noChangeArrowheads="1"/>
            </p:cNvSpPr>
            <p:nvPr/>
          </p:nvSpPr>
          <p:spPr bwMode="gray">
            <a:xfrm>
              <a:off x="8779058" y="4322320"/>
              <a:ext cx="572757" cy="327666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altLang="zh-CN" sz="1500" b="1" kern="0" dirty="0">
                  <a:solidFill>
                    <a:schemeClr val="bg2">
                      <a:lumMod val="50000"/>
                    </a:scheme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D1:00</a:t>
              </a:r>
              <a:endParaRPr lang="zh-CN" altLang="zh-CN" sz="1500" b="1" kern="0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43" name="AutoShape 91"/>
            <p:cNvSpPr>
              <a:spLocks noChangeArrowheads="1"/>
            </p:cNvSpPr>
            <p:nvPr/>
          </p:nvSpPr>
          <p:spPr bwMode="gray">
            <a:xfrm>
              <a:off x="9464888" y="4322320"/>
              <a:ext cx="572757" cy="327666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altLang="zh-CN" sz="1500" b="1" kern="0" dirty="0">
                  <a:solidFill>
                    <a:schemeClr val="bg2">
                      <a:lumMod val="50000"/>
                    </a:scheme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D2</a:t>
              </a:r>
              <a:r>
                <a:rPr lang="en-US" altLang="zh-CN" sz="1500" b="1" kern="0" dirty="0">
                  <a:solidFill>
                    <a:schemeClr val="bg2">
                      <a:lumMod val="50000"/>
                    </a:scheme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  <a:sym typeface="Wingdings" panose="05000000000000000000" pitchFamily="2" charset="2"/>
                </a:rPr>
                <a:t>:00</a:t>
              </a:r>
              <a:endParaRPr lang="zh-CN" altLang="zh-CN" sz="1500" b="1" kern="0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44" name="AutoShape 91"/>
            <p:cNvSpPr>
              <a:spLocks noChangeArrowheads="1"/>
            </p:cNvSpPr>
            <p:nvPr/>
          </p:nvSpPr>
          <p:spPr bwMode="gray">
            <a:xfrm>
              <a:off x="10135553" y="4322320"/>
              <a:ext cx="572757" cy="327666"/>
            </a:xfrm>
            <a:prstGeom prst="can">
              <a:avLst>
                <a:gd name="adj" fmla="val 34218"/>
              </a:avLst>
            </a:prstGeom>
            <a:gradFill rotWithShape="1">
              <a:gsLst>
                <a:gs pos="0">
                  <a:srgbClr val="99CC00"/>
                </a:gs>
                <a:gs pos="50000">
                  <a:srgbClr val="E0F0B2"/>
                </a:gs>
                <a:gs pos="100000">
                  <a:srgbClr val="99CC00"/>
                </a:gs>
              </a:gsLst>
              <a:lin ang="0" scaled="1"/>
            </a:gradFill>
            <a:ln w="9525">
              <a:solidFill>
                <a:srgbClr val="F2AF00">
                  <a:lumMod val="75000"/>
                </a:srgbClr>
              </a:solidFill>
              <a:prstDash val="dash"/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altLang="zh-CN" sz="1500" b="1" kern="0" dirty="0">
                  <a:solidFill>
                    <a:schemeClr val="bg2">
                      <a:lumMod val="50000"/>
                    </a:scheme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D3:00</a:t>
              </a:r>
              <a:endParaRPr lang="zh-CN" altLang="zh-CN" sz="1500" b="1" kern="0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904887" y="4761968"/>
            <a:ext cx="1929251" cy="668828"/>
          </a:xfrm>
          <a:prstGeom prst="rect">
            <a:avLst/>
          </a:prstGeom>
          <a:noFill/>
        </p:spPr>
        <p:txBody>
          <a:bodyPr wrap="square" lIns="121848" tIns="60924" rIns="121848" bIns="60924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en-US" altLang="zh-CN" sz="1600" b="1" dirty="0" smtClean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CDP</a:t>
            </a:r>
            <a:r>
              <a:rPr lang="zh-CN" altLang="en-US" sz="1600" b="1" dirty="0" smtClean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粒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度</a:t>
            </a:r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:1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天</a:t>
            </a:r>
            <a:endParaRPr lang="en-US" altLang="zh-CN" sz="1600" b="1" dirty="0">
              <a:solidFill>
                <a:schemeClr val="bg2">
                  <a:lumMod val="50000"/>
                </a:schemeClr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</a:pP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周期</a:t>
            </a:r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:1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年</a:t>
            </a:r>
          </a:p>
        </p:txBody>
      </p:sp>
      <p:grpSp>
        <p:nvGrpSpPr>
          <p:cNvPr id="46" name="Group 45"/>
          <p:cNvGrpSpPr/>
          <p:nvPr/>
        </p:nvGrpSpPr>
        <p:grpSpPr>
          <a:xfrm rot="10800000">
            <a:off x="10004314" y="6434674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47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Group 48"/>
          <p:cNvGrpSpPr/>
          <p:nvPr/>
        </p:nvGrpSpPr>
        <p:grpSpPr>
          <a:xfrm rot="10800000">
            <a:off x="10269848" y="6362664"/>
            <a:ext cx="1916906" cy="493260"/>
            <a:chOff x="4342080" y="0"/>
            <a:chExt cx="1916906" cy="493260"/>
          </a:xfrm>
        </p:grpSpPr>
        <p:sp>
          <p:nvSpPr>
            <p:cNvPr id="50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16"/>
          <p:cNvGrpSpPr/>
          <p:nvPr/>
        </p:nvGrpSpPr>
        <p:grpSpPr>
          <a:xfrm>
            <a:off x="10928285" y="6398823"/>
            <a:ext cx="1101716" cy="420939"/>
            <a:chOff x="6804248" y="217554"/>
            <a:chExt cx="2019300" cy="771525"/>
          </a:xfrm>
        </p:grpSpPr>
        <p:pic>
          <p:nvPicPr>
            <p:cNvPr id="53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54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46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7"/>
          <p:cNvGrpSpPr/>
          <p:nvPr/>
        </p:nvGrpSpPr>
        <p:grpSpPr>
          <a:xfrm>
            <a:off x="-9296" y="-20538"/>
            <a:ext cx="6975574" cy="714248"/>
            <a:chOff x="0" y="-4422"/>
            <a:chExt cx="6975574" cy="714248"/>
          </a:xfrm>
        </p:grpSpPr>
        <p:grpSp>
          <p:nvGrpSpPr>
            <p:cNvPr id="14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18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16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内容占位符 4"/>
          <p:cNvSpPr txBox="1">
            <a:spLocks/>
          </p:cNvSpPr>
          <p:nvPr/>
        </p:nvSpPr>
        <p:spPr>
          <a:xfrm>
            <a:off x="7822911" y="3127607"/>
            <a:ext cx="2084439" cy="267632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91388" tIns="45718" rIns="91388" bIns="45718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引领发展</a:t>
            </a: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指导创新</a:t>
            </a: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kern="0" dirty="0" smtClean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服务</a:t>
            </a:r>
            <a:r>
              <a:rPr lang="zh-CN" altLang="en-US" sz="2000" kern="0" dirty="0" smtClean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客</a:t>
            </a:r>
            <a:r>
              <a:rPr lang="zh-CN" altLang="en-US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户</a:t>
            </a: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助长利润</a:t>
            </a:r>
          </a:p>
        </p:txBody>
      </p:sp>
      <p:sp>
        <p:nvSpPr>
          <p:cNvPr id="6" name="内容占位符 4"/>
          <p:cNvSpPr txBox="1">
            <a:spLocks/>
          </p:cNvSpPr>
          <p:nvPr/>
        </p:nvSpPr>
        <p:spPr>
          <a:xfrm>
            <a:off x="4929646" y="2860873"/>
            <a:ext cx="2084439" cy="294302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91388" tIns="45718" rIns="91388" bIns="45718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规划业务</a:t>
            </a: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加速应用</a:t>
            </a: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优化管理</a:t>
            </a: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配合创新</a:t>
            </a: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优化成本</a:t>
            </a: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5" name="内容占位符 4"/>
          <p:cNvSpPr txBox="1">
            <a:spLocks/>
          </p:cNvSpPr>
          <p:nvPr/>
        </p:nvSpPr>
        <p:spPr>
          <a:xfrm>
            <a:off x="2001229" y="3127607"/>
            <a:ext cx="2084439" cy="267632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91388" tIns="45718" rIns="91388" bIns="45718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努力上线</a:t>
            </a: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拼命运维</a:t>
            </a: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0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节省成本</a:t>
            </a:r>
            <a:endParaRPr lang="en-US" altLang="zh-CN" sz="20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286" y="160817"/>
            <a:ext cx="11039924" cy="59093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b="1" dirty="0" smtClean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迪安</a:t>
            </a:r>
            <a:r>
              <a:rPr lang="en-US" altLang="zh-CN" sz="2800" b="1" dirty="0" smtClean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2800" b="1" dirty="0" smtClean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的未来发展愿景</a:t>
            </a:r>
            <a:r>
              <a:rPr lang="zh-CN" altLang="en-US" sz="28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/>
            </a:r>
            <a:br>
              <a:rPr lang="zh-CN" altLang="en-US" sz="28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</a:br>
            <a:endParaRPr lang="zh-CN" altLang="en-US" sz="2800" b="1" dirty="0">
              <a:solidFill>
                <a:schemeClr val="tx1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999913" y="1270611"/>
            <a:ext cx="2081807" cy="2122436"/>
          </a:xfrm>
          <a:custGeom>
            <a:avLst/>
            <a:gdLst>
              <a:gd name="connsiteX0" fmla="*/ 0 w 2081807"/>
              <a:gd name="connsiteY0" fmla="*/ 208181 h 2122436"/>
              <a:gd name="connsiteX1" fmla="*/ 208181 w 2081807"/>
              <a:gd name="connsiteY1" fmla="*/ 0 h 2122436"/>
              <a:gd name="connsiteX2" fmla="*/ 1873626 w 2081807"/>
              <a:gd name="connsiteY2" fmla="*/ 0 h 2122436"/>
              <a:gd name="connsiteX3" fmla="*/ 2081807 w 2081807"/>
              <a:gd name="connsiteY3" fmla="*/ 208181 h 2122436"/>
              <a:gd name="connsiteX4" fmla="*/ 2081807 w 2081807"/>
              <a:gd name="connsiteY4" fmla="*/ 1914255 h 2122436"/>
              <a:gd name="connsiteX5" fmla="*/ 1873626 w 2081807"/>
              <a:gd name="connsiteY5" fmla="*/ 2122436 h 2122436"/>
              <a:gd name="connsiteX6" fmla="*/ 208181 w 2081807"/>
              <a:gd name="connsiteY6" fmla="*/ 2122436 h 2122436"/>
              <a:gd name="connsiteX7" fmla="*/ 0 w 2081807"/>
              <a:gd name="connsiteY7" fmla="*/ 1914255 h 2122436"/>
              <a:gd name="connsiteX8" fmla="*/ 0 w 2081807"/>
              <a:gd name="connsiteY8" fmla="*/ 208181 h 212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1807" h="2122436">
                <a:moveTo>
                  <a:pt x="0" y="208181"/>
                </a:moveTo>
                <a:cubicBezTo>
                  <a:pt x="0" y="93206"/>
                  <a:pt x="93206" y="0"/>
                  <a:pt x="208181" y="0"/>
                </a:cubicBezTo>
                <a:lnTo>
                  <a:pt x="1873626" y="0"/>
                </a:lnTo>
                <a:cubicBezTo>
                  <a:pt x="1988601" y="0"/>
                  <a:pt x="2081807" y="93206"/>
                  <a:pt x="2081807" y="208181"/>
                </a:cubicBezTo>
                <a:lnTo>
                  <a:pt x="2081807" y="1914255"/>
                </a:lnTo>
                <a:cubicBezTo>
                  <a:pt x="2081807" y="2029230"/>
                  <a:pt x="1988601" y="2122436"/>
                  <a:pt x="1873626" y="2122436"/>
                </a:cubicBezTo>
                <a:lnTo>
                  <a:pt x="208181" y="2122436"/>
                </a:lnTo>
                <a:cubicBezTo>
                  <a:pt x="93206" y="2122436"/>
                  <a:pt x="0" y="2029230"/>
                  <a:pt x="0" y="1914255"/>
                </a:cubicBezTo>
                <a:lnTo>
                  <a:pt x="0" y="2081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790" tIns="182790" rIns="182790" bIns="182790" numCol="1" spcCol="1271" anchor="ctr" anchorCtr="0">
            <a:noAutofit/>
          </a:bodyPr>
          <a:lstStyle/>
          <a:p>
            <a:pPr algn="ctr" defTabSz="14214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当前</a:t>
            </a:r>
            <a:endParaRPr lang="en-US" altLang="zh-CN" sz="3200" b="1" dirty="0">
              <a:solidFill>
                <a:schemeClr val="tx1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4214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成本中心</a:t>
            </a:r>
          </a:p>
        </p:txBody>
      </p:sp>
      <p:sp>
        <p:nvSpPr>
          <p:cNvPr id="9" name="Freeform 8"/>
          <p:cNvSpPr/>
          <p:nvPr/>
        </p:nvSpPr>
        <p:spPr>
          <a:xfrm>
            <a:off x="4291215" y="2073683"/>
            <a:ext cx="441343" cy="516288"/>
          </a:xfrm>
          <a:custGeom>
            <a:avLst/>
            <a:gdLst>
              <a:gd name="connsiteX0" fmla="*/ 0 w 441343"/>
              <a:gd name="connsiteY0" fmla="*/ 103258 h 516288"/>
              <a:gd name="connsiteX1" fmla="*/ 220672 w 441343"/>
              <a:gd name="connsiteY1" fmla="*/ 103258 h 516288"/>
              <a:gd name="connsiteX2" fmla="*/ 220672 w 441343"/>
              <a:gd name="connsiteY2" fmla="*/ 0 h 516288"/>
              <a:gd name="connsiteX3" fmla="*/ 441343 w 441343"/>
              <a:gd name="connsiteY3" fmla="*/ 258144 h 516288"/>
              <a:gd name="connsiteX4" fmla="*/ 220672 w 441343"/>
              <a:gd name="connsiteY4" fmla="*/ 516288 h 516288"/>
              <a:gd name="connsiteX5" fmla="*/ 220672 w 441343"/>
              <a:gd name="connsiteY5" fmla="*/ 413030 h 516288"/>
              <a:gd name="connsiteX6" fmla="*/ 0 w 441343"/>
              <a:gd name="connsiteY6" fmla="*/ 413030 h 516288"/>
              <a:gd name="connsiteX7" fmla="*/ 0 w 441343"/>
              <a:gd name="connsiteY7" fmla="*/ 103258 h 51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343" h="516288">
                <a:moveTo>
                  <a:pt x="0" y="103258"/>
                </a:moveTo>
                <a:lnTo>
                  <a:pt x="220672" y="103258"/>
                </a:lnTo>
                <a:lnTo>
                  <a:pt x="220672" y="0"/>
                </a:lnTo>
                <a:lnTo>
                  <a:pt x="441343" y="258144"/>
                </a:lnTo>
                <a:lnTo>
                  <a:pt x="220672" y="516288"/>
                </a:lnTo>
                <a:lnTo>
                  <a:pt x="220672" y="413030"/>
                </a:lnTo>
                <a:lnTo>
                  <a:pt x="0" y="413030"/>
                </a:lnTo>
                <a:lnTo>
                  <a:pt x="0" y="1032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189" rIns="132299" bIns="103189" numCol="1" spcCol="1271" anchor="ctr" anchorCtr="0">
            <a:noAutofit/>
          </a:bodyPr>
          <a:lstStyle/>
          <a:p>
            <a:pPr algn="ctr" defTabSz="977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b="1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930962" y="1270611"/>
            <a:ext cx="2081807" cy="2122436"/>
          </a:xfrm>
          <a:custGeom>
            <a:avLst/>
            <a:gdLst>
              <a:gd name="connsiteX0" fmla="*/ 0 w 2081807"/>
              <a:gd name="connsiteY0" fmla="*/ 208181 h 2122436"/>
              <a:gd name="connsiteX1" fmla="*/ 208181 w 2081807"/>
              <a:gd name="connsiteY1" fmla="*/ 0 h 2122436"/>
              <a:gd name="connsiteX2" fmla="*/ 1873626 w 2081807"/>
              <a:gd name="connsiteY2" fmla="*/ 0 h 2122436"/>
              <a:gd name="connsiteX3" fmla="*/ 2081807 w 2081807"/>
              <a:gd name="connsiteY3" fmla="*/ 208181 h 2122436"/>
              <a:gd name="connsiteX4" fmla="*/ 2081807 w 2081807"/>
              <a:gd name="connsiteY4" fmla="*/ 1914255 h 2122436"/>
              <a:gd name="connsiteX5" fmla="*/ 1873626 w 2081807"/>
              <a:gd name="connsiteY5" fmla="*/ 2122436 h 2122436"/>
              <a:gd name="connsiteX6" fmla="*/ 208181 w 2081807"/>
              <a:gd name="connsiteY6" fmla="*/ 2122436 h 2122436"/>
              <a:gd name="connsiteX7" fmla="*/ 0 w 2081807"/>
              <a:gd name="connsiteY7" fmla="*/ 1914255 h 2122436"/>
              <a:gd name="connsiteX8" fmla="*/ 0 w 2081807"/>
              <a:gd name="connsiteY8" fmla="*/ 208181 h 212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1807" h="2122436">
                <a:moveTo>
                  <a:pt x="0" y="208181"/>
                </a:moveTo>
                <a:cubicBezTo>
                  <a:pt x="0" y="93206"/>
                  <a:pt x="93206" y="0"/>
                  <a:pt x="208181" y="0"/>
                </a:cubicBezTo>
                <a:lnTo>
                  <a:pt x="1873626" y="0"/>
                </a:lnTo>
                <a:cubicBezTo>
                  <a:pt x="1988601" y="0"/>
                  <a:pt x="2081807" y="93206"/>
                  <a:pt x="2081807" y="208181"/>
                </a:cubicBezTo>
                <a:lnTo>
                  <a:pt x="2081807" y="1914255"/>
                </a:lnTo>
                <a:cubicBezTo>
                  <a:pt x="2081807" y="2029230"/>
                  <a:pt x="1988601" y="2122436"/>
                  <a:pt x="1873626" y="2122436"/>
                </a:cubicBezTo>
                <a:lnTo>
                  <a:pt x="208181" y="2122436"/>
                </a:lnTo>
                <a:cubicBezTo>
                  <a:pt x="93206" y="2122436"/>
                  <a:pt x="0" y="2029230"/>
                  <a:pt x="0" y="1914255"/>
                </a:cubicBezTo>
                <a:lnTo>
                  <a:pt x="0" y="2081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790" tIns="182790" rIns="182790" bIns="182790" numCol="1" spcCol="1271" anchor="ctr" anchorCtr="0">
            <a:noAutofit/>
          </a:bodyPr>
          <a:lstStyle/>
          <a:p>
            <a:pPr algn="ctr" defTabSz="14214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年内</a:t>
            </a:r>
            <a:endParaRPr lang="en-US" altLang="zh-CN" sz="3200" b="1" dirty="0">
              <a:solidFill>
                <a:schemeClr val="tx1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4214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管家</a:t>
            </a:r>
          </a:p>
        </p:txBody>
      </p:sp>
      <p:sp>
        <p:nvSpPr>
          <p:cNvPr id="11" name="Freeform 10"/>
          <p:cNvSpPr/>
          <p:nvPr/>
        </p:nvSpPr>
        <p:spPr>
          <a:xfrm>
            <a:off x="7201690" y="2073683"/>
            <a:ext cx="432743" cy="516288"/>
          </a:xfrm>
          <a:custGeom>
            <a:avLst/>
            <a:gdLst>
              <a:gd name="connsiteX0" fmla="*/ 0 w 432743"/>
              <a:gd name="connsiteY0" fmla="*/ 103258 h 516288"/>
              <a:gd name="connsiteX1" fmla="*/ 216372 w 432743"/>
              <a:gd name="connsiteY1" fmla="*/ 103258 h 516288"/>
              <a:gd name="connsiteX2" fmla="*/ 216372 w 432743"/>
              <a:gd name="connsiteY2" fmla="*/ 0 h 516288"/>
              <a:gd name="connsiteX3" fmla="*/ 432743 w 432743"/>
              <a:gd name="connsiteY3" fmla="*/ 258144 h 516288"/>
              <a:gd name="connsiteX4" fmla="*/ 216372 w 432743"/>
              <a:gd name="connsiteY4" fmla="*/ 516288 h 516288"/>
              <a:gd name="connsiteX5" fmla="*/ 216372 w 432743"/>
              <a:gd name="connsiteY5" fmla="*/ 413030 h 516288"/>
              <a:gd name="connsiteX6" fmla="*/ 0 w 432743"/>
              <a:gd name="connsiteY6" fmla="*/ 413030 h 516288"/>
              <a:gd name="connsiteX7" fmla="*/ 0 w 432743"/>
              <a:gd name="connsiteY7" fmla="*/ 103258 h 51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743" h="516288">
                <a:moveTo>
                  <a:pt x="0" y="103258"/>
                </a:moveTo>
                <a:lnTo>
                  <a:pt x="216372" y="103258"/>
                </a:lnTo>
                <a:lnTo>
                  <a:pt x="216372" y="0"/>
                </a:lnTo>
                <a:lnTo>
                  <a:pt x="432743" y="258144"/>
                </a:lnTo>
                <a:lnTo>
                  <a:pt x="216372" y="516288"/>
                </a:lnTo>
                <a:lnTo>
                  <a:pt x="216372" y="413030"/>
                </a:lnTo>
                <a:lnTo>
                  <a:pt x="0" y="413030"/>
                </a:lnTo>
                <a:lnTo>
                  <a:pt x="0" y="1032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189" rIns="129719" bIns="103189" numCol="1" spcCol="1271" anchor="ctr" anchorCtr="0">
            <a:noAutofit/>
          </a:bodyPr>
          <a:lstStyle/>
          <a:p>
            <a:pPr algn="ctr" defTabSz="977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b="1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824227" y="1270611"/>
            <a:ext cx="2081807" cy="2122436"/>
          </a:xfrm>
          <a:custGeom>
            <a:avLst/>
            <a:gdLst>
              <a:gd name="connsiteX0" fmla="*/ 0 w 2081807"/>
              <a:gd name="connsiteY0" fmla="*/ 208181 h 2122436"/>
              <a:gd name="connsiteX1" fmla="*/ 208181 w 2081807"/>
              <a:gd name="connsiteY1" fmla="*/ 0 h 2122436"/>
              <a:gd name="connsiteX2" fmla="*/ 1873626 w 2081807"/>
              <a:gd name="connsiteY2" fmla="*/ 0 h 2122436"/>
              <a:gd name="connsiteX3" fmla="*/ 2081807 w 2081807"/>
              <a:gd name="connsiteY3" fmla="*/ 208181 h 2122436"/>
              <a:gd name="connsiteX4" fmla="*/ 2081807 w 2081807"/>
              <a:gd name="connsiteY4" fmla="*/ 1914255 h 2122436"/>
              <a:gd name="connsiteX5" fmla="*/ 1873626 w 2081807"/>
              <a:gd name="connsiteY5" fmla="*/ 2122436 h 2122436"/>
              <a:gd name="connsiteX6" fmla="*/ 208181 w 2081807"/>
              <a:gd name="connsiteY6" fmla="*/ 2122436 h 2122436"/>
              <a:gd name="connsiteX7" fmla="*/ 0 w 2081807"/>
              <a:gd name="connsiteY7" fmla="*/ 1914255 h 2122436"/>
              <a:gd name="connsiteX8" fmla="*/ 0 w 2081807"/>
              <a:gd name="connsiteY8" fmla="*/ 208181 h 212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1807" h="2122436">
                <a:moveTo>
                  <a:pt x="0" y="208181"/>
                </a:moveTo>
                <a:cubicBezTo>
                  <a:pt x="0" y="93206"/>
                  <a:pt x="93206" y="0"/>
                  <a:pt x="208181" y="0"/>
                </a:cubicBezTo>
                <a:lnTo>
                  <a:pt x="1873626" y="0"/>
                </a:lnTo>
                <a:cubicBezTo>
                  <a:pt x="1988601" y="0"/>
                  <a:pt x="2081807" y="93206"/>
                  <a:pt x="2081807" y="208181"/>
                </a:cubicBezTo>
                <a:lnTo>
                  <a:pt x="2081807" y="1914255"/>
                </a:lnTo>
                <a:cubicBezTo>
                  <a:pt x="2081807" y="2029230"/>
                  <a:pt x="1988601" y="2122436"/>
                  <a:pt x="1873626" y="2122436"/>
                </a:cubicBezTo>
                <a:lnTo>
                  <a:pt x="208181" y="2122436"/>
                </a:lnTo>
                <a:cubicBezTo>
                  <a:pt x="93206" y="2122436"/>
                  <a:pt x="0" y="2029230"/>
                  <a:pt x="0" y="1914255"/>
                </a:cubicBezTo>
                <a:lnTo>
                  <a:pt x="0" y="2081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790" tIns="182790" rIns="182790" bIns="182790" numCol="1" spcCol="1271" anchor="ctr" anchorCtr="0">
            <a:noAutofit/>
          </a:bodyPr>
          <a:lstStyle/>
          <a:p>
            <a:pPr algn="ctr" defTabSz="14214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5</a:t>
            </a:r>
            <a:r>
              <a:rPr lang="zh-CN" altLang="en-US" sz="32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年内</a:t>
            </a:r>
            <a:endParaRPr lang="en-US" altLang="zh-CN" sz="3200" b="1" dirty="0">
              <a:solidFill>
                <a:schemeClr val="tx1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4214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亦师亦友</a:t>
            </a:r>
          </a:p>
        </p:txBody>
      </p:sp>
      <p:grpSp>
        <p:nvGrpSpPr>
          <p:cNvPr id="20" name="Group 45"/>
          <p:cNvGrpSpPr/>
          <p:nvPr/>
        </p:nvGrpSpPr>
        <p:grpSpPr>
          <a:xfrm rot="10800000">
            <a:off x="10004311" y="6450437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21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Group 48"/>
          <p:cNvGrpSpPr/>
          <p:nvPr/>
        </p:nvGrpSpPr>
        <p:grpSpPr>
          <a:xfrm rot="10800000">
            <a:off x="10269845" y="6378427"/>
            <a:ext cx="1916906" cy="493260"/>
            <a:chOff x="4342080" y="0"/>
            <a:chExt cx="1916906" cy="493260"/>
          </a:xfrm>
        </p:grpSpPr>
        <p:sp>
          <p:nvSpPr>
            <p:cNvPr id="24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Group 16"/>
          <p:cNvGrpSpPr/>
          <p:nvPr/>
        </p:nvGrpSpPr>
        <p:grpSpPr>
          <a:xfrm>
            <a:off x="10928282" y="6414586"/>
            <a:ext cx="1101716" cy="420939"/>
            <a:chOff x="6804248" y="217554"/>
            <a:chExt cx="2019300" cy="771525"/>
          </a:xfrm>
        </p:grpSpPr>
        <p:pic>
          <p:nvPicPr>
            <p:cNvPr id="27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28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37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7"/>
          <p:cNvGrpSpPr/>
          <p:nvPr/>
        </p:nvGrpSpPr>
        <p:grpSpPr>
          <a:xfrm>
            <a:off x="-9296" y="-20538"/>
            <a:ext cx="6975574" cy="714248"/>
            <a:chOff x="0" y="-4422"/>
            <a:chExt cx="6975574" cy="714248"/>
          </a:xfrm>
        </p:grpSpPr>
        <p:grpSp>
          <p:nvGrpSpPr>
            <p:cNvPr id="38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42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40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9218" y="160817"/>
            <a:ext cx="11039924" cy="59093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项目收益总结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57927" y="915906"/>
            <a:ext cx="4845665" cy="5307909"/>
          </a:xfrm>
          <a:prstGeom prst="rect">
            <a:avLst/>
          </a:prstGeom>
        </p:spPr>
        <p:txBody>
          <a:bodyPr lIns="91388" tIns="45718" rIns="91388" bIns="45718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zh-CN" altLang="en-US" sz="1900" b="1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高可靠和业务连续性</a:t>
            </a:r>
            <a:endParaRPr lang="en-US" altLang="zh-CN" sz="1900" b="1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lvl="1"/>
            <a:r>
              <a:rPr lang="zh-CN" altLang="en-US" sz="19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私有云的容错机制保障本地安全</a:t>
            </a:r>
            <a:endParaRPr lang="en-US" altLang="zh-CN" sz="19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lvl="1"/>
            <a:r>
              <a:rPr lang="zh-CN" altLang="en-US" sz="19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同城容灾机制保障全局安全</a:t>
            </a:r>
            <a:endParaRPr lang="en-US" altLang="zh-CN" sz="19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lvl="1"/>
            <a:r>
              <a:rPr lang="zh-CN" altLang="en-US" sz="1900" b="1" kern="0" dirty="0">
                <a:solidFill>
                  <a:srgbClr val="FF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避免数亿损失的潜在风</a:t>
            </a:r>
            <a:r>
              <a:rPr lang="zh-CN" altLang="en-US" sz="1900" b="1" kern="0" dirty="0" smtClean="0">
                <a:solidFill>
                  <a:srgbClr val="FF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险</a:t>
            </a:r>
            <a:endParaRPr lang="en-US" altLang="zh-CN" sz="1900" b="1" kern="0" dirty="0" smtClean="0">
              <a:solidFill>
                <a:srgbClr val="FF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lvl="1"/>
            <a:endParaRPr lang="en-US" altLang="zh-CN" sz="1900" b="1" kern="0" dirty="0">
              <a:solidFill>
                <a:srgbClr val="FF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r>
              <a:rPr lang="zh-CN" altLang="en-US" sz="1900" b="1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高弹性</a:t>
            </a:r>
            <a:endParaRPr lang="en-US" altLang="zh-CN" sz="1900" b="1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lvl="1"/>
            <a:r>
              <a:rPr lang="zh-CN" altLang="en-US" sz="19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支撑迪安全国连锁化、规模化复制的扩张策略</a:t>
            </a:r>
            <a:endParaRPr lang="en-US" altLang="zh-CN" sz="19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lvl="1"/>
            <a:r>
              <a:rPr lang="zh-CN" altLang="en-US" sz="19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移动医疗、大数据、</a:t>
            </a:r>
            <a:r>
              <a:rPr lang="en-US" altLang="zh-CN" sz="19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SAAS</a:t>
            </a:r>
            <a:r>
              <a:rPr lang="zh-CN" altLang="en-US" sz="19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业务等新业务快速开展</a:t>
            </a:r>
            <a:endParaRPr lang="en-US" altLang="zh-CN" sz="19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lvl="1"/>
            <a:r>
              <a:rPr lang="zh-CN" altLang="en-US" sz="1900" b="1" kern="0" dirty="0">
                <a:solidFill>
                  <a:srgbClr val="FF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响应速度提升每年增加潜在收益数百</a:t>
            </a:r>
            <a:r>
              <a:rPr lang="zh-CN" altLang="en-US" sz="1900" b="1" kern="0" dirty="0" smtClean="0">
                <a:solidFill>
                  <a:srgbClr val="FF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万</a:t>
            </a:r>
            <a:endParaRPr lang="en-US" altLang="zh-CN" sz="1900" b="1" kern="0" dirty="0" smtClean="0">
              <a:solidFill>
                <a:srgbClr val="FF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lvl="1"/>
            <a:endParaRPr lang="en-US" altLang="zh-CN" sz="1900" b="1" kern="0" dirty="0">
              <a:solidFill>
                <a:srgbClr val="FF0000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r>
              <a:rPr lang="zh-CN" altLang="en-US" sz="1900" b="1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成本和管理的优化</a:t>
            </a:r>
            <a:endParaRPr lang="en-US" altLang="zh-CN" sz="1900" b="1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lvl="1"/>
            <a:r>
              <a:rPr lang="zh-CN" altLang="en-US" sz="19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私有云的资源利用更集约，成本更低</a:t>
            </a:r>
            <a:endParaRPr lang="en-US" altLang="zh-CN" sz="19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lvl="1"/>
            <a:r>
              <a:rPr lang="zh-CN" altLang="en-US" sz="19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内部计费机制可实现，业务成本更可见可计</a:t>
            </a:r>
            <a:endParaRPr lang="en-US" altLang="zh-CN" sz="19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lvl="1"/>
            <a:r>
              <a:rPr lang="zh-CN" altLang="en-US" sz="19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管理效率提升，</a:t>
            </a:r>
            <a:r>
              <a:rPr lang="en-US" altLang="zh-CN" sz="19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1900" kern="0" dirty="0">
                <a:solidFill>
                  <a:schemeClr val="bg2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风险和成本更可控</a:t>
            </a:r>
            <a:endParaRPr lang="en-US" altLang="zh-CN" sz="1900" kern="0" dirty="0">
              <a:solidFill>
                <a:schemeClr val="bg2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lvl="1"/>
            <a:r>
              <a:rPr lang="zh-CN" altLang="en-US" sz="1900" b="1" kern="0" dirty="0">
                <a:solidFill>
                  <a:srgbClr val="FF00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每年节省潜在费用上百万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435600" y="1867181"/>
            <a:ext cx="6477000" cy="3823443"/>
            <a:chOff x="4395010" y="226325"/>
            <a:chExt cx="5027949" cy="4624465"/>
          </a:xfrm>
        </p:grpSpPr>
        <p:sp>
          <p:nvSpPr>
            <p:cNvPr id="8" name="圆角矩形 7"/>
            <p:cNvSpPr/>
            <p:nvPr/>
          </p:nvSpPr>
          <p:spPr>
            <a:xfrm>
              <a:off x="4395010" y="249293"/>
              <a:ext cx="560443" cy="460149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zh-CN" altLang="en-US" sz="28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项目前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965282" y="249292"/>
              <a:ext cx="1952069" cy="1580139"/>
              <a:chOff x="1926" y="768025"/>
              <a:chExt cx="2553973" cy="4297879"/>
            </a:xfrm>
            <a:solidFill>
              <a:schemeClr val="tx1">
                <a:lumMod val="75000"/>
              </a:schemeClr>
            </a:solidFill>
          </p:grpSpPr>
          <p:sp>
            <p:nvSpPr>
              <p:cNvPr id="26" name="矩形 25"/>
              <p:cNvSpPr/>
              <p:nvPr/>
            </p:nvSpPr>
            <p:spPr>
              <a:xfrm>
                <a:off x="1926" y="768025"/>
                <a:ext cx="1878143" cy="4297873"/>
              </a:xfrm>
              <a:prstGeom prst="rect">
                <a:avLst/>
              </a:prstGeom>
              <a:grpFill/>
            </p:spPr>
            <p:style>
              <a:lnRef idx="2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926" y="768028"/>
                <a:ext cx="2553973" cy="429787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设备老化</a:t>
                </a:r>
                <a:endPara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备份机制不完善</a:t>
                </a:r>
                <a:endPara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故障无快速处理</a:t>
                </a:r>
                <a:endPara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无容灾</a:t>
                </a: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信息安全无专项规划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955453" y="1829430"/>
              <a:ext cx="1961898" cy="1467863"/>
              <a:chOff x="3851086" y="-2162132"/>
              <a:chExt cx="2559411" cy="2415601"/>
            </a:xfrm>
            <a:solidFill>
              <a:schemeClr val="tx1">
                <a:lumMod val="75000"/>
              </a:schemeClr>
            </a:solidFill>
          </p:grpSpPr>
          <p:sp>
            <p:nvSpPr>
              <p:cNvPr id="24" name="矩形 23"/>
              <p:cNvSpPr/>
              <p:nvPr/>
            </p:nvSpPr>
            <p:spPr>
              <a:xfrm>
                <a:off x="3858479" y="-2162132"/>
                <a:ext cx="1878143" cy="2415599"/>
              </a:xfrm>
              <a:prstGeom prst="rect">
                <a:avLst/>
              </a:prstGeom>
              <a:grpFill/>
            </p:spPr>
            <p:style>
              <a:lnRef idx="2">
                <a:schemeClr val="accent4">
                  <a:tint val="40000"/>
                  <a:alpha val="90000"/>
                  <a:hueOff val="9825370"/>
                  <a:satOff val="-17009"/>
                  <a:lumOff val="-1232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9825370"/>
                  <a:satOff val="-17009"/>
                  <a:lumOff val="-1232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9825370"/>
                  <a:satOff val="-17009"/>
                  <a:lumOff val="-123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851086" y="-2162130"/>
                <a:ext cx="2559411" cy="24155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900" dirty="0">
                    <a:solidFill>
                      <a:schemeClr val="tx1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系统无规范</a:t>
                </a: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900" dirty="0">
                    <a:solidFill>
                      <a:schemeClr val="tx1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机房物理空间耗尽</a:t>
                </a: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900" dirty="0">
                    <a:solidFill>
                      <a:schemeClr val="tx1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设备性能和容量扩展余地耗尽</a:t>
                </a: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endParaRPr lang="zh-CN" altLang="en-US" sz="1200" dirty="0">
                  <a:solidFill>
                    <a:schemeClr val="bg1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965282" y="3297293"/>
              <a:ext cx="1952069" cy="1545575"/>
              <a:chOff x="2143009" y="768028"/>
              <a:chExt cx="2553973" cy="2415599"/>
            </a:xfrm>
            <a:solidFill>
              <a:schemeClr val="tx1">
                <a:lumMod val="75000"/>
              </a:schemeClr>
            </a:solidFill>
          </p:grpSpPr>
          <p:sp>
            <p:nvSpPr>
              <p:cNvPr id="22" name="矩形 21"/>
              <p:cNvSpPr/>
              <p:nvPr/>
            </p:nvSpPr>
            <p:spPr>
              <a:xfrm>
                <a:off x="2143009" y="768028"/>
                <a:ext cx="1878143" cy="2415599"/>
              </a:xfrm>
              <a:prstGeom prst="rect">
                <a:avLst/>
              </a:prstGeom>
              <a:grpFill/>
            </p:spPr>
            <p:style>
              <a:lnRef idx="2">
                <a:schemeClr val="accent4">
                  <a:tint val="40000"/>
                  <a:alpha val="90000"/>
                  <a:hueOff val="9825370"/>
                  <a:satOff val="-17009"/>
                  <a:lumOff val="-1232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9825370"/>
                  <a:satOff val="-17009"/>
                  <a:lumOff val="-1232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9825370"/>
                  <a:satOff val="-17009"/>
                  <a:lumOff val="-123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143009" y="768028"/>
                <a:ext cx="2553973" cy="241559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900" dirty="0">
                    <a:solidFill>
                      <a:schemeClr val="bg2">
                        <a:lumMod val="50000"/>
                      </a:schemeClr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数据规范未制定</a:t>
                </a:r>
                <a:endParaRPr lang="en-US" altLang="zh-CN" sz="1900" dirty="0">
                  <a:solidFill>
                    <a:schemeClr val="bg2">
                      <a:lumMod val="50000"/>
                    </a:scheme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900" dirty="0">
                    <a:solidFill>
                      <a:schemeClr val="bg2">
                        <a:lumMod val="50000"/>
                      </a:schemeClr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报表能力一般</a:t>
                </a:r>
                <a:endParaRPr lang="en-US" altLang="zh-CN" sz="1900" dirty="0">
                  <a:solidFill>
                    <a:schemeClr val="bg2">
                      <a:lumMod val="50000"/>
                    </a:scheme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900" dirty="0">
                    <a:solidFill>
                      <a:schemeClr val="bg2">
                        <a:lumMod val="50000"/>
                      </a:schemeClr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无大数据分析</a:t>
                </a:r>
                <a:endParaRPr lang="en-US" altLang="zh-CN" sz="1900" dirty="0">
                  <a:solidFill>
                    <a:schemeClr val="bg2">
                      <a:lumMod val="50000"/>
                    </a:scheme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900" dirty="0">
                    <a:solidFill>
                      <a:schemeClr val="bg2">
                        <a:lumMod val="50000"/>
                      </a:schemeClr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无公共访问平台</a:t>
                </a:r>
              </a:p>
              <a:p>
                <a:pPr marL="0" lvl="1" defTabSz="621884">
                  <a:lnSpc>
                    <a:spcPct val="90000"/>
                  </a:lnSpc>
                  <a:spcAft>
                    <a:spcPct val="15000"/>
                  </a:spcAft>
                </a:pPr>
                <a:endPara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sp>
          <p:nvSpPr>
            <p:cNvPr id="12" name="圆角矩形 11"/>
            <p:cNvSpPr/>
            <p:nvPr/>
          </p:nvSpPr>
          <p:spPr>
            <a:xfrm>
              <a:off x="8862516" y="226325"/>
              <a:ext cx="560443" cy="4601497"/>
            </a:xfrm>
            <a:prstGeom prst="roundRect">
              <a:avLst/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182880" tIns="137160" rIns="137160" bIns="137160" rtlCol="0" anchor="ctr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zh-CN" altLang="en-US" sz="28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项目后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917351" y="256266"/>
              <a:ext cx="1945166" cy="1580139"/>
              <a:chOff x="-139092" y="768025"/>
              <a:chExt cx="2544941" cy="4297879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0" name="矩形 19"/>
              <p:cNvSpPr/>
              <p:nvPr/>
            </p:nvSpPr>
            <p:spPr>
              <a:xfrm>
                <a:off x="1926" y="768025"/>
                <a:ext cx="1878143" cy="4297873"/>
              </a:xfrm>
              <a:prstGeom prst="rect">
                <a:avLst/>
              </a:prstGeom>
              <a:grpFill/>
            </p:spPr>
            <p:style>
              <a:lnRef idx="2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-139092" y="768028"/>
                <a:ext cx="2544941" cy="429787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solidFill>
                      <a:schemeClr val="tx1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设备全面更新</a:t>
                </a:r>
                <a:endParaRPr lang="en-US" altLang="zh-CN" sz="1600" dirty="0">
                  <a:solidFill>
                    <a:schemeClr val="tx1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solidFill>
                      <a:schemeClr val="tx1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建立备份机制</a:t>
                </a:r>
                <a:endParaRPr lang="en-US" altLang="zh-CN" sz="1600" dirty="0">
                  <a:solidFill>
                    <a:schemeClr val="tx1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solidFill>
                      <a:schemeClr val="tx1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故障快速处理</a:t>
                </a:r>
                <a:endParaRPr lang="en-US" altLang="zh-CN" sz="1600" dirty="0">
                  <a:solidFill>
                    <a:schemeClr val="tx1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solidFill>
                      <a:schemeClr val="tx1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机房灾难应对</a:t>
                </a: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solidFill>
                      <a:schemeClr val="tx1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完善网络隔离和信息安全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917352" y="1836403"/>
              <a:ext cx="1945164" cy="1467863"/>
              <a:chOff x="3710477" y="-2162132"/>
              <a:chExt cx="2537580" cy="2415601"/>
            </a:xfrm>
            <a:solidFill>
              <a:schemeClr val="tx1">
                <a:lumMod val="75000"/>
              </a:schemeClr>
            </a:solidFill>
          </p:grpSpPr>
          <p:sp>
            <p:nvSpPr>
              <p:cNvPr id="18" name="矩形 17"/>
              <p:cNvSpPr/>
              <p:nvPr/>
            </p:nvSpPr>
            <p:spPr>
              <a:xfrm>
                <a:off x="3858479" y="-2162132"/>
                <a:ext cx="1878143" cy="2415599"/>
              </a:xfrm>
              <a:prstGeom prst="rect">
                <a:avLst/>
              </a:prstGeom>
              <a:grpFill/>
            </p:spPr>
            <p:style>
              <a:lnRef idx="2">
                <a:schemeClr val="accent4">
                  <a:tint val="40000"/>
                  <a:alpha val="90000"/>
                  <a:hueOff val="9825370"/>
                  <a:satOff val="-17009"/>
                  <a:lumOff val="-1232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9825370"/>
                  <a:satOff val="-17009"/>
                  <a:lumOff val="-1232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9825370"/>
                  <a:satOff val="-17009"/>
                  <a:lumOff val="-123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710477" y="-2162130"/>
                <a:ext cx="2537580" cy="241559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制定</a:t>
                </a:r>
                <a:r>
                  <a:rPr lang="en-US" altLang="zh-CN" sz="1600" dirty="0"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IT</a:t>
                </a:r>
                <a:r>
                  <a:rPr lang="zh-CN" altLang="en-US" sz="1600" dirty="0"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规范</a:t>
                </a: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淘汰陈旧设备，激活物理空间</a:t>
                </a: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设备性能和容量扩展能力满足未来</a:t>
                </a:r>
                <a:r>
                  <a:rPr lang="en-US" altLang="zh-CN" sz="1600" dirty="0"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2</a:t>
                </a:r>
                <a:r>
                  <a:rPr lang="zh-CN" altLang="en-US" sz="1600" dirty="0"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年使用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917351" y="3304265"/>
              <a:ext cx="1945164" cy="1545575"/>
              <a:chOff x="1989131" y="768028"/>
              <a:chExt cx="2544940" cy="2415599"/>
            </a:xfrm>
            <a:solidFill>
              <a:schemeClr val="tx1">
                <a:lumMod val="75000"/>
              </a:schemeClr>
            </a:solidFill>
          </p:grpSpPr>
          <p:sp>
            <p:nvSpPr>
              <p:cNvPr id="16" name="矩形 15"/>
              <p:cNvSpPr/>
              <p:nvPr/>
            </p:nvSpPr>
            <p:spPr>
              <a:xfrm>
                <a:off x="2143009" y="768028"/>
                <a:ext cx="1878143" cy="2415599"/>
              </a:xfrm>
              <a:prstGeom prst="rect">
                <a:avLst/>
              </a:prstGeom>
              <a:grpFill/>
            </p:spPr>
            <p:style>
              <a:lnRef idx="2">
                <a:schemeClr val="accent4">
                  <a:tint val="40000"/>
                  <a:alpha val="90000"/>
                  <a:hueOff val="9825370"/>
                  <a:satOff val="-17009"/>
                  <a:lumOff val="-1232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9825370"/>
                  <a:satOff val="-17009"/>
                  <a:lumOff val="-1232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9825370"/>
                  <a:satOff val="-17009"/>
                  <a:lumOff val="-123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989131" y="768028"/>
                <a:ext cx="2544940" cy="241559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数据规范工作可以开始开展</a:t>
                </a:r>
                <a:endParaRPr lang="en-US" altLang="zh-CN" sz="1600" dirty="0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筹建大数据平台</a:t>
                </a:r>
                <a:endParaRPr lang="en-US" altLang="zh-CN" sz="1600" dirty="0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  <a:p>
                <a:pPr marL="114230" lvl="1" indent="-114230" defTabSz="621884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zh-CN" altLang="en-US" sz="1600" dirty="0"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筹建移动平台和公共访问平台</a:t>
                </a:r>
              </a:p>
              <a:p>
                <a:pPr marL="0" lvl="1" defTabSz="621884">
                  <a:lnSpc>
                    <a:spcPct val="90000"/>
                  </a:lnSpc>
                  <a:spcAft>
                    <a:spcPct val="15000"/>
                  </a:spcAft>
                </a:pPr>
                <a:endParaRPr lang="zh-CN" altLang="en-US" sz="1200" dirty="0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7" name="右箭头 6"/>
          <p:cNvSpPr/>
          <p:nvPr/>
        </p:nvSpPr>
        <p:spPr>
          <a:xfrm>
            <a:off x="5435600" y="990600"/>
            <a:ext cx="6477000" cy="924144"/>
          </a:xfrm>
          <a:prstGeom prst="rightArrow">
            <a:avLst>
              <a:gd name="adj1" fmla="val 50000"/>
              <a:gd name="adj2" fmla="val 48626"/>
            </a:avLst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lIns="182774" tIns="137059" rIns="137059" bIns="137059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从维持企业生存走向</a:t>
            </a:r>
            <a:r>
              <a:rPr lang="en-US" altLang="zh-CN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IT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驱动业务繁荣</a:t>
            </a:r>
          </a:p>
        </p:txBody>
      </p:sp>
      <p:grpSp>
        <p:nvGrpSpPr>
          <p:cNvPr id="28" name="Group 45"/>
          <p:cNvGrpSpPr/>
          <p:nvPr/>
        </p:nvGrpSpPr>
        <p:grpSpPr>
          <a:xfrm rot="10800000">
            <a:off x="10004313" y="6434677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29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Group 48"/>
          <p:cNvGrpSpPr/>
          <p:nvPr/>
        </p:nvGrpSpPr>
        <p:grpSpPr>
          <a:xfrm rot="10800000">
            <a:off x="10269847" y="6362667"/>
            <a:ext cx="1916906" cy="493260"/>
            <a:chOff x="4342080" y="0"/>
            <a:chExt cx="1916906" cy="493260"/>
          </a:xfrm>
        </p:grpSpPr>
        <p:sp>
          <p:nvSpPr>
            <p:cNvPr id="32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Group 16"/>
          <p:cNvGrpSpPr/>
          <p:nvPr/>
        </p:nvGrpSpPr>
        <p:grpSpPr>
          <a:xfrm>
            <a:off x="10928284" y="6398826"/>
            <a:ext cx="1101716" cy="420939"/>
            <a:chOff x="6804248" y="217554"/>
            <a:chExt cx="2019300" cy="771525"/>
          </a:xfrm>
        </p:grpSpPr>
        <p:pic>
          <p:nvPicPr>
            <p:cNvPr id="35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36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0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7"/>
          <p:cNvGrpSpPr/>
          <p:nvPr/>
        </p:nvGrpSpPr>
        <p:grpSpPr>
          <a:xfrm>
            <a:off x="-1" y="0"/>
            <a:ext cx="9695794" cy="740979"/>
            <a:chOff x="0" y="-4422"/>
            <a:chExt cx="6975574" cy="714248"/>
          </a:xfrm>
        </p:grpSpPr>
        <p:grpSp>
          <p:nvGrpSpPr>
            <p:cNvPr id="17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21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2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18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19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0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33" y="253057"/>
            <a:ext cx="10607040" cy="88639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Application Protection Manager + Instant Replay</a:t>
            </a:r>
            <a:endParaRPr lang="zh-CN" altLang="en-US" sz="2400" b="1" dirty="0">
              <a:solidFill>
                <a:schemeClr val="tx1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6" name="AutoShape 4" descr="data:image/jpeg;base64,/9j/4AAQSkZJRgABAQAAAQABAAD/2wCEAAkGBxINEBQRERQWFBQVFBYUFBUXGBUYFhQVFBQWFhYWFBcYHiggGh0xHRYUITEhJSkrLi4vFx8zODMsNygtLisBCgoKDg0OGhAQGzAmICQsNi83LzYtLzcwKzcvLCw1NzcuLzc3MS0zMjcsKy03NDIsLzAwLCs3LDcxLywvLDQvNv/AABEIAIsBaQMBIgACEQEDEQH/xAAcAAEAAgMBAQEAAAAAAAAAAAAABQYBBAcCAwj/xABEEAABAwIEAgcEBgcHBQEAAAABAAIDBBEFEiExBkEHEyIyUWGBQlJxkRQjM6GxwQhicpKy0fA1U2NzguHxFRckQ6IW/8QAGQEBAAMBAQAAAAAAAAAAAAAAAAECBAMF/8QALBEBAAICAAQEBQQDAAAAAAAAAAECAxEEITFBEiJRYRNxgZGxFDKh0QXh8P/aAAwDAQACEQMRAD8A7iiIgLF1lVnirH3Uz46eOwklF2uOg3tZt9CdvgiYiZ6Jytr44BeRwHgNyfgBqtaOpmn1Yzq2+9Jq4/ssH5qL/wDzuRokLnSyg5nXJ7XiGncEcit+jgMjc0U8g8Wv7RB8DfVENxlA3d5Mh8Xbejdgs4c7slvNji30G33L5tbO32mO+IIXzp5SJSTYB2hsbjMPNBJosLKAiIgIiICIiAiIgIiICIiAiIgIiICIiAiIgIiICIiAiIgIiICIiAiIgIiICIiAiIgKH4lwCLEoTDKLe0x470bxs5qmERatprO4cfw6grKOo+hOrZqaU/Yvd9bTVA10aH91/lc8vWQoK3F4552MbBO+FwbIB2C8Obma8DwOuviD4K98Q4HHiELopR5scNHMcNnNPIqhYNiktJikcVT9oWGmlfylDO1BL6jMPj8VxtHheriyfHrafDEzEdNen8tuo41q4zarw+oY0b9X2m+ptb/6W3F0jUEjQx3WQnkHMOh8y26+9VxBPiMrqfDuy1ptLVOALW+IiHtO+K1eIuH4KCKCbL1hFSzrnydp0rZbsdnJ/aGmw5J4rdpRFME6rkpq09on876J+i4woZQLVMQP6zg3X/VZTUNQyQXa5rh5EH8FXKvgPDp9TTtb/llzN/JpAVI4g4aoKJ+SmqJxOdGww/WPJ8Da1vUq02tHVxpg4fLOqWtE+8b/AA6+srjmFtxyOV0MU2Z8cbZHRyOY6zXlwaCXDQ9kmwPMaqV/7g1tCQMQonAe+y4B+F7tv5ZkjJHcv/j7xOqWrb5TzdORVnAuOaGusGS5Hn2JOw6/gL6H0JVkBV4mJ6MV8d6Tq0aekWFlSoIiICIiAiIgIiICIiAiIgIiICIiAiIgIiICIiAiIgIiICIiAiIgIiICIiDBXP8ApZwgSQx1LR2o3ZXHxY46X+Bt8yugFQnGkIfh9QD/AHTj6t7Q/Bc8td1mGrgss4s9bR6qRhFbieFRNZ9Ga+AC4yjWx1vmYfxF1jinjCPEKJ8GR0cpcwjYt7Lwd9xtzCuD8cjo6OFz+090bQyMd55yjb+apuLYTPUVELqizZKh9hG0DsRje/ms94tFdVl6uC+LJl+JlpETE73HfXsk466sxs5IHfRqZvZc+/1r/EC239anZWbBsApsLjJjaBoS+R2r3W1Jc771UMS4LqKI9dRSuNtbXDXgfwu9VC4vxrUz0r6aQDM7sukFwS3mCPHl6lT8TwfvjmTws8TqvDWjwb5x0mPn6rnwA41TqquI+3myxn/CiGVv5qy4jXwQNJnexjba5yACPgd1z3AqbFKunjihLKOmDbNcLGRw5nx1JPu/mp7DOj2ljOecvqpNy6Ylwv5N/nddqWmY5QxcTixVyTN7fSOc8vfoq2Pw4RiLnNpIZpJtRmpYyGX/AFi6zConA8XxTDHyMY100UGXrYnEP6trrlou0ktdYbC9uYXROMsfZhUDYqdrevl+rp4mgCxOmbKOQJHxNlucGYGaCmDXnNNITLO46l0j9TrztoPRPDuVv1HhxeaNxPSJncvPCnGNNirfqjlkA7UTu8PMe8PMKxXVG4r4DbO/6VRO+j1TTmBb2WvPnbY+ex5grd4K4odWB1PVN6qrh0kjOmYe+3y/rZXiZ6SyZMVbV8ePp3jvH+ltRYCyrMwiIgIiICIiAiIgIiICIiAiIgIiICIiAiIgIiICIiAiIgIiICIiAiIgwVBcb1AjoZr+03IPPObfgSp0qocTVDKmqipnEdVD/wCRUk7ADuNPx10VLz5Wjhq7yxM9I5/Zr8DxQzfXySCSdrQMp/8ASwaANafIbrSdj8RrZKogvyDqqeMbu8XeW7vmoHEHxuneaEPDA0k2v3dnEcw34q88K0FLDTNqWjUtzOkfa7bd4eDbWOyz0mbeWOz1eIpTFvLbc+LlEentKBx11XPC6areaeEd2Ftw+QnZtv5/JfLhjgZtVTukqMzTIPqraFg9/Xe+m/L4qXpqZ2MTieUEUsZ+qYdOsI9ojw0/rVTOJ8U0dGCHytuPYb2nacrN2UxSsz4rdHOeJzUr8LDHm767e39qLSz1XDcwZNeSkebZmg2aT7TR7Lt7t58lfsY4hgpKU1RcHMIBZYj6wu7rW+JKpuKcdfT2ugpqJ9Q12hDxofRt7fEkKFw7gjFJhG1zxBHESYw91zHm3ytaDc/Eqa21ypzj8OmXh4y6ycTqlu/P9307SsvCeDPkmOKYiQ2V+sMb9BAw3to7Y2PxGvM6T9bxth0HfqoiRuGuDyPI5L2Veg6MI5LGsqZqg7kZi1t/K5JHzVjwzgygpbGOnZce0673fvPJK61iYYc98Frbm0z8o1Eff+kZ/wBxKZ5tBFU1B/woHn77WUbi8VVXyR1NPQy09TEQWTSviZmbftRyNYXEtIJFjtddBZEGiwAA8BovVlbW+rPGWtZ3Sv8ALxTucWguFnWFxe9jbUX5r6LACyrOAiIgIiICIiAiIgIiICIiAiIgIiICIiAiIgIiICIiAiIgIiICIiAiLTxPEYqSJ00zg1jRck/cB4nyRMRMzqGtxFjDaGEyHtOPZjYN5Hu0a0D4rnTcOlEhE/11XO7rOoHcj8H1Dh7IuLNv81DYtxq+qqOvAIcCWwAi4hadC8N9qU+PJS+A4fiM4LYWmlZJ2nzSG88t/ace96AAC6y3tF5e/i4S/DY93mI36z/0/bnK4UbKTCIndfK0yP8AtXHvPNtmtGuW2gCplNXTTxilpYjJC2R7rWOVwLiWNedLAaaXF1bME4Epo+3MXTycy86X/Z5+pKtIhbHkaxoaOQAAA9ArfDtb2Y/1WLFMzHnme88o+kKTHwzXVgAqagRMGnVR8h4WFh+KlaDgWjp7Es6xwtrIb/Juw+StLmXXylJA1XSMVYZr8bmtGonUekcnqnhaxoDWhoGwAAH3L6LEewXpdGSebCyiiuIsfgwyNktQS1j5WRAgXs597F3gNDqglUUVxHj8GGU5qKhxbGHNboMxLnmwDQN/H0K3KepL3yMyPbkLQHOFmvzC92G+ttig2UWLpdBlFi6wXIPSKEwjiJlUGOLHxNle5tPny3nDQXF7Q0ktFge9Y6eYUyx4dsQeWniOSD0iIgIiICIiAiIgIiICIiAiIgIiICIiAiIgIiICIiAiLUr6wQge09xsxg3c78h4nkg+eMYtFRRGWZwa0fMnk1o3JPgFzLFaKux+Vj5g6lpifqmO1cRtnLNLnXc6Dlfc9DhwUPkE9TaWUdwHuQ+UTfHxcdT5DRYx0ljo38gfzB/mqzXxdWnDn+BzpHm9fT5NTAuD6PDW52sDntH2r7OftrYnu+imKAZryHnoPIeS1a+p6xzY2kWNi48vH/dbP02OMBrTe2lgpiNOOTLfJPivO5fSVpY7MNj3h+awZQXg30Av814M0jxe2UeJXimhLhmFt9jsVKjbEhd3Rp4n8liVtmnmfFZbNycMp+75rzVu7Pqg+sew+C9rywaBekBVPpCom1LKSJ7c7H1sbXttcFjo5Qb/AD3VsVa494whwOm6+UF7nHJFGN3vtfU8mgak/mQgoPElLU1VDUxVDXOGHU74WEi/0ioecsczRbcQZdr9qZ3u6zvET3iWszGUU5q6IVBYZART9X27Fmobmyh1uRN+aplL0j8Q17TNSUbTDrYthe8abgOJ7R+Cv3RZxZVYtHOK2IRSwPYwtDXMJzNJ7TH6jZBrT4fR1VTQRUpJpSat0gjfKI3uDIey4g6jW9trj4qIrMghqMxkGLipkFO0GXrBaa1MIwDbqOr6u/s2LrqS6Q+lWDB3mmgYJ6gDtNvaOK+weRqXc8o9bKljpD4jkb17KL6vcEUspGXyN7keaC11cj4quubSkVNTJHVPilaZOupXtjGWCRh7OS4swi2pGmt19sOhpJZ6RlBneHxStrwTMbxGA2+k5tpetyWvZ3f5XWr0f9L8eITClrIxTzvOVjx9m9w9l19WO3te45K2dI/EEmE4fLVwNYXtdGLOBynM8NN7EcigqVFg1HBBhEs0YY0ucJHEyWDjE8sDtezdwHhroulYZhkVKHNiblDnukdqTdzzcnVQHRnxHLjGHtqp2sD3SPbZgIbZjrDclWxARVjj7jGHA6brpAXvccsUYNi925ueQA1JXLaXpG4hrmmelo2mHkWwvcCPAOLu36IO8oqR0WcVVWLQzGsiEUsMojc0Ncw6sDu012oOqu6AiIgIiICIiAiIgIiICIiAiIgIiICIiAiIg+VRMI2ue7QNBcT5BVzBa1jy+sqHtaXEtiDiOxGPAeP8lI8VNJo5cu9h8g9pd911F8ECGSLuN6xjtTYF1jq03Py9FPZCV/621/2MckvmGkN+blo4tPM5gEjWMBIs2+Z5PlZT88zY2l7jZrRcnwAUXhkDqh/0mUWvpEw+y3k4+ZUJaGHwN6wxzXa7kL2B8iVYoaZjO6AP68V8MRw9s410cNncx5eYUfDiL6Y9XL2gNnA3NvNSN7EZTpGN3fgtxjQ0AcgoKjlklkc9rQSeZ2aP+FKMpC7WRxd5bNUD6uqAdGjMfLb1K1p29po01Ow2W81oAsFoxHrJieTdPy/mgkEREBcY/SRwyV8NLUNBMcbnskt7Bky5SfI5SL/DxXZ18qmBkrHMkaHMcC1zXAEOB3BB3Qc+6JONqOso4KQOEVRFG2MxOsM2UWzR8nA+G4Vzx+ubRUtRU2F44XyHxORpIB/rmuSdIXQ3Gxj6vDSWOYDI6nJ7Nhqepdu087H0svhwDxTU4zhOIYdM4ySx0rzDIdXPaWkZHnmQQNd9UEV0G4C3FcQqK2pHWGEiSztQ6eZzyHkc7ZXH4kL9E2XCP0bMSa2SrpnEBz2xSsHM5M7X/wATF3hBwT9IXh2Onkgr4QGOlcY5cumZ7RmZJp7VgRfyCneOcVdX8JMqH6veynznxe2RrXH5gn1Wt+kjiLBT0tPftukdLbwY1pbf5u+4rzxJRup+DYmOBByQPIPLPKHD7iEFk6BP7Fj/AM2b+NdFXOugT+xY/wDNm/jXRUHFv0kcMlfHS1LQTHGZGPPumTJlJ8uyR8lZuibjajraOnpQ5sdRDEyIxHsl2Robmj94G19NdVfaumZMx0cjQ9jhZzXC7XA8iCuK9InQ6yKOSsw0uaWAyOgJ0s3tEwu3BAF8pvtp4IO2WAu6wB5nxt4lcexrpYq6yrNHglO2Yi/1rgXZg3RzmNuA1t7dpx1vsovg/j2orMFxGnmcXzU9K50cp7zo3DIQ88yLjXmD5XVa6LcSxaljmdhdJHOHPaJHuYXOBaLhlw9umt/VBdsM6U6/D6tlNjVO2Nr7WkaMpaCbZzqWubfe1rKa6WukKpwSSmbTNhe2Zj3OMgee6WgZS1w0sfNUHjai4gxwRCpw8N6ouLTG3Ke2BcEukOmg+S8dNccrIMIbMCJW0QbIDuHhsQcD53ugveB9IFfi1YW0dOBSBkgbM+N5EkzYyRd1wGtzi1hr5r30T9JM+M1E1NVsijkYzOwRte2+V2V4cHuOoJaugcP0bKelgijAaxkTA0D9kf8AK4ZxHF/0DimOoHZhmeJb7Nyz5o5fk7MfkUHU+lHi92CUPXxBjpXSNjja+5aSblxIBBOgPNVx/Sm+iwmCsrY2Gpqc7oII8zWmMGwe8uLiBsb87iwVc6YZHYvjVHhcRuGWDrHZ0xDnk/CNoPzUD0ute3G4aeKMPEMdNFTwnuu2ystcaEnLyQWJ3HfEnU/TfocYp7Z7dWbZPetnz2tzXQOBuO48ZopJ2N6uWEESRE3AcGlzS082n0OhVLdxRxSRlOGwkWtbq3Wttb7bZavQ7wvXYa6tNVA+Fj6YgF1rOc3NpofMoNfB+m2smjla6nikqHZG0scTJe09xdnLxnJIADdBa/j4XXgnHsYrYJXVEEbJo5Mojex8WZpDCCCSfF+oB2AVC/RtpGPqqqVwBdHEwMPu9Y52a37oX6Asg8U+bKM9s1hmttmtrbyuvoiICIiAiIgIiICIiDxIwOBBFwRYjxBVDrqKXCZ+uju6In0t7j/yKv68SRh4IcAQdCDqCEFYdi8VaW5nZIWWc5h70knJmUalo389FJnEpZNIIHW9+T6tv7p7R+5RlfwoWv62kf1bhqGkm3+k7j4arMeP1FN2auF1v7xg09eX3hShIHDp5vtprD3IxYep5qPmo2PmEEI7usj73I8vx9fgtqq4lidFeFwdI4hrGnQhx5m/IbrGFTw0zMocZpDrIYwXkuPmNLboJB2FMGrMzD4tP4r0xk7PabIPMZT8wvl9KqJO5CGDxkcL/utuvTKGR/2spP6rOy37tSoS9TYjkBzNsbcnNP8Av9yzhEdmZju7X05LWxCFoyQRgDO67re63UkqVYLCw2CD0iIgLnHSviWKUMtNU4cySRjWyNnY1pkYblpbnYNeRs4ba6ro6IOB4h0q4tVwup4sPLJJGlhe2OZzu0LHKwjQ/NWjoS4EmwtktTVtySzBrWxaEsjGpL/BxJ25W89Op2WUHBeOujetw2sOI4SHubnMuSP7SFxNyGt9th17IvobEEL4T9NeJ08YZNSRsktbO9srLkbnIV+gVX+NuFIcZpXU8wse9FJbtRPto4eXiOYQcf4R4EruIKpuJYo49S4h4DrZpWDVrGNHcj/301uuidM9G+XBpo4Y3PdmhysY0uNhI3ZrRtZVTozocbwSY0s9K6ajLyLtkiPVEm3WRZnAlvMtsPG19D2ZB+ceD+L8YwelbSw4e9zGuc674J813m52V+4A46xTEa1sFXR9REWPcX9VM3Vo0GZ+i6isIOcdK+KYpQS0tRhzHyRtbKJ2NYZGG5ZkzsGo9qzhsqVifSni1bA6mioHMkkaYy9jJnOGYZTkaRod/Fd8SyDkvRL0bvpKWpdXNyvq4+pMWmaOI3vmPvEkG3LKFTsJbi3B1VK0U7qinkO7WvMUgb3Xtc2+R9jqD9+hX6LWUHHaPpLxXEpY4abDXxB0jBJI4PeGMzDObuY1rdL7rR/SHwuepmozDDLKGxy36tj32u5lr5Rou32RB8MPFoowfcb/AAhc36euGnV1CyeFjnywSDssaXPdHIQ1wAGu+U/NdQWLIOK9CuBVM9dU4lXRvZIGiNnWNc1xc4Wc4Bwvo1rRf9Zb/TXwLUVr48Qoml80TQ17G98hpzMfH4kEnTfay64sIOIYf0w4lHGI5sMfJKBYvHWszEcyzqzr6q+cG4pX19DUzV8Bge4vEMWUtPV9ULaHtXzF26udksg4l+jvhc9NLWGeGWIOZFl6xj2Xs597ZgL7hduWFlAREQEREBERAREQEREGCsrBWUBYssogjqvA6abvxNv4jsn5tstJvDLI/sZZovIOuPkVPIghm0FWzu1IcPB8YP3jVfZhqxuIHfAvb+RUmiCMZRvf1j5LB72ZG5XO7DbcnCxBub3CiqLDK6OdhdOHQB4e5pc5zz9QGFmYjVmfM/U3u4chZWhEGAsoiAiIgIiICIiDFllEQEREBERAREQEREBERAREQEREBERAREQEREBERAREQEREH//Z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74" tIns="60937" rIns="121874" bIns="6093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7" name="AutoShape 6" descr="data:image/jpeg;base64,/9j/4AAQSkZJRgABAQAAAQABAAD/2wCEAAkGBxINEBQRERQWFBQVFBYUFBUXGBUYFhQVFBQWFhYWFBcYHiggGh0xHRYUITEhJSkrLi4vFx8zODMsNygtLisBCgoKDg0OGhAQGzAmICQsNi83LzYtLzcwKzcvLCw1NzcuLzc3MS0zMjcsKy03NDIsLzAwLCs3LDcxLywvLDQvNv/AABEIAIsBaQMBIgACEQEDEQH/xAAcAAEAAgMBAQEAAAAAAAAAAAAABQYBBAcCAwj/xABEEAABAwIEAgcEBgcHBQEAAAABAAIDBBEFEiExBkEHEyIyUWGBQlJxkRQjM6GxwQhicpKy0fA1U2NzguHxFRckQ6IW/8QAGQEBAAMBAQAAAAAAAAAAAAAAAAECBAMF/8QALBEBAAICAAQEBQQDAAAAAAAAAAECAxEEITFBEiJRYRNxgZGxFDKh0QXh8P/aAAwDAQACEQMRAD8A7iiIgLF1lVnirH3Uz46eOwklF2uOg3tZt9CdvgiYiZ6Jytr44BeRwHgNyfgBqtaOpmn1Yzq2+9Jq4/ssH5qL/wDzuRokLnSyg5nXJ7XiGncEcit+jgMjc0U8g8Wv7RB8DfVENxlA3d5Mh8Xbejdgs4c7slvNji30G33L5tbO32mO+IIXzp5SJSTYB2hsbjMPNBJosLKAiIgIiICIiAiIgIiICIiAiIgIiICIiAiIgIiICIiAiIgIiICIiAiIgIiICIiAiIgKH4lwCLEoTDKLe0x470bxs5qmERatprO4cfw6grKOo+hOrZqaU/Yvd9bTVA10aH91/lc8vWQoK3F4552MbBO+FwbIB2C8Obma8DwOuviD4K98Q4HHiELopR5scNHMcNnNPIqhYNiktJikcVT9oWGmlfylDO1BL6jMPj8VxtHheriyfHrafDEzEdNen8tuo41q4zarw+oY0b9X2m+ptb/6W3F0jUEjQx3WQnkHMOh8y26+9VxBPiMrqfDuy1ptLVOALW+IiHtO+K1eIuH4KCKCbL1hFSzrnydp0rZbsdnJ/aGmw5J4rdpRFME6rkpq09on876J+i4woZQLVMQP6zg3X/VZTUNQyQXa5rh5EH8FXKvgPDp9TTtb/llzN/JpAVI4g4aoKJ+SmqJxOdGww/WPJ8Da1vUq02tHVxpg4fLOqWtE+8b/AA6+srjmFtxyOV0MU2Z8cbZHRyOY6zXlwaCXDQ9kmwPMaqV/7g1tCQMQonAe+y4B+F7tv5ZkjJHcv/j7xOqWrb5TzdORVnAuOaGusGS5Hn2JOw6/gL6H0JVkBV4mJ6MV8d6Tq0aekWFlSoIiICIiAiIgIiICIiAiIgIiICIiAiIgIiICIiAiIgIiICIiAiIgIiICIiDBXP8ApZwgSQx1LR2o3ZXHxY46X+Bt8yugFQnGkIfh9QD/AHTj6t7Q/Bc8td1mGrgss4s9bR6qRhFbieFRNZ9Ga+AC4yjWx1vmYfxF1jinjCPEKJ8GR0cpcwjYt7Lwd9xtzCuD8cjo6OFz+090bQyMd55yjb+apuLYTPUVELqizZKh9hG0DsRje/ms94tFdVl6uC+LJl+JlpETE73HfXsk466sxs5IHfRqZvZc+/1r/EC239anZWbBsApsLjJjaBoS+R2r3W1Jc771UMS4LqKI9dRSuNtbXDXgfwu9VC4vxrUz0r6aQDM7sukFwS3mCPHl6lT8TwfvjmTws8TqvDWjwb5x0mPn6rnwA41TqquI+3myxn/CiGVv5qy4jXwQNJnexjba5yACPgd1z3AqbFKunjihLKOmDbNcLGRw5nx1JPu/mp7DOj2ljOecvqpNy6Ylwv5N/nddqWmY5QxcTixVyTN7fSOc8vfoq2Pw4RiLnNpIZpJtRmpYyGX/AFi6zConA8XxTDHyMY100UGXrYnEP6trrlou0ktdYbC9uYXROMsfZhUDYqdrevl+rp4mgCxOmbKOQJHxNlucGYGaCmDXnNNITLO46l0j9TrztoPRPDuVv1HhxeaNxPSJncvPCnGNNirfqjlkA7UTu8PMe8PMKxXVG4r4DbO/6VRO+j1TTmBb2WvPnbY+ex5grd4K4odWB1PVN6qrh0kjOmYe+3y/rZXiZ6SyZMVbV8ePp3jvH+ltRYCyrMwiIgIiICIiAiIgIiICIiAiIgIiICIiAiIgIiICIiAiIgIiICIiAiIgwVBcb1AjoZr+03IPPObfgSp0qocTVDKmqipnEdVD/wCRUk7ADuNPx10VLz5Wjhq7yxM9I5/Zr8DxQzfXySCSdrQMp/8ASwaANafIbrSdj8RrZKogvyDqqeMbu8XeW7vmoHEHxuneaEPDA0k2v3dnEcw34q88K0FLDTNqWjUtzOkfa7bd4eDbWOyz0mbeWOz1eIpTFvLbc+LlEentKBx11XPC6areaeEd2Ftw+QnZtv5/JfLhjgZtVTukqMzTIPqraFg9/Xe+m/L4qXpqZ2MTieUEUsZ+qYdOsI9ojw0/rVTOJ8U0dGCHytuPYb2nacrN2UxSsz4rdHOeJzUr8LDHm767e39qLSz1XDcwZNeSkebZmg2aT7TR7Lt7t58lfsY4hgpKU1RcHMIBZYj6wu7rW+JKpuKcdfT2ugpqJ9Q12hDxofRt7fEkKFw7gjFJhG1zxBHESYw91zHm3ytaDc/Eqa21ypzj8OmXh4y6ycTqlu/P9307SsvCeDPkmOKYiQ2V+sMb9BAw3to7Y2PxGvM6T9bxth0HfqoiRuGuDyPI5L2Veg6MI5LGsqZqg7kZi1t/K5JHzVjwzgygpbGOnZce0673fvPJK61iYYc98Frbm0z8o1Eff+kZ/wBxKZ5tBFU1B/woHn77WUbi8VVXyR1NPQy09TEQWTSviZmbftRyNYXEtIJFjtddBZEGiwAA8BovVlbW+rPGWtZ3Sv8ALxTucWguFnWFxe9jbUX5r6LACyrOAiIgIiICIiAiIgIiICIiAiIgIiICIiAiIgIiICIiAiIgIiICIiAiLTxPEYqSJ00zg1jRck/cB4nyRMRMzqGtxFjDaGEyHtOPZjYN5Hu0a0D4rnTcOlEhE/11XO7rOoHcj8H1Dh7IuLNv81DYtxq+qqOvAIcCWwAi4hadC8N9qU+PJS+A4fiM4LYWmlZJ2nzSG88t/ace96AAC6y3tF5e/i4S/DY93mI36z/0/bnK4UbKTCIndfK0yP8AtXHvPNtmtGuW2gCplNXTTxilpYjJC2R7rWOVwLiWNedLAaaXF1bME4Epo+3MXTycy86X/Z5+pKtIhbHkaxoaOQAAA9ArfDtb2Y/1WLFMzHnme88o+kKTHwzXVgAqagRMGnVR8h4WFh+KlaDgWjp7Es6xwtrIb/Juw+StLmXXylJA1XSMVYZr8bmtGonUekcnqnhaxoDWhoGwAAH3L6LEewXpdGSebCyiiuIsfgwyNktQS1j5WRAgXs597F3gNDqglUUVxHj8GGU5qKhxbGHNboMxLnmwDQN/H0K3KepL3yMyPbkLQHOFmvzC92G+ttig2UWLpdBlFi6wXIPSKEwjiJlUGOLHxNle5tPny3nDQXF7Q0ktFge9Y6eYUyx4dsQeWniOSD0iIgIiICIiAiIgIiICIiAiIgIiICIiAiIgIiICIiAiLUr6wQge09xsxg3c78h4nkg+eMYtFRRGWZwa0fMnk1o3JPgFzLFaKux+Vj5g6lpifqmO1cRtnLNLnXc6Dlfc9DhwUPkE9TaWUdwHuQ+UTfHxcdT5DRYx0ljo38gfzB/mqzXxdWnDn+BzpHm9fT5NTAuD6PDW52sDntH2r7OftrYnu+imKAZryHnoPIeS1a+p6xzY2kWNi48vH/dbP02OMBrTe2lgpiNOOTLfJPivO5fSVpY7MNj3h+awZQXg30Av814M0jxe2UeJXimhLhmFt9jsVKjbEhd3Rp4n8liVtmnmfFZbNycMp+75rzVu7Pqg+sew+C9rywaBekBVPpCom1LKSJ7c7H1sbXttcFjo5Qb/AD3VsVa494whwOm6+UF7nHJFGN3vtfU8mgak/mQgoPElLU1VDUxVDXOGHU74WEi/0ioecsczRbcQZdr9qZ3u6zvET3iWszGUU5q6IVBYZART9X27Fmobmyh1uRN+aplL0j8Q17TNSUbTDrYthe8abgOJ7R+Cv3RZxZVYtHOK2IRSwPYwtDXMJzNJ7TH6jZBrT4fR1VTQRUpJpSat0gjfKI3uDIey4g6jW9trj4qIrMghqMxkGLipkFO0GXrBaa1MIwDbqOr6u/s2LrqS6Q+lWDB3mmgYJ6gDtNvaOK+weRqXc8o9bKljpD4jkb17KL6vcEUspGXyN7keaC11cj4quubSkVNTJHVPilaZOupXtjGWCRh7OS4swi2pGmt19sOhpJZ6RlBneHxStrwTMbxGA2+k5tpetyWvZ3f5XWr0f9L8eITClrIxTzvOVjx9m9w9l19WO3te45K2dI/EEmE4fLVwNYXtdGLOBynM8NN7EcigqVFg1HBBhEs0YY0ucJHEyWDjE8sDtezdwHhroulYZhkVKHNiblDnukdqTdzzcnVQHRnxHLjGHtqp2sD3SPbZgIbZjrDclWxARVjj7jGHA6brpAXvccsUYNi925ueQA1JXLaXpG4hrmmelo2mHkWwvcCPAOLu36IO8oqR0WcVVWLQzGsiEUsMojc0Ncw6sDu012oOqu6AiIgIiICIiAiIgIiICIiAiIgIiICIiAiIg+VRMI2ue7QNBcT5BVzBa1jy+sqHtaXEtiDiOxGPAeP8lI8VNJo5cu9h8g9pd911F8ECGSLuN6xjtTYF1jq03Py9FPZCV/621/2MckvmGkN+blo4tPM5gEjWMBIs2+Z5PlZT88zY2l7jZrRcnwAUXhkDqh/0mUWvpEw+y3k4+ZUJaGHwN6wxzXa7kL2B8iVYoaZjO6AP68V8MRw9s410cNncx5eYUfDiL6Y9XL2gNnA3NvNSN7EZTpGN3fgtxjQ0AcgoKjlklkc9rQSeZ2aP+FKMpC7WRxd5bNUD6uqAdGjMfLb1K1p29po01Ow2W81oAsFoxHrJieTdPy/mgkEREBcY/SRwyV8NLUNBMcbnskt7Bky5SfI5SL/DxXZ18qmBkrHMkaHMcC1zXAEOB3BB3Qc+6JONqOso4KQOEVRFG2MxOsM2UWzR8nA+G4Vzx+ubRUtRU2F44XyHxORpIB/rmuSdIXQ3Gxj6vDSWOYDI6nJ7Nhqepdu087H0svhwDxTU4zhOIYdM4ySx0rzDIdXPaWkZHnmQQNd9UEV0G4C3FcQqK2pHWGEiSztQ6eZzyHkc7ZXH4kL9E2XCP0bMSa2SrpnEBz2xSsHM5M7X/wATF3hBwT9IXh2Onkgr4QGOlcY5cumZ7RmZJp7VgRfyCneOcVdX8JMqH6veynznxe2RrXH5gn1Wt+kjiLBT0tPftukdLbwY1pbf5u+4rzxJRup+DYmOBByQPIPLPKHD7iEFk6BP7Fj/AM2b+NdFXOugT+xY/wDNm/jXRUHFv0kcMlfHS1LQTHGZGPPumTJlJ8uyR8lZuibjajraOnpQ5sdRDEyIxHsl2Robmj94G19NdVfaumZMx0cjQ9jhZzXC7XA8iCuK9InQ6yKOSsw0uaWAyOgJ0s3tEwu3BAF8pvtp4IO2WAu6wB5nxt4lcexrpYq6yrNHglO2Yi/1rgXZg3RzmNuA1t7dpx1vsovg/j2orMFxGnmcXzU9K50cp7zo3DIQ88yLjXmD5XVa6LcSxaljmdhdJHOHPaJHuYXOBaLhlw9umt/VBdsM6U6/D6tlNjVO2Nr7WkaMpaCbZzqWubfe1rKa6WukKpwSSmbTNhe2Zj3OMgee6WgZS1w0sfNUHjai4gxwRCpw8N6ouLTG3Ke2BcEukOmg+S8dNccrIMIbMCJW0QbIDuHhsQcD53ugveB9IFfi1YW0dOBSBkgbM+N5EkzYyRd1wGtzi1hr5r30T9JM+M1E1NVsijkYzOwRte2+V2V4cHuOoJaugcP0bKelgijAaxkTA0D9kf8AK4ZxHF/0DimOoHZhmeJb7Nyz5o5fk7MfkUHU+lHi92CUPXxBjpXSNjja+5aSblxIBBOgPNVx/Sm+iwmCsrY2Gpqc7oII8zWmMGwe8uLiBsb87iwVc6YZHYvjVHhcRuGWDrHZ0xDnk/CNoPzUD0ute3G4aeKMPEMdNFTwnuu2ystcaEnLyQWJ3HfEnU/TfocYp7Z7dWbZPetnz2tzXQOBuO48ZopJ2N6uWEESRE3AcGlzS082n0OhVLdxRxSRlOGwkWtbq3Wttb7bZavQ7wvXYa6tNVA+Fj6YgF1rOc3NpofMoNfB+m2smjla6nikqHZG0scTJe09xdnLxnJIADdBa/j4XXgnHsYrYJXVEEbJo5Mojex8WZpDCCCSfF+oB2AVC/RtpGPqqqVwBdHEwMPu9Y52a37oX6Asg8U+bKM9s1hmttmtrbyuvoiICIiAiIgIiICIiDxIwOBBFwRYjxBVDrqKXCZ+uju6In0t7j/yKv68SRh4IcAQdCDqCEFYdi8VaW5nZIWWc5h70knJmUalo389FJnEpZNIIHW9+T6tv7p7R+5RlfwoWv62kf1bhqGkm3+k7j4arMeP1FN2auF1v7xg09eX3hShIHDp5vtprD3IxYep5qPmo2PmEEI7usj73I8vx9fgtqq4lidFeFwdI4hrGnQhx5m/IbrGFTw0zMocZpDrIYwXkuPmNLboJB2FMGrMzD4tP4r0xk7PabIPMZT8wvl9KqJO5CGDxkcL/utuvTKGR/2spP6rOy37tSoS9TYjkBzNsbcnNP8Av9yzhEdmZju7X05LWxCFoyQRgDO67re63UkqVYLCw2CD0iIgLnHSviWKUMtNU4cySRjWyNnY1pkYblpbnYNeRs4ba6ro6IOB4h0q4tVwup4sPLJJGlhe2OZzu0LHKwjQ/NWjoS4EmwtktTVtySzBrWxaEsjGpL/BxJ25W89Op2WUHBeOujetw2sOI4SHubnMuSP7SFxNyGt9th17IvobEEL4T9NeJ08YZNSRsktbO9srLkbnIV+gVX+NuFIcZpXU8wse9FJbtRPto4eXiOYQcf4R4EruIKpuJYo49S4h4DrZpWDVrGNHcj/301uuidM9G+XBpo4Y3PdmhysY0uNhI3ZrRtZVTozocbwSY0s9K6ajLyLtkiPVEm3WRZnAlvMtsPG19D2ZB+ceD+L8YwelbSw4e9zGuc674J813m52V+4A46xTEa1sFXR9REWPcX9VM3Vo0GZ+i6isIOcdK+KYpQS0tRhzHyRtbKJ2NYZGG5ZkzsGo9qzhsqVifSni1bA6mioHMkkaYy9jJnOGYZTkaRod/Fd8SyDkvRL0bvpKWpdXNyvq4+pMWmaOI3vmPvEkG3LKFTsJbi3B1VK0U7qinkO7WvMUgb3Xtc2+R9jqD9+hX6LWUHHaPpLxXEpY4abDXxB0jBJI4PeGMzDObuY1rdL7rR/SHwuepmozDDLKGxy36tj32u5lr5Rou32RB8MPFoowfcb/AAhc36euGnV1CyeFjnywSDssaXPdHIQ1wAGu+U/NdQWLIOK9CuBVM9dU4lXRvZIGiNnWNc1xc4Wc4Bwvo1rRf9Zb/TXwLUVr48Qoml80TQ17G98hpzMfH4kEnTfay64sIOIYf0w4lHGI5sMfJKBYvHWszEcyzqzr6q+cG4pX19DUzV8Bge4vEMWUtPV9ULaHtXzF26udksg4l+jvhc9NLWGeGWIOZFl6xj2Xs597ZgL7hduWFlAREQEREBERAREQEREGCsrBWUBYssogjqvA6abvxNv4jsn5tstJvDLI/sZZovIOuPkVPIghm0FWzu1IcPB8YP3jVfZhqxuIHfAvb+RUmiCMZRvf1j5LB72ZG5XO7DbcnCxBub3CiqLDK6OdhdOHQB4e5pc5zz9QGFmYjVmfM/U3u4chZWhEGAsoiAiIgIiICIiDFllEQEREBERAREQEREBERAREQEREBERAREQEREBERAREQEREH//Z"/>
          <p:cNvSpPr>
            <a:spLocks noChangeAspect="1" noChangeArrowheads="1"/>
          </p:cNvSpPr>
          <p:nvPr/>
        </p:nvSpPr>
        <p:spPr bwMode="auto">
          <a:xfrm>
            <a:off x="410633" y="1060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74" tIns="60937" rIns="121874" bIns="6093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8123" y="1196719"/>
            <a:ext cx="10788272" cy="4434440"/>
            <a:chOff x="396092" y="897539"/>
            <a:chExt cx="8091204" cy="3325830"/>
          </a:xfrm>
        </p:grpSpPr>
        <p:sp>
          <p:nvSpPr>
            <p:cNvPr id="13" name="TextBox 12"/>
            <p:cNvSpPr txBox="1"/>
            <p:nvPr/>
          </p:nvSpPr>
          <p:spPr>
            <a:xfrm>
              <a:off x="396092" y="897539"/>
              <a:ext cx="8050944" cy="4293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91440" bIns="9144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r>
                <a:rPr lang="zh-CN" altLang="en-US" sz="2800" b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快速从阵列恢复主机端数据</a:t>
              </a:r>
              <a:endParaRPr lang="zh-CN" altLang="en-US" sz="28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4949" y="1557602"/>
              <a:ext cx="4843565" cy="24745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tIns="91440" bIns="91440" rtlCol="0">
              <a:spAutoFit/>
            </a:bodyPr>
            <a:lstStyle/>
            <a:p>
              <a:pPr marL="380841" indent="-380841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  <a:buFont typeface="Wingdings" panose="05000000000000000000" pitchFamily="2" charset="2"/>
                <a:buChar char="ü"/>
              </a:pPr>
              <a:r>
                <a:rPr lang="zh-CN" altLang="en-US" sz="24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应用程序一致的快照</a:t>
              </a:r>
            </a:p>
            <a:p>
              <a:pPr marL="380841" indent="-380841">
                <a:lnSpc>
                  <a:spcPct val="90000"/>
                </a:lnSpc>
                <a:spcBef>
                  <a:spcPts val="1600"/>
                </a:spcBef>
                <a:buClr>
                  <a:srgbClr val="0085C3"/>
                </a:buClr>
                <a:buFont typeface="Wingdings" panose="05000000000000000000" pitchFamily="2" charset="2"/>
                <a:buChar char="ü"/>
              </a:pPr>
              <a:r>
                <a:rPr lang="zh-CN" altLang="en-US" sz="24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没有存储或服务器团队的帮助，数据库管理员也可以访问</a:t>
              </a:r>
            </a:p>
            <a:p>
              <a:pPr marL="380841" indent="-380841">
                <a:lnSpc>
                  <a:spcPct val="90000"/>
                </a:lnSpc>
                <a:spcBef>
                  <a:spcPts val="1600"/>
                </a:spcBef>
                <a:buClr>
                  <a:srgbClr val="0085C3"/>
                </a:buClr>
                <a:buFont typeface="Wingdings" panose="05000000000000000000" pitchFamily="2" charset="2"/>
                <a:buChar char="ü"/>
              </a:pPr>
              <a:r>
                <a:rPr lang="en-US" altLang="zh-CN" sz="2400" b="1" u="sng" dirty="0" smtClean="0">
                  <a:solidFill>
                    <a:srgbClr val="F2AF00">
                      <a:lumMod val="75000"/>
                    </a:srgb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APM</a:t>
              </a:r>
              <a:r>
                <a:rPr lang="zh-CN" altLang="en-US" sz="2400" b="1" u="sng" dirty="0">
                  <a:solidFill>
                    <a:srgbClr val="F2AF00">
                      <a:lumMod val="75000"/>
                    </a:srgbClr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套件许可证</a:t>
              </a:r>
              <a:r>
                <a:rPr lang="zh-CN" altLang="en-US" sz="24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可涵盖</a:t>
              </a:r>
              <a:r>
                <a:rPr lang="en-US" altLang="zh-CN" sz="24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Oracle</a:t>
              </a:r>
              <a:r>
                <a:rPr lang="zh-CN" altLang="en-US" sz="24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、</a:t>
              </a:r>
              <a:r>
                <a:rPr lang="en-US" altLang="zh-CN" sz="24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Microsoft</a:t>
              </a:r>
              <a:r>
                <a:rPr lang="zh-CN" altLang="en-US" sz="24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和</a:t>
              </a:r>
              <a:r>
                <a:rPr lang="en-US" altLang="zh-CN" sz="24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  <a:endParaRPr lang="zh-CN" altLang="en-US" sz="24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  <a:p>
              <a:pPr marL="687623" lvl="1" indent="-380841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  <a:buFont typeface="Arial" panose="020B0604020202020204" pitchFamily="34" charset="0"/>
                <a:buChar char="•"/>
              </a:pPr>
              <a:r>
                <a:rPr lang="en-US" altLang="zh-CN" b="1" u="sng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Oracle</a:t>
              </a:r>
              <a:r>
                <a:rPr lang="zh-CN" altLang="en-US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：</a:t>
              </a:r>
              <a:r>
                <a:rPr lang="en-US" altLang="zh-CN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Application Protection Manager</a:t>
              </a:r>
              <a:endParaRPr lang="zh-CN" altLang="en-US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  <a:p>
              <a:pPr marL="687623" lvl="1" indent="-380841">
                <a:lnSpc>
                  <a:spcPct val="90000"/>
                </a:lnSpc>
                <a:spcBef>
                  <a:spcPts val="400"/>
                </a:spcBef>
                <a:buClr>
                  <a:srgbClr val="0085C3"/>
                </a:buClr>
                <a:buFont typeface="Arial" panose="020B0604020202020204" pitchFamily="34" charset="0"/>
                <a:buChar char="•"/>
              </a:pPr>
              <a:r>
                <a:rPr lang="en-US" altLang="zh-CN" b="1" u="sng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Microsoft</a:t>
              </a:r>
              <a:r>
                <a:rPr lang="zh-CN" altLang="en-US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：回放管理器</a:t>
              </a:r>
            </a:p>
            <a:p>
              <a:pPr marL="687623" lvl="1" indent="-380841">
                <a:lnSpc>
                  <a:spcPct val="90000"/>
                </a:lnSpc>
                <a:spcBef>
                  <a:spcPts val="400"/>
                </a:spcBef>
                <a:buClr>
                  <a:srgbClr val="0085C3"/>
                </a:buClr>
                <a:buFont typeface="Arial" panose="020B0604020202020204" pitchFamily="34" charset="0"/>
                <a:buChar char="•"/>
              </a:pPr>
              <a:r>
                <a:rPr lang="en-US" altLang="zh-CN" b="1" u="sng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VMware</a:t>
              </a:r>
              <a:r>
                <a:rPr lang="zh-CN" altLang="en-US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：回放管理器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99998" y="1582059"/>
              <a:ext cx="3087298" cy="2641310"/>
              <a:chOff x="5458054" y="1683657"/>
              <a:chExt cx="3087298" cy="2641310"/>
            </a:xfrm>
          </p:grpSpPr>
          <p:pic>
            <p:nvPicPr>
              <p:cNvPr id="4108" name="Picture 12" descr="https://www.mirantis.com/wp-content/uploads/2013/02/vmware_view_pilot-513202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665" b="21007"/>
              <a:stretch/>
            </p:blipFill>
            <p:spPr bwMode="auto">
              <a:xfrm>
                <a:off x="5458054" y="3381500"/>
                <a:ext cx="3087298" cy="943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0" name="Picture 14" descr="https://www.rickscloud.com/wp-content/uploads/2015/07/oracle1-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6173" y="1683657"/>
                <a:ext cx="2771060" cy="854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tsc.oit.gatech.edu/sites/default/files/demo2015/microsoft-logo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847" b="6389"/>
              <a:stretch/>
            </p:blipFill>
            <p:spPr bwMode="auto">
              <a:xfrm>
                <a:off x="5681916" y="2589173"/>
                <a:ext cx="2639575" cy="622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" name="Group 45"/>
          <p:cNvGrpSpPr/>
          <p:nvPr/>
        </p:nvGrpSpPr>
        <p:grpSpPr>
          <a:xfrm rot="10800000">
            <a:off x="10020073" y="6450429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24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5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6" name="Group 48"/>
          <p:cNvGrpSpPr/>
          <p:nvPr/>
        </p:nvGrpSpPr>
        <p:grpSpPr>
          <a:xfrm rot="10800000">
            <a:off x="10285607" y="6378419"/>
            <a:ext cx="1916906" cy="493260"/>
            <a:chOff x="4342080" y="0"/>
            <a:chExt cx="1916906" cy="493260"/>
          </a:xfrm>
        </p:grpSpPr>
        <p:sp>
          <p:nvSpPr>
            <p:cNvPr id="27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8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9" name="Group 16"/>
          <p:cNvGrpSpPr/>
          <p:nvPr/>
        </p:nvGrpSpPr>
        <p:grpSpPr>
          <a:xfrm>
            <a:off x="10944044" y="6414578"/>
            <a:ext cx="1101716" cy="420939"/>
            <a:chOff x="6804248" y="217554"/>
            <a:chExt cx="2019300" cy="771525"/>
          </a:xfrm>
        </p:grpSpPr>
        <p:pic>
          <p:nvPicPr>
            <p:cNvPr id="30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31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24879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7"/>
          <p:cNvGrpSpPr/>
          <p:nvPr/>
        </p:nvGrpSpPr>
        <p:grpSpPr>
          <a:xfrm>
            <a:off x="0" y="-1"/>
            <a:ext cx="8623738" cy="646387"/>
            <a:chOff x="0" y="-4422"/>
            <a:chExt cx="6975574" cy="714248"/>
          </a:xfrm>
          <a:solidFill>
            <a:schemeClr val="accent1"/>
          </a:solidFill>
        </p:grpSpPr>
        <p:grpSp>
          <p:nvGrpSpPr>
            <p:cNvPr id="14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  <a:grpFill/>
          </p:grpSpPr>
          <p:sp>
            <p:nvSpPr>
              <p:cNvPr id="18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9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  <a:grpFill/>
          </p:grpSpPr>
          <p:sp>
            <p:nvSpPr>
              <p:cNvPr id="16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7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510" y="118417"/>
            <a:ext cx="10607040" cy="886396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双活技术：额外添加成本、复杂性、延时</a:t>
            </a:r>
            <a:endParaRPr lang="en-US" sz="2800" b="1" dirty="0">
              <a:solidFill>
                <a:schemeClr val="bg1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3" y="788369"/>
            <a:ext cx="11028219" cy="579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5956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37"/>
          <p:cNvGrpSpPr/>
          <p:nvPr/>
        </p:nvGrpSpPr>
        <p:grpSpPr>
          <a:xfrm>
            <a:off x="0" y="0"/>
            <a:ext cx="7809042" cy="706863"/>
            <a:chOff x="0" y="-4422"/>
            <a:chExt cx="6975574" cy="714248"/>
          </a:xfrm>
        </p:grpSpPr>
        <p:grpSp>
          <p:nvGrpSpPr>
            <p:cNvPr id="74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81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82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75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77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80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185539"/>
            <a:ext cx="10607040" cy="886396"/>
          </a:xfrm>
        </p:spPr>
        <p:txBody>
          <a:bodyPr>
            <a:normAutofit/>
          </a:bodyPr>
          <a:lstStyle/>
          <a:p>
            <a:pPr defTabSz="913810"/>
            <a:r>
              <a:rPr lang="en-US" altLang="zh-CN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Live Volume</a:t>
            </a:r>
            <a:r>
              <a:rPr lang="zh-CN" altLang="en-US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：存储层的</a:t>
            </a:r>
            <a:r>
              <a:rPr lang="en-US" altLang="zh-CN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Hypervisor</a:t>
            </a:r>
            <a:endParaRPr lang="zh-CN" altLang="en-US" sz="2800" b="1" kern="1200" dirty="0">
              <a:solidFill>
                <a:schemeClr val="tx1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6000" y="1151562"/>
            <a:ext cx="7716145" cy="744722"/>
          </a:xfrm>
          <a:prstGeom prst="rect">
            <a:avLst/>
          </a:prstGeom>
          <a:solidFill>
            <a:schemeClr val="bg1"/>
          </a:solidFill>
        </p:spPr>
        <p:txBody>
          <a:bodyPr wrap="square" lIns="121872" tIns="121872" rIns="121872" bIns="121872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marL="2117" defTabSz="1218690" fontAlgn="base">
              <a:buClr>
                <a:srgbClr val="0085C3"/>
              </a:buClr>
            </a:pPr>
            <a:r>
              <a:rPr lang="zh-CN" altLang="en-US" dirty="0" smtClea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虚拟化主机映射。在不中断用户或工作负载的</a:t>
            </a:r>
            <a:r>
              <a:rPr lang="en-US" altLang="zh-CN" dirty="0" smtClea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/>
            </a:r>
            <a:br>
              <a:rPr lang="en-US" altLang="zh-CN" dirty="0" smtClea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</a:br>
            <a:r>
              <a:rPr lang="zh-CN" altLang="en-US" dirty="0" smtClean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情况下进行存储更改。</a:t>
            </a:r>
            <a:endParaRPr lang="zh-CN" altLang="en-US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372" y="1100168"/>
            <a:ext cx="4065333" cy="5047687"/>
            <a:chOff x="136027" y="825119"/>
            <a:chExt cx="3049000" cy="3785765"/>
          </a:xfrm>
        </p:grpSpPr>
        <p:grpSp>
          <p:nvGrpSpPr>
            <p:cNvPr id="1033" name="Group 1032"/>
            <p:cNvGrpSpPr/>
            <p:nvPr/>
          </p:nvGrpSpPr>
          <p:grpSpPr>
            <a:xfrm>
              <a:off x="876242" y="1935521"/>
              <a:ext cx="2308785" cy="2675363"/>
              <a:chOff x="788098" y="1858202"/>
              <a:chExt cx="2308785" cy="2675363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788098" y="1858202"/>
                <a:ext cx="2302621" cy="328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bg1"/>
                  </a:buClr>
                  <a:defRPr sz="1800" b="1">
                    <a:solidFill>
                      <a:schemeClr val="tx2"/>
                    </a:solidFill>
                    <a:latin typeface="+mn-lt"/>
                  </a:defRPr>
                </a:lvl1pPr>
              </a:lstStyle>
              <a:p>
                <a:pPr defTabSz="1218690" fontAlgn="base">
                  <a:buClr>
                    <a:srgbClr val="0085C3"/>
                  </a:buClr>
                </a:pPr>
                <a:r>
                  <a:rPr lang="zh-CN" altLang="en-US" sz="2500" u="sng">
                    <a:solidFill>
                      <a:srgbClr val="444444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数据迁移</a:t>
                </a:r>
                <a:endParaRPr lang="zh-CN" altLang="en-US" sz="2500" u="sng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60717" y="3510524"/>
                <a:ext cx="2190360" cy="588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bg1"/>
                  </a:buClr>
                  <a:defRPr sz="1800" b="1">
                    <a:solidFill>
                      <a:schemeClr val="tx2"/>
                    </a:solidFill>
                    <a:latin typeface="+mn-lt"/>
                  </a:defRPr>
                </a:lvl1pPr>
              </a:lstStyle>
              <a:p>
                <a:pPr defTabSz="1218690" fontAlgn="base">
                  <a:buClr>
                    <a:srgbClr val="0085C3"/>
                  </a:buClr>
                </a:pPr>
                <a:r>
                  <a:rPr lang="zh-CN" altLang="en-US" sz="2500" dirty="0">
                    <a:solidFill>
                      <a:srgbClr val="0085C3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在阵列之间</a:t>
                </a:r>
                <a:r>
                  <a:rPr lang="en-US" altLang="zh-CN" sz="2500" dirty="0">
                    <a:solidFill>
                      <a:srgbClr val="0085C3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/>
                </a:r>
                <a:br>
                  <a:rPr lang="en-US" altLang="zh-CN" sz="2500" dirty="0">
                    <a:solidFill>
                      <a:srgbClr val="0085C3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</a:br>
                <a:r>
                  <a:rPr lang="zh-CN" altLang="en-US" sz="2500" dirty="0">
                    <a:solidFill>
                      <a:srgbClr val="0085C3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无缝移动卷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3096883" y="1973245"/>
                <a:ext cx="0" cy="256032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7" name="Group 1026"/>
              <p:cNvGrpSpPr/>
              <p:nvPr/>
            </p:nvGrpSpPr>
            <p:grpSpPr>
              <a:xfrm>
                <a:off x="1001742" y="2336521"/>
                <a:ext cx="1908310" cy="1033272"/>
                <a:chOff x="1001742" y="2336521"/>
                <a:chExt cx="1908310" cy="1033272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1001742" y="2336521"/>
                  <a:ext cx="1908310" cy="1033272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algn="ctr" defTabSz="1218690" fontAlgn="base">
                    <a:lnSpc>
                      <a:spcPct val="90000"/>
                    </a:lnSpc>
                    <a:spcBef>
                      <a:spcPts val="800"/>
                    </a:spcBef>
                  </a:pPr>
                  <a:endParaRPr lang="en-US" sz="2700" dirty="0" err="1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1755" y="2580584"/>
                  <a:ext cx="761937" cy="698863"/>
                </a:xfrm>
                <a:prstGeom prst="rect">
                  <a:avLst/>
                </a:prstGeom>
              </p:spPr>
            </p:pic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192"/>
                <a:stretch/>
              </p:blipFill>
              <p:spPr>
                <a:xfrm>
                  <a:off x="2116474" y="2580584"/>
                  <a:ext cx="714755" cy="698863"/>
                </a:xfrm>
                <a:prstGeom prst="rect">
                  <a:avLst/>
                </a:prstGeom>
              </p:spPr>
            </p:pic>
            <p:sp>
              <p:nvSpPr>
                <p:cNvPr id="120" name="Right Arrow 119"/>
                <p:cNvSpPr/>
                <p:nvPr/>
              </p:nvSpPr>
              <p:spPr>
                <a:xfrm>
                  <a:off x="1597358" y="2705088"/>
                  <a:ext cx="768442" cy="436307"/>
                </a:xfrm>
                <a:prstGeom prst="rightArrow">
                  <a:avLst/>
                </a:prstGeom>
                <a:solidFill>
                  <a:schemeClr val="accent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algn="ctr" defTabSz="1218690" fontAlgn="base">
                    <a:lnSpc>
                      <a:spcPct val="90000"/>
                    </a:lnSpc>
                    <a:spcBef>
                      <a:spcPts val="800"/>
                    </a:spcBef>
                  </a:pPr>
                  <a:endParaRPr lang="en-US" sz="2700" dirty="0" err="1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sp>
              <p:nvSpPr>
                <p:cNvPr id="121" name="Can 120"/>
                <p:cNvSpPr/>
                <p:nvPr/>
              </p:nvSpPr>
              <p:spPr>
                <a:xfrm>
                  <a:off x="1807097" y="2841317"/>
                  <a:ext cx="242782" cy="163849"/>
                </a:xfrm>
                <a:prstGeom prst="can">
                  <a:avLst/>
                </a:prstGeom>
                <a:solidFill>
                  <a:schemeClr val="accent3"/>
                </a:solidFill>
                <a:ln>
                  <a:solidFill>
                    <a:schemeClr val="tx1"/>
                  </a:solidFill>
                </a:ln>
                <a:effectLst/>
              </p:spPr>
              <p:txBody>
                <a:bodyPr wrap="square" lIns="0" tIns="0" rIns="0" bIns="0" rtlCol="0" anchor="b">
                  <a:noAutofit/>
                </a:bodyPr>
                <a:lstStyle/>
                <a:p>
                  <a:pPr algn="ctr" defTabSz="1218690" fontAlgn="base">
                    <a:lnSpc>
                      <a:spcPct val="90000"/>
                    </a:lnSpc>
                    <a:spcBef>
                      <a:spcPts val="800"/>
                    </a:spcBef>
                  </a:pPr>
                  <a:r>
                    <a:rPr lang="en-US" altLang="zh-CN" sz="900" b="1">
                      <a:solidFill>
                        <a:srgbClr val="FFFFFF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rPr>
                    <a:t>LUN</a:t>
                  </a:r>
                  <a:endParaRPr lang="en-US" altLang="zh-CN" sz="900" b="1" dirty="0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1022602" y="2355422"/>
                  <a:ext cx="1887449" cy="2042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8690" fontAlgn="base">
                    <a:lnSpc>
                      <a:spcPct val="90000"/>
                    </a:lnSpc>
                    <a:spcBef>
                      <a:spcPts val="800"/>
                    </a:spcBef>
                    <a:buClr>
                      <a:srgbClr val="0085C3"/>
                    </a:buClr>
                  </a:pPr>
                  <a:r>
                    <a:rPr lang="zh-CN" altLang="en-US" sz="1300" b="1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rPr>
                    <a:t>不需要重新映射服务器</a:t>
                  </a:r>
                  <a:endParaRPr lang="zh-CN" altLang="en-US" sz="1300" b="1" dirty="0">
                    <a:solidFill>
                      <a:srgbClr val="444444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136027" y="825119"/>
              <a:ext cx="2776382" cy="1268651"/>
              <a:chOff x="146785" y="835877"/>
              <a:chExt cx="2776382" cy="126865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97276" y="852128"/>
                <a:ext cx="2525891" cy="1252400"/>
                <a:chOff x="397276" y="852128"/>
                <a:chExt cx="2525891" cy="1252400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843968" y="1172584"/>
                  <a:ext cx="1543622" cy="701561"/>
                </a:xfrm>
                <a:prstGeom prst="line">
                  <a:avLst/>
                </a:prstGeom>
                <a:ln w="127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>
                  <a:stCxn id="57" idx="1"/>
                </p:cNvCxnSpPr>
                <p:nvPr/>
              </p:nvCxnSpPr>
              <p:spPr>
                <a:xfrm>
                  <a:off x="704028" y="1117768"/>
                  <a:ext cx="1154517" cy="789035"/>
                </a:xfrm>
                <a:prstGeom prst="line">
                  <a:avLst/>
                </a:prstGeom>
                <a:ln w="127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843968" y="1144493"/>
                  <a:ext cx="2079199" cy="729652"/>
                </a:xfrm>
                <a:prstGeom prst="line">
                  <a:avLst/>
                </a:prstGeom>
                <a:ln w="127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867" y="1137962"/>
                  <a:ext cx="633354" cy="284872"/>
                </a:xfrm>
                <a:prstGeom prst="rect">
                  <a:avLst/>
                </a:prstGeom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028" y="975332"/>
                  <a:ext cx="633354" cy="284872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2286" y="852128"/>
                  <a:ext cx="633354" cy="284872"/>
                </a:xfrm>
                <a:prstGeom prst="rect">
                  <a:avLst/>
                </a:prstGeom>
              </p:spPr>
            </p:pic>
            <p:sp>
              <p:nvSpPr>
                <p:cNvPr id="78" name="Freeform 77"/>
                <p:cNvSpPr/>
                <p:nvPr/>
              </p:nvSpPr>
              <p:spPr>
                <a:xfrm rot="459" flipH="1" flipV="1">
                  <a:off x="397276" y="1041811"/>
                  <a:ext cx="1747157" cy="1062717"/>
                </a:xfrm>
                <a:custGeom>
                  <a:avLst/>
                  <a:gdLst>
                    <a:gd name="connsiteX0" fmla="*/ 0 w 1920240"/>
                    <a:gd name="connsiteY0" fmla="*/ 862148 h 1227908"/>
                    <a:gd name="connsiteX1" fmla="*/ 156754 w 1920240"/>
                    <a:gd name="connsiteY1" fmla="*/ 711926 h 1227908"/>
                    <a:gd name="connsiteX2" fmla="*/ 476794 w 1920240"/>
                    <a:gd name="connsiteY2" fmla="*/ 522514 h 1227908"/>
                    <a:gd name="connsiteX3" fmla="*/ 770708 w 1920240"/>
                    <a:gd name="connsiteY3" fmla="*/ 346166 h 1227908"/>
                    <a:gd name="connsiteX4" fmla="*/ 1071154 w 1920240"/>
                    <a:gd name="connsiteY4" fmla="*/ 222068 h 1227908"/>
                    <a:gd name="connsiteX5" fmla="*/ 1273628 w 1920240"/>
                    <a:gd name="connsiteY5" fmla="*/ 137160 h 1227908"/>
                    <a:gd name="connsiteX6" fmla="*/ 1593668 w 1920240"/>
                    <a:gd name="connsiteY6" fmla="*/ 39188 h 1227908"/>
                    <a:gd name="connsiteX7" fmla="*/ 1743891 w 1920240"/>
                    <a:gd name="connsiteY7" fmla="*/ 0 h 1227908"/>
                    <a:gd name="connsiteX8" fmla="*/ 1920240 w 1920240"/>
                    <a:gd name="connsiteY8" fmla="*/ 489857 h 1227908"/>
                    <a:gd name="connsiteX9" fmla="*/ 1554480 w 1920240"/>
                    <a:gd name="connsiteY9" fmla="*/ 613954 h 1227908"/>
                    <a:gd name="connsiteX10" fmla="*/ 1325880 w 1920240"/>
                    <a:gd name="connsiteY10" fmla="*/ 698863 h 1227908"/>
                    <a:gd name="connsiteX11" fmla="*/ 979714 w 1920240"/>
                    <a:gd name="connsiteY11" fmla="*/ 855617 h 1227908"/>
                    <a:gd name="connsiteX12" fmla="*/ 685800 w 1920240"/>
                    <a:gd name="connsiteY12" fmla="*/ 1045028 h 1227908"/>
                    <a:gd name="connsiteX13" fmla="*/ 450668 w 1920240"/>
                    <a:gd name="connsiteY13" fmla="*/ 1227908 h 1227908"/>
                    <a:gd name="connsiteX14" fmla="*/ 248194 w 1920240"/>
                    <a:gd name="connsiteY14" fmla="*/ 1045028 h 1227908"/>
                    <a:gd name="connsiteX15" fmla="*/ 0 w 1920240"/>
                    <a:gd name="connsiteY15" fmla="*/ 862148 h 1227908"/>
                    <a:gd name="connsiteX0" fmla="*/ 0 w 1887583"/>
                    <a:gd name="connsiteY0" fmla="*/ 822959 h 1227908"/>
                    <a:gd name="connsiteX1" fmla="*/ 124097 w 1887583"/>
                    <a:gd name="connsiteY1" fmla="*/ 711926 h 1227908"/>
                    <a:gd name="connsiteX2" fmla="*/ 444137 w 1887583"/>
                    <a:gd name="connsiteY2" fmla="*/ 522514 h 1227908"/>
                    <a:gd name="connsiteX3" fmla="*/ 738051 w 1887583"/>
                    <a:gd name="connsiteY3" fmla="*/ 346166 h 1227908"/>
                    <a:gd name="connsiteX4" fmla="*/ 1038497 w 1887583"/>
                    <a:gd name="connsiteY4" fmla="*/ 222068 h 1227908"/>
                    <a:gd name="connsiteX5" fmla="*/ 1240971 w 1887583"/>
                    <a:gd name="connsiteY5" fmla="*/ 137160 h 1227908"/>
                    <a:gd name="connsiteX6" fmla="*/ 1561011 w 1887583"/>
                    <a:gd name="connsiteY6" fmla="*/ 39188 h 1227908"/>
                    <a:gd name="connsiteX7" fmla="*/ 1711234 w 1887583"/>
                    <a:gd name="connsiteY7" fmla="*/ 0 h 1227908"/>
                    <a:gd name="connsiteX8" fmla="*/ 1887583 w 1887583"/>
                    <a:gd name="connsiteY8" fmla="*/ 489857 h 1227908"/>
                    <a:gd name="connsiteX9" fmla="*/ 1521823 w 1887583"/>
                    <a:gd name="connsiteY9" fmla="*/ 613954 h 1227908"/>
                    <a:gd name="connsiteX10" fmla="*/ 1293223 w 1887583"/>
                    <a:gd name="connsiteY10" fmla="*/ 698863 h 1227908"/>
                    <a:gd name="connsiteX11" fmla="*/ 947057 w 1887583"/>
                    <a:gd name="connsiteY11" fmla="*/ 855617 h 1227908"/>
                    <a:gd name="connsiteX12" fmla="*/ 653143 w 1887583"/>
                    <a:gd name="connsiteY12" fmla="*/ 1045028 h 1227908"/>
                    <a:gd name="connsiteX13" fmla="*/ 418011 w 1887583"/>
                    <a:gd name="connsiteY13" fmla="*/ 1227908 h 1227908"/>
                    <a:gd name="connsiteX14" fmla="*/ 215537 w 1887583"/>
                    <a:gd name="connsiteY14" fmla="*/ 1045028 h 1227908"/>
                    <a:gd name="connsiteX15" fmla="*/ 0 w 1887583"/>
                    <a:gd name="connsiteY15" fmla="*/ 822959 h 1227908"/>
                    <a:gd name="connsiteX0" fmla="*/ 0 w 1861457"/>
                    <a:gd name="connsiteY0" fmla="*/ 816427 h 1227908"/>
                    <a:gd name="connsiteX1" fmla="*/ 97971 w 1861457"/>
                    <a:gd name="connsiteY1" fmla="*/ 711926 h 1227908"/>
                    <a:gd name="connsiteX2" fmla="*/ 418011 w 1861457"/>
                    <a:gd name="connsiteY2" fmla="*/ 522514 h 1227908"/>
                    <a:gd name="connsiteX3" fmla="*/ 711925 w 1861457"/>
                    <a:gd name="connsiteY3" fmla="*/ 346166 h 1227908"/>
                    <a:gd name="connsiteX4" fmla="*/ 1012371 w 1861457"/>
                    <a:gd name="connsiteY4" fmla="*/ 222068 h 1227908"/>
                    <a:gd name="connsiteX5" fmla="*/ 1214845 w 1861457"/>
                    <a:gd name="connsiteY5" fmla="*/ 137160 h 1227908"/>
                    <a:gd name="connsiteX6" fmla="*/ 1534885 w 1861457"/>
                    <a:gd name="connsiteY6" fmla="*/ 39188 h 1227908"/>
                    <a:gd name="connsiteX7" fmla="*/ 1685108 w 1861457"/>
                    <a:gd name="connsiteY7" fmla="*/ 0 h 1227908"/>
                    <a:gd name="connsiteX8" fmla="*/ 1861457 w 1861457"/>
                    <a:gd name="connsiteY8" fmla="*/ 489857 h 1227908"/>
                    <a:gd name="connsiteX9" fmla="*/ 1495697 w 1861457"/>
                    <a:gd name="connsiteY9" fmla="*/ 613954 h 1227908"/>
                    <a:gd name="connsiteX10" fmla="*/ 1267097 w 1861457"/>
                    <a:gd name="connsiteY10" fmla="*/ 698863 h 1227908"/>
                    <a:gd name="connsiteX11" fmla="*/ 920931 w 1861457"/>
                    <a:gd name="connsiteY11" fmla="*/ 855617 h 1227908"/>
                    <a:gd name="connsiteX12" fmla="*/ 627017 w 1861457"/>
                    <a:gd name="connsiteY12" fmla="*/ 1045028 h 1227908"/>
                    <a:gd name="connsiteX13" fmla="*/ 391885 w 1861457"/>
                    <a:gd name="connsiteY13" fmla="*/ 1227908 h 1227908"/>
                    <a:gd name="connsiteX14" fmla="*/ 189411 w 1861457"/>
                    <a:gd name="connsiteY14" fmla="*/ 1045028 h 1227908"/>
                    <a:gd name="connsiteX15" fmla="*/ 0 w 1861457"/>
                    <a:gd name="connsiteY15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711925 w 1861457"/>
                    <a:gd name="connsiteY2" fmla="*/ 346166 h 1227908"/>
                    <a:gd name="connsiteX3" fmla="*/ 1012371 w 1861457"/>
                    <a:gd name="connsiteY3" fmla="*/ 222068 h 1227908"/>
                    <a:gd name="connsiteX4" fmla="*/ 1214845 w 1861457"/>
                    <a:gd name="connsiteY4" fmla="*/ 137160 h 1227908"/>
                    <a:gd name="connsiteX5" fmla="*/ 1534885 w 1861457"/>
                    <a:gd name="connsiteY5" fmla="*/ 39188 h 1227908"/>
                    <a:gd name="connsiteX6" fmla="*/ 1685108 w 1861457"/>
                    <a:gd name="connsiteY6" fmla="*/ 0 h 1227908"/>
                    <a:gd name="connsiteX7" fmla="*/ 1861457 w 1861457"/>
                    <a:gd name="connsiteY7" fmla="*/ 489857 h 1227908"/>
                    <a:gd name="connsiteX8" fmla="*/ 1495697 w 1861457"/>
                    <a:gd name="connsiteY8" fmla="*/ 613954 h 1227908"/>
                    <a:gd name="connsiteX9" fmla="*/ 1267097 w 1861457"/>
                    <a:gd name="connsiteY9" fmla="*/ 698863 h 1227908"/>
                    <a:gd name="connsiteX10" fmla="*/ 920931 w 1861457"/>
                    <a:gd name="connsiteY10" fmla="*/ 855617 h 1227908"/>
                    <a:gd name="connsiteX11" fmla="*/ 627017 w 1861457"/>
                    <a:gd name="connsiteY11" fmla="*/ 1045028 h 1227908"/>
                    <a:gd name="connsiteX12" fmla="*/ 391885 w 1861457"/>
                    <a:gd name="connsiteY12" fmla="*/ 1227908 h 1227908"/>
                    <a:gd name="connsiteX13" fmla="*/ 189411 w 1861457"/>
                    <a:gd name="connsiteY13" fmla="*/ 1045028 h 1227908"/>
                    <a:gd name="connsiteX14" fmla="*/ 0 w 1861457"/>
                    <a:gd name="connsiteY14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711925 w 1861457"/>
                    <a:gd name="connsiteY2" fmla="*/ 346166 h 1227908"/>
                    <a:gd name="connsiteX3" fmla="*/ 1012371 w 1861457"/>
                    <a:gd name="connsiteY3" fmla="*/ 222068 h 1227908"/>
                    <a:gd name="connsiteX4" fmla="*/ 1214845 w 1861457"/>
                    <a:gd name="connsiteY4" fmla="*/ 137160 h 1227908"/>
                    <a:gd name="connsiteX5" fmla="*/ 1534885 w 1861457"/>
                    <a:gd name="connsiteY5" fmla="*/ 39188 h 1227908"/>
                    <a:gd name="connsiteX6" fmla="*/ 1685108 w 1861457"/>
                    <a:gd name="connsiteY6" fmla="*/ 0 h 1227908"/>
                    <a:gd name="connsiteX7" fmla="*/ 1861457 w 1861457"/>
                    <a:gd name="connsiteY7" fmla="*/ 489857 h 1227908"/>
                    <a:gd name="connsiteX8" fmla="*/ 1495697 w 1861457"/>
                    <a:gd name="connsiteY8" fmla="*/ 613954 h 1227908"/>
                    <a:gd name="connsiteX9" fmla="*/ 1267097 w 1861457"/>
                    <a:gd name="connsiteY9" fmla="*/ 698863 h 1227908"/>
                    <a:gd name="connsiteX10" fmla="*/ 920931 w 1861457"/>
                    <a:gd name="connsiteY10" fmla="*/ 855617 h 1227908"/>
                    <a:gd name="connsiteX11" fmla="*/ 627017 w 1861457"/>
                    <a:gd name="connsiteY11" fmla="*/ 1045028 h 1227908"/>
                    <a:gd name="connsiteX12" fmla="*/ 391885 w 1861457"/>
                    <a:gd name="connsiteY12" fmla="*/ 1227908 h 1227908"/>
                    <a:gd name="connsiteX13" fmla="*/ 189411 w 1861457"/>
                    <a:gd name="connsiteY13" fmla="*/ 1045028 h 1227908"/>
                    <a:gd name="connsiteX14" fmla="*/ 0 w 1861457"/>
                    <a:gd name="connsiteY14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711925 w 1861457"/>
                    <a:gd name="connsiteY2" fmla="*/ 346166 h 1227908"/>
                    <a:gd name="connsiteX3" fmla="*/ 1012371 w 1861457"/>
                    <a:gd name="connsiteY3" fmla="*/ 222068 h 1227908"/>
                    <a:gd name="connsiteX4" fmla="*/ 1214845 w 1861457"/>
                    <a:gd name="connsiteY4" fmla="*/ 137160 h 1227908"/>
                    <a:gd name="connsiteX5" fmla="*/ 1534885 w 1861457"/>
                    <a:gd name="connsiteY5" fmla="*/ 39188 h 1227908"/>
                    <a:gd name="connsiteX6" fmla="*/ 1685108 w 1861457"/>
                    <a:gd name="connsiteY6" fmla="*/ 0 h 1227908"/>
                    <a:gd name="connsiteX7" fmla="*/ 1861457 w 1861457"/>
                    <a:gd name="connsiteY7" fmla="*/ 489857 h 1227908"/>
                    <a:gd name="connsiteX8" fmla="*/ 1495697 w 1861457"/>
                    <a:gd name="connsiteY8" fmla="*/ 613954 h 1227908"/>
                    <a:gd name="connsiteX9" fmla="*/ 1267097 w 1861457"/>
                    <a:gd name="connsiteY9" fmla="*/ 698863 h 1227908"/>
                    <a:gd name="connsiteX10" fmla="*/ 920931 w 1861457"/>
                    <a:gd name="connsiteY10" fmla="*/ 855617 h 1227908"/>
                    <a:gd name="connsiteX11" fmla="*/ 627017 w 1861457"/>
                    <a:gd name="connsiteY11" fmla="*/ 1045028 h 1227908"/>
                    <a:gd name="connsiteX12" fmla="*/ 391885 w 1861457"/>
                    <a:gd name="connsiteY12" fmla="*/ 1227908 h 1227908"/>
                    <a:gd name="connsiteX13" fmla="*/ 189411 w 1861457"/>
                    <a:gd name="connsiteY13" fmla="*/ 1045028 h 1227908"/>
                    <a:gd name="connsiteX14" fmla="*/ 0 w 1861457"/>
                    <a:gd name="connsiteY14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711925 w 1861457"/>
                    <a:gd name="connsiteY2" fmla="*/ 346166 h 1227908"/>
                    <a:gd name="connsiteX3" fmla="*/ 1012371 w 1861457"/>
                    <a:gd name="connsiteY3" fmla="*/ 222068 h 1227908"/>
                    <a:gd name="connsiteX4" fmla="*/ 1214845 w 1861457"/>
                    <a:gd name="connsiteY4" fmla="*/ 137160 h 1227908"/>
                    <a:gd name="connsiteX5" fmla="*/ 1534885 w 1861457"/>
                    <a:gd name="connsiteY5" fmla="*/ 39188 h 1227908"/>
                    <a:gd name="connsiteX6" fmla="*/ 1685108 w 1861457"/>
                    <a:gd name="connsiteY6" fmla="*/ 0 h 1227908"/>
                    <a:gd name="connsiteX7" fmla="*/ 1861457 w 1861457"/>
                    <a:gd name="connsiteY7" fmla="*/ 489857 h 1227908"/>
                    <a:gd name="connsiteX8" fmla="*/ 1495697 w 1861457"/>
                    <a:gd name="connsiteY8" fmla="*/ 613954 h 1227908"/>
                    <a:gd name="connsiteX9" fmla="*/ 1267097 w 1861457"/>
                    <a:gd name="connsiteY9" fmla="*/ 698863 h 1227908"/>
                    <a:gd name="connsiteX10" fmla="*/ 920931 w 1861457"/>
                    <a:gd name="connsiteY10" fmla="*/ 855617 h 1227908"/>
                    <a:gd name="connsiteX11" fmla="*/ 627017 w 1861457"/>
                    <a:gd name="connsiteY11" fmla="*/ 1045028 h 1227908"/>
                    <a:gd name="connsiteX12" fmla="*/ 391885 w 1861457"/>
                    <a:gd name="connsiteY12" fmla="*/ 1227908 h 1227908"/>
                    <a:gd name="connsiteX13" fmla="*/ 189411 w 1861457"/>
                    <a:gd name="connsiteY13" fmla="*/ 1045028 h 1227908"/>
                    <a:gd name="connsiteX14" fmla="*/ 0 w 1861457"/>
                    <a:gd name="connsiteY14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711925 w 1861457"/>
                    <a:gd name="connsiteY2" fmla="*/ 346166 h 1227908"/>
                    <a:gd name="connsiteX3" fmla="*/ 1012371 w 1861457"/>
                    <a:gd name="connsiteY3" fmla="*/ 222068 h 1227908"/>
                    <a:gd name="connsiteX4" fmla="*/ 1214845 w 1861457"/>
                    <a:gd name="connsiteY4" fmla="*/ 137160 h 1227908"/>
                    <a:gd name="connsiteX5" fmla="*/ 1534885 w 1861457"/>
                    <a:gd name="connsiteY5" fmla="*/ 39188 h 1227908"/>
                    <a:gd name="connsiteX6" fmla="*/ 1685108 w 1861457"/>
                    <a:gd name="connsiteY6" fmla="*/ 0 h 1227908"/>
                    <a:gd name="connsiteX7" fmla="*/ 1861457 w 1861457"/>
                    <a:gd name="connsiteY7" fmla="*/ 489857 h 1227908"/>
                    <a:gd name="connsiteX8" fmla="*/ 1495697 w 1861457"/>
                    <a:gd name="connsiteY8" fmla="*/ 613954 h 1227908"/>
                    <a:gd name="connsiteX9" fmla="*/ 1267097 w 1861457"/>
                    <a:gd name="connsiteY9" fmla="*/ 698863 h 1227908"/>
                    <a:gd name="connsiteX10" fmla="*/ 920931 w 1861457"/>
                    <a:gd name="connsiteY10" fmla="*/ 855617 h 1227908"/>
                    <a:gd name="connsiteX11" fmla="*/ 627017 w 1861457"/>
                    <a:gd name="connsiteY11" fmla="*/ 1045028 h 1227908"/>
                    <a:gd name="connsiteX12" fmla="*/ 391885 w 1861457"/>
                    <a:gd name="connsiteY12" fmla="*/ 1227908 h 1227908"/>
                    <a:gd name="connsiteX13" fmla="*/ 189411 w 1861457"/>
                    <a:gd name="connsiteY13" fmla="*/ 1045028 h 1227908"/>
                    <a:gd name="connsiteX14" fmla="*/ 0 w 1861457"/>
                    <a:gd name="connsiteY14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711925 w 1861457"/>
                    <a:gd name="connsiteY2" fmla="*/ 346166 h 1227908"/>
                    <a:gd name="connsiteX3" fmla="*/ 1012371 w 1861457"/>
                    <a:gd name="connsiteY3" fmla="*/ 222068 h 1227908"/>
                    <a:gd name="connsiteX4" fmla="*/ 1214845 w 1861457"/>
                    <a:gd name="connsiteY4" fmla="*/ 137160 h 1227908"/>
                    <a:gd name="connsiteX5" fmla="*/ 1534885 w 1861457"/>
                    <a:gd name="connsiteY5" fmla="*/ 39188 h 1227908"/>
                    <a:gd name="connsiteX6" fmla="*/ 1685108 w 1861457"/>
                    <a:gd name="connsiteY6" fmla="*/ 0 h 1227908"/>
                    <a:gd name="connsiteX7" fmla="*/ 1861457 w 1861457"/>
                    <a:gd name="connsiteY7" fmla="*/ 489857 h 1227908"/>
                    <a:gd name="connsiteX8" fmla="*/ 1495697 w 1861457"/>
                    <a:gd name="connsiteY8" fmla="*/ 613954 h 1227908"/>
                    <a:gd name="connsiteX9" fmla="*/ 1267097 w 1861457"/>
                    <a:gd name="connsiteY9" fmla="*/ 698863 h 1227908"/>
                    <a:gd name="connsiteX10" fmla="*/ 920931 w 1861457"/>
                    <a:gd name="connsiteY10" fmla="*/ 855617 h 1227908"/>
                    <a:gd name="connsiteX11" fmla="*/ 627017 w 1861457"/>
                    <a:gd name="connsiteY11" fmla="*/ 1045028 h 1227908"/>
                    <a:gd name="connsiteX12" fmla="*/ 391885 w 1861457"/>
                    <a:gd name="connsiteY12" fmla="*/ 1227908 h 1227908"/>
                    <a:gd name="connsiteX13" fmla="*/ 189411 w 1861457"/>
                    <a:gd name="connsiteY13" fmla="*/ 1045028 h 1227908"/>
                    <a:gd name="connsiteX14" fmla="*/ 0 w 1861457"/>
                    <a:gd name="connsiteY14" fmla="*/ 816427 h 1227908"/>
                    <a:gd name="connsiteX0" fmla="*/ 0 w 1861457"/>
                    <a:gd name="connsiteY0" fmla="*/ 845510 h 1256991"/>
                    <a:gd name="connsiteX1" fmla="*/ 418011 w 1861457"/>
                    <a:gd name="connsiteY1" fmla="*/ 551597 h 1256991"/>
                    <a:gd name="connsiteX2" fmla="*/ 711925 w 1861457"/>
                    <a:gd name="connsiteY2" fmla="*/ 375249 h 1256991"/>
                    <a:gd name="connsiteX3" fmla="*/ 1012371 w 1861457"/>
                    <a:gd name="connsiteY3" fmla="*/ 251151 h 1256991"/>
                    <a:gd name="connsiteX4" fmla="*/ 1214845 w 1861457"/>
                    <a:gd name="connsiteY4" fmla="*/ 166243 h 1256991"/>
                    <a:gd name="connsiteX5" fmla="*/ 1534885 w 1861457"/>
                    <a:gd name="connsiteY5" fmla="*/ 68271 h 1256991"/>
                    <a:gd name="connsiteX6" fmla="*/ 1685108 w 1861457"/>
                    <a:gd name="connsiteY6" fmla="*/ 29083 h 1256991"/>
                    <a:gd name="connsiteX7" fmla="*/ 1861457 w 1861457"/>
                    <a:gd name="connsiteY7" fmla="*/ 518940 h 1256991"/>
                    <a:gd name="connsiteX8" fmla="*/ 1495697 w 1861457"/>
                    <a:gd name="connsiteY8" fmla="*/ 643037 h 1256991"/>
                    <a:gd name="connsiteX9" fmla="*/ 1267097 w 1861457"/>
                    <a:gd name="connsiteY9" fmla="*/ 727946 h 1256991"/>
                    <a:gd name="connsiteX10" fmla="*/ 920931 w 1861457"/>
                    <a:gd name="connsiteY10" fmla="*/ 884700 h 1256991"/>
                    <a:gd name="connsiteX11" fmla="*/ 627017 w 1861457"/>
                    <a:gd name="connsiteY11" fmla="*/ 1074111 h 1256991"/>
                    <a:gd name="connsiteX12" fmla="*/ 391885 w 1861457"/>
                    <a:gd name="connsiteY12" fmla="*/ 1256991 h 1256991"/>
                    <a:gd name="connsiteX13" fmla="*/ 189411 w 1861457"/>
                    <a:gd name="connsiteY13" fmla="*/ 1074111 h 1256991"/>
                    <a:gd name="connsiteX14" fmla="*/ 0 w 1861457"/>
                    <a:gd name="connsiteY14" fmla="*/ 845510 h 1256991"/>
                    <a:gd name="connsiteX0" fmla="*/ 0 w 1861457"/>
                    <a:gd name="connsiteY0" fmla="*/ 845510 h 1256991"/>
                    <a:gd name="connsiteX1" fmla="*/ 418011 w 1861457"/>
                    <a:gd name="connsiteY1" fmla="*/ 551597 h 1256991"/>
                    <a:gd name="connsiteX2" fmla="*/ 711925 w 1861457"/>
                    <a:gd name="connsiteY2" fmla="*/ 375249 h 1256991"/>
                    <a:gd name="connsiteX3" fmla="*/ 1012371 w 1861457"/>
                    <a:gd name="connsiteY3" fmla="*/ 251151 h 1256991"/>
                    <a:gd name="connsiteX4" fmla="*/ 1214845 w 1861457"/>
                    <a:gd name="connsiteY4" fmla="*/ 166243 h 1256991"/>
                    <a:gd name="connsiteX5" fmla="*/ 1534885 w 1861457"/>
                    <a:gd name="connsiteY5" fmla="*/ 68271 h 1256991"/>
                    <a:gd name="connsiteX6" fmla="*/ 1685108 w 1861457"/>
                    <a:gd name="connsiteY6" fmla="*/ 29083 h 1256991"/>
                    <a:gd name="connsiteX7" fmla="*/ 1861457 w 1861457"/>
                    <a:gd name="connsiteY7" fmla="*/ 518940 h 1256991"/>
                    <a:gd name="connsiteX8" fmla="*/ 1495697 w 1861457"/>
                    <a:gd name="connsiteY8" fmla="*/ 643037 h 1256991"/>
                    <a:gd name="connsiteX9" fmla="*/ 1267097 w 1861457"/>
                    <a:gd name="connsiteY9" fmla="*/ 727946 h 1256991"/>
                    <a:gd name="connsiteX10" fmla="*/ 920931 w 1861457"/>
                    <a:gd name="connsiteY10" fmla="*/ 884700 h 1256991"/>
                    <a:gd name="connsiteX11" fmla="*/ 627017 w 1861457"/>
                    <a:gd name="connsiteY11" fmla="*/ 1074111 h 1256991"/>
                    <a:gd name="connsiteX12" fmla="*/ 391885 w 1861457"/>
                    <a:gd name="connsiteY12" fmla="*/ 1256991 h 1256991"/>
                    <a:gd name="connsiteX13" fmla="*/ 189411 w 1861457"/>
                    <a:gd name="connsiteY13" fmla="*/ 1074111 h 1256991"/>
                    <a:gd name="connsiteX14" fmla="*/ 0 w 1861457"/>
                    <a:gd name="connsiteY14" fmla="*/ 845510 h 1256991"/>
                    <a:gd name="connsiteX0" fmla="*/ 0 w 1861457"/>
                    <a:gd name="connsiteY0" fmla="*/ 845510 h 1256991"/>
                    <a:gd name="connsiteX1" fmla="*/ 418011 w 1861457"/>
                    <a:gd name="connsiteY1" fmla="*/ 551597 h 1256991"/>
                    <a:gd name="connsiteX2" fmla="*/ 711925 w 1861457"/>
                    <a:gd name="connsiteY2" fmla="*/ 375249 h 1256991"/>
                    <a:gd name="connsiteX3" fmla="*/ 1012371 w 1861457"/>
                    <a:gd name="connsiteY3" fmla="*/ 251151 h 1256991"/>
                    <a:gd name="connsiteX4" fmla="*/ 1214845 w 1861457"/>
                    <a:gd name="connsiteY4" fmla="*/ 166243 h 1256991"/>
                    <a:gd name="connsiteX5" fmla="*/ 1534885 w 1861457"/>
                    <a:gd name="connsiteY5" fmla="*/ 68271 h 1256991"/>
                    <a:gd name="connsiteX6" fmla="*/ 1685108 w 1861457"/>
                    <a:gd name="connsiteY6" fmla="*/ 29083 h 1256991"/>
                    <a:gd name="connsiteX7" fmla="*/ 1861457 w 1861457"/>
                    <a:gd name="connsiteY7" fmla="*/ 518940 h 1256991"/>
                    <a:gd name="connsiteX8" fmla="*/ 1495697 w 1861457"/>
                    <a:gd name="connsiteY8" fmla="*/ 643037 h 1256991"/>
                    <a:gd name="connsiteX9" fmla="*/ 1267097 w 1861457"/>
                    <a:gd name="connsiteY9" fmla="*/ 727946 h 1256991"/>
                    <a:gd name="connsiteX10" fmla="*/ 920931 w 1861457"/>
                    <a:gd name="connsiteY10" fmla="*/ 884700 h 1256991"/>
                    <a:gd name="connsiteX11" fmla="*/ 627017 w 1861457"/>
                    <a:gd name="connsiteY11" fmla="*/ 1074111 h 1256991"/>
                    <a:gd name="connsiteX12" fmla="*/ 391885 w 1861457"/>
                    <a:gd name="connsiteY12" fmla="*/ 1256991 h 1256991"/>
                    <a:gd name="connsiteX13" fmla="*/ 189411 w 1861457"/>
                    <a:gd name="connsiteY13" fmla="*/ 1074111 h 1256991"/>
                    <a:gd name="connsiteX14" fmla="*/ 0 w 1861457"/>
                    <a:gd name="connsiteY14" fmla="*/ 845510 h 1256991"/>
                    <a:gd name="connsiteX0" fmla="*/ 0 w 1861457"/>
                    <a:gd name="connsiteY0" fmla="*/ 845510 h 1256991"/>
                    <a:gd name="connsiteX1" fmla="*/ 418011 w 1861457"/>
                    <a:gd name="connsiteY1" fmla="*/ 551597 h 1256991"/>
                    <a:gd name="connsiteX2" fmla="*/ 711925 w 1861457"/>
                    <a:gd name="connsiteY2" fmla="*/ 375249 h 1256991"/>
                    <a:gd name="connsiteX3" fmla="*/ 1012371 w 1861457"/>
                    <a:gd name="connsiteY3" fmla="*/ 251151 h 1256991"/>
                    <a:gd name="connsiteX4" fmla="*/ 1214845 w 1861457"/>
                    <a:gd name="connsiteY4" fmla="*/ 166243 h 1256991"/>
                    <a:gd name="connsiteX5" fmla="*/ 1534885 w 1861457"/>
                    <a:gd name="connsiteY5" fmla="*/ 68271 h 1256991"/>
                    <a:gd name="connsiteX6" fmla="*/ 1685108 w 1861457"/>
                    <a:gd name="connsiteY6" fmla="*/ 29083 h 1256991"/>
                    <a:gd name="connsiteX7" fmla="*/ 1861457 w 1861457"/>
                    <a:gd name="connsiteY7" fmla="*/ 518940 h 1256991"/>
                    <a:gd name="connsiteX8" fmla="*/ 1495697 w 1861457"/>
                    <a:gd name="connsiteY8" fmla="*/ 643037 h 1256991"/>
                    <a:gd name="connsiteX9" fmla="*/ 1267097 w 1861457"/>
                    <a:gd name="connsiteY9" fmla="*/ 727946 h 1256991"/>
                    <a:gd name="connsiteX10" fmla="*/ 920931 w 1861457"/>
                    <a:gd name="connsiteY10" fmla="*/ 884700 h 1256991"/>
                    <a:gd name="connsiteX11" fmla="*/ 627017 w 1861457"/>
                    <a:gd name="connsiteY11" fmla="*/ 1074111 h 1256991"/>
                    <a:gd name="connsiteX12" fmla="*/ 391885 w 1861457"/>
                    <a:gd name="connsiteY12" fmla="*/ 1256991 h 1256991"/>
                    <a:gd name="connsiteX13" fmla="*/ 189411 w 1861457"/>
                    <a:gd name="connsiteY13" fmla="*/ 1074111 h 1256991"/>
                    <a:gd name="connsiteX14" fmla="*/ 0 w 1861457"/>
                    <a:gd name="connsiteY14" fmla="*/ 845510 h 1256991"/>
                    <a:gd name="connsiteX0" fmla="*/ 0 w 1861457"/>
                    <a:gd name="connsiteY0" fmla="*/ 845510 h 1256991"/>
                    <a:gd name="connsiteX1" fmla="*/ 418011 w 1861457"/>
                    <a:gd name="connsiteY1" fmla="*/ 551597 h 1256991"/>
                    <a:gd name="connsiteX2" fmla="*/ 711925 w 1861457"/>
                    <a:gd name="connsiteY2" fmla="*/ 375249 h 1256991"/>
                    <a:gd name="connsiteX3" fmla="*/ 1012371 w 1861457"/>
                    <a:gd name="connsiteY3" fmla="*/ 251151 h 1256991"/>
                    <a:gd name="connsiteX4" fmla="*/ 1214845 w 1861457"/>
                    <a:gd name="connsiteY4" fmla="*/ 166243 h 1256991"/>
                    <a:gd name="connsiteX5" fmla="*/ 1534885 w 1861457"/>
                    <a:gd name="connsiteY5" fmla="*/ 68271 h 1256991"/>
                    <a:gd name="connsiteX6" fmla="*/ 1685108 w 1861457"/>
                    <a:gd name="connsiteY6" fmla="*/ 29083 h 1256991"/>
                    <a:gd name="connsiteX7" fmla="*/ 1861457 w 1861457"/>
                    <a:gd name="connsiteY7" fmla="*/ 518940 h 1256991"/>
                    <a:gd name="connsiteX8" fmla="*/ 1495697 w 1861457"/>
                    <a:gd name="connsiteY8" fmla="*/ 643037 h 1256991"/>
                    <a:gd name="connsiteX9" fmla="*/ 1267097 w 1861457"/>
                    <a:gd name="connsiteY9" fmla="*/ 727946 h 1256991"/>
                    <a:gd name="connsiteX10" fmla="*/ 920931 w 1861457"/>
                    <a:gd name="connsiteY10" fmla="*/ 884700 h 1256991"/>
                    <a:gd name="connsiteX11" fmla="*/ 627017 w 1861457"/>
                    <a:gd name="connsiteY11" fmla="*/ 1074111 h 1256991"/>
                    <a:gd name="connsiteX12" fmla="*/ 391885 w 1861457"/>
                    <a:gd name="connsiteY12" fmla="*/ 1256991 h 1256991"/>
                    <a:gd name="connsiteX13" fmla="*/ 189411 w 1861457"/>
                    <a:gd name="connsiteY13" fmla="*/ 1074111 h 1256991"/>
                    <a:gd name="connsiteX14" fmla="*/ 0 w 1861457"/>
                    <a:gd name="connsiteY14" fmla="*/ 845510 h 1256991"/>
                    <a:gd name="connsiteX0" fmla="*/ 0 w 1861457"/>
                    <a:gd name="connsiteY0" fmla="*/ 845510 h 1256991"/>
                    <a:gd name="connsiteX1" fmla="*/ 418011 w 1861457"/>
                    <a:gd name="connsiteY1" fmla="*/ 551597 h 1256991"/>
                    <a:gd name="connsiteX2" fmla="*/ 711925 w 1861457"/>
                    <a:gd name="connsiteY2" fmla="*/ 375249 h 1256991"/>
                    <a:gd name="connsiteX3" fmla="*/ 1012371 w 1861457"/>
                    <a:gd name="connsiteY3" fmla="*/ 251151 h 1256991"/>
                    <a:gd name="connsiteX4" fmla="*/ 1214845 w 1861457"/>
                    <a:gd name="connsiteY4" fmla="*/ 166243 h 1256991"/>
                    <a:gd name="connsiteX5" fmla="*/ 1534885 w 1861457"/>
                    <a:gd name="connsiteY5" fmla="*/ 68271 h 1256991"/>
                    <a:gd name="connsiteX6" fmla="*/ 1685108 w 1861457"/>
                    <a:gd name="connsiteY6" fmla="*/ 29083 h 1256991"/>
                    <a:gd name="connsiteX7" fmla="*/ 1861457 w 1861457"/>
                    <a:gd name="connsiteY7" fmla="*/ 518940 h 1256991"/>
                    <a:gd name="connsiteX8" fmla="*/ 1495697 w 1861457"/>
                    <a:gd name="connsiteY8" fmla="*/ 643037 h 1256991"/>
                    <a:gd name="connsiteX9" fmla="*/ 1267097 w 1861457"/>
                    <a:gd name="connsiteY9" fmla="*/ 727946 h 1256991"/>
                    <a:gd name="connsiteX10" fmla="*/ 920931 w 1861457"/>
                    <a:gd name="connsiteY10" fmla="*/ 884700 h 1256991"/>
                    <a:gd name="connsiteX11" fmla="*/ 627017 w 1861457"/>
                    <a:gd name="connsiteY11" fmla="*/ 1074111 h 1256991"/>
                    <a:gd name="connsiteX12" fmla="*/ 391885 w 1861457"/>
                    <a:gd name="connsiteY12" fmla="*/ 1256991 h 1256991"/>
                    <a:gd name="connsiteX13" fmla="*/ 189411 w 1861457"/>
                    <a:gd name="connsiteY13" fmla="*/ 1074111 h 1256991"/>
                    <a:gd name="connsiteX14" fmla="*/ 0 w 1861457"/>
                    <a:gd name="connsiteY14" fmla="*/ 845510 h 1256991"/>
                    <a:gd name="connsiteX0" fmla="*/ 0 w 1861457"/>
                    <a:gd name="connsiteY0" fmla="*/ 829336 h 1240817"/>
                    <a:gd name="connsiteX1" fmla="*/ 418011 w 1861457"/>
                    <a:gd name="connsiteY1" fmla="*/ 535423 h 1240817"/>
                    <a:gd name="connsiteX2" fmla="*/ 711925 w 1861457"/>
                    <a:gd name="connsiteY2" fmla="*/ 359075 h 1240817"/>
                    <a:gd name="connsiteX3" fmla="*/ 1012371 w 1861457"/>
                    <a:gd name="connsiteY3" fmla="*/ 234977 h 1240817"/>
                    <a:gd name="connsiteX4" fmla="*/ 1214845 w 1861457"/>
                    <a:gd name="connsiteY4" fmla="*/ 150069 h 1240817"/>
                    <a:gd name="connsiteX5" fmla="*/ 1685108 w 1861457"/>
                    <a:gd name="connsiteY5" fmla="*/ 12909 h 1240817"/>
                    <a:gd name="connsiteX6" fmla="*/ 1861457 w 1861457"/>
                    <a:gd name="connsiteY6" fmla="*/ 502766 h 1240817"/>
                    <a:gd name="connsiteX7" fmla="*/ 1495697 w 1861457"/>
                    <a:gd name="connsiteY7" fmla="*/ 626863 h 1240817"/>
                    <a:gd name="connsiteX8" fmla="*/ 1267097 w 1861457"/>
                    <a:gd name="connsiteY8" fmla="*/ 711772 h 1240817"/>
                    <a:gd name="connsiteX9" fmla="*/ 920931 w 1861457"/>
                    <a:gd name="connsiteY9" fmla="*/ 868526 h 1240817"/>
                    <a:gd name="connsiteX10" fmla="*/ 627017 w 1861457"/>
                    <a:gd name="connsiteY10" fmla="*/ 1057937 h 1240817"/>
                    <a:gd name="connsiteX11" fmla="*/ 391885 w 1861457"/>
                    <a:gd name="connsiteY11" fmla="*/ 1240817 h 1240817"/>
                    <a:gd name="connsiteX12" fmla="*/ 189411 w 1861457"/>
                    <a:gd name="connsiteY12" fmla="*/ 1057937 h 1240817"/>
                    <a:gd name="connsiteX13" fmla="*/ 0 w 1861457"/>
                    <a:gd name="connsiteY13" fmla="*/ 829336 h 1240817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711925 w 1861457"/>
                    <a:gd name="connsiteY2" fmla="*/ 346166 h 1227908"/>
                    <a:gd name="connsiteX3" fmla="*/ 1012371 w 1861457"/>
                    <a:gd name="connsiteY3" fmla="*/ 222068 h 1227908"/>
                    <a:gd name="connsiteX4" fmla="*/ 1214845 w 1861457"/>
                    <a:gd name="connsiteY4" fmla="*/ 137160 h 1227908"/>
                    <a:gd name="connsiteX5" fmla="*/ 1685108 w 1861457"/>
                    <a:gd name="connsiteY5" fmla="*/ 0 h 1227908"/>
                    <a:gd name="connsiteX6" fmla="*/ 1861457 w 1861457"/>
                    <a:gd name="connsiteY6" fmla="*/ 489857 h 1227908"/>
                    <a:gd name="connsiteX7" fmla="*/ 1495697 w 1861457"/>
                    <a:gd name="connsiteY7" fmla="*/ 613954 h 1227908"/>
                    <a:gd name="connsiteX8" fmla="*/ 1267097 w 1861457"/>
                    <a:gd name="connsiteY8" fmla="*/ 698863 h 1227908"/>
                    <a:gd name="connsiteX9" fmla="*/ 920931 w 1861457"/>
                    <a:gd name="connsiteY9" fmla="*/ 855617 h 1227908"/>
                    <a:gd name="connsiteX10" fmla="*/ 627017 w 1861457"/>
                    <a:gd name="connsiteY10" fmla="*/ 1045028 h 1227908"/>
                    <a:gd name="connsiteX11" fmla="*/ 391885 w 1861457"/>
                    <a:gd name="connsiteY11" fmla="*/ 1227908 h 1227908"/>
                    <a:gd name="connsiteX12" fmla="*/ 189411 w 1861457"/>
                    <a:gd name="connsiteY12" fmla="*/ 1045028 h 1227908"/>
                    <a:gd name="connsiteX13" fmla="*/ 0 w 1861457"/>
                    <a:gd name="connsiteY13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711925 w 1861457"/>
                    <a:gd name="connsiteY2" fmla="*/ 346166 h 1227908"/>
                    <a:gd name="connsiteX3" fmla="*/ 1012371 w 1861457"/>
                    <a:gd name="connsiteY3" fmla="*/ 222068 h 1227908"/>
                    <a:gd name="connsiteX4" fmla="*/ 1214845 w 1861457"/>
                    <a:gd name="connsiteY4" fmla="*/ 137160 h 1227908"/>
                    <a:gd name="connsiteX5" fmla="*/ 1685108 w 1861457"/>
                    <a:gd name="connsiteY5" fmla="*/ 0 h 1227908"/>
                    <a:gd name="connsiteX6" fmla="*/ 1861457 w 1861457"/>
                    <a:gd name="connsiteY6" fmla="*/ 489857 h 1227908"/>
                    <a:gd name="connsiteX7" fmla="*/ 1495697 w 1861457"/>
                    <a:gd name="connsiteY7" fmla="*/ 613954 h 1227908"/>
                    <a:gd name="connsiteX8" fmla="*/ 1267097 w 1861457"/>
                    <a:gd name="connsiteY8" fmla="*/ 698863 h 1227908"/>
                    <a:gd name="connsiteX9" fmla="*/ 920931 w 1861457"/>
                    <a:gd name="connsiteY9" fmla="*/ 855617 h 1227908"/>
                    <a:gd name="connsiteX10" fmla="*/ 627017 w 1861457"/>
                    <a:gd name="connsiteY10" fmla="*/ 1045028 h 1227908"/>
                    <a:gd name="connsiteX11" fmla="*/ 391885 w 1861457"/>
                    <a:gd name="connsiteY11" fmla="*/ 1227908 h 1227908"/>
                    <a:gd name="connsiteX12" fmla="*/ 189411 w 1861457"/>
                    <a:gd name="connsiteY12" fmla="*/ 1045028 h 1227908"/>
                    <a:gd name="connsiteX13" fmla="*/ 0 w 1861457"/>
                    <a:gd name="connsiteY13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711925 w 1861457"/>
                    <a:gd name="connsiteY2" fmla="*/ 346166 h 1227908"/>
                    <a:gd name="connsiteX3" fmla="*/ 1012371 w 1861457"/>
                    <a:gd name="connsiteY3" fmla="*/ 222068 h 1227908"/>
                    <a:gd name="connsiteX4" fmla="*/ 1252945 w 1861457"/>
                    <a:gd name="connsiteY4" fmla="*/ 121920 h 1227908"/>
                    <a:gd name="connsiteX5" fmla="*/ 1685108 w 1861457"/>
                    <a:gd name="connsiteY5" fmla="*/ 0 h 1227908"/>
                    <a:gd name="connsiteX6" fmla="*/ 1861457 w 1861457"/>
                    <a:gd name="connsiteY6" fmla="*/ 489857 h 1227908"/>
                    <a:gd name="connsiteX7" fmla="*/ 1495697 w 1861457"/>
                    <a:gd name="connsiteY7" fmla="*/ 613954 h 1227908"/>
                    <a:gd name="connsiteX8" fmla="*/ 1267097 w 1861457"/>
                    <a:gd name="connsiteY8" fmla="*/ 698863 h 1227908"/>
                    <a:gd name="connsiteX9" fmla="*/ 920931 w 1861457"/>
                    <a:gd name="connsiteY9" fmla="*/ 855617 h 1227908"/>
                    <a:gd name="connsiteX10" fmla="*/ 627017 w 1861457"/>
                    <a:gd name="connsiteY10" fmla="*/ 1045028 h 1227908"/>
                    <a:gd name="connsiteX11" fmla="*/ 391885 w 1861457"/>
                    <a:gd name="connsiteY11" fmla="*/ 1227908 h 1227908"/>
                    <a:gd name="connsiteX12" fmla="*/ 189411 w 1861457"/>
                    <a:gd name="connsiteY12" fmla="*/ 1045028 h 1227908"/>
                    <a:gd name="connsiteX13" fmla="*/ 0 w 1861457"/>
                    <a:gd name="connsiteY13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711925 w 1861457"/>
                    <a:gd name="connsiteY2" fmla="*/ 346166 h 1227908"/>
                    <a:gd name="connsiteX3" fmla="*/ 859703 w 1861457"/>
                    <a:gd name="connsiteY3" fmla="*/ 276984 h 1227908"/>
                    <a:gd name="connsiteX4" fmla="*/ 1012371 w 1861457"/>
                    <a:gd name="connsiteY4" fmla="*/ 222068 h 1227908"/>
                    <a:gd name="connsiteX5" fmla="*/ 1252945 w 1861457"/>
                    <a:gd name="connsiteY5" fmla="*/ 121920 h 1227908"/>
                    <a:gd name="connsiteX6" fmla="*/ 1685108 w 1861457"/>
                    <a:gd name="connsiteY6" fmla="*/ 0 h 1227908"/>
                    <a:gd name="connsiteX7" fmla="*/ 1861457 w 1861457"/>
                    <a:gd name="connsiteY7" fmla="*/ 489857 h 1227908"/>
                    <a:gd name="connsiteX8" fmla="*/ 1495697 w 1861457"/>
                    <a:gd name="connsiteY8" fmla="*/ 613954 h 1227908"/>
                    <a:gd name="connsiteX9" fmla="*/ 1267097 w 1861457"/>
                    <a:gd name="connsiteY9" fmla="*/ 698863 h 1227908"/>
                    <a:gd name="connsiteX10" fmla="*/ 920931 w 1861457"/>
                    <a:gd name="connsiteY10" fmla="*/ 855617 h 1227908"/>
                    <a:gd name="connsiteX11" fmla="*/ 627017 w 1861457"/>
                    <a:gd name="connsiteY11" fmla="*/ 1045028 h 1227908"/>
                    <a:gd name="connsiteX12" fmla="*/ 391885 w 1861457"/>
                    <a:gd name="connsiteY12" fmla="*/ 1227908 h 1227908"/>
                    <a:gd name="connsiteX13" fmla="*/ 189411 w 1861457"/>
                    <a:gd name="connsiteY13" fmla="*/ 1045028 h 1227908"/>
                    <a:gd name="connsiteX14" fmla="*/ 0 w 1861457"/>
                    <a:gd name="connsiteY14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711925 w 1861457"/>
                    <a:gd name="connsiteY2" fmla="*/ 346166 h 1227908"/>
                    <a:gd name="connsiteX3" fmla="*/ 1012371 w 1861457"/>
                    <a:gd name="connsiteY3" fmla="*/ 222068 h 1227908"/>
                    <a:gd name="connsiteX4" fmla="*/ 1252945 w 1861457"/>
                    <a:gd name="connsiteY4" fmla="*/ 121920 h 1227908"/>
                    <a:gd name="connsiteX5" fmla="*/ 1685108 w 1861457"/>
                    <a:gd name="connsiteY5" fmla="*/ 0 h 1227908"/>
                    <a:gd name="connsiteX6" fmla="*/ 1861457 w 1861457"/>
                    <a:gd name="connsiteY6" fmla="*/ 489857 h 1227908"/>
                    <a:gd name="connsiteX7" fmla="*/ 1495697 w 1861457"/>
                    <a:gd name="connsiteY7" fmla="*/ 613954 h 1227908"/>
                    <a:gd name="connsiteX8" fmla="*/ 1267097 w 1861457"/>
                    <a:gd name="connsiteY8" fmla="*/ 698863 h 1227908"/>
                    <a:gd name="connsiteX9" fmla="*/ 920931 w 1861457"/>
                    <a:gd name="connsiteY9" fmla="*/ 855617 h 1227908"/>
                    <a:gd name="connsiteX10" fmla="*/ 627017 w 1861457"/>
                    <a:gd name="connsiteY10" fmla="*/ 1045028 h 1227908"/>
                    <a:gd name="connsiteX11" fmla="*/ 391885 w 1861457"/>
                    <a:gd name="connsiteY11" fmla="*/ 1227908 h 1227908"/>
                    <a:gd name="connsiteX12" fmla="*/ 189411 w 1861457"/>
                    <a:gd name="connsiteY12" fmla="*/ 1045028 h 1227908"/>
                    <a:gd name="connsiteX13" fmla="*/ 0 w 1861457"/>
                    <a:gd name="connsiteY13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711925 w 1861457"/>
                    <a:gd name="connsiteY2" fmla="*/ 346166 h 1227908"/>
                    <a:gd name="connsiteX3" fmla="*/ 1252945 w 1861457"/>
                    <a:gd name="connsiteY3" fmla="*/ 121920 h 1227908"/>
                    <a:gd name="connsiteX4" fmla="*/ 1685108 w 1861457"/>
                    <a:gd name="connsiteY4" fmla="*/ 0 h 1227908"/>
                    <a:gd name="connsiteX5" fmla="*/ 1861457 w 1861457"/>
                    <a:gd name="connsiteY5" fmla="*/ 489857 h 1227908"/>
                    <a:gd name="connsiteX6" fmla="*/ 1495697 w 1861457"/>
                    <a:gd name="connsiteY6" fmla="*/ 613954 h 1227908"/>
                    <a:gd name="connsiteX7" fmla="*/ 1267097 w 1861457"/>
                    <a:gd name="connsiteY7" fmla="*/ 698863 h 1227908"/>
                    <a:gd name="connsiteX8" fmla="*/ 920931 w 1861457"/>
                    <a:gd name="connsiteY8" fmla="*/ 855617 h 1227908"/>
                    <a:gd name="connsiteX9" fmla="*/ 627017 w 1861457"/>
                    <a:gd name="connsiteY9" fmla="*/ 1045028 h 1227908"/>
                    <a:gd name="connsiteX10" fmla="*/ 391885 w 1861457"/>
                    <a:gd name="connsiteY10" fmla="*/ 1227908 h 1227908"/>
                    <a:gd name="connsiteX11" fmla="*/ 189411 w 1861457"/>
                    <a:gd name="connsiteY11" fmla="*/ 1045028 h 1227908"/>
                    <a:gd name="connsiteX12" fmla="*/ 0 w 1861457"/>
                    <a:gd name="connsiteY12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810985 w 1861457"/>
                    <a:gd name="connsiteY2" fmla="*/ 300446 h 1227908"/>
                    <a:gd name="connsiteX3" fmla="*/ 1252945 w 1861457"/>
                    <a:gd name="connsiteY3" fmla="*/ 121920 h 1227908"/>
                    <a:gd name="connsiteX4" fmla="*/ 1685108 w 1861457"/>
                    <a:gd name="connsiteY4" fmla="*/ 0 h 1227908"/>
                    <a:gd name="connsiteX5" fmla="*/ 1861457 w 1861457"/>
                    <a:gd name="connsiteY5" fmla="*/ 489857 h 1227908"/>
                    <a:gd name="connsiteX6" fmla="*/ 1495697 w 1861457"/>
                    <a:gd name="connsiteY6" fmla="*/ 613954 h 1227908"/>
                    <a:gd name="connsiteX7" fmla="*/ 1267097 w 1861457"/>
                    <a:gd name="connsiteY7" fmla="*/ 698863 h 1227908"/>
                    <a:gd name="connsiteX8" fmla="*/ 920931 w 1861457"/>
                    <a:gd name="connsiteY8" fmla="*/ 855617 h 1227908"/>
                    <a:gd name="connsiteX9" fmla="*/ 627017 w 1861457"/>
                    <a:gd name="connsiteY9" fmla="*/ 1045028 h 1227908"/>
                    <a:gd name="connsiteX10" fmla="*/ 391885 w 1861457"/>
                    <a:gd name="connsiteY10" fmla="*/ 1227908 h 1227908"/>
                    <a:gd name="connsiteX11" fmla="*/ 189411 w 1861457"/>
                    <a:gd name="connsiteY11" fmla="*/ 1045028 h 1227908"/>
                    <a:gd name="connsiteX12" fmla="*/ 0 w 1861457"/>
                    <a:gd name="connsiteY12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810985 w 1861457"/>
                    <a:gd name="connsiteY2" fmla="*/ 300446 h 1227908"/>
                    <a:gd name="connsiteX3" fmla="*/ 1252945 w 1861457"/>
                    <a:gd name="connsiteY3" fmla="*/ 121920 h 1227908"/>
                    <a:gd name="connsiteX4" fmla="*/ 1685108 w 1861457"/>
                    <a:gd name="connsiteY4" fmla="*/ 0 h 1227908"/>
                    <a:gd name="connsiteX5" fmla="*/ 1861457 w 1861457"/>
                    <a:gd name="connsiteY5" fmla="*/ 489857 h 1227908"/>
                    <a:gd name="connsiteX6" fmla="*/ 1495697 w 1861457"/>
                    <a:gd name="connsiteY6" fmla="*/ 613954 h 1227908"/>
                    <a:gd name="connsiteX7" fmla="*/ 1267097 w 1861457"/>
                    <a:gd name="connsiteY7" fmla="*/ 698863 h 1227908"/>
                    <a:gd name="connsiteX8" fmla="*/ 920931 w 1861457"/>
                    <a:gd name="connsiteY8" fmla="*/ 855617 h 1227908"/>
                    <a:gd name="connsiteX9" fmla="*/ 627017 w 1861457"/>
                    <a:gd name="connsiteY9" fmla="*/ 1045028 h 1227908"/>
                    <a:gd name="connsiteX10" fmla="*/ 391885 w 1861457"/>
                    <a:gd name="connsiteY10" fmla="*/ 1227908 h 1227908"/>
                    <a:gd name="connsiteX11" fmla="*/ 189411 w 1861457"/>
                    <a:gd name="connsiteY11" fmla="*/ 1045028 h 1227908"/>
                    <a:gd name="connsiteX12" fmla="*/ 0 w 1861457"/>
                    <a:gd name="connsiteY12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810985 w 1861457"/>
                    <a:gd name="connsiteY2" fmla="*/ 300446 h 1227908"/>
                    <a:gd name="connsiteX3" fmla="*/ 1252945 w 1861457"/>
                    <a:gd name="connsiteY3" fmla="*/ 121920 h 1227908"/>
                    <a:gd name="connsiteX4" fmla="*/ 1685108 w 1861457"/>
                    <a:gd name="connsiteY4" fmla="*/ 0 h 1227908"/>
                    <a:gd name="connsiteX5" fmla="*/ 1861457 w 1861457"/>
                    <a:gd name="connsiteY5" fmla="*/ 489857 h 1227908"/>
                    <a:gd name="connsiteX6" fmla="*/ 1495697 w 1861457"/>
                    <a:gd name="connsiteY6" fmla="*/ 613954 h 1227908"/>
                    <a:gd name="connsiteX7" fmla="*/ 1267097 w 1861457"/>
                    <a:gd name="connsiteY7" fmla="*/ 698863 h 1227908"/>
                    <a:gd name="connsiteX8" fmla="*/ 920931 w 1861457"/>
                    <a:gd name="connsiteY8" fmla="*/ 855617 h 1227908"/>
                    <a:gd name="connsiteX9" fmla="*/ 627017 w 1861457"/>
                    <a:gd name="connsiteY9" fmla="*/ 1045028 h 1227908"/>
                    <a:gd name="connsiteX10" fmla="*/ 391885 w 1861457"/>
                    <a:gd name="connsiteY10" fmla="*/ 1227908 h 1227908"/>
                    <a:gd name="connsiteX11" fmla="*/ 189411 w 1861457"/>
                    <a:gd name="connsiteY11" fmla="*/ 1045028 h 1227908"/>
                    <a:gd name="connsiteX12" fmla="*/ 0 w 1861457"/>
                    <a:gd name="connsiteY12" fmla="*/ 816427 h 1227908"/>
                    <a:gd name="connsiteX0" fmla="*/ 0 w 1861457"/>
                    <a:gd name="connsiteY0" fmla="*/ 816427 h 1227908"/>
                    <a:gd name="connsiteX1" fmla="*/ 418011 w 1861457"/>
                    <a:gd name="connsiteY1" fmla="*/ 522514 h 1227908"/>
                    <a:gd name="connsiteX2" fmla="*/ 810985 w 1861457"/>
                    <a:gd name="connsiteY2" fmla="*/ 300446 h 1227908"/>
                    <a:gd name="connsiteX3" fmla="*/ 1252945 w 1861457"/>
                    <a:gd name="connsiteY3" fmla="*/ 121920 h 1227908"/>
                    <a:gd name="connsiteX4" fmla="*/ 1685108 w 1861457"/>
                    <a:gd name="connsiteY4" fmla="*/ 0 h 1227908"/>
                    <a:gd name="connsiteX5" fmla="*/ 1861457 w 1861457"/>
                    <a:gd name="connsiteY5" fmla="*/ 489857 h 1227908"/>
                    <a:gd name="connsiteX6" fmla="*/ 1495697 w 1861457"/>
                    <a:gd name="connsiteY6" fmla="*/ 613954 h 1227908"/>
                    <a:gd name="connsiteX7" fmla="*/ 1267097 w 1861457"/>
                    <a:gd name="connsiteY7" fmla="*/ 698863 h 1227908"/>
                    <a:gd name="connsiteX8" fmla="*/ 920931 w 1861457"/>
                    <a:gd name="connsiteY8" fmla="*/ 855617 h 1227908"/>
                    <a:gd name="connsiteX9" fmla="*/ 627017 w 1861457"/>
                    <a:gd name="connsiteY9" fmla="*/ 1045028 h 1227908"/>
                    <a:gd name="connsiteX10" fmla="*/ 391885 w 1861457"/>
                    <a:gd name="connsiteY10" fmla="*/ 1227908 h 1227908"/>
                    <a:gd name="connsiteX11" fmla="*/ 189411 w 1861457"/>
                    <a:gd name="connsiteY11" fmla="*/ 1045028 h 1227908"/>
                    <a:gd name="connsiteX12" fmla="*/ 0 w 1861457"/>
                    <a:gd name="connsiteY12" fmla="*/ 816427 h 1227908"/>
                    <a:gd name="connsiteX0" fmla="*/ 0 w 1861457"/>
                    <a:gd name="connsiteY0" fmla="*/ 816427 h 1227908"/>
                    <a:gd name="connsiteX1" fmla="*/ 810985 w 1861457"/>
                    <a:gd name="connsiteY1" fmla="*/ 300446 h 1227908"/>
                    <a:gd name="connsiteX2" fmla="*/ 1252945 w 1861457"/>
                    <a:gd name="connsiteY2" fmla="*/ 121920 h 1227908"/>
                    <a:gd name="connsiteX3" fmla="*/ 1685108 w 1861457"/>
                    <a:gd name="connsiteY3" fmla="*/ 0 h 1227908"/>
                    <a:gd name="connsiteX4" fmla="*/ 1861457 w 1861457"/>
                    <a:gd name="connsiteY4" fmla="*/ 489857 h 1227908"/>
                    <a:gd name="connsiteX5" fmla="*/ 1495697 w 1861457"/>
                    <a:gd name="connsiteY5" fmla="*/ 613954 h 1227908"/>
                    <a:gd name="connsiteX6" fmla="*/ 1267097 w 1861457"/>
                    <a:gd name="connsiteY6" fmla="*/ 698863 h 1227908"/>
                    <a:gd name="connsiteX7" fmla="*/ 920931 w 1861457"/>
                    <a:gd name="connsiteY7" fmla="*/ 855617 h 1227908"/>
                    <a:gd name="connsiteX8" fmla="*/ 627017 w 1861457"/>
                    <a:gd name="connsiteY8" fmla="*/ 1045028 h 1227908"/>
                    <a:gd name="connsiteX9" fmla="*/ 391885 w 1861457"/>
                    <a:gd name="connsiteY9" fmla="*/ 1227908 h 1227908"/>
                    <a:gd name="connsiteX10" fmla="*/ 189411 w 1861457"/>
                    <a:gd name="connsiteY10" fmla="*/ 1045028 h 1227908"/>
                    <a:gd name="connsiteX11" fmla="*/ 0 w 1861457"/>
                    <a:gd name="connsiteY11" fmla="*/ 816427 h 1227908"/>
                    <a:gd name="connsiteX0" fmla="*/ 0 w 1861457"/>
                    <a:gd name="connsiteY0" fmla="*/ 816427 h 1227908"/>
                    <a:gd name="connsiteX1" fmla="*/ 734785 w 1861457"/>
                    <a:gd name="connsiteY1" fmla="*/ 342356 h 1227908"/>
                    <a:gd name="connsiteX2" fmla="*/ 1252945 w 1861457"/>
                    <a:gd name="connsiteY2" fmla="*/ 121920 h 1227908"/>
                    <a:gd name="connsiteX3" fmla="*/ 1685108 w 1861457"/>
                    <a:gd name="connsiteY3" fmla="*/ 0 h 1227908"/>
                    <a:gd name="connsiteX4" fmla="*/ 1861457 w 1861457"/>
                    <a:gd name="connsiteY4" fmla="*/ 489857 h 1227908"/>
                    <a:gd name="connsiteX5" fmla="*/ 1495697 w 1861457"/>
                    <a:gd name="connsiteY5" fmla="*/ 613954 h 1227908"/>
                    <a:gd name="connsiteX6" fmla="*/ 1267097 w 1861457"/>
                    <a:gd name="connsiteY6" fmla="*/ 698863 h 1227908"/>
                    <a:gd name="connsiteX7" fmla="*/ 920931 w 1861457"/>
                    <a:gd name="connsiteY7" fmla="*/ 855617 h 1227908"/>
                    <a:gd name="connsiteX8" fmla="*/ 627017 w 1861457"/>
                    <a:gd name="connsiteY8" fmla="*/ 1045028 h 1227908"/>
                    <a:gd name="connsiteX9" fmla="*/ 391885 w 1861457"/>
                    <a:gd name="connsiteY9" fmla="*/ 1227908 h 1227908"/>
                    <a:gd name="connsiteX10" fmla="*/ 189411 w 1861457"/>
                    <a:gd name="connsiteY10" fmla="*/ 1045028 h 1227908"/>
                    <a:gd name="connsiteX11" fmla="*/ 0 w 1861457"/>
                    <a:gd name="connsiteY11" fmla="*/ 816427 h 1227908"/>
                    <a:gd name="connsiteX0" fmla="*/ 0 w 1861457"/>
                    <a:gd name="connsiteY0" fmla="*/ 816427 h 1227908"/>
                    <a:gd name="connsiteX1" fmla="*/ 734785 w 1861457"/>
                    <a:gd name="connsiteY1" fmla="*/ 342356 h 1227908"/>
                    <a:gd name="connsiteX2" fmla="*/ 1252945 w 1861457"/>
                    <a:gd name="connsiteY2" fmla="*/ 121920 h 1227908"/>
                    <a:gd name="connsiteX3" fmla="*/ 1685108 w 1861457"/>
                    <a:gd name="connsiteY3" fmla="*/ 0 h 1227908"/>
                    <a:gd name="connsiteX4" fmla="*/ 1861457 w 1861457"/>
                    <a:gd name="connsiteY4" fmla="*/ 489857 h 1227908"/>
                    <a:gd name="connsiteX5" fmla="*/ 1495697 w 1861457"/>
                    <a:gd name="connsiteY5" fmla="*/ 613954 h 1227908"/>
                    <a:gd name="connsiteX6" fmla="*/ 1267097 w 1861457"/>
                    <a:gd name="connsiteY6" fmla="*/ 698863 h 1227908"/>
                    <a:gd name="connsiteX7" fmla="*/ 920931 w 1861457"/>
                    <a:gd name="connsiteY7" fmla="*/ 855617 h 1227908"/>
                    <a:gd name="connsiteX8" fmla="*/ 627017 w 1861457"/>
                    <a:gd name="connsiteY8" fmla="*/ 1045028 h 1227908"/>
                    <a:gd name="connsiteX9" fmla="*/ 391885 w 1861457"/>
                    <a:gd name="connsiteY9" fmla="*/ 1227908 h 1227908"/>
                    <a:gd name="connsiteX10" fmla="*/ 189411 w 1861457"/>
                    <a:gd name="connsiteY10" fmla="*/ 1045028 h 1227908"/>
                    <a:gd name="connsiteX11" fmla="*/ 0 w 1861457"/>
                    <a:gd name="connsiteY11" fmla="*/ 816427 h 1227908"/>
                    <a:gd name="connsiteX0" fmla="*/ 0 w 1861457"/>
                    <a:gd name="connsiteY0" fmla="*/ 816427 h 1227908"/>
                    <a:gd name="connsiteX1" fmla="*/ 734785 w 1861457"/>
                    <a:gd name="connsiteY1" fmla="*/ 342356 h 1227908"/>
                    <a:gd name="connsiteX2" fmla="*/ 1252945 w 1861457"/>
                    <a:gd name="connsiteY2" fmla="*/ 121920 h 1227908"/>
                    <a:gd name="connsiteX3" fmla="*/ 1685108 w 1861457"/>
                    <a:gd name="connsiteY3" fmla="*/ 0 h 1227908"/>
                    <a:gd name="connsiteX4" fmla="*/ 1861457 w 1861457"/>
                    <a:gd name="connsiteY4" fmla="*/ 489857 h 1227908"/>
                    <a:gd name="connsiteX5" fmla="*/ 1495697 w 1861457"/>
                    <a:gd name="connsiteY5" fmla="*/ 613954 h 1227908"/>
                    <a:gd name="connsiteX6" fmla="*/ 1267097 w 1861457"/>
                    <a:gd name="connsiteY6" fmla="*/ 698863 h 1227908"/>
                    <a:gd name="connsiteX7" fmla="*/ 920931 w 1861457"/>
                    <a:gd name="connsiteY7" fmla="*/ 855617 h 1227908"/>
                    <a:gd name="connsiteX8" fmla="*/ 391885 w 1861457"/>
                    <a:gd name="connsiteY8" fmla="*/ 1227908 h 1227908"/>
                    <a:gd name="connsiteX9" fmla="*/ 189411 w 1861457"/>
                    <a:gd name="connsiteY9" fmla="*/ 1045028 h 1227908"/>
                    <a:gd name="connsiteX10" fmla="*/ 0 w 1861457"/>
                    <a:gd name="connsiteY10" fmla="*/ 816427 h 1227908"/>
                    <a:gd name="connsiteX0" fmla="*/ 0 w 1861457"/>
                    <a:gd name="connsiteY0" fmla="*/ 818242 h 1229723"/>
                    <a:gd name="connsiteX1" fmla="*/ 734785 w 1861457"/>
                    <a:gd name="connsiteY1" fmla="*/ 344171 h 1229723"/>
                    <a:gd name="connsiteX2" fmla="*/ 1685108 w 1861457"/>
                    <a:gd name="connsiteY2" fmla="*/ 1815 h 1229723"/>
                    <a:gd name="connsiteX3" fmla="*/ 1861457 w 1861457"/>
                    <a:gd name="connsiteY3" fmla="*/ 491672 h 1229723"/>
                    <a:gd name="connsiteX4" fmla="*/ 1495697 w 1861457"/>
                    <a:gd name="connsiteY4" fmla="*/ 615769 h 1229723"/>
                    <a:gd name="connsiteX5" fmla="*/ 1267097 w 1861457"/>
                    <a:gd name="connsiteY5" fmla="*/ 700678 h 1229723"/>
                    <a:gd name="connsiteX6" fmla="*/ 920931 w 1861457"/>
                    <a:gd name="connsiteY6" fmla="*/ 857432 h 1229723"/>
                    <a:gd name="connsiteX7" fmla="*/ 391885 w 1861457"/>
                    <a:gd name="connsiteY7" fmla="*/ 1229723 h 1229723"/>
                    <a:gd name="connsiteX8" fmla="*/ 189411 w 1861457"/>
                    <a:gd name="connsiteY8" fmla="*/ 1046843 h 1229723"/>
                    <a:gd name="connsiteX9" fmla="*/ 0 w 1861457"/>
                    <a:gd name="connsiteY9" fmla="*/ 818242 h 1229723"/>
                    <a:gd name="connsiteX0" fmla="*/ 0 w 1861457"/>
                    <a:gd name="connsiteY0" fmla="*/ 816427 h 1227908"/>
                    <a:gd name="connsiteX1" fmla="*/ 734785 w 1861457"/>
                    <a:gd name="connsiteY1" fmla="*/ 342356 h 1227908"/>
                    <a:gd name="connsiteX2" fmla="*/ 1685108 w 1861457"/>
                    <a:gd name="connsiteY2" fmla="*/ 0 h 1227908"/>
                    <a:gd name="connsiteX3" fmla="*/ 1861457 w 1861457"/>
                    <a:gd name="connsiteY3" fmla="*/ 489857 h 1227908"/>
                    <a:gd name="connsiteX4" fmla="*/ 1495697 w 1861457"/>
                    <a:gd name="connsiteY4" fmla="*/ 613954 h 1227908"/>
                    <a:gd name="connsiteX5" fmla="*/ 1267097 w 1861457"/>
                    <a:gd name="connsiteY5" fmla="*/ 698863 h 1227908"/>
                    <a:gd name="connsiteX6" fmla="*/ 920931 w 1861457"/>
                    <a:gd name="connsiteY6" fmla="*/ 855617 h 1227908"/>
                    <a:gd name="connsiteX7" fmla="*/ 391885 w 1861457"/>
                    <a:gd name="connsiteY7" fmla="*/ 1227908 h 1227908"/>
                    <a:gd name="connsiteX8" fmla="*/ 189411 w 1861457"/>
                    <a:gd name="connsiteY8" fmla="*/ 1045028 h 1227908"/>
                    <a:gd name="connsiteX9" fmla="*/ 0 w 1861457"/>
                    <a:gd name="connsiteY9" fmla="*/ 816427 h 1227908"/>
                    <a:gd name="connsiteX0" fmla="*/ 0 w 1861457"/>
                    <a:gd name="connsiteY0" fmla="*/ 816427 h 1227908"/>
                    <a:gd name="connsiteX1" fmla="*/ 734785 w 1861457"/>
                    <a:gd name="connsiteY1" fmla="*/ 342356 h 1227908"/>
                    <a:gd name="connsiteX2" fmla="*/ 1685108 w 1861457"/>
                    <a:gd name="connsiteY2" fmla="*/ 0 h 1227908"/>
                    <a:gd name="connsiteX3" fmla="*/ 1861457 w 1861457"/>
                    <a:gd name="connsiteY3" fmla="*/ 489857 h 1227908"/>
                    <a:gd name="connsiteX4" fmla="*/ 1495697 w 1861457"/>
                    <a:gd name="connsiteY4" fmla="*/ 613954 h 1227908"/>
                    <a:gd name="connsiteX5" fmla="*/ 1267097 w 1861457"/>
                    <a:gd name="connsiteY5" fmla="*/ 698863 h 1227908"/>
                    <a:gd name="connsiteX6" fmla="*/ 920931 w 1861457"/>
                    <a:gd name="connsiteY6" fmla="*/ 855617 h 1227908"/>
                    <a:gd name="connsiteX7" fmla="*/ 391885 w 1861457"/>
                    <a:gd name="connsiteY7" fmla="*/ 1227908 h 1227908"/>
                    <a:gd name="connsiteX8" fmla="*/ 189411 w 1861457"/>
                    <a:gd name="connsiteY8" fmla="*/ 1045028 h 1227908"/>
                    <a:gd name="connsiteX9" fmla="*/ 0 w 1861457"/>
                    <a:gd name="connsiteY9" fmla="*/ 816427 h 1227908"/>
                    <a:gd name="connsiteX0" fmla="*/ 0 w 1861457"/>
                    <a:gd name="connsiteY0" fmla="*/ 816427 h 1227908"/>
                    <a:gd name="connsiteX1" fmla="*/ 769075 w 1861457"/>
                    <a:gd name="connsiteY1" fmla="*/ 330926 h 1227908"/>
                    <a:gd name="connsiteX2" fmla="*/ 1685108 w 1861457"/>
                    <a:gd name="connsiteY2" fmla="*/ 0 h 1227908"/>
                    <a:gd name="connsiteX3" fmla="*/ 1861457 w 1861457"/>
                    <a:gd name="connsiteY3" fmla="*/ 489857 h 1227908"/>
                    <a:gd name="connsiteX4" fmla="*/ 1495697 w 1861457"/>
                    <a:gd name="connsiteY4" fmla="*/ 613954 h 1227908"/>
                    <a:gd name="connsiteX5" fmla="*/ 1267097 w 1861457"/>
                    <a:gd name="connsiteY5" fmla="*/ 698863 h 1227908"/>
                    <a:gd name="connsiteX6" fmla="*/ 920931 w 1861457"/>
                    <a:gd name="connsiteY6" fmla="*/ 855617 h 1227908"/>
                    <a:gd name="connsiteX7" fmla="*/ 391885 w 1861457"/>
                    <a:gd name="connsiteY7" fmla="*/ 1227908 h 1227908"/>
                    <a:gd name="connsiteX8" fmla="*/ 189411 w 1861457"/>
                    <a:gd name="connsiteY8" fmla="*/ 1045028 h 1227908"/>
                    <a:gd name="connsiteX9" fmla="*/ 0 w 1861457"/>
                    <a:gd name="connsiteY9" fmla="*/ 816427 h 1227908"/>
                    <a:gd name="connsiteX0" fmla="*/ 0 w 1861457"/>
                    <a:gd name="connsiteY0" fmla="*/ 816427 h 1227908"/>
                    <a:gd name="connsiteX1" fmla="*/ 769075 w 1861457"/>
                    <a:gd name="connsiteY1" fmla="*/ 330926 h 1227908"/>
                    <a:gd name="connsiteX2" fmla="*/ 1685108 w 1861457"/>
                    <a:gd name="connsiteY2" fmla="*/ 0 h 1227908"/>
                    <a:gd name="connsiteX3" fmla="*/ 1861457 w 1861457"/>
                    <a:gd name="connsiteY3" fmla="*/ 489857 h 1227908"/>
                    <a:gd name="connsiteX4" fmla="*/ 1495697 w 1861457"/>
                    <a:gd name="connsiteY4" fmla="*/ 613954 h 1227908"/>
                    <a:gd name="connsiteX5" fmla="*/ 1267097 w 1861457"/>
                    <a:gd name="connsiteY5" fmla="*/ 698863 h 1227908"/>
                    <a:gd name="connsiteX6" fmla="*/ 920931 w 1861457"/>
                    <a:gd name="connsiteY6" fmla="*/ 855617 h 1227908"/>
                    <a:gd name="connsiteX7" fmla="*/ 391885 w 1861457"/>
                    <a:gd name="connsiteY7" fmla="*/ 1227908 h 1227908"/>
                    <a:gd name="connsiteX8" fmla="*/ 189411 w 1861457"/>
                    <a:gd name="connsiteY8" fmla="*/ 1045028 h 1227908"/>
                    <a:gd name="connsiteX9" fmla="*/ 0 w 1861457"/>
                    <a:gd name="connsiteY9" fmla="*/ 816427 h 1227908"/>
                    <a:gd name="connsiteX0" fmla="*/ 0 w 1861457"/>
                    <a:gd name="connsiteY0" fmla="*/ 816427 h 1227908"/>
                    <a:gd name="connsiteX1" fmla="*/ 769075 w 1861457"/>
                    <a:gd name="connsiteY1" fmla="*/ 330926 h 1227908"/>
                    <a:gd name="connsiteX2" fmla="*/ 1685108 w 1861457"/>
                    <a:gd name="connsiteY2" fmla="*/ 0 h 1227908"/>
                    <a:gd name="connsiteX3" fmla="*/ 1861457 w 1861457"/>
                    <a:gd name="connsiteY3" fmla="*/ 489857 h 1227908"/>
                    <a:gd name="connsiteX4" fmla="*/ 1495697 w 1861457"/>
                    <a:gd name="connsiteY4" fmla="*/ 613954 h 1227908"/>
                    <a:gd name="connsiteX5" fmla="*/ 1267097 w 1861457"/>
                    <a:gd name="connsiteY5" fmla="*/ 698863 h 1227908"/>
                    <a:gd name="connsiteX6" fmla="*/ 920931 w 1861457"/>
                    <a:gd name="connsiteY6" fmla="*/ 855617 h 1227908"/>
                    <a:gd name="connsiteX7" fmla="*/ 391885 w 1861457"/>
                    <a:gd name="connsiteY7" fmla="*/ 1227908 h 1227908"/>
                    <a:gd name="connsiteX8" fmla="*/ 189411 w 1861457"/>
                    <a:gd name="connsiteY8" fmla="*/ 1045028 h 1227908"/>
                    <a:gd name="connsiteX9" fmla="*/ 0 w 1861457"/>
                    <a:gd name="connsiteY9" fmla="*/ 816427 h 1227908"/>
                    <a:gd name="connsiteX0" fmla="*/ 0 w 1861457"/>
                    <a:gd name="connsiteY0" fmla="*/ 816427 h 1227908"/>
                    <a:gd name="connsiteX1" fmla="*/ 769075 w 1861457"/>
                    <a:gd name="connsiteY1" fmla="*/ 330926 h 1227908"/>
                    <a:gd name="connsiteX2" fmla="*/ 1685108 w 1861457"/>
                    <a:gd name="connsiteY2" fmla="*/ 0 h 1227908"/>
                    <a:gd name="connsiteX3" fmla="*/ 1861457 w 1861457"/>
                    <a:gd name="connsiteY3" fmla="*/ 489857 h 1227908"/>
                    <a:gd name="connsiteX4" fmla="*/ 1267097 w 1861457"/>
                    <a:gd name="connsiteY4" fmla="*/ 698863 h 1227908"/>
                    <a:gd name="connsiteX5" fmla="*/ 920931 w 1861457"/>
                    <a:gd name="connsiteY5" fmla="*/ 855617 h 1227908"/>
                    <a:gd name="connsiteX6" fmla="*/ 391885 w 1861457"/>
                    <a:gd name="connsiteY6" fmla="*/ 1227908 h 1227908"/>
                    <a:gd name="connsiteX7" fmla="*/ 189411 w 1861457"/>
                    <a:gd name="connsiteY7" fmla="*/ 1045028 h 1227908"/>
                    <a:gd name="connsiteX8" fmla="*/ 0 w 1861457"/>
                    <a:gd name="connsiteY8" fmla="*/ 816427 h 1227908"/>
                    <a:gd name="connsiteX0" fmla="*/ 0 w 1861457"/>
                    <a:gd name="connsiteY0" fmla="*/ 816427 h 1227908"/>
                    <a:gd name="connsiteX1" fmla="*/ 769075 w 1861457"/>
                    <a:gd name="connsiteY1" fmla="*/ 330926 h 1227908"/>
                    <a:gd name="connsiteX2" fmla="*/ 1685108 w 1861457"/>
                    <a:gd name="connsiteY2" fmla="*/ 0 h 1227908"/>
                    <a:gd name="connsiteX3" fmla="*/ 1861457 w 1861457"/>
                    <a:gd name="connsiteY3" fmla="*/ 489857 h 1227908"/>
                    <a:gd name="connsiteX4" fmla="*/ 1267097 w 1861457"/>
                    <a:gd name="connsiteY4" fmla="*/ 698863 h 1227908"/>
                    <a:gd name="connsiteX5" fmla="*/ 391885 w 1861457"/>
                    <a:gd name="connsiteY5" fmla="*/ 1227908 h 1227908"/>
                    <a:gd name="connsiteX6" fmla="*/ 189411 w 1861457"/>
                    <a:gd name="connsiteY6" fmla="*/ 1045028 h 1227908"/>
                    <a:gd name="connsiteX7" fmla="*/ 0 w 1861457"/>
                    <a:gd name="connsiteY7" fmla="*/ 816427 h 1227908"/>
                    <a:gd name="connsiteX0" fmla="*/ 0 w 1861457"/>
                    <a:gd name="connsiteY0" fmla="*/ 816427 h 1227908"/>
                    <a:gd name="connsiteX1" fmla="*/ 769075 w 1861457"/>
                    <a:gd name="connsiteY1" fmla="*/ 330926 h 1227908"/>
                    <a:gd name="connsiteX2" fmla="*/ 1685108 w 1861457"/>
                    <a:gd name="connsiteY2" fmla="*/ 0 h 1227908"/>
                    <a:gd name="connsiteX3" fmla="*/ 1861457 w 1861457"/>
                    <a:gd name="connsiteY3" fmla="*/ 489857 h 1227908"/>
                    <a:gd name="connsiteX4" fmla="*/ 1080407 w 1861457"/>
                    <a:gd name="connsiteY4" fmla="*/ 794113 h 1227908"/>
                    <a:gd name="connsiteX5" fmla="*/ 391885 w 1861457"/>
                    <a:gd name="connsiteY5" fmla="*/ 1227908 h 1227908"/>
                    <a:gd name="connsiteX6" fmla="*/ 189411 w 1861457"/>
                    <a:gd name="connsiteY6" fmla="*/ 1045028 h 1227908"/>
                    <a:gd name="connsiteX7" fmla="*/ 0 w 1861457"/>
                    <a:gd name="connsiteY7" fmla="*/ 816427 h 1227908"/>
                    <a:gd name="connsiteX0" fmla="*/ 0 w 1861457"/>
                    <a:gd name="connsiteY0" fmla="*/ 816427 h 1227908"/>
                    <a:gd name="connsiteX1" fmla="*/ 769075 w 1861457"/>
                    <a:gd name="connsiteY1" fmla="*/ 330926 h 1227908"/>
                    <a:gd name="connsiteX2" fmla="*/ 1685108 w 1861457"/>
                    <a:gd name="connsiteY2" fmla="*/ 0 h 1227908"/>
                    <a:gd name="connsiteX3" fmla="*/ 1861457 w 1861457"/>
                    <a:gd name="connsiteY3" fmla="*/ 489857 h 1227908"/>
                    <a:gd name="connsiteX4" fmla="*/ 1080407 w 1861457"/>
                    <a:gd name="connsiteY4" fmla="*/ 794113 h 1227908"/>
                    <a:gd name="connsiteX5" fmla="*/ 391885 w 1861457"/>
                    <a:gd name="connsiteY5" fmla="*/ 1227908 h 1227908"/>
                    <a:gd name="connsiteX6" fmla="*/ 189411 w 1861457"/>
                    <a:gd name="connsiteY6" fmla="*/ 1045028 h 1227908"/>
                    <a:gd name="connsiteX7" fmla="*/ 0 w 1861457"/>
                    <a:gd name="connsiteY7" fmla="*/ 816427 h 1227908"/>
                    <a:gd name="connsiteX0" fmla="*/ 0 w 1861457"/>
                    <a:gd name="connsiteY0" fmla="*/ 816427 h 1227908"/>
                    <a:gd name="connsiteX1" fmla="*/ 769075 w 1861457"/>
                    <a:gd name="connsiteY1" fmla="*/ 330926 h 1227908"/>
                    <a:gd name="connsiteX2" fmla="*/ 1685108 w 1861457"/>
                    <a:gd name="connsiteY2" fmla="*/ 0 h 1227908"/>
                    <a:gd name="connsiteX3" fmla="*/ 1861457 w 1861457"/>
                    <a:gd name="connsiteY3" fmla="*/ 489857 h 1227908"/>
                    <a:gd name="connsiteX4" fmla="*/ 1080407 w 1861457"/>
                    <a:gd name="connsiteY4" fmla="*/ 794113 h 1227908"/>
                    <a:gd name="connsiteX5" fmla="*/ 391885 w 1861457"/>
                    <a:gd name="connsiteY5" fmla="*/ 1227908 h 1227908"/>
                    <a:gd name="connsiteX6" fmla="*/ 189411 w 1861457"/>
                    <a:gd name="connsiteY6" fmla="*/ 1045028 h 1227908"/>
                    <a:gd name="connsiteX7" fmla="*/ 0 w 1861457"/>
                    <a:gd name="connsiteY7" fmla="*/ 816427 h 1227908"/>
                    <a:gd name="connsiteX0" fmla="*/ 0 w 1861457"/>
                    <a:gd name="connsiteY0" fmla="*/ 816427 h 1227908"/>
                    <a:gd name="connsiteX1" fmla="*/ 769075 w 1861457"/>
                    <a:gd name="connsiteY1" fmla="*/ 330926 h 1227908"/>
                    <a:gd name="connsiteX2" fmla="*/ 1685108 w 1861457"/>
                    <a:gd name="connsiteY2" fmla="*/ 0 h 1227908"/>
                    <a:gd name="connsiteX3" fmla="*/ 1861457 w 1861457"/>
                    <a:gd name="connsiteY3" fmla="*/ 489857 h 1227908"/>
                    <a:gd name="connsiteX4" fmla="*/ 1080407 w 1861457"/>
                    <a:gd name="connsiteY4" fmla="*/ 794113 h 1227908"/>
                    <a:gd name="connsiteX5" fmla="*/ 391885 w 1861457"/>
                    <a:gd name="connsiteY5" fmla="*/ 1227908 h 1227908"/>
                    <a:gd name="connsiteX6" fmla="*/ 189411 w 1861457"/>
                    <a:gd name="connsiteY6" fmla="*/ 1045028 h 1227908"/>
                    <a:gd name="connsiteX7" fmla="*/ 0 w 1861457"/>
                    <a:gd name="connsiteY7" fmla="*/ 816427 h 1227908"/>
                    <a:gd name="connsiteX0" fmla="*/ 0 w 1861457"/>
                    <a:gd name="connsiteY0" fmla="*/ 816427 h 1227908"/>
                    <a:gd name="connsiteX1" fmla="*/ 769075 w 1861457"/>
                    <a:gd name="connsiteY1" fmla="*/ 330926 h 1227908"/>
                    <a:gd name="connsiteX2" fmla="*/ 1685108 w 1861457"/>
                    <a:gd name="connsiteY2" fmla="*/ 0 h 1227908"/>
                    <a:gd name="connsiteX3" fmla="*/ 1861457 w 1861457"/>
                    <a:gd name="connsiteY3" fmla="*/ 489857 h 1227908"/>
                    <a:gd name="connsiteX4" fmla="*/ 1080407 w 1861457"/>
                    <a:gd name="connsiteY4" fmla="*/ 794113 h 1227908"/>
                    <a:gd name="connsiteX5" fmla="*/ 391885 w 1861457"/>
                    <a:gd name="connsiteY5" fmla="*/ 1227908 h 1227908"/>
                    <a:gd name="connsiteX6" fmla="*/ 0 w 1861457"/>
                    <a:gd name="connsiteY6" fmla="*/ 816427 h 1227908"/>
                    <a:gd name="connsiteX0" fmla="*/ 0 w 1838597"/>
                    <a:gd name="connsiteY0" fmla="*/ 816427 h 1227908"/>
                    <a:gd name="connsiteX1" fmla="*/ 746215 w 1838597"/>
                    <a:gd name="connsiteY1" fmla="*/ 330926 h 1227908"/>
                    <a:gd name="connsiteX2" fmla="*/ 1662248 w 1838597"/>
                    <a:gd name="connsiteY2" fmla="*/ 0 h 1227908"/>
                    <a:gd name="connsiteX3" fmla="*/ 1838597 w 1838597"/>
                    <a:gd name="connsiteY3" fmla="*/ 489857 h 1227908"/>
                    <a:gd name="connsiteX4" fmla="*/ 1057547 w 1838597"/>
                    <a:gd name="connsiteY4" fmla="*/ 794113 h 1227908"/>
                    <a:gd name="connsiteX5" fmla="*/ 369025 w 1838597"/>
                    <a:gd name="connsiteY5" fmla="*/ 1227908 h 1227908"/>
                    <a:gd name="connsiteX6" fmla="*/ 0 w 1838597"/>
                    <a:gd name="connsiteY6" fmla="*/ 816427 h 1227908"/>
                    <a:gd name="connsiteX0" fmla="*/ 0 w 1838597"/>
                    <a:gd name="connsiteY0" fmla="*/ 816427 h 1227908"/>
                    <a:gd name="connsiteX1" fmla="*/ 750025 w 1838597"/>
                    <a:gd name="connsiteY1" fmla="*/ 342356 h 1227908"/>
                    <a:gd name="connsiteX2" fmla="*/ 1662248 w 1838597"/>
                    <a:gd name="connsiteY2" fmla="*/ 0 h 1227908"/>
                    <a:gd name="connsiteX3" fmla="*/ 1838597 w 1838597"/>
                    <a:gd name="connsiteY3" fmla="*/ 489857 h 1227908"/>
                    <a:gd name="connsiteX4" fmla="*/ 1057547 w 1838597"/>
                    <a:gd name="connsiteY4" fmla="*/ 794113 h 1227908"/>
                    <a:gd name="connsiteX5" fmla="*/ 369025 w 1838597"/>
                    <a:gd name="connsiteY5" fmla="*/ 1227908 h 1227908"/>
                    <a:gd name="connsiteX6" fmla="*/ 0 w 1838597"/>
                    <a:gd name="connsiteY6" fmla="*/ 816427 h 1227908"/>
                    <a:gd name="connsiteX0" fmla="*/ 0 w 1811927"/>
                    <a:gd name="connsiteY0" fmla="*/ 801187 h 1227908"/>
                    <a:gd name="connsiteX1" fmla="*/ 723355 w 1811927"/>
                    <a:gd name="connsiteY1" fmla="*/ 342356 h 1227908"/>
                    <a:gd name="connsiteX2" fmla="*/ 1635578 w 1811927"/>
                    <a:gd name="connsiteY2" fmla="*/ 0 h 1227908"/>
                    <a:gd name="connsiteX3" fmla="*/ 1811927 w 1811927"/>
                    <a:gd name="connsiteY3" fmla="*/ 489857 h 1227908"/>
                    <a:gd name="connsiteX4" fmla="*/ 1030877 w 1811927"/>
                    <a:gd name="connsiteY4" fmla="*/ 794113 h 1227908"/>
                    <a:gd name="connsiteX5" fmla="*/ 342355 w 1811927"/>
                    <a:gd name="connsiteY5" fmla="*/ 1227908 h 1227908"/>
                    <a:gd name="connsiteX6" fmla="*/ 0 w 1811927"/>
                    <a:gd name="connsiteY6" fmla="*/ 801187 h 1227908"/>
                    <a:gd name="connsiteX0" fmla="*/ 0 w 1811927"/>
                    <a:gd name="connsiteY0" fmla="*/ 801187 h 1227908"/>
                    <a:gd name="connsiteX1" fmla="*/ 723355 w 1811927"/>
                    <a:gd name="connsiteY1" fmla="*/ 342356 h 1227908"/>
                    <a:gd name="connsiteX2" fmla="*/ 1635578 w 1811927"/>
                    <a:gd name="connsiteY2" fmla="*/ 0 h 1227908"/>
                    <a:gd name="connsiteX3" fmla="*/ 1811927 w 1811927"/>
                    <a:gd name="connsiteY3" fmla="*/ 489857 h 1227908"/>
                    <a:gd name="connsiteX4" fmla="*/ 1030877 w 1811927"/>
                    <a:gd name="connsiteY4" fmla="*/ 794113 h 1227908"/>
                    <a:gd name="connsiteX5" fmla="*/ 342355 w 1811927"/>
                    <a:gd name="connsiteY5" fmla="*/ 1227908 h 1227908"/>
                    <a:gd name="connsiteX6" fmla="*/ 0 w 1811927"/>
                    <a:gd name="connsiteY6" fmla="*/ 801187 h 1227908"/>
                    <a:gd name="connsiteX0" fmla="*/ 0 w 1811927"/>
                    <a:gd name="connsiteY0" fmla="*/ 801187 h 1227908"/>
                    <a:gd name="connsiteX1" fmla="*/ 723355 w 1811927"/>
                    <a:gd name="connsiteY1" fmla="*/ 342356 h 1227908"/>
                    <a:gd name="connsiteX2" fmla="*/ 1635578 w 1811927"/>
                    <a:gd name="connsiteY2" fmla="*/ 0 h 1227908"/>
                    <a:gd name="connsiteX3" fmla="*/ 1811927 w 1811927"/>
                    <a:gd name="connsiteY3" fmla="*/ 489857 h 1227908"/>
                    <a:gd name="connsiteX4" fmla="*/ 1030877 w 1811927"/>
                    <a:gd name="connsiteY4" fmla="*/ 794113 h 1227908"/>
                    <a:gd name="connsiteX5" fmla="*/ 342355 w 1811927"/>
                    <a:gd name="connsiteY5" fmla="*/ 1227908 h 1227908"/>
                    <a:gd name="connsiteX6" fmla="*/ 0 w 1811927"/>
                    <a:gd name="connsiteY6" fmla="*/ 801187 h 1227908"/>
                    <a:gd name="connsiteX0" fmla="*/ 0 w 1811927"/>
                    <a:gd name="connsiteY0" fmla="*/ 801187 h 1227908"/>
                    <a:gd name="connsiteX1" fmla="*/ 723355 w 1811927"/>
                    <a:gd name="connsiteY1" fmla="*/ 342356 h 1227908"/>
                    <a:gd name="connsiteX2" fmla="*/ 1635578 w 1811927"/>
                    <a:gd name="connsiteY2" fmla="*/ 0 h 1227908"/>
                    <a:gd name="connsiteX3" fmla="*/ 1811927 w 1811927"/>
                    <a:gd name="connsiteY3" fmla="*/ 489857 h 1227908"/>
                    <a:gd name="connsiteX4" fmla="*/ 1030877 w 1811927"/>
                    <a:gd name="connsiteY4" fmla="*/ 794113 h 1227908"/>
                    <a:gd name="connsiteX5" fmla="*/ 342355 w 1811927"/>
                    <a:gd name="connsiteY5" fmla="*/ 1227908 h 1227908"/>
                    <a:gd name="connsiteX6" fmla="*/ 0 w 1811927"/>
                    <a:gd name="connsiteY6" fmla="*/ 801187 h 1227908"/>
                    <a:gd name="connsiteX0" fmla="*/ 0 w 1773827"/>
                    <a:gd name="connsiteY0" fmla="*/ 784248 h 1227908"/>
                    <a:gd name="connsiteX1" fmla="*/ 685255 w 1773827"/>
                    <a:gd name="connsiteY1" fmla="*/ 342356 h 1227908"/>
                    <a:gd name="connsiteX2" fmla="*/ 1597478 w 1773827"/>
                    <a:gd name="connsiteY2" fmla="*/ 0 h 1227908"/>
                    <a:gd name="connsiteX3" fmla="*/ 1773827 w 1773827"/>
                    <a:gd name="connsiteY3" fmla="*/ 489857 h 1227908"/>
                    <a:gd name="connsiteX4" fmla="*/ 992777 w 1773827"/>
                    <a:gd name="connsiteY4" fmla="*/ 794113 h 1227908"/>
                    <a:gd name="connsiteX5" fmla="*/ 304255 w 1773827"/>
                    <a:gd name="connsiteY5" fmla="*/ 1227908 h 1227908"/>
                    <a:gd name="connsiteX6" fmla="*/ 0 w 1773827"/>
                    <a:gd name="connsiteY6" fmla="*/ 784248 h 1227908"/>
                    <a:gd name="connsiteX0" fmla="*/ 0 w 1766207"/>
                    <a:gd name="connsiteY0" fmla="*/ 784248 h 1227908"/>
                    <a:gd name="connsiteX1" fmla="*/ 677635 w 1766207"/>
                    <a:gd name="connsiteY1" fmla="*/ 342356 h 1227908"/>
                    <a:gd name="connsiteX2" fmla="*/ 1589858 w 1766207"/>
                    <a:gd name="connsiteY2" fmla="*/ 0 h 1227908"/>
                    <a:gd name="connsiteX3" fmla="*/ 1766207 w 1766207"/>
                    <a:gd name="connsiteY3" fmla="*/ 489857 h 1227908"/>
                    <a:gd name="connsiteX4" fmla="*/ 985157 w 1766207"/>
                    <a:gd name="connsiteY4" fmla="*/ 794113 h 1227908"/>
                    <a:gd name="connsiteX5" fmla="*/ 296635 w 1766207"/>
                    <a:gd name="connsiteY5" fmla="*/ 1227908 h 1227908"/>
                    <a:gd name="connsiteX6" fmla="*/ 0 w 1766207"/>
                    <a:gd name="connsiteY6" fmla="*/ 784248 h 1227908"/>
                    <a:gd name="connsiteX0" fmla="*/ 0 w 1747157"/>
                    <a:gd name="connsiteY0" fmla="*/ 788483 h 1227908"/>
                    <a:gd name="connsiteX1" fmla="*/ 658585 w 1747157"/>
                    <a:gd name="connsiteY1" fmla="*/ 342356 h 1227908"/>
                    <a:gd name="connsiteX2" fmla="*/ 1570808 w 1747157"/>
                    <a:gd name="connsiteY2" fmla="*/ 0 h 1227908"/>
                    <a:gd name="connsiteX3" fmla="*/ 1747157 w 1747157"/>
                    <a:gd name="connsiteY3" fmla="*/ 489857 h 1227908"/>
                    <a:gd name="connsiteX4" fmla="*/ 966107 w 1747157"/>
                    <a:gd name="connsiteY4" fmla="*/ 794113 h 1227908"/>
                    <a:gd name="connsiteX5" fmla="*/ 277585 w 1747157"/>
                    <a:gd name="connsiteY5" fmla="*/ 1227908 h 1227908"/>
                    <a:gd name="connsiteX6" fmla="*/ 0 w 1747157"/>
                    <a:gd name="connsiteY6" fmla="*/ 788483 h 1227908"/>
                    <a:gd name="connsiteX0" fmla="*/ 0 w 1747157"/>
                    <a:gd name="connsiteY0" fmla="*/ 788483 h 1227908"/>
                    <a:gd name="connsiteX1" fmla="*/ 658585 w 1747157"/>
                    <a:gd name="connsiteY1" fmla="*/ 342356 h 1227908"/>
                    <a:gd name="connsiteX2" fmla="*/ 1570808 w 1747157"/>
                    <a:gd name="connsiteY2" fmla="*/ 0 h 1227908"/>
                    <a:gd name="connsiteX3" fmla="*/ 1747157 w 1747157"/>
                    <a:gd name="connsiteY3" fmla="*/ 489857 h 1227908"/>
                    <a:gd name="connsiteX4" fmla="*/ 966107 w 1747157"/>
                    <a:gd name="connsiteY4" fmla="*/ 794113 h 1227908"/>
                    <a:gd name="connsiteX5" fmla="*/ 277585 w 1747157"/>
                    <a:gd name="connsiteY5" fmla="*/ 1227908 h 1227908"/>
                    <a:gd name="connsiteX6" fmla="*/ 0 w 1747157"/>
                    <a:gd name="connsiteY6" fmla="*/ 788483 h 1227908"/>
                    <a:gd name="connsiteX0" fmla="*/ 0 w 1747157"/>
                    <a:gd name="connsiteY0" fmla="*/ 788483 h 1227908"/>
                    <a:gd name="connsiteX1" fmla="*/ 658585 w 1747157"/>
                    <a:gd name="connsiteY1" fmla="*/ 342356 h 1227908"/>
                    <a:gd name="connsiteX2" fmla="*/ 1570808 w 1747157"/>
                    <a:gd name="connsiteY2" fmla="*/ 0 h 1227908"/>
                    <a:gd name="connsiteX3" fmla="*/ 1747157 w 1747157"/>
                    <a:gd name="connsiteY3" fmla="*/ 489857 h 1227908"/>
                    <a:gd name="connsiteX4" fmla="*/ 966107 w 1747157"/>
                    <a:gd name="connsiteY4" fmla="*/ 794113 h 1227908"/>
                    <a:gd name="connsiteX5" fmla="*/ 277585 w 1747157"/>
                    <a:gd name="connsiteY5" fmla="*/ 1227908 h 1227908"/>
                    <a:gd name="connsiteX6" fmla="*/ 0 w 1747157"/>
                    <a:gd name="connsiteY6" fmla="*/ 788483 h 1227908"/>
                    <a:gd name="connsiteX0" fmla="*/ 0 w 1747157"/>
                    <a:gd name="connsiteY0" fmla="*/ 788483 h 1227908"/>
                    <a:gd name="connsiteX1" fmla="*/ 658585 w 1747157"/>
                    <a:gd name="connsiteY1" fmla="*/ 342356 h 1227908"/>
                    <a:gd name="connsiteX2" fmla="*/ 1570808 w 1747157"/>
                    <a:gd name="connsiteY2" fmla="*/ 0 h 1227908"/>
                    <a:gd name="connsiteX3" fmla="*/ 1747157 w 1747157"/>
                    <a:gd name="connsiteY3" fmla="*/ 489857 h 1227908"/>
                    <a:gd name="connsiteX4" fmla="*/ 966107 w 1747157"/>
                    <a:gd name="connsiteY4" fmla="*/ 794113 h 1227908"/>
                    <a:gd name="connsiteX5" fmla="*/ 277585 w 1747157"/>
                    <a:gd name="connsiteY5" fmla="*/ 1227908 h 1227908"/>
                    <a:gd name="connsiteX6" fmla="*/ 0 w 1747157"/>
                    <a:gd name="connsiteY6" fmla="*/ 788483 h 1227908"/>
                    <a:gd name="connsiteX0" fmla="*/ 0 w 1747157"/>
                    <a:gd name="connsiteY0" fmla="*/ 788483 h 1227908"/>
                    <a:gd name="connsiteX1" fmla="*/ 658585 w 1747157"/>
                    <a:gd name="connsiteY1" fmla="*/ 342356 h 1227908"/>
                    <a:gd name="connsiteX2" fmla="*/ 1570808 w 1747157"/>
                    <a:gd name="connsiteY2" fmla="*/ 0 h 1227908"/>
                    <a:gd name="connsiteX3" fmla="*/ 1747157 w 1747157"/>
                    <a:gd name="connsiteY3" fmla="*/ 489857 h 1227908"/>
                    <a:gd name="connsiteX4" fmla="*/ 966107 w 1747157"/>
                    <a:gd name="connsiteY4" fmla="*/ 794113 h 1227908"/>
                    <a:gd name="connsiteX5" fmla="*/ 277585 w 1747157"/>
                    <a:gd name="connsiteY5" fmla="*/ 1227908 h 1227908"/>
                    <a:gd name="connsiteX6" fmla="*/ 0 w 1747157"/>
                    <a:gd name="connsiteY6" fmla="*/ 788483 h 1227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47157" h="1227908">
                      <a:moveTo>
                        <a:pt x="0" y="788483"/>
                      </a:moveTo>
                      <a:cubicBezTo>
                        <a:pt x="217896" y="633906"/>
                        <a:pt x="548821" y="407288"/>
                        <a:pt x="658585" y="342356"/>
                      </a:cubicBezTo>
                      <a:cubicBezTo>
                        <a:pt x="733696" y="307894"/>
                        <a:pt x="1238249" y="85907"/>
                        <a:pt x="1570808" y="0"/>
                      </a:cubicBezTo>
                      <a:lnTo>
                        <a:pt x="1747157" y="489857"/>
                      </a:lnTo>
                      <a:cubicBezTo>
                        <a:pt x="1475559" y="579664"/>
                        <a:pt x="1066256" y="747334"/>
                        <a:pt x="966107" y="794113"/>
                      </a:cubicBezTo>
                      <a:cubicBezTo>
                        <a:pt x="862148" y="853597"/>
                        <a:pt x="529589" y="1048294"/>
                        <a:pt x="277585" y="1227908"/>
                      </a:cubicBezTo>
                      <a:lnTo>
                        <a:pt x="0" y="788483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effectLst/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algn="ctr" defTabSz="1218690" fontAlgn="base">
                    <a:lnSpc>
                      <a:spcPct val="90000"/>
                    </a:lnSpc>
                    <a:spcBef>
                      <a:spcPts val="800"/>
                    </a:spcBef>
                  </a:pPr>
                  <a:endParaRPr lang="en-US" sz="2400" dirty="0" err="1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 rot="19944955">
                <a:off x="146785" y="835877"/>
                <a:ext cx="1902563" cy="72156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21157485"/>
                  </a:avLst>
                </a:prstTxWarp>
                <a:spAutoFit/>
              </a:bodyPr>
              <a:lstStyle/>
              <a:p>
                <a:pPr algn="ctr" defTabSz="121869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100" b="1">
                    <a:ln w="18415" cmpd="sng">
                      <a:noFill/>
                      <a:prstDash val="solid"/>
                    </a:ln>
                    <a:solidFill>
                      <a:srgbClr val="0085C3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对服务器</a:t>
                </a:r>
                <a:r>
                  <a:rPr lang="en-US" altLang="zh-CN" sz="2100" b="1">
                    <a:ln w="18415" cmpd="sng">
                      <a:noFill/>
                      <a:prstDash val="solid"/>
                    </a:ln>
                    <a:solidFill>
                      <a:srgbClr val="0085C3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/</a:t>
                </a:r>
                <a:r>
                  <a:rPr lang="zh-CN" altLang="en-US" sz="2100" b="1">
                    <a:ln w="18415" cmpd="sng">
                      <a:noFill/>
                      <a:prstDash val="solid"/>
                    </a:ln>
                    <a:solidFill>
                      <a:srgbClr val="0085C3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虚拟机透明</a:t>
                </a:r>
                <a:endParaRPr lang="zh-CN" altLang="en-US" sz="2400" b="1" dirty="0">
                  <a:ln w="18415" cmpd="sng">
                    <a:noFill/>
                    <a:prstDash val="solid"/>
                  </a:ln>
                  <a:solidFill>
                    <a:srgbClr val="0085C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grpSp>
        <p:nvGrpSpPr>
          <p:cNvPr id="1030" name="Group 1029"/>
          <p:cNvGrpSpPr/>
          <p:nvPr/>
        </p:nvGrpSpPr>
        <p:grpSpPr>
          <a:xfrm>
            <a:off x="4205127" y="2580698"/>
            <a:ext cx="3350452" cy="2987926"/>
            <a:chOff x="3008739" y="1858202"/>
            <a:chExt cx="2512839" cy="2240945"/>
          </a:xfrm>
        </p:grpSpPr>
        <p:sp>
          <p:nvSpPr>
            <p:cNvPr id="99" name="TextBox 98"/>
            <p:cNvSpPr txBox="1"/>
            <p:nvPr/>
          </p:nvSpPr>
          <p:spPr>
            <a:xfrm>
              <a:off x="3138487" y="1858202"/>
              <a:ext cx="2253342" cy="328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defRPr sz="1800" b="1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defTabSz="1218690" fontAlgn="base">
                <a:buClr>
                  <a:srgbClr val="0085C3"/>
                </a:buClr>
              </a:pPr>
              <a:r>
                <a:rPr lang="zh-CN" altLang="en-US" sz="2500" u="sng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灾难恢复</a:t>
              </a:r>
              <a:endParaRPr lang="zh-CN" altLang="en-US" sz="2500" u="sng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08739" y="3510524"/>
              <a:ext cx="2512839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  <a:defRPr sz="1800" b="1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defTabSz="1218690" fontAlgn="base">
                <a:buClr>
                  <a:srgbClr val="0085C3"/>
                </a:buClr>
              </a:pPr>
              <a:r>
                <a:rPr lang="zh-CN" altLang="en-US" sz="2500" dirty="0">
                  <a:solidFill>
                    <a:srgbClr val="0085C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自动故障转移到</a:t>
              </a:r>
              <a:r>
                <a:rPr lang="en-US" altLang="zh-CN" sz="2500" dirty="0">
                  <a:solidFill>
                    <a:srgbClr val="0085C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/>
              </a:r>
              <a:br>
                <a:rPr lang="en-US" altLang="zh-CN" sz="2500" dirty="0">
                  <a:solidFill>
                    <a:srgbClr val="0085C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</a:br>
              <a:r>
                <a:rPr lang="en-US" altLang="zh-CN" sz="2500" dirty="0">
                  <a:solidFill>
                    <a:srgbClr val="0085C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100 %</a:t>
              </a:r>
              <a:r>
                <a:rPr lang="zh-CN" altLang="en-US" sz="2500" dirty="0">
                  <a:solidFill>
                    <a:srgbClr val="0085C3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同步的备份卷</a:t>
              </a:r>
            </a:p>
          </p:txBody>
        </p:sp>
        <p:grpSp>
          <p:nvGrpSpPr>
            <p:cNvPr id="1028" name="Group 1027"/>
            <p:cNvGrpSpPr/>
            <p:nvPr/>
          </p:nvGrpSpPr>
          <p:grpSpPr>
            <a:xfrm>
              <a:off x="3274412" y="2336521"/>
              <a:ext cx="1979474" cy="1033272"/>
              <a:chOff x="3268358" y="2336521"/>
              <a:chExt cx="1979474" cy="1033272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3301978" y="2336521"/>
                <a:ext cx="1908310" cy="103327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algn="ctr" defTabSz="1218690" fontAlgn="base">
                  <a:lnSpc>
                    <a:spcPct val="90000"/>
                  </a:lnSpc>
                  <a:spcBef>
                    <a:spcPts val="800"/>
                  </a:spcBef>
                </a:pPr>
                <a:endParaRPr lang="en-US" sz="2700" dirty="0" err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268358" y="2355422"/>
                <a:ext cx="1979474" cy="20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690" fontAlgn="base">
                  <a:lnSpc>
                    <a:spcPct val="90000"/>
                  </a:lnSpc>
                  <a:spcBef>
                    <a:spcPts val="800"/>
                  </a:spcBef>
                  <a:buClr>
                    <a:srgbClr val="0085C3"/>
                  </a:buClr>
                </a:pPr>
                <a:r>
                  <a:rPr lang="zh-CN" altLang="en-US" sz="1300" b="1">
                    <a:solidFill>
                      <a:srgbClr val="444444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始终同步：</a:t>
                </a:r>
                <a:r>
                  <a:rPr lang="en-US" altLang="zh-CN" sz="1300" b="1">
                    <a:solidFill>
                      <a:srgbClr val="444444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RTO/RPO = 0</a:t>
                </a:r>
                <a:endParaRPr lang="en-US" altLang="zh-CN" sz="13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5616" y="2580584"/>
                <a:ext cx="761937" cy="698863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0335" y="2580584"/>
                <a:ext cx="761937" cy="698863"/>
              </a:xfrm>
              <a:prstGeom prst="rect">
                <a:avLst/>
              </a:prstGeom>
            </p:spPr>
          </p:pic>
          <p:sp>
            <p:nvSpPr>
              <p:cNvPr id="107" name="Can 106"/>
              <p:cNvSpPr/>
              <p:nvPr/>
            </p:nvSpPr>
            <p:spPr>
              <a:xfrm>
                <a:off x="4584639" y="2926745"/>
                <a:ext cx="242782" cy="163849"/>
              </a:xfrm>
              <a:prstGeom prst="can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218690" fontAlgn="base">
                  <a:lnSpc>
                    <a:spcPct val="90000"/>
                  </a:lnSpc>
                  <a:spcBef>
                    <a:spcPts val="800"/>
                  </a:spcBef>
                </a:pPr>
                <a:r>
                  <a:rPr lang="en-US" altLang="zh-CN" sz="900" b="1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LUN</a:t>
                </a:r>
                <a:endParaRPr lang="en-US" altLang="zh-CN" sz="900" b="1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08" name="Can 107"/>
              <p:cNvSpPr/>
              <p:nvPr/>
            </p:nvSpPr>
            <p:spPr>
              <a:xfrm>
                <a:off x="3631170" y="2926543"/>
                <a:ext cx="242782" cy="163849"/>
              </a:xfrm>
              <a:prstGeom prst="can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1218690" fontAlgn="base">
                  <a:lnSpc>
                    <a:spcPct val="90000"/>
                  </a:lnSpc>
                  <a:spcBef>
                    <a:spcPts val="800"/>
                  </a:spcBef>
                </a:pPr>
                <a:r>
                  <a:rPr lang="en-US" altLang="zh-CN" sz="900" b="1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LUN</a:t>
                </a:r>
                <a:endParaRPr lang="en-US" altLang="zh-CN" sz="900" b="1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cxnSp>
            <p:nvCxnSpPr>
              <p:cNvPr id="109" name="Straight Connector 108"/>
              <p:cNvCxnSpPr>
                <a:stCxn id="108" idx="4"/>
                <a:endCxn id="107" idx="2"/>
              </p:cNvCxnSpPr>
              <p:nvPr/>
            </p:nvCxnSpPr>
            <p:spPr>
              <a:xfrm>
                <a:off x="3873952" y="3008468"/>
                <a:ext cx="710687" cy="202"/>
              </a:xfrm>
              <a:prstGeom prst="line">
                <a:avLst/>
              </a:prstGeom>
              <a:ln w="28575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/>
              <p:cNvSpPr txBox="1"/>
              <p:nvPr/>
            </p:nvSpPr>
            <p:spPr>
              <a:xfrm>
                <a:off x="4421364" y="2680391"/>
                <a:ext cx="616398" cy="193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690" fontAlgn="base">
                  <a:lnSpc>
                    <a:spcPct val="90000"/>
                  </a:lnSpc>
                  <a:spcBef>
                    <a:spcPts val="800"/>
                  </a:spcBef>
                  <a:buClr>
                    <a:srgbClr val="0085C3"/>
                  </a:buClr>
                </a:pPr>
                <a:r>
                  <a:rPr lang="zh-CN" altLang="en-US" sz="1200" b="1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备份</a:t>
                </a:r>
                <a:endParaRPr lang="zh-CN" altLang="en-US" sz="1200" b="1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418238" y="2687909"/>
                <a:ext cx="616398" cy="193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690" fontAlgn="base">
                  <a:lnSpc>
                    <a:spcPct val="90000"/>
                  </a:lnSpc>
                  <a:spcBef>
                    <a:spcPts val="800"/>
                  </a:spcBef>
                  <a:buClr>
                    <a:srgbClr val="0085C3"/>
                  </a:buClr>
                </a:pPr>
                <a:r>
                  <a:rPr lang="zh-CN" altLang="en-US" sz="1200" b="1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主要</a:t>
                </a:r>
                <a:endParaRPr lang="zh-CN" altLang="en-US" sz="1200" b="1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4021574" y="2736214"/>
                <a:ext cx="382637" cy="45719"/>
              </a:xfrm>
              <a:custGeom>
                <a:avLst/>
                <a:gdLst>
                  <a:gd name="connsiteX0" fmla="*/ 0 w 385355"/>
                  <a:gd name="connsiteY0" fmla="*/ 65315 h 65315"/>
                  <a:gd name="connsiteX1" fmla="*/ 169818 w 385355"/>
                  <a:gd name="connsiteY1" fmla="*/ 0 h 65315"/>
                  <a:gd name="connsiteX2" fmla="*/ 385355 w 385355"/>
                  <a:gd name="connsiteY2" fmla="*/ 65315 h 6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5355" h="65315">
                    <a:moveTo>
                      <a:pt x="0" y="65315"/>
                    </a:moveTo>
                    <a:cubicBezTo>
                      <a:pt x="52796" y="32657"/>
                      <a:pt x="105592" y="0"/>
                      <a:pt x="169818" y="0"/>
                    </a:cubicBezTo>
                    <a:cubicBezTo>
                      <a:pt x="234044" y="0"/>
                      <a:pt x="309699" y="32657"/>
                      <a:pt x="385355" y="65315"/>
                    </a:cubicBezTo>
                  </a:path>
                </a:pathLst>
              </a:custGeom>
              <a:noFill/>
              <a:ln w="12700">
                <a:solidFill>
                  <a:schemeClr val="bg2"/>
                </a:solidFill>
                <a:prstDash val="sysDash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12533">
                <a:off x="3328445" y="2513496"/>
                <a:ext cx="367835" cy="34667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032" name="Group 1031"/>
          <p:cNvGrpSpPr/>
          <p:nvPr/>
        </p:nvGrpSpPr>
        <p:grpSpPr>
          <a:xfrm>
            <a:off x="7384930" y="2580718"/>
            <a:ext cx="4059687" cy="3567151"/>
            <a:chOff x="5446717" y="1858202"/>
            <a:chExt cx="3044765" cy="2675363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5568436" y="1973245"/>
              <a:ext cx="0" cy="256032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1" name="Group 1030"/>
            <p:cNvGrpSpPr/>
            <p:nvPr/>
          </p:nvGrpSpPr>
          <p:grpSpPr>
            <a:xfrm>
              <a:off x="5446717" y="1858202"/>
              <a:ext cx="3044765" cy="2132453"/>
              <a:chOff x="5446717" y="1858202"/>
              <a:chExt cx="3044765" cy="2132453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5627419" y="1858202"/>
                <a:ext cx="2404541" cy="328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bg1"/>
                  </a:buClr>
                  <a:defRPr sz="1800" b="1">
                    <a:solidFill>
                      <a:schemeClr val="tx2"/>
                    </a:solidFill>
                    <a:latin typeface="+mn-lt"/>
                  </a:defRPr>
                </a:lvl1pPr>
              </a:lstStyle>
              <a:p>
                <a:pPr defTabSz="1218690" fontAlgn="base">
                  <a:buClr>
                    <a:srgbClr val="0085C3"/>
                  </a:buClr>
                </a:pPr>
                <a:r>
                  <a:rPr lang="zh-CN" altLang="en-US" sz="2500" u="sng">
                    <a:solidFill>
                      <a:srgbClr val="444444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联合系统</a:t>
                </a:r>
                <a:endParaRPr lang="zh-CN" altLang="en-US" sz="2500" u="sng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446717" y="3510524"/>
                <a:ext cx="3044765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690" fontAlgn="base">
                  <a:lnSpc>
                    <a:spcPct val="90000"/>
                  </a:lnSpc>
                  <a:spcBef>
                    <a:spcPts val="800"/>
                  </a:spcBef>
                  <a:buClr>
                    <a:srgbClr val="0085C3"/>
                  </a:buClr>
                </a:pPr>
                <a:r>
                  <a:rPr lang="zh-CN" altLang="en-US" b="1" dirty="0">
                    <a:solidFill>
                      <a:srgbClr val="0085C3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轻松优化统一管理的</a:t>
                </a:r>
                <a:r>
                  <a:rPr lang="en-US" altLang="zh-CN" b="1" dirty="0">
                    <a:solidFill>
                      <a:srgbClr val="0085C3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/>
                </a:r>
                <a:br>
                  <a:rPr lang="en-US" altLang="zh-CN" b="1" dirty="0">
                    <a:solidFill>
                      <a:srgbClr val="0085C3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</a:br>
                <a:r>
                  <a:rPr lang="zh-CN" altLang="en-US" b="1" dirty="0">
                    <a:solidFill>
                      <a:srgbClr val="0085C3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多个阵列</a:t>
                </a:r>
              </a:p>
            </p:txBody>
          </p:sp>
          <p:grpSp>
            <p:nvGrpSpPr>
              <p:cNvPr id="1029" name="Group 1028"/>
              <p:cNvGrpSpPr/>
              <p:nvPr/>
            </p:nvGrpSpPr>
            <p:grpSpPr>
              <a:xfrm>
                <a:off x="5747656" y="2334769"/>
                <a:ext cx="2743826" cy="1036777"/>
                <a:chOff x="5747656" y="2334769"/>
                <a:chExt cx="2743826" cy="1036777"/>
              </a:xfrm>
            </p:grpSpPr>
            <p:sp>
              <p:nvSpPr>
                <p:cNvPr id="125" name="TextBox 124"/>
                <p:cNvSpPr txBox="1"/>
                <p:nvPr/>
              </p:nvSpPr>
              <p:spPr>
                <a:xfrm>
                  <a:off x="7706892" y="2449388"/>
                  <a:ext cx="784590" cy="701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chemeClr val="bg1"/>
                    </a:buClr>
                    <a:defRPr sz="1800" b="1">
                      <a:solidFill>
                        <a:schemeClr val="tx2"/>
                      </a:solidFill>
                      <a:latin typeface="+mn-lt"/>
                    </a:defRPr>
                  </a:lvl1pPr>
                </a:lstStyle>
                <a:p>
                  <a:pPr defTabSz="1218690" fontAlgn="base">
                    <a:buClr>
                      <a:srgbClr val="0085C3"/>
                    </a:buClr>
                  </a:pPr>
                  <a:r>
                    <a:rPr lang="en-US" altLang="zh-CN" sz="1500" u="sng" dirty="0">
                      <a:solidFill>
                        <a:srgbClr val="7AB800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rPr>
                    <a:t>Volume Advisor</a:t>
                  </a:r>
                  <a:br>
                    <a:rPr lang="en-US" altLang="zh-CN" sz="1500" u="sng" dirty="0">
                      <a:solidFill>
                        <a:srgbClr val="7AB800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rPr>
                  </a:br>
                  <a:r>
                    <a:rPr lang="zh-CN" altLang="en-US" sz="1500" dirty="0">
                      <a:solidFill>
                        <a:srgbClr val="7AB800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rPr>
                    <a:t>建议最佳</a:t>
                  </a:r>
                  <a:r>
                    <a:rPr lang="en-US" altLang="zh-CN" sz="1500" dirty="0">
                      <a:solidFill>
                        <a:srgbClr val="7AB800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rPr>
                    <a:t>LUN</a:t>
                  </a:r>
                  <a:r>
                    <a:rPr lang="zh-CN" altLang="en-US" sz="1500" dirty="0">
                      <a:solidFill>
                        <a:srgbClr val="7AB800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rPr>
                    <a:t>位置</a:t>
                  </a:r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5747656" y="2334769"/>
                  <a:ext cx="1967398" cy="1036777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algn="ctr" defTabSz="1218690" fontAlgn="base">
                    <a:lnSpc>
                      <a:spcPct val="90000"/>
                    </a:lnSpc>
                    <a:spcBef>
                      <a:spcPts val="800"/>
                    </a:spcBef>
                  </a:pPr>
                  <a:endParaRPr lang="en-US" sz="2700" dirty="0" err="1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sp>
              <p:nvSpPr>
                <p:cNvPr id="134" name="Curved Right Arrow 133"/>
                <p:cNvSpPr/>
                <p:nvPr/>
              </p:nvSpPr>
              <p:spPr>
                <a:xfrm flipH="1">
                  <a:off x="7520769" y="2646390"/>
                  <a:ext cx="225934" cy="541552"/>
                </a:xfrm>
                <a:prstGeom prst="curvedRightArrow">
                  <a:avLst>
                    <a:gd name="adj1" fmla="val 50000"/>
                    <a:gd name="adj2" fmla="val 109915"/>
                    <a:gd name="adj3" fmla="val 25000"/>
                  </a:avLst>
                </a:prstGeom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182880" tIns="137160" rIns="137160" bIns="137160" rtlCol="0" anchor="ctr">
                  <a:noAutofit/>
                </a:bodyPr>
                <a:lstStyle/>
                <a:p>
                  <a:pPr algn="ctr" defTabSz="1218690" fontAlgn="base">
                    <a:lnSpc>
                      <a:spcPct val="90000"/>
                    </a:lnSpc>
                    <a:spcBef>
                      <a:spcPts val="800"/>
                    </a:spcBef>
                  </a:pPr>
                  <a:endParaRPr lang="en-US" sz="2700" dirty="0" err="1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  <p:grpSp>
              <p:nvGrpSpPr>
                <p:cNvPr id="79" name="Group 78"/>
                <p:cNvGrpSpPr/>
                <p:nvPr/>
              </p:nvGrpSpPr>
              <p:grpSpPr>
                <a:xfrm>
                  <a:off x="5942247" y="2558323"/>
                  <a:ext cx="1525968" cy="713448"/>
                  <a:chOff x="5937593" y="2558323"/>
                  <a:chExt cx="1525968" cy="713448"/>
                </a:xfrm>
              </p:grpSpPr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5937594" y="2979886"/>
                    <a:ext cx="1525966" cy="291885"/>
                    <a:chOff x="6358065" y="2950972"/>
                    <a:chExt cx="1519513" cy="305625"/>
                  </a:xfrm>
                </p:grpSpPr>
                <p:grpSp>
                  <p:nvGrpSpPr>
                    <p:cNvPr id="136" name="Group 135"/>
                    <p:cNvGrpSpPr/>
                    <p:nvPr/>
                  </p:nvGrpSpPr>
                  <p:grpSpPr>
                    <a:xfrm>
                      <a:off x="6358065" y="2950972"/>
                      <a:ext cx="1519513" cy="305625"/>
                      <a:chOff x="3641365" y="4325849"/>
                      <a:chExt cx="3474625" cy="698863"/>
                    </a:xfrm>
                  </p:grpSpPr>
                  <p:pic>
                    <p:nvPicPr>
                      <p:cNvPr id="141" name="Picture 140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41365" y="4325849"/>
                        <a:ext cx="761937" cy="69886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2" name="Picture 141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45594" y="4325849"/>
                        <a:ext cx="761937" cy="69886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3" name="Picture 142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49823" y="4325849"/>
                        <a:ext cx="761937" cy="69886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4" name="Picture 143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54053" y="4325849"/>
                        <a:ext cx="761937" cy="69886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6376850" y="3127048"/>
                      <a:ext cx="302846" cy="118392"/>
                    </a:xfrm>
                    <a:custGeom>
                      <a:avLst/>
                      <a:gdLst>
                        <a:gd name="connsiteX0" fmla="*/ 0 w 397683"/>
                        <a:gd name="connsiteY0" fmla="*/ 232658 h 246184"/>
                        <a:gd name="connsiteX1" fmla="*/ 5411 w 397683"/>
                        <a:gd name="connsiteY1" fmla="*/ 0 h 246184"/>
                        <a:gd name="connsiteX2" fmla="*/ 311112 w 397683"/>
                        <a:gd name="connsiteY2" fmla="*/ 5410 h 246184"/>
                        <a:gd name="connsiteX3" fmla="*/ 397683 w 397683"/>
                        <a:gd name="connsiteY3" fmla="*/ 29758 h 246184"/>
                        <a:gd name="connsiteX4" fmla="*/ 397683 w 397683"/>
                        <a:gd name="connsiteY4" fmla="*/ 189372 h 246184"/>
                        <a:gd name="connsiteX5" fmla="*/ 308407 w 397683"/>
                        <a:gd name="connsiteY5" fmla="*/ 246184 h 246184"/>
                        <a:gd name="connsiteX6" fmla="*/ 0 w 397683"/>
                        <a:gd name="connsiteY6" fmla="*/ 232658 h 246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7683" h="246184">
                          <a:moveTo>
                            <a:pt x="0" y="232658"/>
                          </a:moveTo>
                          <a:lnTo>
                            <a:pt x="5411" y="0"/>
                          </a:lnTo>
                          <a:lnTo>
                            <a:pt x="311112" y="5410"/>
                          </a:lnTo>
                          <a:lnTo>
                            <a:pt x="397683" y="29758"/>
                          </a:lnTo>
                          <a:lnTo>
                            <a:pt x="397683" y="189372"/>
                          </a:lnTo>
                          <a:lnTo>
                            <a:pt x="308407" y="246184"/>
                          </a:lnTo>
                          <a:lnTo>
                            <a:pt x="0" y="232658"/>
                          </a:lnTo>
                          <a:close/>
                        </a:path>
                      </a:pathLst>
                    </a:custGeom>
                    <a:solidFill>
                      <a:srgbClr val="7AB800">
                        <a:alpha val="50196"/>
                      </a:srgbClr>
                    </a:solidFill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1218690" fontAlgn="base">
                        <a:lnSpc>
                          <a:spcPct val="90000"/>
                        </a:lnSpc>
                        <a:spcBef>
                          <a:spcPts val="800"/>
                        </a:spcBef>
                      </a:pPr>
                      <a:endParaRPr lang="en-US" sz="2700" dirty="0" err="1">
                        <a:solidFill>
                          <a:srgbClr val="FFFFFF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endParaRPr>
                    </a:p>
                  </p:txBody>
                </p:sp>
                <p:sp>
                  <p:nvSpPr>
                    <p:cNvPr id="138" name="Freeform 137"/>
                    <p:cNvSpPr/>
                    <p:nvPr/>
                  </p:nvSpPr>
                  <p:spPr>
                    <a:xfrm>
                      <a:off x="6768680" y="3123594"/>
                      <a:ext cx="302846" cy="131477"/>
                    </a:xfrm>
                    <a:custGeom>
                      <a:avLst/>
                      <a:gdLst>
                        <a:gd name="connsiteX0" fmla="*/ 0 w 397683"/>
                        <a:gd name="connsiteY0" fmla="*/ 232658 h 246184"/>
                        <a:gd name="connsiteX1" fmla="*/ 5411 w 397683"/>
                        <a:gd name="connsiteY1" fmla="*/ 0 h 246184"/>
                        <a:gd name="connsiteX2" fmla="*/ 311112 w 397683"/>
                        <a:gd name="connsiteY2" fmla="*/ 5410 h 246184"/>
                        <a:gd name="connsiteX3" fmla="*/ 397683 w 397683"/>
                        <a:gd name="connsiteY3" fmla="*/ 29758 h 246184"/>
                        <a:gd name="connsiteX4" fmla="*/ 397683 w 397683"/>
                        <a:gd name="connsiteY4" fmla="*/ 189372 h 246184"/>
                        <a:gd name="connsiteX5" fmla="*/ 308407 w 397683"/>
                        <a:gd name="connsiteY5" fmla="*/ 246184 h 246184"/>
                        <a:gd name="connsiteX6" fmla="*/ 0 w 397683"/>
                        <a:gd name="connsiteY6" fmla="*/ 232658 h 246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7683" h="246184">
                          <a:moveTo>
                            <a:pt x="0" y="232658"/>
                          </a:moveTo>
                          <a:lnTo>
                            <a:pt x="5411" y="0"/>
                          </a:lnTo>
                          <a:lnTo>
                            <a:pt x="311112" y="5410"/>
                          </a:lnTo>
                          <a:lnTo>
                            <a:pt x="397683" y="29758"/>
                          </a:lnTo>
                          <a:lnTo>
                            <a:pt x="397683" y="189372"/>
                          </a:lnTo>
                          <a:lnTo>
                            <a:pt x="308407" y="246184"/>
                          </a:lnTo>
                          <a:lnTo>
                            <a:pt x="0" y="232658"/>
                          </a:lnTo>
                          <a:close/>
                        </a:path>
                      </a:pathLst>
                    </a:custGeom>
                    <a:solidFill>
                      <a:srgbClr val="7AB800">
                        <a:alpha val="50196"/>
                      </a:srgbClr>
                    </a:solidFill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1218690" fontAlgn="base">
                        <a:lnSpc>
                          <a:spcPct val="90000"/>
                        </a:lnSpc>
                        <a:spcBef>
                          <a:spcPts val="800"/>
                        </a:spcBef>
                      </a:pPr>
                      <a:endParaRPr lang="en-US" sz="2700" dirty="0" err="1">
                        <a:solidFill>
                          <a:srgbClr val="FFFFFF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endParaRPr>
                    </a:p>
                  </p:txBody>
                </p:sp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7150166" y="3124659"/>
                      <a:ext cx="302846" cy="128751"/>
                    </a:xfrm>
                    <a:custGeom>
                      <a:avLst/>
                      <a:gdLst>
                        <a:gd name="connsiteX0" fmla="*/ 0 w 397683"/>
                        <a:gd name="connsiteY0" fmla="*/ 232658 h 246184"/>
                        <a:gd name="connsiteX1" fmla="*/ 5411 w 397683"/>
                        <a:gd name="connsiteY1" fmla="*/ 0 h 246184"/>
                        <a:gd name="connsiteX2" fmla="*/ 311112 w 397683"/>
                        <a:gd name="connsiteY2" fmla="*/ 5410 h 246184"/>
                        <a:gd name="connsiteX3" fmla="*/ 397683 w 397683"/>
                        <a:gd name="connsiteY3" fmla="*/ 29758 h 246184"/>
                        <a:gd name="connsiteX4" fmla="*/ 397683 w 397683"/>
                        <a:gd name="connsiteY4" fmla="*/ 189372 h 246184"/>
                        <a:gd name="connsiteX5" fmla="*/ 308407 w 397683"/>
                        <a:gd name="connsiteY5" fmla="*/ 246184 h 246184"/>
                        <a:gd name="connsiteX6" fmla="*/ 0 w 397683"/>
                        <a:gd name="connsiteY6" fmla="*/ 232658 h 246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7683" h="246184">
                          <a:moveTo>
                            <a:pt x="0" y="232658"/>
                          </a:moveTo>
                          <a:lnTo>
                            <a:pt x="5411" y="0"/>
                          </a:lnTo>
                          <a:lnTo>
                            <a:pt x="311112" y="5410"/>
                          </a:lnTo>
                          <a:lnTo>
                            <a:pt x="397683" y="29758"/>
                          </a:lnTo>
                          <a:lnTo>
                            <a:pt x="397683" y="189372"/>
                          </a:lnTo>
                          <a:lnTo>
                            <a:pt x="308407" y="246184"/>
                          </a:lnTo>
                          <a:lnTo>
                            <a:pt x="0" y="232658"/>
                          </a:lnTo>
                          <a:close/>
                        </a:path>
                      </a:pathLst>
                    </a:custGeom>
                    <a:solidFill>
                      <a:srgbClr val="7AB800">
                        <a:alpha val="50196"/>
                      </a:srgbClr>
                    </a:solidFill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1218690" fontAlgn="base">
                        <a:lnSpc>
                          <a:spcPct val="90000"/>
                        </a:lnSpc>
                        <a:spcBef>
                          <a:spcPts val="800"/>
                        </a:spcBef>
                      </a:pPr>
                      <a:endParaRPr lang="en-US" sz="2700" dirty="0" err="1">
                        <a:solidFill>
                          <a:srgbClr val="FFFFFF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endParaRPr>
                    </a:p>
                  </p:txBody>
                </p:sp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7551314" y="3202998"/>
                      <a:ext cx="302846" cy="52569"/>
                    </a:xfrm>
                    <a:custGeom>
                      <a:avLst/>
                      <a:gdLst>
                        <a:gd name="connsiteX0" fmla="*/ 0 w 397683"/>
                        <a:gd name="connsiteY0" fmla="*/ 232658 h 246184"/>
                        <a:gd name="connsiteX1" fmla="*/ 5411 w 397683"/>
                        <a:gd name="connsiteY1" fmla="*/ 0 h 246184"/>
                        <a:gd name="connsiteX2" fmla="*/ 311112 w 397683"/>
                        <a:gd name="connsiteY2" fmla="*/ 5410 h 246184"/>
                        <a:gd name="connsiteX3" fmla="*/ 397683 w 397683"/>
                        <a:gd name="connsiteY3" fmla="*/ 29758 h 246184"/>
                        <a:gd name="connsiteX4" fmla="*/ 397683 w 397683"/>
                        <a:gd name="connsiteY4" fmla="*/ 189372 h 246184"/>
                        <a:gd name="connsiteX5" fmla="*/ 308407 w 397683"/>
                        <a:gd name="connsiteY5" fmla="*/ 246184 h 246184"/>
                        <a:gd name="connsiteX6" fmla="*/ 0 w 397683"/>
                        <a:gd name="connsiteY6" fmla="*/ 232658 h 246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7683" h="246184">
                          <a:moveTo>
                            <a:pt x="0" y="232658"/>
                          </a:moveTo>
                          <a:lnTo>
                            <a:pt x="5411" y="0"/>
                          </a:lnTo>
                          <a:lnTo>
                            <a:pt x="311112" y="5410"/>
                          </a:lnTo>
                          <a:lnTo>
                            <a:pt x="397683" y="29758"/>
                          </a:lnTo>
                          <a:lnTo>
                            <a:pt x="397683" y="189372"/>
                          </a:lnTo>
                          <a:lnTo>
                            <a:pt x="308407" y="246184"/>
                          </a:lnTo>
                          <a:lnTo>
                            <a:pt x="0" y="232658"/>
                          </a:lnTo>
                          <a:close/>
                        </a:path>
                      </a:pathLst>
                    </a:custGeom>
                    <a:solidFill>
                      <a:srgbClr val="7AB800">
                        <a:alpha val="50196"/>
                      </a:srgbClr>
                    </a:solidFill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1218690" fontAlgn="base">
                        <a:lnSpc>
                          <a:spcPct val="90000"/>
                        </a:lnSpc>
                        <a:spcBef>
                          <a:spcPts val="800"/>
                        </a:spcBef>
                      </a:pPr>
                      <a:endParaRPr lang="en-US" sz="2700" dirty="0" err="1">
                        <a:solidFill>
                          <a:srgbClr val="FFFFFF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endParaRPr>
                    </a:p>
                  </p:txBody>
                </p: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5937593" y="2558323"/>
                    <a:ext cx="1525968" cy="331369"/>
                    <a:chOff x="5989138" y="2358043"/>
                    <a:chExt cx="1519513" cy="346967"/>
                  </a:xfrm>
                </p:grpSpPr>
                <p:grpSp>
                  <p:nvGrpSpPr>
                    <p:cNvPr id="128" name="Group 127"/>
                    <p:cNvGrpSpPr/>
                    <p:nvPr/>
                  </p:nvGrpSpPr>
                  <p:grpSpPr>
                    <a:xfrm>
                      <a:off x="5989138" y="2396317"/>
                      <a:ext cx="1519513" cy="305625"/>
                      <a:chOff x="3641365" y="4325849"/>
                      <a:chExt cx="3474625" cy="698863"/>
                    </a:xfrm>
                  </p:grpSpPr>
                  <p:pic>
                    <p:nvPicPr>
                      <p:cNvPr id="145" name="Picture 144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41365" y="4325849"/>
                        <a:ext cx="761937" cy="69886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6" name="Picture 145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45594" y="4325849"/>
                        <a:ext cx="761937" cy="69886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7" name="Picture 146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49823" y="4325849"/>
                        <a:ext cx="761937" cy="698863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8" name="Picture 147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54053" y="4325849"/>
                        <a:ext cx="761937" cy="69886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5992743" y="2583617"/>
                      <a:ext cx="302846" cy="118325"/>
                    </a:xfrm>
                    <a:custGeom>
                      <a:avLst/>
                      <a:gdLst>
                        <a:gd name="connsiteX0" fmla="*/ 0 w 397683"/>
                        <a:gd name="connsiteY0" fmla="*/ 232658 h 246184"/>
                        <a:gd name="connsiteX1" fmla="*/ 5411 w 397683"/>
                        <a:gd name="connsiteY1" fmla="*/ 0 h 246184"/>
                        <a:gd name="connsiteX2" fmla="*/ 311112 w 397683"/>
                        <a:gd name="connsiteY2" fmla="*/ 5410 h 246184"/>
                        <a:gd name="connsiteX3" fmla="*/ 397683 w 397683"/>
                        <a:gd name="connsiteY3" fmla="*/ 29758 h 246184"/>
                        <a:gd name="connsiteX4" fmla="*/ 397683 w 397683"/>
                        <a:gd name="connsiteY4" fmla="*/ 189372 h 246184"/>
                        <a:gd name="connsiteX5" fmla="*/ 308407 w 397683"/>
                        <a:gd name="connsiteY5" fmla="*/ 246184 h 246184"/>
                        <a:gd name="connsiteX6" fmla="*/ 0 w 397683"/>
                        <a:gd name="connsiteY6" fmla="*/ 232658 h 246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7683" h="246184">
                          <a:moveTo>
                            <a:pt x="0" y="232658"/>
                          </a:moveTo>
                          <a:lnTo>
                            <a:pt x="5411" y="0"/>
                          </a:lnTo>
                          <a:lnTo>
                            <a:pt x="311112" y="5410"/>
                          </a:lnTo>
                          <a:lnTo>
                            <a:pt x="397683" y="29758"/>
                          </a:lnTo>
                          <a:lnTo>
                            <a:pt x="397683" y="189372"/>
                          </a:lnTo>
                          <a:lnTo>
                            <a:pt x="308407" y="246184"/>
                          </a:lnTo>
                          <a:lnTo>
                            <a:pt x="0" y="232658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alpha val="50196"/>
                      </a:schemeClr>
                    </a:solidFill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1218690" fontAlgn="base">
                        <a:lnSpc>
                          <a:spcPct val="90000"/>
                        </a:lnSpc>
                        <a:spcBef>
                          <a:spcPts val="800"/>
                        </a:spcBef>
                      </a:pPr>
                      <a:endParaRPr lang="en-US" sz="2700" dirty="0" err="1">
                        <a:solidFill>
                          <a:srgbClr val="FFFFFF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endParaRPr>
                    </a:p>
                  </p:txBody>
                </p:sp>
                <p:sp>
                  <p:nvSpPr>
                    <p:cNvPr id="130" name="Freeform 129"/>
                    <p:cNvSpPr/>
                    <p:nvPr/>
                  </p:nvSpPr>
                  <p:spPr>
                    <a:xfrm>
                      <a:off x="6384573" y="2586456"/>
                      <a:ext cx="302846" cy="117146"/>
                    </a:xfrm>
                    <a:custGeom>
                      <a:avLst/>
                      <a:gdLst>
                        <a:gd name="connsiteX0" fmla="*/ 0 w 397683"/>
                        <a:gd name="connsiteY0" fmla="*/ 232658 h 246184"/>
                        <a:gd name="connsiteX1" fmla="*/ 5411 w 397683"/>
                        <a:gd name="connsiteY1" fmla="*/ 0 h 246184"/>
                        <a:gd name="connsiteX2" fmla="*/ 311112 w 397683"/>
                        <a:gd name="connsiteY2" fmla="*/ 5410 h 246184"/>
                        <a:gd name="connsiteX3" fmla="*/ 397683 w 397683"/>
                        <a:gd name="connsiteY3" fmla="*/ 29758 h 246184"/>
                        <a:gd name="connsiteX4" fmla="*/ 397683 w 397683"/>
                        <a:gd name="connsiteY4" fmla="*/ 189372 h 246184"/>
                        <a:gd name="connsiteX5" fmla="*/ 308407 w 397683"/>
                        <a:gd name="connsiteY5" fmla="*/ 246184 h 246184"/>
                        <a:gd name="connsiteX6" fmla="*/ 0 w 397683"/>
                        <a:gd name="connsiteY6" fmla="*/ 232658 h 246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7683" h="246184">
                          <a:moveTo>
                            <a:pt x="0" y="232658"/>
                          </a:moveTo>
                          <a:lnTo>
                            <a:pt x="5411" y="0"/>
                          </a:lnTo>
                          <a:lnTo>
                            <a:pt x="311112" y="5410"/>
                          </a:lnTo>
                          <a:lnTo>
                            <a:pt x="397683" y="29758"/>
                          </a:lnTo>
                          <a:lnTo>
                            <a:pt x="397683" y="189372"/>
                          </a:lnTo>
                          <a:lnTo>
                            <a:pt x="308407" y="246184"/>
                          </a:lnTo>
                          <a:lnTo>
                            <a:pt x="0" y="232658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alpha val="50196"/>
                      </a:schemeClr>
                    </a:solidFill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1218690" fontAlgn="base">
                        <a:lnSpc>
                          <a:spcPct val="90000"/>
                        </a:lnSpc>
                        <a:spcBef>
                          <a:spcPts val="800"/>
                        </a:spcBef>
                      </a:pPr>
                      <a:endParaRPr lang="en-US" sz="2700" dirty="0" err="1">
                        <a:solidFill>
                          <a:srgbClr val="FFFFFF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endParaRPr>
                    </a:p>
                  </p:txBody>
                </p:sp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7176140" y="2468361"/>
                      <a:ext cx="302846" cy="236649"/>
                    </a:xfrm>
                    <a:custGeom>
                      <a:avLst/>
                      <a:gdLst>
                        <a:gd name="connsiteX0" fmla="*/ 0 w 397683"/>
                        <a:gd name="connsiteY0" fmla="*/ 232658 h 246184"/>
                        <a:gd name="connsiteX1" fmla="*/ 5411 w 397683"/>
                        <a:gd name="connsiteY1" fmla="*/ 0 h 246184"/>
                        <a:gd name="connsiteX2" fmla="*/ 311112 w 397683"/>
                        <a:gd name="connsiteY2" fmla="*/ 5410 h 246184"/>
                        <a:gd name="connsiteX3" fmla="*/ 397683 w 397683"/>
                        <a:gd name="connsiteY3" fmla="*/ 29758 h 246184"/>
                        <a:gd name="connsiteX4" fmla="*/ 397683 w 397683"/>
                        <a:gd name="connsiteY4" fmla="*/ 189372 h 246184"/>
                        <a:gd name="connsiteX5" fmla="*/ 308407 w 397683"/>
                        <a:gd name="connsiteY5" fmla="*/ 246184 h 246184"/>
                        <a:gd name="connsiteX6" fmla="*/ 0 w 397683"/>
                        <a:gd name="connsiteY6" fmla="*/ 232658 h 246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7683" h="246184">
                          <a:moveTo>
                            <a:pt x="0" y="232658"/>
                          </a:moveTo>
                          <a:lnTo>
                            <a:pt x="5411" y="0"/>
                          </a:lnTo>
                          <a:lnTo>
                            <a:pt x="311112" y="5410"/>
                          </a:lnTo>
                          <a:lnTo>
                            <a:pt x="397683" y="29758"/>
                          </a:lnTo>
                          <a:lnTo>
                            <a:pt x="397683" y="189372"/>
                          </a:lnTo>
                          <a:lnTo>
                            <a:pt x="308407" y="246184"/>
                          </a:lnTo>
                          <a:lnTo>
                            <a:pt x="0" y="232658"/>
                          </a:lnTo>
                          <a:close/>
                        </a:path>
                      </a:pathLst>
                    </a:custGeom>
                    <a:solidFill>
                      <a:srgbClr val="CE1126">
                        <a:alpha val="50196"/>
                      </a:srgbClr>
                    </a:solidFill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1218690" fontAlgn="base">
                        <a:lnSpc>
                          <a:spcPct val="90000"/>
                        </a:lnSpc>
                        <a:spcBef>
                          <a:spcPts val="800"/>
                        </a:spcBef>
                      </a:pPr>
                      <a:endParaRPr lang="en-US" sz="2700" dirty="0" err="1">
                        <a:solidFill>
                          <a:srgbClr val="FFFFFF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endParaRPr>
                    </a:p>
                  </p:txBody>
                </p:sp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783156" y="2583617"/>
                      <a:ext cx="302846" cy="118325"/>
                    </a:xfrm>
                    <a:custGeom>
                      <a:avLst/>
                      <a:gdLst>
                        <a:gd name="connsiteX0" fmla="*/ 0 w 397683"/>
                        <a:gd name="connsiteY0" fmla="*/ 232658 h 246184"/>
                        <a:gd name="connsiteX1" fmla="*/ 5411 w 397683"/>
                        <a:gd name="connsiteY1" fmla="*/ 0 h 246184"/>
                        <a:gd name="connsiteX2" fmla="*/ 311112 w 397683"/>
                        <a:gd name="connsiteY2" fmla="*/ 5410 h 246184"/>
                        <a:gd name="connsiteX3" fmla="*/ 397683 w 397683"/>
                        <a:gd name="connsiteY3" fmla="*/ 29758 h 246184"/>
                        <a:gd name="connsiteX4" fmla="*/ 397683 w 397683"/>
                        <a:gd name="connsiteY4" fmla="*/ 189372 h 246184"/>
                        <a:gd name="connsiteX5" fmla="*/ 308407 w 397683"/>
                        <a:gd name="connsiteY5" fmla="*/ 246184 h 246184"/>
                        <a:gd name="connsiteX6" fmla="*/ 0 w 397683"/>
                        <a:gd name="connsiteY6" fmla="*/ 232658 h 246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7683" h="246184">
                          <a:moveTo>
                            <a:pt x="0" y="232658"/>
                          </a:moveTo>
                          <a:lnTo>
                            <a:pt x="5411" y="0"/>
                          </a:lnTo>
                          <a:lnTo>
                            <a:pt x="311112" y="5410"/>
                          </a:lnTo>
                          <a:lnTo>
                            <a:pt x="397683" y="29758"/>
                          </a:lnTo>
                          <a:lnTo>
                            <a:pt x="397683" y="189372"/>
                          </a:lnTo>
                          <a:lnTo>
                            <a:pt x="308407" y="246184"/>
                          </a:lnTo>
                          <a:lnTo>
                            <a:pt x="0" y="232658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alpha val="50196"/>
                      </a:schemeClr>
                    </a:solidFill>
                    <a:effectLst/>
                  </p:spPr>
                  <p:txBody>
                    <a:bodyPr wrap="square" lIns="182880" tIns="137160" rIns="137160" bIns="137160" rtlCol="0" anchor="ctr">
                      <a:noAutofit/>
                    </a:bodyPr>
                    <a:lstStyle/>
                    <a:p>
                      <a:pPr algn="ctr" defTabSz="1218690" fontAlgn="base">
                        <a:lnSpc>
                          <a:spcPct val="90000"/>
                        </a:lnSpc>
                        <a:spcBef>
                          <a:spcPts val="800"/>
                        </a:spcBef>
                      </a:pPr>
                      <a:endParaRPr lang="en-US" sz="2700" dirty="0" err="1">
                        <a:solidFill>
                          <a:srgbClr val="FFFFFF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endParaRPr>
                    </a:p>
                  </p:txBody>
                </p:sp>
                <p:pic>
                  <p:nvPicPr>
                    <p:cNvPr id="135" name="Picture 2" descr="https://encrypted-tbn3.gstatic.com/images?q=tbn:ANd9GcQu4uqzXu5_ToDTq4GtVyuXQSQBbE7-cz-SKXxIx18nnsj1tqewmphuI6GTQw">
                      <a:hlinkClick r:id="rId7"/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321059" y="2358043"/>
                      <a:ext cx="184475" cy="1719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54" name="TextBox 153"/>
                <p:cNvSpPr txBox="1"/>
                <p:nvPr/>
              </p:nvSpPr>
              <p:spPr>
                <a:xfrm>
                  <a:off x="5764801" y="2355422"/>
                  <a:ext cx="1933109" cy="204287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 defTabSz="1218690" fontAlgn="base">
                    <a:lnSpc>
                      <a:spcPct val="90000"/>
                    </a:lnSpc>
                    <a:spcBef>
                      <a:spcPts val="800"/>
                    </a:spcBef>
                    <a:buClr>
                      <a:srgbClr val="0085C3"/>
                    </a:buClr>
                  </a:pPr>
                  <a:r>
                    <a:rPr lang="zh-CN" altLang="en-US" sz="1300" b="1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rPr>
                    <a:t>应需平衡工作负载</a:t>
                  </a:r>
                  <a:endParaRPr lang="zh-CN" altLang="en-US" sz="1300" b="1" dirty="0">
                    <a:solidFill>
                      <a:srgbClr val="444444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</p:grpSp>
        </p:grpSp>
      </p:grpSp>
      <p:grpSp>
        <p:nvGrpSpPr>
          <p:cNvPr id="83" name="Group 45"/>
          <p:cNvGrpSpPr/>
          <p:nvPr/>
        </p:nvGrpSpPr>
        <p:grpSpPr>
          <a:xfrm rot="10800000">
            <a:off x="10020073" y="6450439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84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87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88" name="Group 48"/>
          <p:cNvGrpSpPr/>
          <p:nvPr/>
        </p:nvGrpSpPr>
        <p:grpSpPr>
          <a:xfrm rot="10800000">
            <a:off x="10285607" y="6378429"/>
            <a:ext cx="1916906" cy="493260"/>
            <a:chOff x="4342080" y="0"/>
            <a:chExt cx="1916906" cy="493260"/>
          </a:xfrm>
        </p:grpSpPr>
        <p:sp>
          <p:nvSpPr>
            <p:cNvPr id="89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90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91" name="Group 16"/>
          <p:cNvGrpSpPr/>
          <p:nvPr/>
        </p:nvGrpSpPr>
        <p:grpSpPr>
          <a:xfrm>
            <a:off x="10944044" y="6414588"/>
            <a:ext cx="1101716" cy="420939"/>
            <a:chOff x="6804248" y="217554"/>
            <a:chExt cx="2019300" cy="771525"/>
          </a:xfrm>
        </p:grpSpPr>
        <p:pic>
          <p:nvPicPr>
            <p:cNvPr id="92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93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45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roup 37"/>
          <p:cNvGrpSpPr/>
          <p:nvPr/>
        </p:nvGrpSpPr>
        <p:grpSpPr>
          <a:xfrm>
            <a:off x="0" y="-17532"/>
            <a:ext cx="7690990" cy="888007"/>
            <a:chOff x="0" y="-4422"/>
            <a:chExt cx="6975574" cy="714248"/>
          </a:xfrm>
        </p:grpSpPr>
        <p:grpSp>
          <p:nvGrpSpPr>
            <p:cNvPr id="295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299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301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296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297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98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025796" y="1234520"/>
            <a:ext cx="10134229" cy="1960581"/>
            <a:chOff x="769347" y="934436"/>
            <a:chExt cx="7600672" cy="14704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6" name="Round Same Side Corner Rectangle 345"/>
            <p:cNvSpPr/>
            <p:nvPr/>
          </p:nvSpPr>
          <p:spPr>
            <a:xfrm flipV="1">
              <a:off x="769347" y="1370360"/>
              <a:ext cx="7600672" cy="1034512"/>
            </a:xfrm>
            <a:prstGeom prst="round2SameRect">
              <a:avLst>
                <a:gd name="adj1" fmla="val 8712"/>
                <a:gd name="adj2" fmla="val 0"/>
              </a:avLst>
            </a:prstGeom>
            <a:solidFill>
              <a:schemeClr val="tx2">
                <a:lumMod val="50000"/>
              </a:schemeClr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 defTabSz="1218690" fontAlgn="base">
                <a:lnSpc>
                  <a:spcPct val="90000"/>
                </a:lnSpc>
                <a:spcBef>
                  <a:spcPts val="800"/>
                </a:spcBef>
              </a:pPr>
              <a:endParaRPr lang="en-US" sz="2700" dirty="0" err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" name="Round Same Side Corner Rectangle 2"/>
            <p:cNvSpPr/>
            <p:nvPr/>
          </p:nvSpPr>
          <p:spPr>
            <a:xfrm>
              <a:off x="769347" y="934436"/>
              <a:ext cx="7600672" cy="443489"/>
            </a:xfrm>
            <a:prstGeom prst="round2SameRect">
              <a:avLst/>
            </a:prstGeom>
            <a:solidFill>
              <a:schemeClr val="bg1"/>
            </a:solidFill>
            <a:effectLst/>
          </p:spPr>
          <p:txBody>
            <a:bodyPr wrap="square" lIns="182880" tIns="137160" rIns="137160" bIns="137160" rtlCol="0" anchor="t">
              <a:noAutofit/>
            </a:bodyPr>
            <a:lstStyle/>
            <a:p>
              <a:pPr algn="ctr" defTabSz="1218690" fontAlgn="base">
                <a:lnSpc>
                  <a:spcPct val="90000"/>
                </a:lnSpc>
                <a:spcBef>
                  <a:spcPts val="800"/>
                </a:spcBef>
                <a:buClr>
                  <a:srgbClr val="0085C3"/>
                </a:buClr>
              </a:pPr>
              <a:endParaRPr lang="en-US" sz="3200" b="1" dirty="0" err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04" y="172828"/>
            <a:ext cx="10607040" cy="886396"/>
          </a:xfrm>
        </p:spPr>
        <p:txBody>
          <a:bodyPr>
            <a:normAutofit/>
          </a:bodyPr>
          <a:lstStyle/>
          <a:p>
            <a:pPr defTabSz="913810"/>
            <a:r>
              <a:rPr lang="en-US" altLang="zh-CN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Federated storage </a:t>
            </a:r>
            <a:r>
              <a:rPr lang="zh-CN" altLang="en-US" sz="2800" b="1" kern="1200" dirty="0">
                <a:solidFill>
                  <a:schemeClr val="tx1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横向扩展的存储联邦</a:t>
            </a:r>
          </a:p>
        </p:txBody>
      </p:sp>
      <p:grpSp>
        <p:nvGrpSpPr>
          <p:cNvPr id="372" name="Group 371"/>
          <p:cNvGrpSpPr/>
          <p:nvPr/>
        </p:nvGrpSpPr>
        <p:grpSpPr>
          <a:xfrm>
            <a:off x="7316785" y="3455941"/>
            <a:ext cx="3799483" cy="2736187"/>
            <a:chOff x="5302004" y="2435697"/>
            <a:chExt cx="2959779" cy="22392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2" name="Rounded Rectangle 341"/>
            <p:cNvSpPr/>
            <p:nvPr/>
          </p:nvSpPr>
          <p:spPr>
            <a:xfrm>
              <a:off x="5302004" y="2435697"/>
              <a:ext cx="2959779" cy="2239275"/>
            </a:xfrm>
            <a:prstGeom prst="roundRect">
              <a:avLst>
                <a:gd name="adj" fmla="val 3799"/>
              </a:avLst>
            </a:prstGeom>
            <a:solidFill>
              <a:schemeClr val="tx2">
                <a:lumMod val="50000"/>
              </a:schemeClr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 defTabSz="1218690" fontAlgn="base">
                <a:lnSpc>
                  <a:spcPct val="90000"/>
                </a:lnSpc>
                <a:spcBef>
                  <a:spcPts val="800"/>
                </a:spcBef>
              </a:pPr>
              <a:endParaRPr lang="en-US" sz="2700" dirty="0" err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71" name="Rounded Rectangle 370"/>
            <p:cNvSpPr/>
            <p:nvPr/>
          </p:nvSpPr>
          <p:spPr>
            <a:xfrm>
              <a:off x="5495163" y="3211164"/>
              <a:ext cx="2542867" cy="1324181"/>
            </a:xfrm>
            <a:prstGeom prst="roundRect">
              <a:avLst>
                <a:gd name="adj" fmla="val 3145"/>
              </a:avLst>
            </a:prstGeom>
            <a:solidFill>
              <a:schemeClr val="tx1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 defTabSz="1218690" fontAlgn="base">
                <a:lnSpc>
                  <a:spcPct val="90000"/>
                </a:lnSpc>
                <a:spcBef>
                  <a:spcPts val="800"/>
                </a:spcBef>
              </a:pPr>
              <a:endParaRPr lang="en-US" sz="2700" dirty="0" err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495162" y="2473569"/>
              <a:ext cx="2542869" cy="1921660"/>
              <a:chOff x="5760947" y="1736305"/>
              <a:chExt cx="2031830" cy="153546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760947" y="1736305"/>
                <a:ext cx="2031830" cy="41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bg1"/>
                  </a:buClr>
                  <a:defRPr sz="1800" b="1">
                    <a:solidFill>
                      <a:schemeClr val="tx2"/>
                    </a:solidFill>
                    <a:latin typeface="+mn-lt"/>
                  </a:defRPr>
                </a:lvl1pPr>
              </a:lstStyle>
              <a:p>
                <a:pPr defTabSz="1218690" fontAlgn="base">
                  <a:buClr>
                    <a:srgbClr val="0085C3"/>
                  </a:buClr>
                </a:pPr>
                <a:r>
                  <a:rPr lang="en-US" altLang="zh-CN" sz="1900" u="sng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Volume Advisor</a:t>
                </a:r>
                <a:r>
                  <a:rPr lang="zh-CN" altLang="en-US" sz="1900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监控联合阵列，提供最佳数据位置建议</a:t>
                </a:r>
                <a:endParaRPr lang="zh-CN" altLang="en-US" sz="19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1" name="Curved Right Arrow 10"/>
              <p:cNvSpPr/>
              <p:nvPr/>
            </p:nvSpPr>
            <p:spPr>
              <a:xfrm flipH="1">
                <a:off x="7491124" y="2646390"/>
                <a:ext cx="225934" cy="541552"/>
              </a:xfrm>
              <a:prstGeom prst="curvedRightArrow">
                <a:avLst>
                  <a:gd name="adj1" fmla="val 50000"/>
                  <a:gd name="adj2" fmla="val 109915"/>
                  <a:gd name="adj3" fmla="val 25000"/>
                </a:avLst>
              </a:prstGeom>
              <a:solidFill>
                <a:schemeClr val="accent3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algn="ctr" defTabSz="1218690" fontAlgn="base">
                  <a:lnSpc>
                    <a:spcPct val="90000"/>
                  </a:lnSpc>
                  <a:spcBef>
                    <a:spcPts val="800"/>
                  </a:spcBef>
                </a:pPr>
                <a:endParaRPr lang="en-US" sz="2700" dirty="0" err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942247" y="2558323"/>
                <a:ext cx="1525968" cy="713448"/>
                <a:chOff x="5937593" y="2558323"/>
                <a:chExt cx="1525968" cy="713448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5937594" y="2979886"/>
                  <a:ext cx="1525966" cy="291885"/>
                  <a:chOff x="6358065" y="2950972"/>
                  <a:chExt cx="1519513" cy="305625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358065" y="2950972"/>
                    <a:ext cx="1519513" cy="305625"/>
                    <a:chOff x="3641365" y="4325849"/>
                    <a:chExt cx="3474625" cy="698863"/>
                  </a:xfrm>
                </p:grpSpPr>
                <p:pic>
                  <p:nvPicPr>
                    <p:cNvPr id="31" name="Picture 3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641365" y="4325849"/>
                      <a:ext cx="761937" cy="69886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Picture 3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45593" y="4325849"/>
                      <a:ext cx="761937" cy="69886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" name="Picture 32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49823" y="4325849"/>
                      <a:ext cx="761937" cy="69886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354053" y="4325849"/>
                      <a:ext cx="761937" cy="698863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7" name="Freeform 26"/>
                  <p:cNvSpPr/>
                  <p:nvPr/>
                </p:nvSpPr>
                <p:spPr>
                  <a:xfrm>
                    <a:off x="6376850" y="3127048"/>
                    <a:ext cx="302846" cy="118392"/>
                  </a:xfrm>
                  <a:custGeom>
                    <a:avLst/>
                    <a:gdLst>
                      <a:gd name="connsiteX0" fmla="*/ 0 w 397683"/>
                      <a:gd name="connsiteY0" fmla="*/ 232658 h 246184"/>
                      <a:gd name="connsiteX1" fmla="*/ 5411 w 397683"/>
                      <a:gd name="connsiteY1" fmla="*/ 0 h 246184"/>
                      <a:gd name="connsiteX2" fmla="*/ 311112 w 397683"/>
                      <a:gd name="connsiteY2" fmla="*/ 5410 h 246184"/>
                      <a:gd name="connsiteX3" fmla="*/ 397683 w 397683"/>
                      <a:gd name="connsiteY3" fmla="*/ 29758 h 246184"/>
                      <a:gd name="connsiteX4" fmla="*/ 397683 w 397683"/>
                      <a:gd name="connsiteY4" fmla="*/ 189372 h 246184"/>
                      <a:gd name="connsiteX5" fmla="*/ 308407 w 397683"/>
                      <a:gd name="connsiteY5" fmla="*/ 246184 h 246184"/>
                      <a:gd name="connsiteX6" fmla="*/ 0 w 397683"/>
                      <a:gd name="connsiteY6" fmla="*/ 232658 h 24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683" h="246184">
                        <a:moveTo>
                          <a:pt x="0" y="232658"/>
                        </a:moveTo>
                        <a:lnTo>
                          <a:pt x="5411" y="0"/>
                        </a:lnTo>
                        <a:lnTo>
                          <a:pt x="311112" y="5410"/>
                        </a:lnTo>
                        <a:lnTo>
                          <a:pt x="397683" y="29758"/>
                        </a:lnTo>
                        <a:lnTo>
                          <a:pt x="397683" y="189372"/>
                        </a:lnTo>
                        <a:lnTo>
                          <a:pt x="308407" y="246184"/>
                        </a:lnTo>
                        <a:lnTo>
                          <a:pt x="0" y="232658"/>
                        </a:lnTo>
                        <a:close/>
                      </a:path>
                    </a:pathLst>
                  </a:custGeom>
                  <a:solidFill>
                    <a:srgbClr val="7AB800">
                      <a:alpha val="50196"/>
                    </a:srgbClr>
                  </a:solidFill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algn="ctr"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</a:pPr>
                    <a:endParaRPr lang="en-US" sz="2700" dirty="0" err="1">
                      <a:solidFill>
                        <a:srgbClr val="FFFFFF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>
                    <a:off x="6768680" y="3123594"/>
                    <a:ext cx="302846" cy="131477"/>
                  </a:xfrm>
                  <a:custGeom>
                    <a:avLst/>
                    <a:gdLst>
                      <a:gd name="connsiteX0" fmla="*/ 0 w 397683"/>
                      <a:gd name="connsiteY0" fmla="*/ 232658 h 246184"/>
                      <a:gd name="connsiteX1" fmla="*/ 5411 w 397683"/>
                      <a:gd name="connsiteY1" fmla="*/ 0 h 246184"/>
                      <a:gd name="connsiteX2" fmla="*/ 311112 w 397683"/>
                      <a:gd name="connsiteY2" fmla="*/ 5410 h 246184"/>
                      <a:gd name="connsiteX3" fmla="*/ 397683 w 397683"/>
                      <a:gd name="connsiteY3" fmla="*/ 29758 h 246184"/>
                      <a:gd name="connsiteX4" fmla="*/ 397683 w 397683"/>
                      <a:gd name="connsiteY4" fmla="*/ 189372 h 246184"/>
                      <a:gd name="connsiteX5" fmla="*/ 308407 w 397683"/>
                      <a:gd name="connsiteY5" fmla="*/ 246184 h 246184"/>
                      <a:gd name="connsiteX6" fmla="*/ 0 w 397683"/>
                      <a:gd name="connsiteY6" fmla="*/ 232658 h 24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683" h="246184">
                        <a:moveTo>
                          <a:pt x="0" y="232658"/>
                        </a:moveTo>
                        <a:lnTo>
                          <a:pt x="5411" y="0"/>
                        </a:lnTo>
                        <a:lnTo>
                          <a:pt x="311112" y="5410"/>
                        </a:lnTo>
                        <a:lnTo>
                          <a:pt x="397683" y="29758"/>
                        </a:lnTo>
                        <a:lnTo>
                          <a:pt x="397683" y="189372"/>
                        </a:lnTo>
                        <a:lnTo>
                          <a:pt x="308407" y="246184"/>
                        </a:lnTo>
                        <a:lnTo>
                          <a:pt x="0" y="232658"/>
                        </a:lnTo>
                        <a:close/>
                      </a:path>
                    </a:pathLst>
                  </a:custGeom>
                  <a:solidFill>
                    <a:srgbClr val="7AB800">
                      <a:alpha val="50196"/>
                    </a:srgbClr>
                  </a:solidFill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algn="ctr"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</a:pPr>
                    <a:endParaRPr lang="en-US" sz="2700" dirty="0" err="1">
                      <a:solidFill>
                        <a:srgbClr val="FFFFFF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>
                    <a:off x="7150166" y="3124659"/>
                    <a:ext cx="302846" cy="128751"/>
                  </a:xfrm>
                  <a:custGeom>
                    <a:avLst/>
                    <a:gdLst>
                      <a:gd name="connsiteX0" fmla="*/ 0 w 397683"/>
                      <a:gd name="connsiteY0" fmla="*/ 232658 h 246184"/>
                      <a:gd name="connsiteX1" fmla="*/ 5411 w 397683"/>
                      <a:gd name="connsiteY1" fmla="*/ 0 h 246184"/>
                      <a:gd name="connsiteX2" fmla="*/ 311112 w 397683"/>
                      <a:gd name="connsiteY2" fmla="*/ 5410 h 246184"/>
                      <a:gd name="connsiteX3" fmla="*/ 397683 w 397683"/>
                      <a:gd name="connsiteY3" fmla="*/ 29758 h 246184"/>
                      <a:gd name="connsiteX4" fmla="*/ 397683 w 397683"/>
                      <a:gd name="connsiteY4" fmla="*/ 189372 h 246184"/>
                      <a:gd name="connsiteX5" fmla="*/ 308407 w 397683"/>
                      <a:gd name="connsiteY5" fmla="*/ 246184 h 246184"/>
                      <a:gd name="connsiteX6" fmla="*/ 0 w 397683"/>
                      <a:gd name="connsiteY6" fmla="*/ 232658 h 24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683" h="246184">
                        <a:moveTo>
                          <a:pt x="0" y="232658"/>
                        </a:moveTo>
                        <a:lnTo>
                          <a:pt x="5411" y="0"/>
                        </a:lnTo>
                        <a:lnTo>
                          <a:pt x="311112" y="5410"/>
                        </a:lnTo>
                        <a:lnTo>
                          <a:pt x="397683" y="29758"/>
                        </a:lnTo>
                        <a:lnTo>
                          <a:pt x="397683" y="189372"/>
                        </a:lnTo>
                        <a:lnTo>
                          <a:pt x="308407" y="246184"/>
                        </a:lnTo>
                        <a:lnTo>
                          <a:pt x="0" y="232658"/>
                        </a:lnTo>
                        <a:close/>
                      </a:path>
                    </a:pathLst>
                  </a:custGeom>
                  <a:solidFill>
                    <a:srgbClr val="7AB800">
                      <a:alpha val="50196"/>
                    </a:srgbClr>
                  </a:solidFill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algn="ctr"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</a:pPr>
                    <a:endParaRPr lang="en-US" sz="2700" dirty="0" err="1">
                      <a:solidFill>
                        <a:srgbClr val="FFFFFF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7551314" y="3202998"/>
                    <a:ext cx="302846" cy="52569"/>
                  </a:xfrm>
                  <a:custGeom>
                    <a:avLst/>
                    <a:gdLst>
                      <a:gd name="connsiteX0" fmla="*/ 0 w 397683"/>
                      <a:gd name="connsiteY0" fmla="*/ 232658 h 246184"/>
                      <a:gd name="connsiteX1" fmla="*/ 5411 w 397683"/>
                      <a:gd name="connsiteY1" fmla="*/ 0 h 246184"/>
                      <a:gd name="connsiteX2" fmla="*/ 311112 w 397683"/>
                      <a:gd name="connsiteY2" fmla="*/ 5410 h 246184"/>
                      <a:gd name="connsiteX3" fmla="*/ 397683 w 397683"/>
                      <a:gd name="connsiteY3" fmla="*/ 29758 h 246184"/>
                      <a:gd name="connsiteX4" fmla="*/ 397683 w 397683"/>
                      <a:gd name="connsiteY4" fmla="*/ 189372 h 246184"/>
                      <a:gd name="connsiteX5" fmla="*/ 308407 w 397683"/>
                      <a:gd name="connsiteY5" fmla="*/ 246184 h 246184"/>
                      <a:gd name="connsiteX6" fmla="*/ 0 w 397683"/>
                      <a:gd name="connsiteY6" fmla="*/ 232658 h 24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683" h="246184">
                        <a:moveTo>
                          <a:pt x="0" y="232658"/>
                        </a:moveTo>
                        <a:lnTo>
                          <a:pt x="5411" y="0"/>
                        </a:lnTo>
                        <a:lnTo>
                          <a:pt x="311112" y="5410"/>
                        </a:lnTo>
                        <a:lnTo>
                          <a:pt x="397683" y="29758"/>
                        </a:lnTo>
                        <a:lnTo>
                          <a:pt x="397683" y="189372"/>
                        </a:lnTo>
                        <a:lnTo>
                          <a:pt x="308407" y="246184"/>
                        </a:lnTo>
                        <a:lnTo>
                          <a:pt x="0" y="232658"/>
                        </a:lnTo>
                        <a:close/>
                      </a:path>
                    </a:pathLst>
                  </a:custGeom>
                  <a:solidFill>
                    <a:srgbClr val="7AB800">
                      <a:alpha val="50196"/>
                    </a:srgbClr>
                  </a:solidFill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algn="ctr"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</a:pPr>
                    <a:endParaRPr lang="en-US" sz="2700" dirty="0" err="1">
                      <a:solidFill>
                        <a:srgbClr val="FFFFFF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5937593" y="2558323"/>
                  <a:ext cx="1525968" cy="331369"/>
                  <a:chOff x="5989138" y="2358043"/>
                  <a:chExt cx="1519513" cy="346967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5989138" y="2396317"/>
                    <a:ext cx="1519513" cy="305625"/>
                    <a:chOff x="3641365" y="4325849"/>
                    <a:chExt cx="3474625" cy="698863"/>
                  </a:xfrm>
                </p:grpSpPr>
                <p:pic>
                  <p:nvPicPr>
                    <p:cNvPr id="22" name="Picture 2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641365" y="4325849"/>
                      <a:ext cx="761937" cy="69886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Picture 22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45594" y="4325849"/>
                      <a:ext cx="761937" cy="69886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23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49823" y="4325849"/>
                      <a:ext cx="761937" cy="69886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24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354053" y="4325849"/>
                      <a:ext cx="761937" cy="698863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7" name="Freeform 16"/>
                  <p:cNvSpPr/>
                  <p:nvPr/>
                </p:nvSpPr>
                <p:spPr>
                  <a:xfrm>
                    <a:off x="5992743" y="2583617"/>
                    <a:ext cx="302846" cy="118325"/>
                  </a:xfrm>
                  <a:custGeom>
                    <a:avLst/>
                    <a:gdLst>
                      <a:gd name="connsiteX0" fmla="*/ 0 w 397683"/>
                      <a:gd name="connsiteY0" fmla="*/ 232658 h 246184"/>
                      <a:gd name="connsiteX1" fmla="*/ 5411 w 397683"/>
                      <a:gd name="connsiteY1" fmla="*/ 0 h 246184"/>
                      <a:gd name="connsiteX2" fmla="*/ 311112 w 397683"/>
                      <a:gd name="connsiteY2" fmla="*/ 5410 h 246184"/>
                      <a:gd name="connsiteX3" fmla="*/ 397683 w 397683"/>
                      <a:gd name="connsiteY3" fmla="*/ 29758 h 246184"/>
                      <a:gd name="connsiteX4" fmla="*/ 397683 w 397683"/>
                      <a:gd name="connsiteY4" fmla="*/ 189372 h 246184"/>
                      <a:gd name="connsiteX5" fmla="*/ 308407 w 397683"/>
                      <a:gd name="connsiteY5" fmla="*/ 246184 h 246184"/>
                      <a:gd name="connsiteX6" fmla="*/ 0 w 397683"/>
                      <a:gd name="connsiteY6" fmla="*/ 232658 h 24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683" h="246184">
                        <a:moveTo>
                          <a:pt x="0" y="232658"/>
                        </a:moveTo>
                        <a:lnTo>
                          <a:pt x="5411" y="0"/>
                        </a:lnTo>
                        <a:lnTo>
                          <a:pt x="311112" y="5410"/>
                        </a:lnTo>
                        <a:lnTo>
                          <a:pt x="397683" y="29758"/>
                        </a:lnTo>
                        <a:lnTo>
                          <a:pt x="397683" y="189372"/>
                        </a:lnTo>
                        <a:lnTo>
                          <a:pt x="308407" y="246184"/>
                        </a:lnTo>
                        <a:lnTo>
                          <a:pt x="0" y="232658"/>
                        </a:lnTo>
                        <a:close/>
                      </a:path>
                    </a:pathLst>
                  </a:custGeom>
                  <a:solidFill>
                    <a:schemeClr val="accent3">
                      <a:alpha val="50196"/>
                    </a:schemeClr>
                  </a:solidFill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algn="ctr"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</a:pPr>
                    <a:endParaRPr lang="en-US" sz="2700" dirty="0" err="1">
                      <a:solidFill>
                        <a:srgbClr val="FFFFFF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>
                  <a:xfrm>
                    <a:off x="6384573" y="2586457"/>
                    <a:ext cx="302846" cy="117146"/>
                  </a:xfrm>
                  <a:custGeom>
                    <a:avLst/>
                    <a:gdLst>
                      <a:gd name="connsiteX0" fmla="*/ 0 w 397683"/>
                      <a:gd name="connsiteY0" fmla="*/ 232658 h 246184"/>
                      <a:gd name="connsiteX1" fmla="*/ 5411 w 397683"/>
                      <a:gd name="connsiteY1" fmla="*/ 0 h 246184"/>
                      <a:gd name="connsiteX2" fmla="*/ 311112 w 397683"/>
                      <a:gd name="connsiteY2" fmla="*/ 5410 h 246184"/>
                      <a:gd name="connsiteX3" fmla="*/ 397683 w 397683"/>
                      <a:gd name="connsiteY3" fmla="*/ 29758 h 246184"/>
                      <a:gd name="connsiteX4" fmla="*/ 397683 w 397683"/>
                      <a:gd name="connsiteY4" fmla="*/ 189372 h 246184"/>
                      <a:gd name="connsiteX5" fmla="*/ 308407 w 397683"/>
                      <a:gd name="connsiteY5" fmla="*/ 246184 h 246184"/>
                      <a:gd name="connsiteX6" fmla="*/ 0 w 397683"/>
                      <a:gd name="connsiteY6" fmla="*/ 232658 h 24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683" h="246184">
                        <a:moveTo>
                          <a:pt x="0" y="232658"/>
                        </a:moveTo>
                        <a:lnTo>
                          <a:pt x="5411" y="0"/>
                        </a:lnTo>
                        <a:lnTo>
                          <a:pt x="311112" y="5410"/>
                        </a:lnTo>
                        <a:lnTo>
                          <a:pt x="397683" y="29758"/>
                        </a:lnTo>
                        <a:lnTo>
                          <a:pt x="397683" y="189372"/>
                        </a:lnTo>
                        <a:lnTo>
                          <a:pt x="308407" y="246184"/>
                        </a:lnTo>
                        <a:lnTo>
                          <a:pt x="0" y="232658"/>
                        </a:lnTo>
                        <a:close/>
                      </a:path>
                    </a:pathLst>
                  </a:custGeom>
                  <a:solidFill>
                    <a:schemeClr val="accent3">
                      <a:alpha val="50196"/>
                    </a:schemeClr>
                  </a:solidFill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algn="ctr"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</a:pPr>
                    <a:endParaRPr lang="en-US" sz="2700" dirty="0" err="1">
                      <a:solidFill>
                        <a:srgbClr val="FFFFFF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7176140" y="2468361"/>
                    <a:ext cx="302846" cy="236649"/>
                  </a:xfrm>
                  <a:custGeom>
                    <a:avLst/>
                    <a:gdLst>
                      <a:gd name="connsiteX0" fmla="*/ 0 w 397683"/>
                      <a:gd name="connsiteY0" fmla="*/ 232658 h 246184"/>
                      <a:gd name="connsiteX1" fmla="*/ 5411 w 397683"/>
                      <a:gd name="connsiteY1" fmla="*/ 0 h 246184"/>
                      <a:gd name="connsiteX2" fmla="*/ 311112 w 397683"/>
                      <a:gd name="connsiteY2" fmla="*/ 5410 h 246184"/>
                      <a:gd name="connsiteX3" fmla="*/ 397683 w 397683"/>
                      <a:gd name="connsiteY3" fmla="*/ 29758 h 246184"/>
                      <a:gd name="connsiteX4" fmla="*/ 397683 w 397683"/>
                      <a:gd name="connsiteY4" fmla="*/ 189372 h 246184"/>
                      <a:gd name="connsiteX5" fmla="*/ 308407 w 397683"/>
                      <a:gd name="connsiteY5" fmla="*/ 246184 h 246184"/>
                      <a:gd name="connsiteX6" fmla="*/ 0 w 397683"/>
                      <a:gd name="connsiteY6" fmla="*/ 232658 h 24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683" h="246184">
                        <a:moveTo>
                          <a:pt x="0" y="232658"/>
                        </a:moveTo>
                        <a:lnTo>
                          <a:pt x="5411" y="0"/>
                        </a:lnTo>
                        <a:lnTo>
                          <a:pt x="311112" y="5410"/>
                        </a:lnTo>
                        <a:lnTo>
                          <a:pt x="397683" y="29758"/>
                        </a:lnTo>
                        <a:lnTo>
                          <a:pt x="397683" y="189372"/>
                        </a:lnTo>
                        <a:lnTo>
                          <a:pt x="308407" y="246184"/>
                        </a:lnTo>
                        <a:lnTo>
                          <a:pt x="0" y="232658"/>
                        </a:lnTo>
                        <a:close/>
                      </a:path>
                    </a:pathLst>
                  </a:custGeom>
                  <a:solidFill>
                    <a:srgbClr val="CE1126">
                      <a:alpha val="50196"/>
                    </a:srgbClr>
                  </a:solidFill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algn="ctr"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</a:pPr>
                    <a:endParaRPr lang="en-US" sz="2700" dirty="0" err="1">
                      <a:solidFill>
                        <a:srgbClr val="FFFFFF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>
                    <a:off x="6783156" y="2583617"/>
                    <a:ext cx="302846" cy="118325"/>
                  </a:xfrm>
                  <a:custGeom>
                    <a:avLst/>
                    <a:gdLst>
                      <a:gd name="connsiteX0" fmla="*/ 0 w 397683"/>
                      <a:gd name="connsiteY0" fmla="*/ 232658 h 246184"/>
                      <a:gd name="connsiteX1" fmla="*/ 5411 w 397683"/>
                      <a:gd name="connsiteY1" fmla="*/ 0 h 246184"/>
                      <a:gd name="connsiteX2" fmla="*/ 311112 w 397683"/>
                      <a:gd name="connsiteY2" fmla="*/ 5410 h 246184"/>
                      <a:gd name="connsiteX3" fmla="*/ 397683 w 397683"/>
                      <a:gd name="connsiteY3" fmla="*/ 29758 h 246184"/>
                      <a:gd name="connsiteX4" fmla="*/ 397683 w 397683"/>
                      <a:gd name="connsiteY4" fmla="*/ 189372 h 246184"/>
                      <a:gd name="connsiteX5" fmla="*/ 308407 w 397683"/>
                      <a:gd name="connsiteY5" fmla="*/ 246184 h 246184"/>
                      <a:gd name="connsiteX6" fmla="*/ 0 w 397683"/>
                      <a:gd name="connsiteY6" fmla="*/ 232658 h 24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7683" h="246184">
                        <a:moveTo>
                          <a:pt x="0" y="232658"/>
                        </a:moveTo>
                        <a:lnTo>
                          <a:pt x="5411" y="0"/>
                        </a:lnTo>
                        <a:lnTo>
                          <a:pt x="311112" y="5410"/>
                        </a:lnTo>
                        <a:lnTo>
                          <a:pt x="397683" y="29758"/>
                        </a:lnTo>
                        <a:lnTo>
                          <a:pt x="397683" y="189372"/>
                        </a:lnTo>
                        <a:lnTo>
                          <a:pt x="308407" y="246184"/>
                        </a:lnTo>
                        <a:lnTo>
                          <a:pt x="0" y="232658"/>
                        </a:lnTo>
                        <a:close/>
                      </a:path>
                    </a:pathLst>
                  </a:custGeom>
                  <a:solidFill>
                    <a:schemeClr val="accent3">
                      <a:alpha val="50196"/>
                    </a:schemeClr>
                  </a:solidFill>
                  <a:effectLst/>
                </p:spPr>
                <p:txBody>
                  <a:bodyPr wrap="square" lIns="182880" tIns="137160" rIns="137160" bIns="137160" rtlCol="0" anchor="ctr">
                    <a:noAutofit/>
                  </a:bodyPr>
                  <a:lstStyle/>
                  <a:p>
                    <a:pPr algn="ctr"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</a:pPr>
                    <a:endParaRPr lang="en-US" sz="2700" dirty="0" err="1">
                      <a:solidFill>
                        <a:srgbClr val="FFFFFF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  <p:pic>
                <p:nvPicPr>
                  <p:cNvPr id="21" name="Picture 2" descr="https://encrypted-tbn3.gstatic.com/images?q=tbn:ANd9GcQu4uqzXu5_ToDTq4GtVyuXQSQBbE7-cz-SKXxIx18nnsj1tqewmphuI6GTQw">
                    <a:hlinkClick r:id="rId4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21059" y="2358043"/>
                    <a:ext cx="184475" cy="1719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3" name="TextBox 12"/>
              <p:cNvSpPr txBox="1"/>
              <p:nvPr/>
            </p:nvSpPr>
            <p:spPr>
              <a:xfrm>
                <a:off x="5800375" y="2355422"/>
                <a:ext cx="1933109" cy="2052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 defTabSz="1218690" fontAlgn="base">
                  <a:lnSpc>
                    <a:spcPct val="90000"/>
                  </a:lnSpc>
                  <a:spcBef>
                    <a:spcPts val="800"/>
                  </a:spcBef>
                  <a:buClr>
                    <a:srgbClr val="0085C3"/>
                  </a:buClr>
                </a:pPr>
                <a:r>
                  <a:rPr lang="zh-CN" altLang="en-US" sz="1600" b="1">
                    <a:solidFill>
                      <a:srgbClr val="444444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应需平衡工作负载</a:t>
                </a:r>
                <a:endParaRPr lang="zh-CN" altLang="en-US" sz="1600" b="1" dirty="0">
                  <a:solidFill>
                    <a:srgbClr val="444444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46" name="Freeform 12"/>
          <p:cNvSpPr>
            <a:spLocks noEditPoints="1"/>
          </p:cNvSpPr>
          <p:nvPr/>
        </p:nvSpPr>
        <p:spPr bwMode="auto">
          <a:xfrm>
            <a:off x="8087155" y="4673151"/>
            <a:ext cx="1360252" cy="1356692"/>
          </a:xfrm>
          <a:custGeom>
            <a:avLst/>
            <a:gdLst>
              <a:gd name="T0" fmla="*/ 227 w 346"/>
              <a:gd name="T1" fmla="*/ 200 h 345"/>
              <a:gd name="T2" fmla="*/ 224 w 346"/>
              <a:gd name="T3" fmla="*/ 203 h 345"/>
              <a:gd name="T4" fmla="*/ 219 w 346"/>
              <a:gd name="T5" fmla="*/ 197 h 345"/>
              <a:gd name="T6" fmla="*/ 245 w 346"/>
              <a:gd name="T7" fmla="*/ 120 h 345"/>
              <a:gd name="T8" fmla="*/ 207 w 346"/>
              <a:gd name="T9" fmla="*/ 34 h 345"/>
              <a:gd name="T10" fmla="*/ 123 w 346"/>
              <a:gd name="T11" fmla="*/ 0 h 345"/>
              <a:gd name="T12" fmla="*/ 120 w 346"/>
              <a:gd name="T13" fmla="*/ 0 h 345"/>
              <a:gd name="T14" fmla="*/ 35 w 346"/>
              <a:gd name="T15" fmla="*/ 37 h 345"/>
              <a:gd name="T16" fmla="*/ 0 w 346"/>
              <a:gd name="T17" fmla="*/ 124 h 345"/>
              <a:gd name="T18" fmla="*/ 38 w 346"/>
              <a:gd name="T19" fmla="*/ 210 h 345"/>
              <a:gd name="T20" fmla="*/ 123 w 346"/>
              <a:gd name="T21" fmla="*/ 244 h 345"/>
              <a:gd name="T22" fmla="*/ 125 w 346"/>
              <a:gd name="T23" fmla="*/ 244 h 345"/>
              <a:gd name="T24" fmla="*/ 198 w 346"/>
              <a:gd name="T25" fmla="*/ 218 h 345"/>
              <a:gd name="T26" fmla="*/ 204 w 346"/>
              <a:gd name="T27" fmla="*/ 224 h 345"/>
              <a:gd name="T28" fmla="*/ 201 w 346"/>
              <a:gd name="T29" fmla="*/ 226 h 345"/>
              <a:gd name="T30" fmla="*/ 309 w 346"/>
              <a:gd name="T31" fmla="*/ 345 h 345"/>
              <a:gd name="T32" fmla="*/ 329 w 346"/>
              <a:gd name="T33" fmla="*/ 331 h 345"/>
              <a:gd name="T34" fmla="*/ 346 w 346"/>
              <a:gd name="T35" fmla="*/ 308 h 345"/>
              <a:gd name="T36" fmla="*/ 227 w 346"/>
              <a:gd name="T37" fmla="*/ 200 h 345"/>
              <a:gd name="T38" fmla="*/ 125 w 346"/>
              <a:gd name="T39" fmla="*/ 225 h 345"/>
              <a:gd name="T40" fmla="*/ 123 w 346"/>
              <a:gd name="T41" fmla="*/ 225 h 345"/>
              <a:gd name="T42" fmla="*/ 51 w 346"/>
              <a:gd name="T43" fmla="*/ 196 h 345"/>
              <a:gd name="T44" fmla="*/ 20 w 346"/>
              <a:gd name="T45" fmla="*/ 124 h 345"/>
              <a:gd name="T46" fmla="*/ 20 w 346"/>
              <a:gd name="T47" fmla="*/ 122 h 345"/>
              <a:gd name="T48" fmla="*/ 49 w 346"/>
              <a:gd name="T49" fmla="*/ 51 h 345"/>
              <a:gd name="T50" fmla="*/ 121 w 346"/>
              <a:gd name="T51" fmla="*/ 19 h 345"/>
              <a:gd name="T52" fmla="*/ 123 w 346"/>
              <a:gd name="T53" fmla="*/ 19 h 345"/>
              <a:gd name="T54" fmla="*/ 194 w 346"/>
              <a:gd name="T55" fmla="*/ 48 h 345"/>
              <a:gd name="T56" fmla="*/ 225 w 346"/>
              <a:gd name="T57" fmla="*/ 120 h 345"/>
              <a:gd name="T58" fmla="*/ 225 w 346"/>
              <a:gd name="T59" fmla="*/ 122 h 345"/>
              <a:gd name="T60" fmla="*/ 197 w 346"/>
              <a:gd name="T61" fmla="*/ 193 h 345"/>
              <a:gd name="T62" fmla="*/ 125 w 346"/>
              <a:gd name="T63" fmla="*/ 22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6" h="345">
                <a:moveTo>
                  <a:pt x="227" y="200"/>
                </a:moveTo>
                <a:cubicBezTo>
                  <a:pt x="224" y="203"/>
                  <a:pt x="224" y="203"/>
                  <a:pt x="224" y="203"/>
                </a:cubicBezTo>
                <a:cubicBezTo>
                  <a:pt x="219" y="197"/>
                  <a:pt x="219" y="197"/>
                  <a:pt x="219" y="197"/>
                </a:cubicBezTo>
                <a:cubicBezTo>
                  <a:pt x="236" y="175"/>
                  <a:pt x="245" y="148"/>
                  <a:pt x="245" y="120"/>
                </a:cubicBezTo>
                <a:cubicBezTo>
                  <a:pt x="244" y="87"/>
                  <a:pt x="231" y="57"/>
                  <a:pt x="207" y="34"/>
                </a:cubicBezTo>
                <a:cubicBezTo>
                  <a:pt x="185" y="12"/>
                  <a:pt x="154" y="0"/>
                  <a:pt x="123" y="0"/>
                </a:cubicBezTo>
                <a:cubicBezTo>
                  <a:pt x="122" y="0"/>
                  <a:pt x="121" y="0"/>
                  <a:pt x="120" y="0"/>
                </a:cubicBezTo>
                <a:cubicBezTo>
                  <a:pt x="88" y="0"/>
                  <a:pt x="57" y="14"/>
                  <a:pt x="35" y="37"/>
                </a:cubicBezTo>
                <a:cubicBezTo>
                  <a:pt x="12" y="61"/>
                  <a:pt x="0" y="92"/>
                  <a:pt x="0" y="124"/>
                </a:cubicBezTo>
                <a:cubicBezTo>
                  <a:pt x="1" y="157"/>
                  <a:pt x="14" y="187"/>
                  <a:pt x="38" y="210"/>
                </a:cubicBezTo>
                <a:cubicBezTo>
                  <a:pt x="61" y="232"/>
                  <a:pt x="91" y="244"/>
                  <a:pt x="123" y="244"/>
                </a:cubicBezTo>
                <a:cubicBezTo>
                  <a:pt x="123" y="244"/>
                  <a:pt x="124" y="244"/>
                  <a:pt x="125" y="244"/>
                </a:cubicBezTo>
                <a:cubicBezTo>
                  <a:pt x="152" y="244"/>
                  <a:pt x="177" y="235"/>
                  <a:pt x="198" y="218"/>
                </a:cubicBezTo>
                <a:cubicBezTo>
                  <a:pt x="204" y="224"/>
                  <a:pt x="204" y="224"/>
                  <a:pt x="204" y="224"/>
                </a:cubicBezTo>
                <a:cubicBezTo>
                  <a:pt x="201" y="226"/>
                  <a:pt x="201" y="226"/>
                  <a:pt x="201" y="226"/>
                </a:cubicBezTo>
                <a:cubicBezTo>
                  <a:pt x="309" y="345"/>
                  <a:pt x="309" y="345"/>
                  <a:pt x="309" y="345"/>
                </a:cubicBezTo>
                <a:cubicBezTo>
                  <a:pt x="309" y="345"/>
                  <a:pt x="319" y="341"/>
                  <a:pt x="329" y="331"/>
                </a:cubicBezTo>
                <a:cubicBezTo>
                  <a:pt x="340" y="320"/>
                  <a:pt x="346" y="308"/>
                  <a:pt x="346" y="308"/>
                </a:cubicBezTo>
                <a:lnTo>
                  <a:pt x="227" y="200"/>
                </a:lnTo>
                <a:close/>
                <a:moveTo>
                  <a:pt x="125" y="225"/>
                </a:moveTo>
                <a:cubicBezTo>
                  <a:pt x="124" y="225"/>
                  <a:pt x="123" y="225"/>
                  <a:pt x="123" y="225"/>
                </a:cubicBezTo>
                <a:cubicBezTo>
                  <a:pt x="97" y="225"/>
                  <a:pt x="71" y="215"/>
                  <a:pt x="51" y="196"/>
                </a:cubicBezTo>
                <a:cubicBezTo>
                  <a:pt x="31" y="176"/>
                  <a:pt x="20" y="150"/>
                  <a:pt x="20" y="124"/>
                </a:cubicBezTo>
                <a:cubicBezTo>
                  <a:pt x="20" y="123"/>
                  <a:pt x="20" y="123"/>
                  <a:pt x="20" y="122"/>
                </a:cubicBezTo>
                <a:cubicBezTo>
                  <a:pt x="20" y="96"/>
                  <a:pt x="29" y="71"/>
                  <a:pt x="49" y="51"/>
                </a:cubicBezTo>
                <a:cubicBezTo>
                  <a:pt x="68" y="30"/>
                  <a:pt x="94" y="20"/>
                  <a:pt x="121" y="19"/>
                </a:cubicBezTo>
                <a:cubicBezTo>
                  <a:pt x="121" y="19"/>
                  <a:pt x="122" y="19"/>
                  <a:pt x="123" y="19"/>
                </a:cubicBezTo>
                <a:cubicBezTo>
                  <a:pt x="148" y="19"/>
                  <a:pt x="174" y="29"/>
                  <a:pt x="194" y="48"/>
                </a:cubicBezTo>
                <a:cubicBezTo>
                  <a:pt x="214" y="68"/>
                  <a:pt x="225" y="94"/>
                  <a:pt x="225" y="120"/>
                </a:cubicBezTo>
                <a:cubicBezTo>
                  <a:pt x="225" y="121"/>
                  <a:pt x="225" y="121"/>
                  <a:pt x="225" y="122"/>
                </a:cubicBezTo>
                <a:cubicBezTo>
                  <a:pt x="225" y="148"/>
                  <a:pt x="216" y="173"/>
                  <a:pt x="197" y="193"/>
                </a:cubicBezTo>
                <a:cubicBezTo>
                  <a:pt x="177" y="214"/>
                  <a:pt x="151" y="224"/>
                  <a:pt x="125" y="225"/>
                </a:cubicBezTo>
                <a:close/>
              </a:path>
            </a:pathLst>
          </a:custGeom>
          <a:solidFill>
            <a:srgbClr val="0044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/>
          <a:p>
            <a:pPr defTabSz="121869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826615" y="3654821"/>
            <a:ext cx="6162200" cy="1997979"/>
          </a:xfrm>
          <a:prstGeom prst="rect">
            <a:avLst/>
          </a:prstGeom>
        </p:spPr>
        <p:txBody>
          <a:bodyPr wrap="square" lIns="121872" tIns="60936" rIns="121872" bIns="60936">
            <a:spAutoFit/>
          </a:bodyPr>
          <a:lstStyle/>
          <a:p>
            <a:pPr marL="456987" indent="-456987" defTabSz="1218690" fontAlgn="base">
              <a:lnSpc>
                <a:spcPct val="90000"/>
              </a:lnSpc>
              <a:spcBef>
                <a:spcPts val="800"/>
              </a:spcBef>
              <a:buClr>
                <a:srgbClr val="0085C3"/>
              </a:buClr>
              <a:buFont typeface="Wingdings" panose="05000000000000000000" pitchFamily="2" charset="2"/>
              <a:buChar char="ü"/>
            </a:pPr>
            <a:r>
              <a:rPr lang="zh-CN" altLang="en-US" sz="2300" b="1" dirty="0">
                <a:solidFill>
                  <a:srgbClr val="7AB8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在阵列之间移动卷</a:t>
            </a:r>
            <a:r>
              <a:rPr lang="en-US" altLang="zh-CN" sz="2300" b="1" dirty="0">
                <a:solidFill>
                  <a:srgbClr val="7AB8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/</a:t>
            </a:r>
            <a:r>
              <a:rPr lang="zh-CN" altLang="en-US" sz="2300" b="1" dirty="0">
                <a:solidFill>
                  <a:srgbClr val="7AB800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工作负载时实现零停机，不影响快照或复制保护</a:t>
            </a:r>
          </a:p>
          <a:p>
            <a:pPr marL="456987" indent="-456987" defTabSz="1218690" fontAlgn="base">
              <a:lnSpc>
                <a:spcPct val="90000"/>
              </a:lnSpc>
              <a:spcBef>
                <a:spcPts val="1067"/>
              </a:spcBef>
              <a:buClr>
                <a:srgbClr val="0085C3"/>
              </a:buClr>
              <a:buFont typeface="Wingdings" panose="05000000000000000000" pitchFamily="2" charset="2"/>
              <a:buChar char="ü"/>
            </a:pPr>
            <a:r>
              <a:rPr lang="zh-CN" altLang="en-US" sz="23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直观、统一的管理，全球报告和提醒</a:t>
            </a:r>
          </a:p>
          <a:p>
            <a:pPr marL="456987" indent="-456987" defTabSz="1218690" fontAlgn="base">
              <a:lnSpc>
                <a:spcPct val="90000"/>
              </a:lnSpc>
              <a:spcBef>
                <a:spcPts val="1067"/>
              </a:spcBef>
              <a:buClr>
                <a:srgbClr val="0085C3"/>
              </a:buClr>
              <a:buFont typeface="Wingdings" panose="05000000000000000000" pitchFamily="2" charset="2"/>
              <a:buChar char="ü"/>
            </a:pPr>
            <a:r>
              <a:rPr lang="zh-CN" altLang="en-US" sz="23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异构联合（</a:t>
            </a:r>
            <a:r>
              <a:rPr lang="en-US" altLang="zh-CN" sz="23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SC9000</a:t>
            </a:r>
            <a:r>
              <a:rPr lang="zh-CN" altLang="en-US" sz="23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、</a:t>
            </a:r>
            <a:r>
              <a:rPr lang="en-US" altLang="zh-CN" sz="23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SC8000</a:t>
            </a:r>
            <a:r>
              <a:rPr lang="zh-CN" altLang="en-US" sz="23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、</a:t>
            </a:r>
            <a:r>
              <a:rPr lang="en-US" altLang="zh-CN" sz="23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SC4020</a:t>
            </a:r>
            <a:r>
              <a:rPr lang="zh-CN" altLang="en-US" sz="23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、</a:t>
            </a:r>
            <a:r>
              <a:rPr lang="en-US" altLang="zh-CN" sz="23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S40</a:t>
            </a:r>
            <a:r>
              <a:rPr lang="zh-CN" altLang="en-US" sz="2300" b="1" dirty="0">
                <a:solidFill>
                  <a:srgbClr val="444444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）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69829" y="1394287"/>
            <a:ext cx="2277195" cy="2051204"/>
            <a:chOff x="465795" y="1054260"/>
            <a:chExt cx="1707896" cy="1538403"/>
          </a:xfrm>
        </p:grpSpPr>
        <p:sp>
          <p:nvSpPr>
            <p:cNvPr id="340" name="Rectangle 339"/>
            <p:cNvSpPr/>
            <p:nvPr/>
          </p:nvSpPr>
          <p:spPr>
            <a:xfrm>
              <a:off x="465797" y="1096730"/>
              <a:ext cx="1706816" cy="105579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 defTabSz="1218690" fontAlgn="base">
                <a:lnSpc>
                  <a:spcPct val="90000"/>
                </a:lnSpc>
                <a:spcBef>
                  <a:spcPts val="800"/>
                </a:spcBef>
              </a:pPr>
              <a:endParaRPr lang="en-US" sz="2700" dirty="0" err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65795" y="1054260"/>
              <a:ext cx="1707896" cy="1538403"/>
              <a:chOff x="3503612" y="905884"/>
              <a:chExt cx="896937" cy="611188"/>
            </a:xfrm>
          </p:grpSpPr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3584575" y="989013"/>
                <a:ext cx="731837" cy="298450"/>
              </a:xfrm>
              <a:prstGeom prst="rect">
                <a:avLst/>
              </a:prstGeom>
              <a:solidFill>
                <a:srgbClr val="004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43" name="Freeform 8"/>
              <p:cNvSpPr>
                <a:spLocks noEditPoints="1"/>
              </p:cNvSpPr>
              <p:nvPr/>
            </p:nvSpPr>
            <p:spPr bwMode="auto">
              <a:xfrm>
                <a:off x="3503612" y="905884"/>
                <a:ext cx="896937" cy="611188"/>
              </a:xfrm>
              <a:custGeom>
                <a:avLst/>
                <a:gdLst>
                  <a:gd name="T0" fmla="*/ 332 w 340"/>
                  <a:gd name="T1" fmla="*/ 0 h 231"/>
                  <a:gd name="T2" fmla="*/ 8 w 340"/>
                  <a:gd name="T3" fmla="*/ 0 h 231"/>
                  <a:gd name="T4" fmla="*/ 0 w 340"/>
                  <a:gd name="T5" fmla="*/ 8 h 231"/>
                  <a:gd name="T6" fmla="*/ 0 w 340"/>
                  <a:gd name="T7" fmla="*/ 169 h 231"/>
                  <a:gd name="T8" fmla="*/ 8 w 340"/>
                  <a:gd name="T9" fmla="*/ 177 h 231"/>
                  <a:gd name="T10" fmla="*/ 135 w 340"/>
                  <a:gd name="T11" fmla="*/ 177 h 231"/>
                  <a:gd name="T12" fmla="*/ 135 w 340"/>
                  <a:gd name="T13" fmla="*/ 215 h 231"/>
                  <a:gd name="T14" fmla="*/ 89 w 340"/>
                  <a:gd name="T15" fmla="*/ 215 h 231"/>
                  <a:gd name="T16" fmla="*/ 81 w 340"/>
                  <a:gd name="T17" fmla="*/ 223 h 231"/>
                  <a:gd name="T18" fmla="*/ 89 w 340"/>
                  <a:gd name="T19" fmla="*/ 231 h 231"/>
                  <a:gd name="T20" fmla="*/ 251 w 340"/>
                  <a:gd name="T21" fmla="*/ 231 h 231"/>
                  <a:gd name="T22" fmla="*/ 259 w 340"/>
                  <a:gd name="T23" fmla="*/ 223 h 231"/>
                  <a:gd name="T24" fmla="*/ 251 w 340"/>
                  <a:gd name="T25" fmla="*/ 215 h 231"/>
                  <a:gd name="T26" fmla="*/ 205 w 340"/>
                  <a:gd name="T27" fmla="*/ 215 h 231"/>
                  <a:gd name="T28" fmla="*/ 205 w 340"/>
                  <a:gd name="T29" fmla="*/ 177 h 231"/>
                  <a:gd name="T30" fmla="*/ 332 w 340"/>
                  <a:gd name="T31" fmla="*/ 177 h 231"/>
                  <a:gd name="T32" fmla="*/ 340 w 340"/>
                  <a:gd name="T33" fmla="*/ 169 h 231"/>
                  <a:gd name="T34" fmla="*/ 340 w 340"/>
                  <a:gd name="T35" fmla="*/ 8 h 231"/>
                  <a:gd name="T36" fmla="*/ 332 w 340"/>
                  <a:gd name="T37" fmla="*/ 0 h 231"/>
                  <a:gd name="T38" fmla="*/ 324 w 340"/>
                  <a:gd name="T39" fmla="*/ 153 h 231"/>
                  <a:gd name="T40" fmla="*/ 316 w 340"/>
                  <a:gd name="T41" fmla="*/ 161 h 231"/>
                  <a:gd name="T42" fmla="*/ 23 w 340"/>
                  <a:gd name="T43" fmla="*/ 161 h 231"/>
                  <a:gd name="T44" fmla="*/ 15 w 340"/>
                  <a:gd name="T45" fmla="*/ 153 h 231"/>
                  <a:gd name="T46" fmla="*/ 15 w 340"/>
                  <a:gd name="T47" fmla="*/ 24 h 231"/>
                  <a:gd name="T48" fmla="*/ 23 w 340"/>
                  <a:gd name="T49" fmla="*/ 16 h 231"/>
                  <a:gd name="T50" fmla="*/ 316 w 340"/>
                  <a:gd name="T51" fmla="*/ 16 h 231"/>
                  <a:gd name="T52" fmla="*/ 324 w 340"/>
                  <a:gd name="T53" fmla="*/ 24 h 231"/>
                  <a:gd name="T54" fmla="*/ 324 w 340"/>
                  <a:gd name="T55" fmla="*/ 153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40" h="231">
                    <a:moveTo>
                      <a:pt x="33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4"/>
                      <a:pt x="4" y="177"/>
                      <a:pt x="8" y="177"/>
                    </a:cubicBezTo>
                    <a:cubicBezTo>
                      <a:pt x="135" y="177"/>
                      <a:pt x="135" y="177"/>
                      <a:pt x="135" y="177"/>
                    </a:cubicBezTo>
                    <a:cubicBezTo>
                      <a:pt x="135" y="215"/>
                      <a:pt x="135" y="215"/>
                      <a:pt x="135" y="215"/>
                    </a:cubicBezTo>
                    <a:cubicBezTo>
                      <a:pt x="89" y="215"/>
                      <a:pt x="89" y="215"/>
                      <a:pt x="89" y="215"/>
                    </a:cubicBezTo>
                    <a:cubicBezTo>
                      <a:pt x="85" y="215"/>
                      <a:pt x="81" y="219"/>
                      <a:pt x="81" y="223"/>
                    </a:cubicBezTo>
                    <a:cubicBezTo>
                      <a:pt x="81" y="228"/>
                      <a:pt x="85" y="231"/>
                      <a:pt x="89" y="231"/>
                    </a:cubicBezTo>
                    <a:cubicBezTo>
                      <a:pt x="251" y="231"/>
                      <a:pt x="251" y="231"/>
                      <a:pt x="251" y="231"/>
                    </a:cubicBezTo>
                    <a:cubicBezTo>
                      <a:pt x="256" y="231"/>
                      <a:pt x="259" y="228"/>
                      <a:pt x="259" y="223"/>
                    </a:cubicBezTo>
                    <a:cubicBezTo>
                      <a:pt x="259" y="219"/>
                      <a:pt x="256" y="215"/>
                      <a:pt x="251" y="215"/>
                    </a:cubicBezTo>
                    <a:cubicBezTo>
                      <a:pt x="205" y="215"/>
                      <a:pt x="205" y="215"/>
                      <a:pt x="205" y="215"/>
                    </a:cubicBezTo>
                    <a:cubicBezTo>
                      <a:pt x="205" y="177"/>
                      <a:pt x="205" y="177"/>
                      <a:pt x="205" y="177"/>
                    </a:cubicBezTo>
                    <a:cubicBezTo>
                      <a:pt x="332" y="177"/>
                      <a:pt x="332" y="177"/>
                      <a:pt x="332" y="177"/>
                    </a:cubicBezTo>
                    <a:cubicBezTo>
                      <a:pt x="336" y="177"/>
                      <a:pt x="340" y="174"/>
                      <a:pt x="340" y="169"/>
                    </a:cubicBezTo>
                    <a:cubicBezTo>
                      <a:pt x="340" y="8"/>
                      <a:pt x="340" y="8"/>
                      <a:pt x="340" y="8"/>
                    </a:cubicBezTo>
                    <a:cubicBezTo>
                      <a:pt x="340" y="3"/>
                      <a:pt x="336" y="0"/>
                      <a:pt x="332" y="0"/>
                    </a:cubicBezTo>
                    <a:close/>
                    <a:moveTo>
                      <a:pt x="324" y="153"/>
                    </a:moveTo>
                    <a:cubicBezTo>
                      <a:pt x="324" y="158"/>
                      <a:pt x="320" y="161"/>
                      <a:pt x="316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19" y="161"/>
                      <a:pt x="15" y="158"/>
                      <a:pt x="15" y="153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19"/>
                      <a:pt x="19" y="16"/>
                      <a:pt x="23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20" y="16"/>
                      <a:pt x="324" y="19"/>
                      <a:pt x="324" y="24"/>
                    </a:cubicBezTo>
                    <a:lnTo>
                      <a:pt x="324" y="15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688766" y="1256755"/>
              <a:ext cx="568916" cy="386328"/>
              <a:chOff x="3591974" y="1694364"/>
              <a:chExt cx="811213" cy="550863"/>
            </a:xfrm>
          </p:grpSpPr>
          <p:sp>
            <p:nvSpPr>
              <p:cNvPr id="113" name="Freeform 83"/>
              <p:cNvSpPr>
                <a:spLocks/>
              </p:cNvSpPr>
              <p:nvPr/>
            </p:nvSpPr>
            <p:spPr bwMode="auto">
              <a:xfrm>
                <a:off x="3591974" y="1694364"/>
                <a:ext cx="811213" cy="550863"/>
              </a:xfrm>
              <a:custGeom>
                <a:avLst/>
                <a:gdLst>
                  <a:gd name="T0" fmla="*/ 511 w 511"/>
                  <a:gd name="T1" fmla="*/ 347 h 347"/>
                  <a:gd name="T2" fmla="*/ 0 w 511"/>
                  <a:gd name="T3" fmla="*/ 347 h 347"/>
                  <a:gd name="T4" fmla="*/ 0 w 511"/>
                  <a:gd name="T5" fmla="*/ 0 h 347"/>
                  <a:gd name="T6" fmla="*/ 511 w 511"/>
                  <a:gd name="T7" fmla="*/ 0 h 347"/>
                  <a:gd name="T8" fmla="*/ 511 w 511"/>
                  <a:gd name="T9" fmla="*/ 347 h 347"/>
                  <a:gd name="T10" fmla="*/ 511 w 511"/>
                  <a:gd name="T11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1" h="347">
                    <a:moveTo>
                      <a:pt x="511" y="347"/>
                    </a:moveTo>
                    <a:lnTo>
                      <a:pt x="0" y="347"/>
                    </a:lnTo>
                    <a:lnTo>
                      <a:pt x="0" y="0"/>
                    </a:lnTo>
                    <a:lnTo>
                      <a:pt x="511" y="0"/>
                    </a:lnTo>
                    <a:lnTo>
                      <a:pt x="511" y="347"/>
                    </a:lnTo>
                    <a:lnTo>
                      <a:pt x="511" y="347"/>
                    </a:lnTo>
                    <a:close/>
                  </a:path>
                </a:pathLst>
              </a:custGeom>
              <a:solidFill>
                <a:srgbClr val="004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14" name="Rectangle 84"/>
              <p:cNvSpPr>
                <a:spLocks noChangeArrowheads="1"/>
              </p:cNvSpPr>
              <p:nvPr/>
            </p:nvSpPr>
            <p:spPr bwMode="auto">
              <a:xfrm>
                <a:off x="3606261" y="1699127"/>
                <a:ext cx="784225" cy="5318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15" name="Freeform 85"/>
              <p:cNvSpPr>
                <a:spLocks/>
              </p:cNvSpPr>
              <p:nvPr/>
            </p:nvSpPr>
            <p:spPr bwMode="auto">
              <a:xfrm>
                <a:off x="3768186" y="1765802"/>
                <a:ext cx="7938" cy="401638"/>
              </a:xfrm>
              <a:custGeom>
                <a:avLst/>
                <a:gdLst>
                  <a:gd name="T0" fmla="*/ 0 w 5"/>
                  <a:gd name="T1" fmla="*/ 253 h 253"/>
                  <a:gd name="T2" fmla="*/ 0 w 5"/>
                  <a:gd name="T3" fmla="*/ 0 h 253"/>
                  <a:gd name="T4" fmla="*/ 5 w 5"/>
                  <a:gd name="T5" fmla="*/ 0 h 253"/>
                  <a:gd name="T6" fmla="*/ 5 w 5"/>
                  <a:gd name="T7" fmla="*/ 253 h 253"/>
                  <a:gd name="T8" fmla="*/ 0 w 5"/>
                  <a:gd name="T9" fmla="*/ 253 h 253"/>
                  <a:gd name="T10" fmla="*/ 0 w 5"/>
                  <a:gd name="T11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53">
                    <a:moveTo>
                      <a:pt x="0" y="25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53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16" name="Freeform 86"/>
              <p:cNvSpPr>
                <a:spLocks/>
              </p:cNvSpPr>
              <p:nvPr/>
            </p:nvSpPr>
            <p:spPr bwMode="auto">
              <a:xfrm>
                <a:off x="3880899" y="1765802"/>
                <a:ext cx="7938" cy="401638"/>
              </a:xfrm>
              <a:custGeom>
                <a:avLst/>
                <a:gdLst>
                  <a:gd name="T0" fmla="*/ 0 w 5"/>
                  <a:gd name="T1" fmla="*/ 253 h 253"/>
                  <a:gd name="T2" fmla="*/ 0 w 5"/>
                  <a:gd name="T3" fmla="*/ 0 h 253"/>
                  <a:gd name="T4" fmla="*/ 5 w 5"/>
                  <a:gd name="T5" fmla="*/ 0 h 253"/>
                  <a:gd name="T6" fmla="*/ 5 w 5"/>
                  <a:gd name="T7" fmla="*/ 253 h 253"/>
                  <a:gd name="T8" fmla="*/ 0 w 5"/>
                  <a:gd name="T9" fmla="*/ 253 h 253"/>
                  <a:gd name="T10" fmla="*/ 0 w 5"/>
                  <a:gd name="T11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53">
                    <a:moveTo>
                      <a:pt x="0" y="25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53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17" name="Freeform 87"/>
              <p:cNvSpPr>
                <a:spLocks/>
              </p:cNvSpPr>
              <p:nvPr/>
            </p:nvSpPr>
            <p:spPr bwMode="auto">
              <a:xfrm>
                <a:off x="3993611" y="1765802"/>
                <a:ext cx="7938" cy="401638"/>
              </a:xfrm>
              <a:custGeom>
                <a:avLst/>
                <a:gdLst>
                  <a:gd name="T0" fmla="*/ 0 w 5"/>
                  <a:gd name="T1" fmla="*/ 253 h 253"/>
                  <a:gd name="T2" fmla="*/ 0 w 5"/>
                  <a:gd name="T3" fmla="*/ 0 h 253"/>
                  <a:gd name="T4" fmla="*/ 5 w 5"/>
                  <a:gd name="T5" fmla="*/ 0 h 253"/>
                  <a:gd name="T6" fmla="*/ 5 w 5"/>
                  <a:gd name="T7" fmla="*/ 253 h 253"/>
                  <a:gd name="T8" fmla="*/ 0 w 5"/>
                  <a:gd name="T9" fmla="*/ 253 h 253"/>
                  <a:gd name="T10" fmla="*/ 0 w 5"/>
                  <a:gd name="T11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53">
                    <a:moveTo>
                      <a:pt x="0" y="25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53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18" name="Freeform 88"/>
              <p:cNvSpPr>
                <a:spLocks/>
              </p:cNvSpPr>
              <p:nvPr/>
            </p:nvSpPr>
            <p:spPr bwMode="auto">
              <a:xfrm>
                <a:off x="4106324" y="1765802"/>
                <a:ext cx="7938" cy="401638"/>
              </a:xfrm>
              <a:custGeom>
                <a:avLst/>
                <a:gdLst>
                  <a:gd name="T0" fmla="*/ 0 w 5"/>
                  <a:gd name="T1" fmla="*/ 253 h 253"/>
                  <a:gd name="T2" fmla="*/ 0 w 5"/>
                  <a:gd name="T3" fmla="*/ 0 h 253"/>
                  <a:gd name="T4" fmla="*/ 5 w 5"/>
                  <a:gd name="T5" fmla="*/ 0 h 253"/>
                  <a:gd name="T6" fmla="*/ 5 w 5"/>
                  <a:gd name="T7" fmla="*/ 253 h 253"/>
                  <a:gd name="T8" fmla="*/ 0 w 5"/>
                  <a:gd name="T9" fmla="*/ 253 h 253"/>
                  <a:gd name="T10" fmla="*/ 0 w 5"/>
                  <a:gd name="T11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53">
                    <a:moveTo>
                      <a:pt x="0" y="25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53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19" name="Freeform 89"/>
              <p:cNvSpPr>
                <a:spLocks/>
              </p:cNvSpPr>
              <p:nvPr/>
            </p:nvSpPr>
            <p:spPr bwMode="auto">
              <a:xfrm>
                <a:off x="4219036" y="1765802"/>
                <a:ext cx="9525" cy="401638"/>
              </a:xfrm>
              <a:custGeom>
                <a:avLst/>
                <a:gdLst>
                  <a:gd name="T0" fmla="*/ 0 w 6"/>
                  <a:gd name="T1" fmla="*/ 253 h 253"/>
                  <a:gd name="T2" fmla="*/ 0 w 6"/>
                  <a:gd name="T3" fmla="*/ 0 h 253"/>
                  <a:gd name="T4" fmla="*/ 6 w 6"/>
                  <a:gd name="T5" fmla="*/ 0 h 253"/>
                  <a:gd name="T6" fmla="*/ 6 w 6"/>
                  <a:gd name="T7" fmla="*/ 253 h 253"/>
                  <a:gd name="T8" fmla="*/ 0 w 6"/>
                  <a:gd name="T9" fmla="*/ 253 h 253"/>
                  <a:gd name="T10" fmla="*/ 0 w 6"/>
                  <a:gd name="T11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53">
                    <a:moveTo>
                      <a:pt x="0" y="25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53"/>
                    </a:lnTo>
                    <a:lnTo>
                      <a:pt x="0" y="253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>
                    <a:solidFill>
                      <a:srgbClr val="FFFFFF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`</a:t>
                </a:r>
                <a:endParaRPr lang="zh-CN" alt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20" name="Freeform 90"/>
              <p:cNvSpPr>
                <a:spLocks/>
              </p:cNvSpPr>
              <p:nvPr/>
            </p:nvSpPr>
            <p:spPr bwMode="auto">
              <a:xfrm>
                <a:off x="3655474" y="1991227"/>
                <a:ext cx="681038" cy="9525"/>
              </a:xfrm>
              <a:custGeom>
                <a:avLst/>
                <a:gdLst>
                  <a:gd name="T0" fmla="*/ 0 w 429"/>
                  <a:gd name="T1" fmla="*/ 6 h 6"/>
                  <a:gd name="T2" fmla="*/ 0 w 429"/>
                  <a:gd name="T3" fmla="*/ 0 h 6"/>
                  <a:gd name="T4" fmla="*/ 429 w 429"/>
                  <a:gd name="T5" fmla="*/ 0 h 6"/>
                  <a:gd name="T6" fmla="*/ 429 w 429"/>
                  <a:gd name="T7" fmla="*/ 6 h 6"/>
                  <a:gd name="T8" fmla="*/ 0 w 429"/>
                  <a:gd name="T9" fmla="*/ 6 h 6"/>
                  <a:gd name="T10" fmla="*/ 0 w 429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9" h="6">
                    <a:moveTo>
                      <a:pt x="0" y="6"/>
                    </a:moveTo>
                    <a:lnTo>
                      <a:pt x="0" y="0"/>
                    </a:lnTo>
                    <a:lnTo>
                      <a:pt x="429" y="0"/>
                    </a:lnTo>
                    <a:lnTo>
                      <a:pt x="429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21" name="Freeform 91"/>
              <p:cNvSpPr>
                <a:spLocks/>
              </p:cNvSpPr>
              <p:nvPr/>
            </p:nvSpPr>
            <p:spPr bwMode="auto">
              <a:xfrm>
                <a:off x="3655474" y="1878514"/>
                <a:ext cx="681038" cy="6350"/>
              </a:xfrm>
              <a:custGeom>
                <a:avLst/>
                <a:gdLst>
                  <a:gd name="T0" fmla="*/ 0 w 429"/>
                  <a:gd name="T1" fmla="*/ 4 h 4"/>
                  <a:gd name="T2" fmla="*/ 0 w 429"/>
                  <a:gd name="T3" fmla="*/ 0 h 4"/>
                  <a:gd name="T4" fmla="*/ 429 w 429"/>
                  <a:gd name="T5" fmla="*/ 0 h 4"/>
                  <a:gd name="T6" fmla="*/ 429 w 429"/>
                  <a:gd name="T7" fmla="*/ 4 h 4"/>
                  <a:gd name="T8" fmla="*/ 0 w 429"/>
                  <a:gd name="T9" fmla="*/ 4 h 4"/>
                  <a:gd name="T10" fmla="*/ 0 w 429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9" h="4">
                    <a:moveTo>
                      <a:pt x="0" y="4"/>
                    </a:moveTo>
                    <a:lnTo>
                      <a:pt x="0" y="0"/>
                    </a:lnTo>
                    <a:lnTo>
                      <a:pt x="429" y="0"/>
                    </a:lnTo>
                    <a:lnTo>
                      <a:pt x="429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22" name="Freeform 92"/>
              <p:cNvSpPr>
                <a:spLocks/>
              </p:cNvSpPr>
              <p:nvPr/>
            </p:nvSpPr>
            <p:spPr bwMode="auto">
              <a:xfrm>
                <a:off x="3655474" y="1818189"/>
                <a:ext cx="681038" cy="7938"/>
              </a:xfrm>
              <a:custGeom>
                <a:avLst/>
                <a:gdLst>
                  <a:gd name="T0" fmla="*/ 0 w 429"/>
                  <a:gd name="T1" fmla="*/ 5 h 5"/>
                  <a:gd name="T2" fmla="*/ 0 w 429"/>
                  <a:gd name="T3" fmla="*/ 0 h 5"/>
                  <a:gd name="T4" fmla="*/ 429 w 429"/>
                  <a:gd name="T5" fmla="*/ 0 h 5"/>
                  <a:gd name="T6" fmla="*/ 429 w 429"/>
                  <a:gd name="T7" fmla="*/ 5 h 5"/>
                  <a:gd name="T8" fmla="*/ 0 w 429"/>
                  <a:gd name="T9" fmla="*/ 5 h 5"/>
                  <a:gd name="T10" fmla="*/ 0 w 42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9" h="5">
                    <a:moveTo>
                      <a:pt x="0" y="5"/>
                    </a:moveTo>
                    <a:lnTo>
                      <a:pt x="0" y="0"/>
                    </a:lnTo>
                    <a:lnTo>
                      <a:pt x="429" y="0"/>
                    </a:lnTo>
                    <a:lnTo>
                      <a:pt x="429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3655474" y="2107114"/>
                <a:ext cx="681038" cy="7938"/>
              </a:xfrm>
              <a:custGeom>
                <a:avLst/>
                <a:gdLst>
                  <a:gd name="T0" fmla="*/ 0 w 429"/>
                  <a:gd name="T1" fmla="*/ 5 h 5"/>
                  <a:gd name="T2" fmla="*/ 0 w 429"/>
                  <a:gd name="T3" fmla="*/ 0 h 5"/>
                  <a:gd name="T4" fmla="*/ 429 w 429"/>
                  <a:gd name="T5" fmla="*/ 0 h 5"/>
                  <a:gd name="T6" fmla="*/ 429 w 429"/>
                  <a:gd name="T7" fmla="*/ 5 h 5"/>
                  <a:gd name="T8" fmla="*/ 0 w 429"/>
                  <a:gd name="T9" fmla="*/ 5 h 5"/>
                  <a:gd name="T10" fmla="*/ 0 w 42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9" h="5">
                    <a:moveTo>
                      <a:pt x="0" y="5"/>
                    </a:moveTo>
                    <a:lnTo>
                      <a:pt x="0" y="0"/>
                    </a:lnTo>
                    <a:lnTo>
                      <a:pt x="429" y="0"/>
                    </a:lnTo>
                    <a:lnTo>
                      <a:pt x="429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24" name="Freeform 94"/>
              <p:cNvSpPr>
                <a:spLocks/>
              </p:cNvSpPr>
              <p:nvPr/>
            </p:nvSpPr>
            <p:spPr bwMode="auto">
              <a:xfrm>
                <a:off x="3655474" y="1934077"/>
                <a:ext cx="681038" cy="9525"/>
              </a:xfrm>
              <a:custGeom>
                <a:avLst/>
                <a:gdLst>
                  <a:gd name="T0" fmla="*/ 0 w 429"/>
                  <a:gd name="T1" fmla="*/ 6 h 6"/>
                  <a:gd name="T2" fmla="*/ 0 w 429"/>
                  <a:gd name="T3" fmla="*/ 0 h 6"/>
                  <a:gd name="T4" fmla="*/ 429 w 429"/>
                  <a:gd name="T5" fmla="*/ 0 h 6"/>
                  <a:gd name="T6" fmla="*/ 429 w 429"/>
                  <a:gd name="T7" fmla="*/ 6 h 6"/>
                  <a:gd name="T8" fmla="*/ 0 w 429"/>
                  <a:gd name="T9" fmla="*/ 6 h 6"/>
                  <a:gd name="T10" fmla="*/ 0 w 429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9" h="6">
                    <a:moveTo>
                      <a:pt x="0" y="6"/>
                    </a:moveTo>
                    <a:lnTo>
                      <a:pt x="0" y="0"/>
                    </a:lnTo>
                    <a:lnTo>
                      <a:pt x="429" y="0"/>
                    </a:lnTo>
                    <a:lnTo>
                      <a:pt x="429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25" name="Freeform 95"/>
              <p:cNvSpPr>
                <a:spLocks/>
              </p:cNvSpPr>
              <p:nvPr/>
            </p:nvSpPr>
            <p:spPr bwMode="auto">
              <a:xfrm>
                <a:off x="3655474" y="2049964"/>
                <a:ext cx="681038" cy="6350"/>
              </a:xfrm>
              <a:custGeom>
                <a:avLst/>
                <a:gdLst>
                  <a:gd name="T0" fmla="*/ 0 w 429"/>
                  <a:gd name="T1" fmla="*/ 4 h 4"/>
                  <a:gd name="T2" fmla="*/ 0 w 429"/>
                  <a:gd name="T3" fmla="*/ 0 h 4"/>
                  <a:gd name="T4" fmla="*/ 429 w 429"/>
                  <a:gd name="T5" fmla="*/ 0 h 4"/>
                  <a:gd name="T6" fmla="*/ 429 w 429"/>
                  <a:gd name="T7" fmla="*/ 4 h 4"/>
                  <a:gd name="T8" fmla="*/ 0 w 429"/>
                  <a:gd name="T9" fmla="*/ 4 h 4"/>
                  <a:gd name="T10" fmla="*/ 0 w 429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9" h="4">
                    <a:moveTo>
                      <a:pt x="0" y="4"/>
                    </a:moveTo>
                    <a:lnTo>
                      <a:pt x="0" y="0"/>
                    </a:lnTo>
                    <a:lnTo>
                      <a:pt x="429" y="0"/>
                    </a:lnTo>
                    <a:lnTo>
                      <a:pt x="429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26" name="Freeform 96"/>
              <p:cNvSpPr>
                <a:spLocks noEditPoints="1"/>
              </p:cNvSpPr>
              <p:nvPr/>
            </p:nvSpPr>
            <p:spPr bwMode="auto">
              <a:xfrm>
                <a:off x="3653886" y="1759452"/>
                <a:ext cx="685800" cy="411163"/>
              </a:xfrm>
              <a:custGeom>
                <a:avLst/>
                <a:gdLst>
                  <a:gd name="T0" fmla="*/ 15 w 356"/>
                  <a:gd name="T1" fmla="*/ 213 h 213"/>
                  <a:gd name="T2" fmla="*/ 0 w 356"/>
                  <a:gd name="T3" fmla="*/ 199 h 213"/>
                  <a:gd name="T4" fmla="*/ 0 w 356"/>
                  <a:gd name="T5" fmla="*/ 199 h 213"/>
                  <a:gd name="T6" fmla="*/ 0 w 356"/>
                  <a:gd name="T7" fmla="*/ 15 h 213"/>
                  <a:gd name="T8" fmla="*/ 15 w 356"/>
                  <a:gd name="T9" fmla="*/ 0 h 213"/>
                  <a:gd name="T10" fmla="*/ 15 w 356"/>
                  <a:gd name="T11" fmla="*/ 0 h 213"/>
                  <a:gd name="T12" fmla="*/ 342 w 356"/>
                  <a:gd name="T13" fmla="*/ 0 h 213"/>
                  <a:gd name="T14" fmla="*/ 356 w 356"/>
                  <a:gd name="T15" fmla="*/ 15 h 213"/>
                  <a:gd name="T16" fmla="*/ 356 w 356"/>
                  <a:gd name="T17" fmla="*/ 15 h 213"/>
                  <a:gd name="T18" fmla="*/ 356 w 356"/>
                  <a:gd name="T19" fmla="*/ 199 h 213"/>
                  <a:gd name="T20" fmla="*/ 342 w 356"/>
                  <a:gd name="T21" fmla="*/ 213 h 213"/>
                  <a:gd name="T22" fmla="*/ 342 w 356"/>
                  <a:gd name="T23" fmla="*/ 213 h 213"/>
                  <a:gd name="T24" fmla="*/ 15 w 356"/>
                  <a:gd name="T25" fmla="*/ 213 h 213"/>
                  <a:gd name="T26" fmla="*/ 5 w 356"/>
                  <a:gd name="T27" fmla="*/ 15 h 213"/>
                  <a:gd name="T28" fmla="*/ 5 w 356"/>
                  <a:gd name="T29" fmla="*/ 199 h 213"/>
                  <a:gd name="T30" fmla="*/ 15 w 356"/>
                  <a:gd name="T31" fmla="*/ 209 h 213"/>
                  <a:gd name="T32" fmla="*/ 15 w 356"/>
                  <a:gd name="T33" fmla="*/ 209 h 213"/>
                  <a:gd name="T34" fmla="*/ 342 w 356"/>
                  <a:gd name="T35" fmla="*/ 209 h 213"/>
                  <a:gd name="T36" fmla="*/ 352 w 356"/>
                  <a:gd name="T37" fmla="*/ 199 h 213"/>
                  <a:gd name="T38" fmla="*/ 352 w 356"/>
                  <a:gd name="T39" fmla="*/ 199 h 213"/>
                  <a:gd name="T40" fmla="*/ 352 w 356"/>
                  <a:gd name="T41" fmla="*/ 15 h 213"/>
                  <a:gd name="T42" fmla="*/ 342 w 356"/>
                  <a:gd name="T43" fmla="*/ 5 h 213"/>
                  <a:gd name="T44" fmla="*/ 342 w 356"/>
                  <a:gd name="T45" fmla="*/ 5 h 213"/>
                  <a:gd name="T46" fmla="*/ 15 w 356"/>
                  <a:gd name="T47" fmla="*/ 5 h 213"/>
                  <a:gd name="T48" fmla="*/ 5 w 356"/>
                  <a:gd name="T49" fmla="*/ 15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6" h="213">
                    <a:moveTo>
                      <a:pt x="15" y="213"/>
                    </a:moveTo>
                    <a:cubicBezTo>
                      <a:pt x="7" y="213"/>
                      <a:pt x="0" y="207"/>
                      <a:pt x="0" y="199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42" y="0"/>
                      <a:pt x="342" y="0"/>
                      <a:pt x="342" y="0"/>
                    </a:cubicBezTo>
                    <a:cubicBezTo>
                      <a:pt x="350" y="0"/>
                      <a:pt x="356" y="7"/>
                      <a:pt x="356" y="15"/>
                    </a:cubicBezTo>
                    <a:cubicBezTo>
                      <a:pt x="356" y="15"/>
                      <a:pt x="356" y="15"/>
                      <a:pt x="356" y="15"/>
                    </a:cubicBezTo>
                    <a:cubicBezTo>
                      <a:pt x="356" y="199"/>
                      <a:pt x="356" y="199"/>
                      <a:pt x="356" y="199"/>
                    </a:cubicBezTo>
                    <a:cubicBezTo>
                      <a:pt x="356" y="207"/>
                      <a:pt x="350" y="213"/>
                      <a:pt x="342" y="213"/>
                    </a:cubicBezTo>
                    <a:cubicBezTo>
                      <a:pt x="342" y="213"/>
                      <a:pt x="342" y="213"/>
                      <a:pt x="342" y="213"/>
                    </a:cubicBezTo>
                    <a:cubicBezTo>
                      <a:pt x="15" y="213"/>
                      <a:pt x="15" y="213"/>
                      <a:pt x="15" y="213"/>
                    </a:cubicBezTo>
                    <a:close/>
                    <a:moveTo>
                      <a:pt x="5" y="15"/>
                    </a:moveTo>
                    <a:cubicBezTo>
                      <a:pt x="5" y="199"/>
                      <a:pt x="5" y="199"/>
                      <a:pt x="5" y="199"/>
                    </a:cubicBezTo>
                    <a:cubicBezTo>
                      <a:pt x="5" y="204"/>
                      <a:pt x="9" y="209"/>
                      <a:pt x="15" y="209"/>
                    </a:cubicBezTo>
                    <a:cubicBezTo>
                      <a:pt x="15" y="209"/>
                      <a:pt x="15" y="209"/>
                      <a:pt x="15" y="209"/>
                    </a:cubicBezTo>
                    <a:cubicBezTo>
                      <a:pt x="342" y="209"/>
                      <a:pt x="342" y="209"/>
                      <a:pt x="342" y="209"/>
                    </a:cubicBezTo>
                    <a:cubicBezTo>
                      <a:pt x="347" y="209"/>
                      <a:pt x="352" y="204"/>
                      <a:pt x="352" y="199"/>
                    </a:cubicBezTo>
                    <a:cubicBezTo>
                      <a:pt x="352" y="199"/>
                      <a:pt x="352" y="199"/>
                      <a:pt x="352" y="199"/>
                    </a:cubicBezTo>
                    <a:cubicBezTo>
                      <a:pt x="352" y="15"/>
                      <a:pt x="352" y="15"/>
                      <a:pt x="352" y="15"/>
                    </a:cubicBezTo>
                    <a:cubicBezTo>
                      <a:pt x="352" y="9"/>
                      <a:pt x="347" y="5"/>
                      <a:pt x="342" y="5"/>
                    </a:cubicBezTo>
                    <a:cubicBezTo>
                      <a:pt x="342" y="5"/>
                      <a:pt x="342" y="5"/>
                      <a:pt x="342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9" y="5"/>
                      <a:pt x="5" y="9"/>
                      <a:pt x="5" y="15"/>
                    </a:cubicBezTo>
                    <a:close/>
                  </a:path>
                </a:pathLst>
              </a:custGeom>
              <a:solidFill>
                <a:srgbClr val="00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27" name="Oval 97"/>
              <p:cNvSpPr>
                <a:spLocks noChangeArrowheads="1"/>
              </p:cNvSpPr>
              <p:nvPr/>
            </p:nvSpPr>
            <p:spPr bwMode="auto">
              <a:xfrm>
                <a:off x="3974561" y="1911852"/>
                <a:ext cx="47625" cy="4921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28" name="Oval 98"/>
              <p:cNvSpPr>
                <a:spLocks noChangeArrowheads="1"/>
              </p:cNvSpPr>
              <p:nvPr/>
            </p:nvSpPr>
            <p:spPr bwMode="auto">
              <a:xfrm>
                <a:off x="3860261" y="1830889"/>
                <a:ext cx="47625" cy="4921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29" name="Oval 99"/>
              <p:cNvSpPr>
                <a:spLocks noChangeArrowheads="1"/>
              </p:cNvSpPr>
              <p:nvPr/>
            </p:nvSpPr>
            <p:spPr bwMode="auto">
              <a:xfrm>
                <a:off x="3749136" y="1799139"/>
                <a:ext cx="47625" cy="4762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30" name="Oval 100"/>
              <p:cNvSpPr>
                <a:spLocks noChangeArrowheads="1"/>
              </p:cNvSpPr>
              <p:nvPr/>
            </p:nvSpPr>
            <p:spPr bwMode="auto">
              <a:xfrm>
                <a:off x="4085686" y="2032502"/>
                <a:ext cx="47625" cy="4762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31" name="Oval 101"/>
              <p:cNvSpPr>
                <a:spLocks noChangeArrowheads="1"/>
              </p:cNvSpPr>
              <p:nvPr/>
            </p:nvSpPr>
            <p:spPr bwMode="auto">
              <a:xfrm>
                <a:off x="4199986" y="2086477"/>
                <a:ext cx="47625" cy="4762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32" name="Oval 102"/>
              <p:cNvSpPr>
                <a:spLocks noChangeArrowheads="1"/>
              </p:cNvSpPr>
              <p:nvPr/>
            </p:nvSpPr>
            <p:spPr bwMode="auto">
              <a:xfrm>
                <a:off x="4199986" y="1799139"/>
                <a:ext cx="47625" cy="4762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33" name="Freeform 103"/>
              <p:cNvSpPr>
                <a:spLocks/>
              </p:cNvSpPr>
              <p:nvPr/>
            </p:nvSpPr>
            <p:spPr bwMode="auto">
              <a:xfrm>
                <a:off x="3771361" y="1821364"/>
                <a:ext cx="450850" cy="293688"/>
              </a:xfrm>
              <a:custGeom>
                <a:avLst/>
                <a:gdLst>
                  <a:gd name="T0" fmla="*/ 0 w 284"/>
                  <a:gd name="T1" fmla="*/ 185 h 185"/>
                  <a:gd name="T2" fmla="*/ 75 w 284"/>
                  <a:gd name="T3" fmla="*/ 181 h 185"/>
                  <a:gd name="T4" fmla="*/ 142 w 284"/>
                  <a:gd name="T5" fmla="*/ 146 h 185"/>
                  <a:gd name="T6" fmla="*/ 215 w 284"/>
                  <a:gd name="T7" fmla="*/ 97 h 185"/>
                  <a:gd name="T8" fmla="*/ 284 w 284"/>
                  <a:gd name="T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85">
                    <a:moveTo>
                      <a:pt x="0" y="185"/>
                    </a:moveTo>
                    <a:lnTo>
                      <a:pt x="75" y="181"/>
                    </a:lnTo>
                    <a:lnTo>
                      <a:pt x="142" y="146"/>
                    </a:lnTo>
                    <a:lnTo>
                      <a:pt x="215" y="97"/>
                    </a:lnTo>
                    <a:lnTo>
                      <a:pt x="284" y="0"/>
                    </a:lnTo>
                  </a:path>
                </a:pathLst>
              </a:custGeom>
              <a:noFill/>
              <a:ln w="793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34" name="Oval 104"/>
              <p:cNvSpPr>
                <a:spLocks noChangeArrowheads="1"/>
              </p:cNvSpPr>
              <p:nvPr/>
            </p:nvSpPr>
            <p:spPr bwMode="auto">
              <a:xfrm>
                <a:off x="3749136" y="2091239"/>
                <a:ext cx="47625" cy="4921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35" name="Oval 105"/>
              <p:cNvSpPr>
                <a:spLocks noChangeArrowheads="1"/>
              </p:cNvSpPr>
              <p:nvPr/>
            </p:nvSpPr>
            <p:spPr bwMode="auto">
              <a:xfrm>
                <a:off x="3866611" y="2083302"/>
                <a:ext cx="47625" cy="4921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36" name="Oval 106"/>
              <p:cNvSpPr>
                <a:spLocks noChangeArrowheads="1"/>
              </p:cNvSpPr>
              <p:nvPr/>
            </p:nvSpPr>
            <p:spPr bwMode="auto">
              <a:xfrm>
                <a:off x="3974561" y="2027739"/>
                <a:ext cx="47625" cy="4921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37" name="Oval 107"/>
              <p:cNvSpPr>
                <a:spLocks noChangeArrowheads="1"/>
              </p:cNvSpPr>
              <p:nvPr/>
            </p:nvSpPr>
            <p:spPr bwMode="auto">
              <a:xfrm>
                <a:off x="4085686" y="1946777"/>
                <a:ext cx="47625" cy="4921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38" name="Freeform 108"/>
              <p:cNvSpPr>
                <a:spLocks/>
              </p:cNvSpPr>
              <p:nvPr/>
            </p:nvSpPr>
            <p:spPr bwMode="auto">
              <a:xfrm>
                <a:off x="3771361" y="1821364"/>
                <a:ext cx="450850" cy="288925"/>
              </a:xfrm>
              <a:custGeom>
                <a:avLst/>
                <a:gdLst>
                  <a:gd name="T0" fmla="*/ 0 w 284"/>
                  <a:gd name="T1" fmla="*/ 0 h 182"/>
                  <a:gd name="T2" fmla="*/ 72 w 284"/>
                  <a:gd name="T3" fmla="*/ 21 h 182"/>
                  <a:gd name="T4" fmla="*/ 142 w 284"/>
                  <a:gd name="T5" fmla="*/ 73 h 182"/>
                  <a:gd name="T6" fmla="*/ 214 w 284"/>
                  <a:gd name="T7" fmla="*/ 151 h 182"/>
                  <a:gd name="T8" fmla="*/ 284 w 284"/>
                  <a:gd name="T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82">
                    <a:moveTo>
                      <a:pt x="0" y="0"/>
                    </a:moveTo>
                    <a:lnTo>
                      <a:pt x="72" y="21"/>
                    </a:lnTo>
                    <a:lnTo>
                      <a:pt x="142" y="73"/>
                    </a:lnTo>
                    <a:lnTo>
                      <a:pt x="214" y="151"/>
                    </a:lnTo>
                    <a:lnTo>
                      <a:pt x="284" y="182"/>
                    </a:lnTo>
                  </a:path>
                </a:pathLst>
              </a:custGeom>
              <a:noFill/>
              <a:ln w="7938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658994" y="1248811"/>
              <a:ext cx="1292159" cy="648518"/>
              <a:chOff x="2382838" y="2090738"/>
              <a:chExt cx="1262063" cy="919163"/>
            </a:xfrm>
            <a:solidFill>
              <a:schemeClr val="tx1"/>
            </a:solidFill>
          </p:grpSpPr>
          <p:sp>
            <p:nvSpPr>
              <p:cNvPr id="141" name="Rectangle 1084"/>
              <p:cNvSpPr>
                <a:spLocks noChangeArrowheads="1"/>
              </p:cNvSpPr>
              <p:nvPr/>
            </p:nvSpPr>
            <p:spPr bwMode="auto">
              <a:xfrm>
                <a:off x="3457576" y="2408238"/>
                <a:ext cx="41275" cy="357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42" name="Rectangle 1085"/>
              <p:cNvSpPr>
                <a:spLocks noChangeArrowheads="1"/>
              </p:cNvSpPr>
              <p:nvPr/>
            </p:nvSpPr>
            <p:spPr bwMode="auto">
              <a:xfrm>
                <a:off x="3213101" y="296862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43" name="Rectangle 1086"/>
              <p:cNvSpPr>
                <a:spLocks noChangeArrowheads="1"/>
              </p:cNvSpPr>
              <p:nvPr/>
            </p:nvSpPr>
            <p:spPr bwMode="auto">
              <a:xfrm>
                <a:off x="3262313" y="2968626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44" name="Rectangle 1087"/>
              <p:cNvSpPr>
                <a:spLocks noChangeArrowheads="1"/>
              </p:cNvSpPr>
              <p:nvPr/>
            </p:nvSpPr>
            <p:spPr bwMode="auto">
              <a:xfrm>
                <a:off x="3359151" y="296862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45" name="Rectangle 1088"/>
              <p:cNvSpPr>
                <a:spLocks noChangeArrowheads="1"/>
              </p:cNvSpPr>
              <p:nvPr/>
            </p:nvSpPr>
            <p:spPr bwMode="auto">
              <a:xfrm>
                <a:off x="3408363" y="296862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46" name="Rectangle 1089"/>
              <p:cNvSpPr>
                <a:spLocks noChangeArrowheads="1"/>
              </p:cNvSpPr>
              <p:nvPr/>
            </p:nvSpPr>
            <p:spPr bwMode="auto">
              <a:xfrm>
                <a:off x="3457576" y="2968626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47" name="Rectangle 1090"/>
              <p:cNvSpPr>
                <a:spLocks noChangeArrowheads="1"/>
              </p:cNvSpPr>
              <p:nvPr/>
            </p:nvSpPr>
            <p:spPr bwMode="auto">
              <a:xfrm>
                <a:off x="3213101" y="291941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48" name="Rectangle 1091"/>
              <p:cNvSpPr>
                <a:spLocks noChangeArrowheads="1"/>
              </p:cNvSpPr>
              <p:nvPr/>
            </p:nvSpPr>
            <p:spPr bwMode="auto">
              <a:xfrm>
                <a:off x="3262313" y="2919413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49" name="Rectangle 1092"/>
              <p:cNvSpPr>
                <a:spLocks noChangeArrowheads="1"/>
              </p:cNvSpPr>
              <p:nvPr/>
            </p:nvSpPr>
            <p:spPr bwMode="auto">
              <a:xfrm>
                <a:off x="3359151" y="291941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50" name="Rectangle 1093"/>
              <p:cNvSpPr>
                <a:spLocks noChangeArrowheads="1"/>
              </p:cNvSpPr>
              <p:nvPr/>
            </p:nvSpPr>
            <p:spPr bwMode="auto">
              <a:xfrm>
                <a:off x="3408363" y="291941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51" name="Rectangle 1094"/>
              <p:cNvSpPr>
                <a:spLocks noChangeArrowheads="1"/>
              </p:cNvSpPr>
              <p:nvPr/>
            </p:nvSpPr>
            <p:spPr bwMode="auto">
              <a:xfrm>
                <a:off x="3457576" y="2919413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52" name="Rectangle 1095"/>
              <p:cNvSpPr>
                <a:spLocks noChangeArrowheads="1"/>
              </p:cNvSpPr>
              <p:nvPr/>
            </p:nvSpPr>
            <p:spPr bwMode="auto">
              <a:xfrm>
                <a:off x="3213101" y="2870201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53" name="Rectangle 1096"/>
              <p:cNvSpPr>
                <a:spLocks noChangeArrowheads="1"/>
              </p:cNvSpPr>
              <p:nvPr/>
            </p:nvSpPr>
            <p:spPr bwMode="auto">
              <a:xfrm>
                <a:off x="3262313" y="2870201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54" name="Rectangle 1097"/>
              <p:cNvSpPr>
                <a:spLocks noChangeArrowheads="1"/>
              </p:cNvSpPr>
              <p:nvPr/>
            </p:nvSpPr>
            <p:spPr bwMode="auto">
              <a:xfrm>
                <a:off x="3309938" y="2870201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55" name="Rectangle 1098"/>
              <p:cNvSpPr>
                <a:spLocks noChangeArrowheads="1"/>
              </p:cNvSpPr>
              <p:nvPr/>
            </p:nvSpPr>
            <p:spPr bwMode="auto">
              <a:xfrm>
                <a:off x="3359151" y="2870201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56" name="Rectangle 1099"/>
              <p:cNvSpPr>
                <a:spLocks noChangeArrowheads="1"/>
              </p:cNvSpPr>
              <p:nvPr/>
            </p:nvSpPr>
            <p:spPr bwMode="auto">
              <a:xfrm>
                <a:off x="3408363" y="2870201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57" name="Rectangle 1100"/>
              <p:cNvSpPr>
                <a:spLocks noChangeArrowheads="1"/>
              </p:cNvSpPr>
              <p:nvPr/>
            </p:nvSpPr>
            <p:spPr bwMode="auto">
              <a:xfrm>
                <a:off x="3457576" y="2870201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58" name="Rectangle 1101"/>
              <p:cNvSpPr>
                <a:spLocks noChangeArrowheads="1"/>
              </p:cNvSpPr>
              <p:nvPr/>
            </p:nvSpPr>
            <p:spPr bwMode="auto">
              <a:xfrm>
                <a:off x="3213101" y="282257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59" name="Rectangle 1102"/>
              <p:cNvSpPr>
                <a:spLocks noChangeArrowheads="1"/>
              </p:cNvSpPr>
              <p:nvPr/>
            </p:nvSpPr>
            <p:spPr bwMode="auto">
              <a:xfrm>
                <a:off x="3262313" y="2822576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60" name="Rectangle 1103"/>
              <p:cNvSpPr>
                <a:spLocks noChangeArrowheads="1"/>
              </p:cNvSpPr>
              <p:nvPr/>
            </p:nvSpPr>
            <p:spPr bwMode="auto">
              <a:xfrm>
                <a:off x="3309938" y="282257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61" name="Rectangle 1104"/>
              <p:cNvSpPr>
                <a:spLocks noChangeArrowheads="1"/>
              </p:cNvSpPr>
              <p:nvPr/>
            </p:nvSpPr>
            <p:spPr bwMode="auto">
              <a:xfrm>
                <a:off x="3359151" y="282257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62" name="Rectangle 1105"/>
              <p:cNvSpPr>
                <a:spLocks noChangeArrowheads="1"/>
              </p:cNvSpPr>
              <p:nvPr/>
            </p:nvSpPr>
            <p:spPr bwMode="auto">
              <a:xfrm>
                <a:off x="3408363" y="282257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63" name="Rectangle 1106"/>
              <p:cNvSpPr>
                <a:spLocks noChangeArrowheads="1"/>
              </p:cNvSpPr>
              <p:nvPr/>
            </p:nvSpPr>
            <p:spPr bwMode="auto">
              <a:xfrm>
                <a:off x="3457576" y="2822576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64" name="Rectangle 1107"/>
              <p:cNvSpPr>
                <a:spLocks noChangeArrowheads="1"/>
              </p:cNvSpPr>
              <p:nvPr/>
            </p:nvSpPr>
            <p:spPr bwMode="auto">
              <a:xfrm>
                <a:off x="3213101" y="277336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65" name="Rectangle 1108"/>
              <p:cNvSpPr>
                <a:spLocks noChangeArrowheads="1"/>
              </p:cNvSpPr>
              <p:nvPr/>
            </p:nvSpPr>
            <p:spPr bwMode="auto">
              <a:xfrm>
                <a:off x="3262313" y="2773363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66" name="Rectangle 1109"/>
              <p:cNvSpPr>
                <a:spLocks noChangeArrowheads="1"/>
              </p:cNvSpPr>
              <p:nvPr/>
            </p:nvSpPr>
            <p:spPr bwMode="auto">
              <a:xfrm>
                <a:off x="3309938" y="277336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67" name="Rectangle 1110"/>
              <p:cNvSpPr>
                <a:spLocks noChangeArrowheads="1"/>
              </p:cNvSpPr>
              <p:nvPr/>
            </p:nvSpPr>
            <p:spPr bwMode="auto">
              <a:xfrm>
                <a:off x="3359151" y="277336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68" name="Rectangle 1111"/>
              <p:cNvSpPr>
                <a:spLocks noChangeArrowheads="1"/>
              </p:cNvSpPr>
              <p:nvPr/>
            </p:nvSpPr>
            <p:spPr bwMode="auto">
              <a:xfrm>
                <a:off x="3213101" y="2724151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69" name="Rectangle 1112"/>
              <p:cNvSpPr>
                <a:spLocks noChangeArrowheads="1"/>
              </p:cNvSpPr>
              <p:nvPr/>
            </p:nvSpPr>
            <p:spPr bwMode="auto">
              <a:xfrm>
                <a:off x="3262313" y="2724151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70" name="Rectangle 1113"/>
              <p:cNvSpPr>
                <a:spLocks noChangeArrowheads="1"/>
              </p:cNvSpPr>
              <p:nvPr/>
            </p:nvSpPr>
            <p:spPr bwMode="auto">
              <a:xfrm>
                <a:off x="3309938" y="2724151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71" name="Rectangle 1114"/>
              <p:cNvSpPr>
                <a:spLocks noChangeArrowheads="1"/>
              </p:cNvSpPr>
              <p:nvPr/>
            </p:nvSpPr>
            <p:spPr bwMode="auto">
              <a:xfrm>
                <a:off x="3359151" y="2724151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72" name="Rectangle 1115"/>
              <p:cNvSpPr>
                <a:spLocks noChangeArrowheads="1"/>
              </p:cNvSpPr>
              <p:nvPr/>
            </p:nvSpPr>
            <p:spPr bwMode="auto">
              <a:xfrm>
                <a:off x="3408363" y="2724151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73" name="Rectangle 1116"/>
              <p:cNvSpPr>
                <a:spLocks noChangeArrowheads="1"/>
              </p:cNvSpPr>
              <p:nvPr/>
            </p:nvSpPr>
            <p:spPr bwMode="auto">
              <a:xfrm>
                <a:off x="3457576" y="2376488"/>
                <a:ext cx="41275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74" name="Rectangle 1117"/>
              <p:cNvSpPr>
                <a:spLocks noChangeArrowheads="1"/>
              </p:cNvSpPr>
              <p:nvPr/>
            </p:nvSpPr>
            <p:spPr bwMode="auto">
              <a:xfrm>
                <a:off x="3213101" y="2674938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75" name="Rectangle 1118"/>
              <p:cNvSpPr>
                <a:spLocks noChangeArrowheads="1"/>
              </p:cNvSpPr>
              <p:nvPr/>
            </p:nvSpPr>
            <p:spPr bwMode="auto">
              <a:xfrm>
                <a:off x="3262313" y="2674938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76" name="Rectangle 1119"/>
              <p:cNvSpPr>
                <a:spLocks noChangeArrowheads="1"/>
              </p:cNvSpPr>
              <p:nvPr/>
            </p:nvSpPr>
            <p:spPr bwMode="auto">
              <a:xfrm>
                <a:off x="3309938" y="2674938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77" name="Rectangle 1120"/>
              <p:cNvSpPr>
                <a:spLocks noChangeArrowheads="1"/>
              </p:cNvSpPr>
              <p:nvPr/>
            </p:nvSpPr>
            <p:spPr bwMode="auto">
              <a:xfrm>
                <a:off x="3359151" y="2674938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78" name="Rectangle 1121"/>
              <p:cNvSpPr>
                <a:spLocks noChangeArrowheads="1"/>
              </p:cNvSpPr>
              <p:nvPr/>
            </p:nvSpPr>
            <p:spPr bwMode="auto">
              <a:xfrm>
                <a:off x="3408363" y="2674938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79" name="Rectangle 1122"/>
              <p:cNvSpPr>
                <a:spLocks noChangeArrowheads="1"/>
              </p:cNvSpPr>
              <p:nvPr/>
            </p:nvSpPr>
            <p:spPr bwMode="auto">
              <a:xfrm>
                <a:off x="3457576" y="2674938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80" name="Rectangle 1123"/>
              <p:cNvSpPr>
                <a:spLocks noChangeArrowheads="1"/>
              </p:cNvSpPr>
              <p:nvPr/>
            </p:nvSpPr>
            <p:spPr bwMode="auto">
              <a:xfrm>
                <a:off x="3309938" y="2627313"/>
                <a:ext cx="42863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81" name="Rectangle 1124"/>
              <p:cNvSpPr>
                <a:spLocks noChangeArrowheads="1"/>
              </p:cNvSpPr>
              <p:nvPr/>
            </p:nvSpPr>
            <p:spPr bwMode="auto">
              <a:xfrm>
                <a:off x="3408363" y="2627313"/>
                <a:ext cx="42863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82" name="Rectangle 1125"/>
              <p:cNvSpPr>
                <a:spLocks noChangeArrowheads="1"/>
              </p:cNvSpPr>
              <p:nvPr/>
            </p:nvSpPr>
            <p:spPr bwMode="auto">
              <a:xfrm>
                <a:off x="3408363" y="277336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83" name="Rectangle 1126"/>
              <p:cNvSpPr>
                <a:spLocks noChangeArrowheads="1"/>
              </p:cNvSpPr>
              <p:nvPr/>
            </p:nvSpPr>
            <p:spPr bwMode="auto">
              <a:xfrm>
                <a:off x="3262313" y="2627313"/>
                <a:ext cx="41275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84" name="Rectangle 1127"/>
              <p:cNvSpPr>
                <a:spLocks noChangeArrowheads="1"/>
              </p:cNvSpPr>
              <p:nvPr/>
            </p:nvSpPr>
            <p:spPr bwMode="auto">
              <a:xfrm>
                <a:off x="3359151" y="2627313"/>
                <a:ext cx="42863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85" name="Rectangle 1128"/>
              <p:cNvSpPr>
                <a:spLocks noChangeArrowheads="1"/>
              </p:cNvSpPr>
              <p:nvPr/>
            </p:nvSpPr>
            <p:spPr bwMode="auto">
              <a:xfrm>
                <a:off x="3309938" y="2578101"/>
                <a:ext cx="42863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86" name="Rectangle 1129"/>
              <p:cNvSpPr>
                <a:spLocks noChangeArrowheads="1"/>
              </p:cNvSpPr>
              <p:nvPr/>
            </p:nvSpPr>
            <p:spPr bwMode="auto">
              <a:xfrm>
                <a:off x="3408363" y="2578101"/>
                <a:ext cx="42863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87" name="Rectangle 1130"/>
              <p:cNvSpPr>
                <a:spLocks noChangeArrowheads="1"/>
              </p:cNvSpPr>
              <p:nvPr/>
            </p:nvSpPr>
            <p:spPr bwMode="auto">
              <a:xfrm>
                <a:off x="3457576" y="2578101"/>
                <a:ext cx="41275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88" name="Rectangle 1131"/>
              <p:cNvSpPr>
                <a:spLocks noChangeArrowheads="1"/>
              </p:cNvSpPr>
              <p:nvPr/>
            </p:nvSpPr>
            <p:spPr bwMode="auto">
              <a:xfrm>
                <a:off x="2430463" y="296862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89" name="Rectangle 1132"/>
              <p:cNvSpPr>
                <a:spLocks noChangeArrowheads="1"/>
              </p:cNvSpPr>
              <p:nvPr/>
            </p:nvSpPr>
            <p:spPr bwMode="auto">
              <a:xfrm>
                <a:off x="2479676" y="296862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90" name="Rectangle 1133"/>
              <p:cNvSpPr>
                <a:spLocks noChangeArrowheads="1"/>
              </p:cNvSpPr>
              <p:nvPr/>
            </p:nvSpPr>
            <p:spPr bwMode="auto">
              <a:xfrm>
                <a:off x="2528888" y="2968626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91" name="Rectangle 1134"/>
              <p:cNvSpPr>
                <a:spLocks noChangeArrowheads="1"/>
              </p:cNvSpPr>
              <p:nvPr/>
            </p:nvSpPr>
            <p:spPr bwMode="auto">
              <a:xfrm>
                <a:off x="2576513" y="296862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92" name="Rectangle 1135"/>
              <p:cNvSpPr>
                <a:spLocks noChangeArrowheads="1"/>
              </p:cNvSpPr>
              <p:nvPr/>
            </p:nvSpPr>
            <p:spPr bwMode="auto">
              <a:xfrm>
                <a:off x="2625726" y="296862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93" name="Rectangle 1136"/>
              <p:cNvSpPr>
                <a:spLocks noChangeArrowheads="1"/>
              </p:cNvSpPr>
              <p:nvPr/>
            </p:nvSpPr>
            <p:spPr bwMode="auto">
              <a:xfrm>
                <a:off x="2674938" y="296862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94" name="Rectangle 1137"/>
              <p:cNvSpPr>
                <a:spLocks noChangeArrowheads="1"/>
              </p:cNvSpPr>
              <p:nvPr/>
            </p:nvSpPr>
            <p:spPr bwMode="auto">
              <a:xfrm>
                <a:off x="2724151" y="2968626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95" name="Rectangle 1138"/>
              <p:cNvSpPr>
                <a:spLocks noChangeArrowheads="1"/>
              </p:cNvSpPr>
              <p:nvPr/>
            </p:nvSpPr>
            <p:spPr bwMode="auto">
              <a:xfrm>
                <a:off x="2771776" y="296862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96" name="Rectangle 1139"/>
              <p:cNvSpPr>
                <a:spLocks noChangeArrowheads="1"/>
              </p:cNvSpPr>
              <p:nvPr/>
            </p:nvSpPr>
            <p:spPr bwMode="auto">
              <a:xfrm>
                <a:off x="2820988" y="296862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97" name="Rectangle 1140"/>
              <p:cNvSpPr>
                <a:spLocks noChangeArrowheads="1"/>
              </p:cNvSpPr>
              <p:nvPr/>
            </p:nvSpPr>
            <p:spPr bwMode="auto">
              <a:xfrm>
                <a:off x="2871788" y="2968626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98" name="Rectangle 1141"/>
              <p:cNvSpPr>
                <a:spLocks noChangeArrowheads="1"/>
              </p:cNvSpPr>
              <p:nvPr/>
            </p:nvSpPr>
            <p:spPr bwMode="auto">
              <a:xfrm>
                <a:off x="2921001" y="2968626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99" name="Rectangle 1142"/>
              <p:cNvSpPr>
                <a:spLocks noChangeArrowheads="1"/>
              </p:cNvSpPr>
              <p:nvPr/>
            </p:nvSpPr>
            <p:spPr bwMode="auto">
              <a:xfrm>
                <a:off x="2970213" y="2968626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00" name="Rectangle 1143"/>
              <p:cNvSpPr>
                <a:spLocks noChangeArrowheads="1"/>
              </p:cNvSpPr>
              <p:nvPr/>
            </p:nvSpPr>
            <p:spPr bwMode="auto">
              <a:xfrm>
                <a:off x="3017838" y="296862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01" name="Rectangle 1144"/>
              <p:cNvSpPr>
                <a:spLocks noChangeArrowheads="1"/>
              </p:cNvSpPr>
              <p:nvPr/>
            </p:nvSpPr>
            <p:spPr bwMode="auto">
              <a:xfrm>
                <a:off x="3067051" y="296862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02" name="Rectangle 1145"/>
              <p:cNvSpPr>
                <a:spLocks noChangeArrowheads="1"/>
              </p:cNvSpPr>
              <p:nvPr/>
            </p:nvSpPr>
            <p:spPr bwMode="auto">
              <a:xfrm>
                <a:off x="3116263" y="2968626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03" name="Rectangle 1146"/>
              <p:cNvSpPr>
                <a:spLocks noChangeArrowheads="1"/>
              </p:cNvSpPr>
              <p:nvPr/>
            </p:nvSpPr>
            <p:spPr bwMode="auto">
              <a:xfrm>
                <a:off x="3163888" y="296862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04" name="Rectangle 1147"/>
              <p:cNvSpPr>
                <a:spLocks noChangeArrowheads="1"/>
              </p:cNvSpPr>
              <p:nvPr/>
            </p:nvSpPr>
            <p:spPr bwMode="auto">
              <a:xfrm>
                <a:off x="2724151" y="2919413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05" name="Rectangle 1148"/>
              <p:cNvSpPr>
                <a:spLocks noChangeArrowheads="1"/>
              </p:cNvSpPr>
              <p:nvPr/>
            </p:nvSpPr>
            <p:spPr bwMode="auto">
              <a:xfrm>
                <a:off x="2771776" y="291941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06" name="Rectangle 1149"/>
              <p:cNvSpPr>
                <a:spLocks noChangeArrowheads="1"/>
              </p:cNvSpPr>
              <p:nvPr/>
            </p:nvSpPr>
            <p:spPr bwMode="auto">
              <a:xfrm>
                <a:off x="2820988" y="291941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07" name="Rectangle 1150"/>
              <p:cNvSpPr>
                <a:spLocks noChangeArrowheads="1"/>
              </p:cNvSpPr>
              <p:nvPr/>
            </p:nvSpPr>
            <p:spPr bwMode="auto">
              <a:xfrm>
                <a:off x="2921001" y="2919413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08" name="Rectangle 1151"/>
              <p:cNvSpPr>
                <a:spLocks noChangeArrowheads="1"/>
              </p:cNvSpPr>
              <p:nvPr/>
            </p:nvSpPr>
            <p:spPr bwMode="auto">
              <a:xfrm>
                <a:off x="2970213" y="2919413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09" name="Rectangle 1152"/>
              <p:cNvSpPr>
                <a:spLocks noChangeArrowheads="1"/>
              </p:cNvSpPr>
              <p:nvPr/>
            </p:nvSpPr>
            <p:spPr bwMode="auto">
              <a:xfrm>
                <a:off x="3017838" y="291941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10" name="Rectangle 1153"/>
              <p:cNvSpPr>
                <a:spLocks noChangeArrowheads="1"/>
              </p:cNvSpPr>
              <p:nvPr/>
            </p:nvSpPr>
            <p:spPr bwMode="auto">
              <a:xfrm>
                <a:off x="3067051" y="291941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11" name="Rectangle 1154"/>
              <p:cNvSpPr>
                <a:spLocks noChangeArrowheads="1"/>
              </p:cNvSpPr>
              <p:nvPr/>
            </p:nvSpPr>
            <p:spPr bwMode="auto">
              <a:xfrm>
                <a:off x="3116263" y="2919413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12" name="Rectangle 1155"/>
              <p:cNvSpPr>
                <a:spLocks noChangeArrowheads="1"/>
              </p:cNvSpPr>
              <p:nvPr/>
            </p:nvSpPr>
            <p:spPr bwMode="auto">
              <a:xfrm>
                <a:off x="3163888" y="291941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13" name="Rectangle 1156"/>
              <p:cNvSpPr>
                <a:spLocks noChangeArrowheads="1"/>
              </p:cNvSpPr>
              <p:nvPr/>
            </p:nvSpPr>
            <p:spPr bwMode="auto">
              <a:xfrm>
                <a:off x="2771776" y="2870201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14" name="Rectangle 1157"/>
              <p:cNvSpPr>
                <a:spLocks noChangeArrowheads="1"/>
              </p:cNvSpPr>
              <p:nvPr/>
            </p:nvSpPr>
            <p:spPr bwMode="auto">
              <a:xfrm>
                <a:off x="2724151" y="2870201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15" name="Rectangle 1158"/>
              <p:cNvSpPr>
                <a:spLocks noChangeArrowheads="1"/>
              </p:cNvSpPr>
              <p:nvPr/>
            </p:nvSpPr>
            <p:spPr bwMode="auto">
              <a:xfrm>
                <a:off x="2820988" y="2870201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16" name="Rectangle 1159"/>
              <p:cNvSpPr>
                <a:spLocks noChangeArrowheads="1"/>
              </p:cNvSpPr>
              <p:nvPr/>
            </p:nvSpPr>
            <p:spPr bwMode="auto">
              <a:xfrm>
                <a:off x="2921001" y="2870201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17" name="Rectangle 1160"/>
              <p:cNvSpPr>
                <a:spLocks noChangeArrowheads="1"/>
              </p:cNvSpPr>
              <p:nvPr/>
            </p:nvSpPr>
            <p:spPr bwMode="auto">
              <a:xfrm>
                <a:off x="2970213" y="2870201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18" name="Rectangle 1161"/>
              <p:cNvSpPr>
                <a:spLocks noChangeArrowheads="1"/>
              </p:cNvSpPr>
              <p:nvPr/>
            </p:nvSpPr>
            <p:spPr bwMode="auto">
              <a:xfrm>
                <a:off x="3017838" y="2870201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19" name="Rectangle 1162"/>
              <p:cNvSpPr>
                <a:spLocks noChangeArrowheads="1"/>
              </p:cNvSpPr>
              <p:nvPr/>
            </p:nvSpPr>
            <p:spPr bwMode="auto">
              <a:xfrm>
                <a:off x="3067051" y="2870201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20" name="Rectangle 1163"/>
              <p:cNvSpPr>
                <a:spLocks noChangeArrowheads="1"/>
              </p:cNvSpPr>
              <p:nvPr/>
            </p:nvSpPr>
            <p:spPr bwMode="auto">
              <a:xfrm>
                <a:off x="3116263" y="2870201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21" name="Rectangle 1164"/>
              <p:cNvSpPr>
                <a:spLocks noChangeArrowheads="1"/>
              </p:cNvSpPr>
              <p:nvPr/>
            </p:nvSpPr>
            <p:spPr bwMode="auto">
              <a:xfrm>
                <a:off x="3163888" y="2870201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22" name="Rectangle 1165"/>
              <p:cNvSpPr>
                <a:spLocks noChangeArrowheads="1"/>
              </p:cNvSpPr>
              <p:nvPr/>
            </p:nvSpPr>
            <p:spPr bwMode="auto">
              <a:xfrm>
                <a:off x="2382838" y="2968626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23" name="Rectangle 1166"/>
              <p:cNvSpPr>
                <a:spLocks noChangeArrowheads="1"/>
              </p:cNvSpPr>
              <p:nvPr/>
            </p:nvSpPr>
            <p:spPr bwMode="auto">
              <a:xfrm>
                <a:off x="2430463" y="291941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24" name="Rectangle 1167"/>
              <p:cNvSpPr>
                <a:spLocks noChangeArrowheads="1"/>
              </p:cNvSpPr>
              <p:nvPr/>
            </p:nvSpPr>
            <p:spPr bwMode="auto">
              <a:xfrm>
                <a:off x="2479676" y="291941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25" name="Rectangle 1168"/>
              <p:cNvSpPr>
                <a:spLocks noChangeArrowheads="1"/>
              </p:cNvSpPr>
              <p:nvPr/>
            </p:nvSpPr>
            <p:spPr bwMode="auto">
              <a:xfrm>
                <a:off x="2528888" y="2919413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26" name="Rectangle 1169"/>
              <p:cNvSpPr>
                <a:spLocks noChangeArrowheads="1"/>
              </p:cNvSpPr>
              <p:nvPr/>
            </p:nvSpPr>
            <p:spPr bwMode="auto">
              <a:xfrm>
                <a:off x="2576513" y="291941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27" name="Rectangle 1170"/>
              <p:cNvSpPr>
                <a:spLocks noChangeArrowheads="1"/>
              </p:cNvSpPr>
              <p:nvPr/>
            </p:nvSpPr>
            <p:spPr bwMode="auto">
              <a:xfrm>
                <a:off x="2625726" y="291941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28" name="Rectangle 1171"/>
              <p:cNvSpPr>
                <a:spLocks noChangeArrowheads="1"/>
              </p:cNvSpPr>
              <p:nvPr/>
            </p:nvSpPr>
            <p:spPr bwMode="auto">
              <a:xfrm>
                <a:off x="2674938" y="291941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29" name="Rectangle 1172"/>
              <p:cNvSpPr>
                <a:spLocks noChangeArrowheads="1"/>
              </p:cNvSpPr>
              <p:nvPr/>
            </p:nvSpPr>
            <p:spPr bwMode="auto">
              <a:xfrm>
                <a:off x="2382838" y="2919413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30" name="Rectangle 1173"/>
              <p:cNvSpPr>
                <a:spLocks noChangeArrowheads="1"/>
              </p:cNvSpPr>
              <p:nvPr/>
            </p:nvSpPr>
            <p:spPr bwMode="auto">
              <a:xfrm>
                <a:off x="2921001" y="2822576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31" name="Rectangle 1174"/>
              <p:cNvSpPr>
                <a:spLocks noChangeArrowheads="1"/>
              </p:cNvSpPr>
              <p:nvPr/>
            </p:nvSpPr>
            <p:spPr bwMode="auto">
              <a:xfrm>
                <a:off x="2970213" y="2822576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32" name="Rectangle 1175"/>
              <p:cNvSpPr>
                <a:spLocks noChangeArrowheads="1"/>
              </p:cNvSpPr>
              <p:nvPr/>
            </p:nvSpPr>
            <p:spPr bwMode="auto">
              <a:xfrm>
                <a:off x="3017838" y="282257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33" name="Rectangle 1176"/>
              <p:cNvSpPr>
                <a:spLocks noChangeArrowheads="1"/>
              </p:cNvSpPr>
              <p:nvPr/>
            </p:nvSpPr>
            <p:spPr bwMode="auto">
              <a:xfrm>
                <a:off x="3067051" y="277336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34" name="Rectangle 1177"/>
              <p:cNvSpPr>
                <a:spLocks noChangeArrowheads="1"/>
              </p:cNvSpPr>
              <p:nvPr/>
            </p:nvSpPr>
            <p:spPr bwMode="auto">
              <a:xfrm>
                <a:off x="3067051" y="282257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35" name="Rectangle 1178"/>
              <p:cNvSpPr>
                <a:spLocks noChangeArrowheads="1"/>
              </p:cNvSpPr>
              <p:nvPr/>
            </p:nvSpPr>
            <p:spPr bwMode="auto">
              <a:xfrm>
                <a:off x="3116263" y="2822576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36" name="Rectangle 1179"/>
              <p:cNvSpPr>
                <a:spLocks noChangeArrowheads="1"/>
              </p:cNvSpPr>
              <p:nvPr/>
            </p:nvSpPr>
            <p:spPr bwMode="auto">
              <a:xfrm>
                <a:off x="3163888" y="2822576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37" name="Rectangle 1180"/>
              <p:cNvSpPr>
                <a:spLocks noChangeArrowheads="1"/>
              </p:cNvSpPr>
              <p:nvPr/>
            </p:nvSpPr>
            <p:spPr bwMode="auto">
              <a:xfrm>
                <a:off x="2871788" y="2773363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38" name="Rectangle 1181"/>
              <p:cNvSpPr>
                <a:spLocks noChangeArrowheads="1"/>
              </p:cNvSpPr>
              <p:nvPr/>
            </p:nvSpPr>
            <p:spPr bwMode="auto">
              <a:xfrm>
                <a:off x="2970213" y="2773363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39" name="Rectangle 1182"/>
              <p:cNvSpPr>
                <a:spLocks noChangeArrowheads="1"/>
              </p:cNvSpPr>
              <p:nvPr/>
            </p:nvSpPr>
            <p:spPr bwMode="auto">
              <a:xfrm>
                <a:off x="3017838" y="277336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40" name="Rectangle 1183"/>
              <p:cNvSpPr>
                <a:spLocks noChangeArrowheads="1"/>
              </p:cNvSpPr>
              <p:nvPr/>
            </p:nvSpPr>
            <p:spPr bwMode="auto">
              <a:xfrm>
                <a:off x="3163888" y="2773363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41" name="Rectangle 1184"/>
              <p:cNvSpPr>
                <a:spLocks noChangeArrowheads="1"/>
              </p:cNvSpPr>
              <p:nvPr/>
            </p:nvSpPr>
            <p:spPr bwMode="auto">
              <a:xfrm>
                <a:off x="3163888" y="2724151"/>
                <a:ext cx="428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42" name="Rectangle 1185"/>
              <p:cNvSpPr>
                <a:spLocks noChangeArrowheads="1"/>
              </p:cNvSpPr>
              <p:nvPr/>
            </p:nvSpPr>
            <p:spPr bwMode="auto">
              <a:xfrm>
                <a:off x="2871788" y="2822576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43" name="Rectangle 1186"/>
              <p:cNvSpPr>
                <a:spLocks noChangeArrowheads="1"/>
              </p:cNvSpPr>
              <p:nvPr/>
            </p:nvSpPr>
            <p:spPr bwMode="auto">
              <a:xfrm>
                <a:off x="3116263" y="2649538"/>
                <a:ext cx="41275" cy="1158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44" name="Rectangle 1187"/>
              <p:cNvSpPr>
                <a:spLocks noChangeArrowheads="1"/>
              </p:cNvSpPr>
              <p:nvPr/>
            </p:nvSpPr>
            <p:spPr bwMode="auto">
              <a:xfrm>
                <a:off x="3116263" y="2627313"/>
                <a:ext cx="41275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45" name="Rectangle 1188"/>
              <p:cNvSpPr>
                <a:spLocks noChangeArrowheads="1"/>
              </p:cNvSpPr>
              <p:nvPr/>
            </p:nvSpPr>
            <p:spPr bwMode="auto">
              <a:xfrm>
                <a:off x="2871788" y="2798763"/>
                <a:ext cx="39688" cy="1143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46" name="Rectangle 1189"/>
              <p:cNvSpPr>
                <a:spLocks noChangeArrowheads="1"/>
              </p:cNvSpPr>
              <p:nvPr/>
            </p:nvSpPr>
            <p:spPr bwMode="auto">
              <a:xfrm>
                <a:off x="2871788" y="2773363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47" name="Rectangle 1190"/>
              <p:cNvSpPr>
                <a:spLocks noChangeArrowheads="1"/>
              </p:cNvSpPr>
              <p:nvPr/>
            </p:nvSpPr>
            <p:spPr bwMode="auto">
              <a:xfrm>
                <a:off x="2871788" y="2919413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48" name="Rectangle 1191"/>
              <p:cNvSpPr>
                <a:spLocks noChangeArrowheads="1"/>
              </p:cNvSpPr>
              <p:nvPr/>
            </p:nvSpPr>
            <p:spPr bwMode="auto">
              <a:xfrm>
                <a:off x="3309938" y="2557463"/>
                <a:ext cx="42863" cy="404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49" name="Rectangle 1192"/>
              <p:cNvSpPr>
                <a:spLocks noChangeArrowheads="1"/>
              </p:cNvSpPr>
              <p:nvPr/>
            </p:nvSpPr>
            <p:spPr bwMode="auto">
              <a:xfrm>
                <a:off x="3309938" y="2527301"/>
                <a:ext cx="42863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50" name="Rectangle 1193"/>
              <p:cNvSpPr>
                <a:spLocks noChangeArrowheads="1"/>
              </p:cNvSpPr>
              <p:nvPr/>
            </p:nvSpPr>
            <p:spPr bwMode="auto">
              <a:xfrm>
                <a:off x="3508376" y="2968626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51" name="Rectangle 1194"/>
              <p:cNvSpPr>
                <a:spLocks noChangeArrowheads="1"/>
              </p:cNvSpPr>
              <p:nvPr/>
            </p:nvSpPr>
            <p:spPr bwMode="auto">
              <a:xfrm>
                <a:off x="3605213" y="2968626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52" name="Rectangle 1195"/>
              <p:cNvSpPr>
                <a:spLocks noChangeArrowheads="1"/>
              </p:cNvSpPr>
              <p:nvPr/>
            </p:nvSpPr>
            <p:spPr bwMode="auto">
              <a:xfrm>
                <a:off x="3508376" y="2919413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53" name="Rectangle 1196"/>
              <p:cNvSpPr>
                <a:spLocks noChangeArrowheads="1"/>
              </p:cNvSpPr>
              <p:nvPr/>
            </p:nvSpPr>
            <p:spPr bwMode="auto">
              <a:xfrm>
                <a:off x="3556001" y="2919413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54" name="Rectangle 1197"/>
              <p:cNvSpPr>
                <a:spLocks noChangeArrowheads="1"/>
              </p:cNvSpPr>
              <p:nvPr/>
            </p:nvSpPr>
            <p:spPr bwMode="auto">
              <a:xfrm>
                <a:off x="3605213" y="2919413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55" name="Rectangle 1198"/>
              <p:cNvSpPr>
                <a:spLocks noChangeArrowheads="1"/>
              </p:cNvSpPr>
              <p:nvPr/>
            </p:nvSpPr>
            <p:spPr bwMode="auto">
              <a:xfrm>
                <a:off x="3508376" y="2870201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56" name="Rectangle 1199"/>
              <p:cNvSpPr>
                <a:spLocks noChangeArrowheads="1"/>
              </p:cNvSpPr>
              <p:nvPr/>
            </p:nvSpPr>
            <p:spPr bwMode="auto">
              <a:xfrm>
                <a:off x="3556001" y="2870201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57" name="Rectangle 1200"/>
              <p:cNvSpPr>
                <a:spLocks noChangeArrowheads="1"/>
              </p:cNvSpPr>
              <p:nvPr/>
            </p:nvSpPr>
            <p:spPr bwMode="auto">
              <a:xfrm>
                <a:off x="3605213" y="2870201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58" name="Rectangle 1201"/>
              <p:cNvSpPr>
                <a:spLocks noChangeArrowheads="1"/>
              </p:cNvSpPr>
              <p:nvPr/>
            </p:nvSpPr>
            <p:spPr bwMode="auto">
              <a:xfrm>
                <a:off x="3508376" y="2822576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59" name="Rectangle 1202"/>
              <p:cNvSpPr>
                <a:spLocks noChangeArrowheads="1"/>
              </p:cNvSpPr>
              <p:nvPr/>
            </p:nvSpPr>
            <p:spPr bwMode="auto">
              <a:xfrm>
                <a:off x="3556001" y="2822576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60" name="Rectangle 1203"/>
              <p:cNvSpPr>
                <a:spLocks noChangeArrowheads="1"/>
              </p:cNvSpPr>
              <p:nvPr/>
            </p:nvSpPr>
            <p:spPr bwMode="auto">
              <a:xfrm>
                <a:off x="3605213" y="2822576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61" name="Rectangle 1204"/>
              <p:cNvSpPr>
                <a:spLocks noChangeArrowheads="1"/>
              </p:cNvSpPr>
              <p:nvPr/>
            </p:nvSpPr>
            <p:spPr bwMode="auto">
              <a:xfrm>
                <a:off x="3508376" y="2773363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62" name="Rectangle 1205"/>
              <p:cNvSpPr>
                <a:spLocks noChangeArrowheads="1"/>
              </p:cNvSpPr>
              <p:nvPr/>
            </p:nvSpPr>
            <p:spPr bwMode="auto">
              <a:xfrm>
                <a:off x="3556001" y="2773363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63" name="Rectangle 1206"/>
              <p:cNvSpPr>
                <a:spLocks noChangeArrowheads="1"/>
              </p:cNvSpPr>
              <p:nvPr/>
            </p:nvSpPr>
            <p:spPr bwMode="auto">
              <a:xfrm>
                <a:off x="3605213" y="2773363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64" name="Rectangle 1207"/>
              <p:cNvSpPr>
                <a:spLocks noChangeArrowheads="1"/>
              </p:cNvSpPr>
              <p:nvPr/>
            </p:nvSpPr>
            <p:spPr bwMode="auto">
              <a:xfrm>
                <a:off x="3508376" y="2724151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65" name="Rectangle 1208"/>
              <p:cNvSpPr>
                <a:spLocks noChangeArrowheads="1"/>
              </p:cNvSpPr>
              <p:nvPr/>
            </p:nvSpPr>
            <p:spPr bwMode="auto">
              <a:xfrm>
                <a:off x="3556001" y="2724151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66" name="Rectangle 1209"/>
              <p:cNvSpPr>
                <a:spLocks noChangeArrowheads="1"/>
              </p:cNvSpPr>
              <p:nvPr/>
            </p:nvSpPr>
            <p:spPr bwMode="auto">
              <a:xfrm>
                <a:off x="3605213" y="2724151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67" name="Rectangle 1211"/>
              <p:cNvSpPr>
                <a:spLocks noChangeArrowheads="1"/>
              </p:cNvSpPr>
              <p:nvPr/>
            </p:nvSpPr>
            <p:spPr bwMode="auto">
              <a:xfrm>
                <a:off x="3508375" y="2674938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68" name="Rectangle 1212"/>
              <p:cNvSpPr>
                <a:spLocks noChangeArrowheads="1"/>
              </p:cNvSpPr>
              <p:nvPr/>
            </p:nvSpPr>
            <p:spPr bwMode="auto">
              <a:xfrm>
                <a:off x="3556000" y="2674938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69" name="Rectangle 1213"/>
              <p:cNvSpPr>
                <a:spLocks noChangeArrowheads="1"/>
              </p:cNvSpPr>
              <p:nvPr/>
            </p:nvSpPr>
            <p:spPr bwMode="auto">
              <a:xfrm>
                <a:off x="3605213" y="2674938"/>
                <a:ext cx="3968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70" name="Rectangle 1214"/>
              <p:cNvSpPr>
                <a:spLocks noChangeArrowheads="1"/>
              </p:cNvSpPr>
              <p:nvPr/>
            </p:nvSpPr>
            <p:spPr bwMode="auto">
              <a:xfrm>
                <a:off x="3508375" y="2627313"/>
                <a:ext cx="39688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71" name="Rectangle 1215"/>
              <p:cNvSpPr>
                <a:spLocks noChangeArrowheads="1"/>
              </p:cNvSpPr>
              <p:nvPr/>
            </p:nvSpPr>
            <p:spPr bwMode="auto">
              <a:xfrm>
                <a:off x="3556000" y="2627313"/>
                <a:ext cx="41275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72" name="Rectangle 1216"/>
              <p:cNvSpPr>
                <a:spLocks noChangeArrowheads="1"/>
              </p:cNvSpPr>
              <p:nvPr/>
            </p:nvSpPr>
            <p:spPr bwMode="auto">
              <a:xfrm>
                <a:off x="3605213" y="2627313"/>
                <a:ext cx="39688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73" name="Rectangle 1217"/>
              <p:cNvSpPr>
                <a:spLocks noChangeArrowheads="1"/>
              </p:cNvSpPr>
              <p:nvPr/>
            </p:nvSpPr>
            <p:spPr bwMode="auto">
              <a:xfrm>
                <a:off x="3508375" y="2578100"/>
                <a:ext cx="39688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74" name="Rectangle 1218"/>
              <p:cNvSpPr>
                <a:spLocks noChangeArrowheads="1"/>
              </p:cNvSpPr>
              <p:nvPr/>
            </p:nvSpPr>
            <p:spPr bwMode="auto">
              <a:xfrm>
                <a:off x="3556000" y="2578100"/>
                <a:ext cx="41275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75" name="Rectangle 1219"/>
              <p:cNvSpPr>
                <a:spLocks noChangeArrowheads="1"/>
              </p:cNvSpPr>
              <p:nvPr/>
            </p:nvSpPr>
            <p:spPr bwMode="auto">
              <a:xfrm>
                <a:off x="3605213" y="2578100"/>
                <a:ext cx="39688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76" name="Rectangle 1220"/>
              <p:cNvSpPr>
                <a:spLocks noChangeArrowheads="1"/>
              </p:cNvSpPr>
              <p:nvPr/>
            </p:nvSpPr>
            <p:spPr bwMode="auto">
              <a:xfrm>
                <a:off x="3508375" y="2527300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77" name="Rectangle 1221"/>
              <p:cNvSpPr>
                <a:spLocks noChangeArrowheads="1"/>
              </p:cNvSpPr>
              <p:nvPr/>
            </p:nvSpPr>
            <p:spPr bwMode="auto">
              <a:xfrm>
                <a:off x="3556000" y="2527300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78" name="Rectangle 1222"/>
              <p:cNvSpPr>
                <a:spLocks noChangeArrowheads="1"/>
              </p:cNvSpPr>
              <p:nvPr/>
            </p:nvSpPr>
            <p:spPr bwMode="auto">
              <a:xfrm>
                <a:off x="3605213" y="2527300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79" name="Rectangle 1223"/>
              <p:cNvSpPr>
                <a:spLocks noChangeArrowheads="1"/>
              </p:cNvSpPr>
              <p:nvPr/>
            </p:nvSpPr>
            <p:spPr bwMode="auto">
              <a:xfrm>
                <a:off x="3508375" y="2478088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80" name="Rectangle 1224"/>
              <p:cNvSpPr>
                <a:spLocks noChangeArrowheads="1"/>
              </p:cNvSpPr>
              <p:nvPr/>
            </p:nvSpPr>
            <p:spPr bwMode="auto">
              <a:xfrm>
                <a:off x="3605213" y="2478088"/>
                <a:ext cx="39688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81" name="Rectangle 1225"/>
              <p:cNvSpPr>
                <a:spLocks noChangeArrowheads="1"/>
              </p:cNvSpPr>
              <p:nvPr/>
            </p:nvSpPr>
            <p:spPr bwMode="auto">
              <a:xfrm>
                <a:off x="3556000" y="2478088"/>
                <a:ext cx="41275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82" name="Rectangle 1226"/>
              <p:cNvSpPr>
                <a:spLocks noChangeArrowheads="1"/>
              </p:cNvSpPr>
              <p:nvPr/>
            </p:nvSpPr>
            <p:spPr bwMode="auto">
              <a:xfrm>
                <a:off x="3556000" y="2117725"/>
                <a:ext cx="41275" cy="8445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83" name="Rectangle 1227"/>
              <p:cNvSpPr>
                <a:spLocks noChangeArrowheads="1"/>
              </p:cNvSpPr>
              <p:nvPr/>
            </p:nvSpPr>
            <p:spPr bwMode="auto">
              <a:xfrm>
                <a:off x="3556000" y="2090738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6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374" name="Rectangle 373"/>
          <p:cNvSpPr/>
          <p:nvPr/>
        </p:nvSpPr>
        <p:spPr>
          <a:xfrm>
            <a:off x="3040715" y="1324266"/>
            <a:ext cx="7772764" cy="386255"/>
          </a:xfrm>
          <a:prstGeom prst="rect">
            <a:avLst/>
          </a:prstGeom>
        </p:spPr>
        <p:txBody>
          <a:bodyPr wrap="square" lIns="121872" tIns="60936" rIns="121872" bIns="60936">
            <a:spAutoFit/>
          </a:bodyPr>
          <a:lstStyle/>
          <a:p>
            <a:pPr algn="ctr" defTabSz="1218690" fontAlgn="base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</a:pPr>
            <a:r>
              <a:rPr lang="zh-CN" altLang="en-US" b="1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从硬件提取您的数据和工作负载</a:t>
            </a:r>
            <a:endParaRPr lang="zh-CN" altLang="en-US" b="1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562943" y="1988770"/>
            <a:ext cx="5323705" cy="1013097"/>
            <a:chOff x="4269172" y="1596256"/>
            <a:chExt cx="3992779" cy="759823"/>
          </a:xfrm>
        </p:grpSpPr>
        <p:grpSp>
          <p:nvGrpSpPr>
            <p:cNvPr id="5" name="Group 4"/>
            <p:cNvGrpSpPr/>
            <p:nvPr/>
          </p:nvGrpSpPr>
          <p:grpSpPr>
            <a:xfrm>
              <a:off x="4269172" y="1596256"/>
              <a:ext cx="3992779" cy="759823"/>
              <a:chOff x="4451273" y="1729282"/>
              <a:chExt cx="3698638" cy="648522"/>
            </a:xfrm>
          </p:grpSpPr>
          <p:sp>
            <p:nvSpPr>
              <p:cNvPr id="338" name="Rounded Rectangle 337"/>
              <p:cNvSpPr/>
              <p:nvPr/>
            </p:nvSpPr>
            <p:spPr>
              <a:xfrm>
                <a:off x="4451273" y="1729282"/>
                <a:ext cx="3698638" cy="648522"/>
              </a:xfrm>
              <a:prstGeom prst="roundRect">
                <a:avLst>
                  <a:gd name="adj" fmla="val 7220"/>
                </a:avLst>
              </a:prstGeom>
              <a:solidFill>
                <a:schemeClr val="tx1"/>
              </a:solidFill>
              <a:effectLst/>
            </p:spPr>
            <p:txBody>
              <a:bodyPr wrap="square" lIns="182880" tIns="137160" rIns="137160" bIns="137160" rtlCol="0" anchor="ctr">
                <a:noAutofit/>
              </a:bodyPr>
              <a:lstStyle/>
              <a:p>
                <a:pPr algn="ctr" defTabSz="1218690" fontAlgn="base">
                  <a:lnSpc>
                    <a:spcPct val="90000"/>
                  </a:lnSpc>
                  <a:spcBef>
                    <a:spcPts val="800"/>
                  </a:spcBef>
                </a:pPr>
                <a:endParaRPr lang="en-US" sz="2700" dirty="0" err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4544920" y="1733209"/>
                <a:ext cx="3514090" cy="602299"/>
                <a:chOff x="4544920" y="1739740"/>
                <a:chExt cx="3514090" cy="602299"/>
              </a:xfrm>
            </p:grpSpPr>
            <p:grpSp>
              <p:nvGrpSpPr>
                <p:cNvPr id="313" name="Group 312"/>
                <p:cNvGrpSpPr/>
                <p:nvPr/>
              </p:nvGrpSpPr>
              <p:grpSpPr>
                <a:xfrm>
                  <a:off x="4544920" y="1739740"/>
                  <a:ext cx="428648" cy="602299"/>
                  <a:chOff x="2898946" y="1643009"/>
                  <a:chExt cx="522367" cy="763823"/>
                </a:xfrm>
              </p:grpSpPr>
              <p:pic>
                <p:nvPicPr>
                  <p:cNvPr id="44" name="Content Placeholder 3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846" r="12608" b="11611"/>
                  <a:stretch/>
                </p:blipFill>
                <p:spPr>
                  <a:xfrm>
                    <a:off x="2898946" y="1795661"/>
                    <a:ext cx="522367" cy="611171"/>
                  </a:xfrm>
                  <a:prstGeom prst="rect">
                    <a:avLst/>
                  </a:prstGeom>
                </p:spPr>
              </p:pic>
              <p:sp>
                <p:nvSpPr>
                  <p:cNvPr id="312" name="TextBox 311"/>
                  <p:cNvSpPr txBox="1"/>
                  <p:nvPr/>
                </p:nvSpPr>
                <p:spPr>
                  <a:xfrm>
                    <a:off x="2913521" y="1643009"/>
                    <a:ext cx="404711" cy="1986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  <a:buClr>
                        <a:srgbClr val="0085C3"/>
                      </a:buClr>
                    </a:pPr>
                    <a:r>
                      <a:rPr lang="en-US" altLang="zh-CN" sz="1100" b="1">
                        <a:solidFill>
                          <a:srgbClr val="444444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rPr>
                      <a:t>3 PB</a:t>
                    </a:r>
                    <a:endParaRPr lang="en-US" altLang="zh-CN" sz="1100" b="1" dirty="0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</p:grpSp>
            <p:grpSp>
              <p:nvGrpSpPr>
                <p:cNvPr id="314" name="Group 313"/>
                <p:cNvGrpSpPr/>
                <p:nvPr/>
              </p:nvGrpSpPr>
              <p:grpSpPr>
                <a:xfrm>
                  <a:off x="4985697" y="1739740"/>
                  <a:ext cx="428648" cy="602299"/>
                  <a:chOff x="2898946" y="1643009"/>
                  <a:chExt cx="522367" cy="763823"/>
                </a:xfrm>
              </p:grpSpPr>
              <p:pic>
                <p:nvPicPr>
                  <p:cNvPr id="315" name="Content Placeholder 3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846" r="12608" b="11611"/>
                  <a:stretch/>
                </p:blipFill>
                <p:spPr>
                  <a:xfrm>
                    <a:off x="2898946" y="1795661"/>
                    <a:ext cx="522367" cy="611171"/>
                  </a:xfrm>
                  <a:prstGeom prst="rect">
                    <a:avLst/>
                  </a:prstGeom>
                </p:spPr>
              </p:pic>
              <p:sp>
                <p:nvSpPr>
                  <p:cNvPr id="316" name="TextBox 315"/>
                  <p:cNvSpPr txBox="1"/>
                  <p:nvPr/>
                </p:nvSpPr>
                <p:spPr>
                  <a:xfrm>
                    <a:off x="2913521" y="1643009"/>
                    <a:ext cx="404711" cy="1986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  <a:buClr>
                        <a:srgbClr val="0085C3"/>
                      </a:buClr>
                    </a:pPr>
                    <a:r>
                      <a:rPr lang="en-US" altLang="zh-CN" sz="1100" b="1">
                        <a:solidFill>
                          <a:srgbClr val="444444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rPr>
                      <a:t>3 PB</a:t>
                    </a:r>
                    <a:endParaRPr lang="en-US" altLang="zh-CN" sz="1100" b="1" dirty="0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</p:grpSp>
            <p:grpSp>
              <p:nvGrpSpPr>
                <p:cNvPr id="317" name="Group 316"/>
                <p:cNvGrpSpPr/>
                <p:nvPr/>
              </p:nvGrpSpPr>
              <p:grpSpPr>
                <a:xfrm>
                  <a:off x="5426474" y="1739740"/>
                  <a:ext cx="428648" cy="602299"/>
                  <a:chOff x="2898946" y="1643009"/>
                  <a:chExt cx="522367" cy="763823"/>
                </a:xfrm>
              </p:grpSpPr>
              <p:pic>
                <p:nvPicPr>
                  <p:cNvPr id="318" name="Content Placeholder 3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846" r="12608" b="11611"/>
                  <a:stretch/>
                </p:blipFill>
                <p:spPr>
                  <a:xfrm>
                    <a:off x="2898946" y="1795661"/>
                    <a:ext cx="522367" cy="611171"/>
                  </a:xfrm>
                  <a:prstGeom prst="rect">
                    <a:avLst/>
                  </a:prstGeom>
                </p:spPr>
              </p:pic>
              <p:sp>
                <p:nvSpPr>
                  <p:cNvPr id="319" name="TextBox 318"/>
                  <p:cNvSpPr txBox="1"/>
                  <p:nvPr/>
                </p:nvSpPr>
                <p:spPr>
                  <a:xfrm>
                    <a:off x="2913521" y="1643009"/>
                    <a:ext cx="404711" cy="1986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  <a:buClr>
                        <a:srgbClr val="0085C3"/>
                      </a:buClr>
                    </a:pPr>
                    <a:r>
                      <a:rPr lang="en-US" altLang="zh-CN" sz="1100" b="1">
                        <a:solidFill>
                          <a:srgbClr val="444444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rPr>
                      <a:t>3 PB</a:t>
                    </a:r>
                    <a:endParaRPr lang="en-US" altLang="zh-CN" sz="1100" b="1" dirty="0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</p:grpSp>
            <p:grpSp>
              <p:nvGrpSpPr>
                <p:cNvPr id="320" name="Group 319"/>
                <p:cNvGrpSpPr/>
                <p:nvPr/>
              </p:nvGrpSpPr>
              <p:grpSpPr>
                <a:xfrm>
                  <a:off x="5867251" y="1739740"/>
                  <a:ext cx="428648" cy="602299"/>
                  <a:chOff x="2898946" y="1643009"/>
                  <a:chExt cx="522367" cy="763823"/>
                </a:xfrm>
              </p:grpSpPr>
              <p:pic>
                <p:nvPicPr>
                  <p:cNvPr id="321" name="Content Placeholder 3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846" r="12608" b="11611"/>
                  <a:stretch/>
                </p:blipFill>
                <p:spPr>
                  <a:xfrm>
                    <a:off x="2898946" y="1795661"/>
                    <a:ext cx="522367" cy="611171"/>
                  </a:xfrm>
                  <a:prstGeom prst="rect">
                    <a:avLst/>
                  </a:prstGeom>
                </p:spPr>
              </p:pic>
              <p:sp>
                <p:nvSpPr>
                  <p:cNvPr id="322" name="TextBox 321"/>
                  <p:cNvSpPr txBox="1"/>
                  <p:nvPr/>
                </p:nvSpPr>
                <p:spPr>
                  <a:xfrm>
                    <a:off x="2913521" y="1643009"/>
                    <a:ext cx="404711" cy="1986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  <a:buClr>
                        <a:srgbClr val="0085C3"/>
                      </a:buClr>
                    </a:pPr>
                    <a:r>
                      <a:rPr lang="en-US" altLang="zh-CN" sz="1100" b="1">
                        <a:solidFill>
                          <a:srgbClr val="444444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rPr>
                      <a:t>3 PB</a:t>
                    </a:r>
                    <a:endParaRPr lang="en-US" altLang="zh-CN" sz="1100" b="1" dirty="0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</p:grpSp>
            <p:grpSp>
              <p:nvGrpSpPr>
                <p:cNvPr id="323" name="Group 322"/>
                <p:cNvGrpSpPr/>
                <p:nvPr/>
              </p:nvGrpSpPr>
              <p:grpSpPr>
                <a:xfrm>
                  <a:off x="6308028" y="1739740"/>
                  <a:ext cx="428648" cy="602299"/>
                  <a:chOff x="2898946" y="1643009"/>
                  <a:chExt cx="522367" cy="763823"/>
                </a:xfrm>
              </p:grpSpPr>
              <p:pic>
                <p:nvPicPr>
                  <p:cNvPr id="324" name="Content Placeholder 3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846" r="12608" b="11611"/>
                  <a:stretch/>
                </p:blipFill>
                <p:spPr>
                  <a:xfrm>
                    <a:off x="2898946" y="1795661"/>
                    <a:ext cx="522367" cy="611171"/>
                  </a:xfrm>
                  <a:prstGeom prst="rect">
                    <a:avLst/>
                  </a:prstGeom>
                </p:spPr>
              </p:pic>
              <p:sp>
                <p:nvSpPr>
                  <p:cNvPr id="325" name="TextBox 324"/>
                  <p:cNvSpPr txBox="1"/>
                  <p:nvPr/>
                </p:nvSpPr>
                <p:spPr>
                  <a:xfrm>
                    <a:off x="2913521" y="1643009"/>
                    <a:ext cx="404711" cy="1986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  <a:buClr>
                        <a:srgbClr val="0085C3"/>
                      </a:buClr>
                    </a:pPr>
                    <a:r>
                      <a:rPr lang="en-US" altLang="zh-CN" sz="1100" b="1">
                        <a:solidFill>
                          <a:srgbClr val="444444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rPr>
                      <a:t>3 PB</a:t>
                    </a:r>
                    <a:endParaRPr lang="en-US" altLang="zh-CN" sz="1100" b="1" dirty="0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</p:grpSp>
            <p:grpSp>
              <p:nvGrpSpPr>
                <p:cNvPr id="326" name="Group 325"/>
                <p:cNvGrpSpPr/>
                <p:nvPr/>
              </p:nvGrpSpPr>
              <p:grpSpPr>
                <a:xfrm>
                  <a:off x="6748805" y="1739740"/>
                  <a:ext cx="428648" cy="602299"/>
                  <a:chOff x="2898946" y="1643009"/>
                  <a:chExt cx="522367" cy="763823"/>
                </a:xfrm>
              </p:grpSpPr>
              <p:pic>
                <p:nvPicPr>
                  <p:cNvPr id="327" name="Content Placeholder 3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846" r="12608" b="11611"/>
                  <a:stretch/>
                </p:blipFill>
                <p:spPr>
                  <a:xfrm>
                    <a:off x="2898946" y="1795661"/>
                    <a:ext cx="522367" cy="611171"/>
                  </a:xfrm>
                  <a:prstGeom prst="rect">
                    <a:avLst/>
                  </a:prstGeom>
                </p:spPr>
              </p:pic>
              <p:sp>
                <p:nvSpPr>
                  <p:cNvPr id="328" name="TextBox 327"/>
                  <p:cNvSpPr txBox="1"/>
                  <p:nvPr/>
                </p:nvSpPr>
                <p:spPr>
                  <a:xfrm>
                    <a:off x="2913521" y="1643009"/>
                    <a:ext cx="404711" cy="1986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  <a:buClr>
                        <a:srgbClr val="0085C3"/>
                      </a:buClr>
                    </a:pPr>
                    <a:r>
                      <a:rPr lang="en-US" altLang="zh-CN" sz="1100" b="1">
                        <a:solidFill>
                          <a:srgbClr val="444444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rPr>
                      <a:t>3 PB</a:t>
                    </a:r>
                    <a:endParaRPr lang="en-US" altLang="zh-CN" sz="1100" b="1" dirty="0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</p:grpSp>
            <p:grpSp>
              <p:nvGrpSpPr>
                <p:cNvPr id="329" name="Group 328"/>
                <p:cNvGrpSpPr/>
                <p:nvPr/>
              </p:nvGrpSpPr>
              <p:grpSpPr>
                <a:xfrm>
                  <a:off x="7189582" y="1739740"/>
                  <a:ext cx="428648" cy="602299"/>
                  <a:chOff x="2898946" y="1643009"/>
                  <a:chExt cx="522367" cy="763823"/>
                </a:xfrm>
              </p:grpSpPr>
              <p:pic>
                <p:nvPicPr>
                  <p:cNvPr id="330" name="Content Placeholder 3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846" r="12608" b="11611"/>
                  <a:stretch/>
                </p:blipFill>
                <p:spPr>
                  <a:xfrm>
                    <a:off x="2898946" y="1795661"/>
                    <a:ext cx="522367" cy="611171"/>
                  </a:xfrm>
                  <a:prstGeom prst="rect">
                    <a:avLst/>
                  </a:prstGeom>
                </p:spPr>
              </p:pic>
              <p:sp>
                <p:nvSpPr>
                  <p:cNvPr id="331" name="TextBox 330"/>
                  <p:cNvSpPr txBox="1"/>
                  <p:nvPr/>
                </p:nvSpPr>
                <p:spPr>
                  <a:xfrm>
                    <a:off x="2913521" y="1643009"/>
                    <a:ext cx="404711" cy="1986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  <a:buClr>
                        <a:srgbClr val="0085C3"/>
                      </a:buClr>
                    </a:pPr>
                    <a:r>
                      <a:rPr lang="en-US" altLang="zh-CN" sz="1100" b="1">
                        <a:solidFill>
                          <a:srgbClr val="444444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rPr>
                      <a:t>3 PB</a:t>
                    </a:r>
                    <a:endParaRPr lang="en-US" altLang="zh-CN" sz="1100" b="1" dirty="0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</p:grpSp>
            <p:grpSp>
              <p:nvGrpSpPr>
                <p:cNvPr id="332" name="Group 331"/>
                <p:cNvGrpSpPr/>
                <p:nvPr/>
              </p:nvGrpSpPr>
              <p:grpSpPr>
                <a:xfrm>
                  <a:off x="7630362" y="1739740"/>
                  <a:ext cx="428648" cy="602299"/>
                  <a:chOff x="2898946" y="1643009"/>
                  <a:chExt cx="522367" cy="763823"/>
                </a:xfrm>
              </p:grpSpPr>
              <p:pic>
                <p:nvPicPr>
                  <p:cNvPr id="333" name="Content Placeholder 3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846" r="12608" b="11611"/>
                  <a:stretch/>
                </p:blipFill>
                <p:spPr>
                  <a:xfrm>
                    <a:off x="2898946" y="1795661"/>
                    <a:ext cx="522367" cy="611171"/>
                  </a:xfrm>
                  <a:prstGeom prst="rect">
                    <a:avLst/>
                  </a:prstGeom>
                </p:spPr>
              </p:pic>
              <p:sp>
                <p:nvSpPr>
                  <p:cNvPr id="334" name="TextBox 333"/>
                  <p:cNvSpPr txBox="1"/>
                  <p:nvPr/>
                </p:nvSpPr>
                <p:spPr>
                  <a:xfrm>
                    <a:off x="2913521" y="1643009"/>
                    <a:ext cx="404711" cy="1986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218690" fontAlgn="base">
                      <a:lnSpc>
                        <a:spcPct val="90000"/>
                      </a:lnSpc>
                      <a:spcBef>
                        <a:spcPts val="800"/>
                      </a:spcBef>
                      <a:buClr>
                        <a:srgbClr val="0085C3"/>
                      </a:buClr>
                    </a:pPr>
                    <a:r>
                      <a:rPr lang="en-US" altLang="zh-CN" sz="1100" b="1">
                        <a:solidFill>
                          <a:srgbClr val="444444"/>
                        </a:solidFill>
                        <a:latin typeface="Museo Sans For Dell" panose="02000000000000000000" pitchFamily="2" charset="0"/>
                        <a:ea typeface="方正准圆简体" panose="03000509000000000000" pitchFamily="65" charset="-122"/>
                      </a:rPr>
                      <a:t>3 PB</a:t>
                    </a:r>
                    <a:endParaRPr lang="en-US" altLang="zh-CN" sz="1100" b="1" dirty="0">
                      <a:solidFill>
                        <a:srgbClr val="444444"/>
                      </a:solidFill>
                      <a:latin typeface="Museo Sans For Dell" panose="02000000000000000000" pitchFamily="2" charset="0"/>
                      <a:ea typeface="方正准圆简体" panose="03000509000000000000" pitchFamily="65" charset="-122"/>
                    </a:endParaRPr>
                  </a:p>
                </p:txBody>
              </p:sp>
            </p:grpSp>
          </p:grpSp>
        </p:grpSp>
        <p:sp>
          <p:nvSpPr>
            <p:cNvPr id="7" name="Left-Right Arrow 6"/>
            <p:cNvSpPr/>
            <p:nvPr/>
          </p:nvSpPr>
          <p:spPr>
            <a:xfrm>
              <a:off x="4522675" y="1786495"/>
              <a:ext cx="3437210" cy="423348"/>
            </a:xfrm>
            <a:prstGeom prst="leftRightArrow">
              <a:avLst/>
            </a:prstGeom>
            <a:solidFill>
              <a:schemeClr val="accent3"/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r" defTabSz="1218690" fontAlgn="base">
                <a:lnSpc>
                  <a:spcPct val="90000"/>
                </a:lnSpc>
                <a:spcBef>
                  <a:spcPts val="800"/>
                </a:spcBef>
              </a:pPr>
              <a:endParaRPr lang="en-US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84" name="Can 283"/>
            <p:cNvSpPr/>
            <p:nvPr/>
          </p:nvSpPr>
          <p:spPr>
            <a:xfrm>
              <a:off x="4877237" y="1848123"/>
              <a:ext cx="350903" cy="262461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 anchor="b">
              <a:noAutofit/>
            </a:bodyPr>
            <a:lstStyle/>
            <a:p>
              <a:pPr algn="ctr" defTabSz="1218690" fontAlgn="base">
                <a:lnSpc>
                  <a:spcPct val="90000"/>
                </a:lnSpc>
                <a:spcBef>
                  <a:spcPts val="800"/>
                </a:spcBef>
              </a:pPr>
              <a:r>
                <a:rPr lang="en-US" altLang="zh-CN" sz="1200" b="1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LUN</a:t>
              </a:r>
              <a:endParaRPr lang="en-US" altLang="zh-CN" sz="12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5207" y="1858295"/>
              <a:ext cx="1119537" cy="2458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1218690" fontAlgn="base">
                <a:lnSpc>
                  <a:spcPct val="90000"/>
                </a:lnSpc>
                <a:spcBef>
                  <a:spcPts val="800"/>
                </a:spcBef>
              </a:pPr>
              <a:r>
                <a:rPr lang="zh-CN" altLang="en-US" sz="1700" dirty="0">
                  <a:solidFill>
                    <a:srgbClr val="FFFFFF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透明卷移动性</a:t>
              </a:r>
            </a:p>
          </p:txBody>
        </p:sp>
      </p:grpSp>
      <p:sp>
        <p:nvSpPr>
          <p:cNvPr id="376" name="Rectangle 375"/>
          <p:cNvSpPr/>
          <p:nvPr/>
        </p:nvSpPr>
        <p:spPr>
          <a:xfrm>
            <a:off x="3040737" y="2254869"/>
            <a:ext cx="2360343" cy="492443"/>
          </a:xfrm>
          <a:prstGeom prst="rect">
            <a:avLst/>
          </a:prstGeom>
        </p:spPr>
        <p:txBody>
          <a:bodyPr wrap="square" lIns="121872" tIns="60936" rIns="121872" bIns="60936">
            <a:spAutoFit/>
          </a:bodyPr>
          <a:lstStyle/>
          <a:p>
            <a:pPr algn="ctr" defTabSz="121869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FFFF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联合阵列系统</a:t>
            </a:r>
            <a:endParaRPr lang="zh-CN" altLang="en-US" sz="2400" dirty="0">
              <a:solidFill>
                <a:srgbClr val="FFFFFF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grpSp>
        <p:nvGrpSpPr>
          <p:cNvPr id="285" name="Group 45"/>
          <p:cNvGrpSpPr/>
          <p:nvPr/>
        </p:nvGrpSpPr>
        <p:grpSpPr>
          <a:xfrm rot="10800000">
            <a:off x="10020083" y="6434677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286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87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88" name="Group 48"/>
          <p:cNvGrpSpPr/>
          <p:nvPr/>
        </p:nvGrpSpPr>
        <p:grpSpPr>
          <a:xfrm rot="10800000">
            <a:off x="10285617" y="6362667"/>
            <a:ext cx="1916906" cy="493260"/>
            <a:chOff x="4342080" y="0"/>
            <a:chExt cx="1916906" cy="493260"/>
          </a:xfrm>
        </p:grpSpPr>
        <p:sp>
          <p:nvSpPr>
            <p:cNvPr id="289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290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291" name="Group 16"/>
          <p:cNvGrpSpPr/>
          <p:nvPr/>
        </p:nvGrpSpPr>
        <p:grpSpPr>
          <a:xfrm>
            <a:off x="10944054" y="6398826"/>
            <a:ext cx="1101716" cy="420939"/>
            <a:chOff x="6804248" y="217554"/>
            <a:chExt cx="2019300" cy="771525"/>
          </a:xfrm>
        </p:grpSpPr>
        <p:pic>
          <p:nvPicPr>
            <p:cNvPr id="292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293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14850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2000" accel="50000" decel="50000" autoRev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3.41463E-6 L 0.10226 -0.000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37"/>
          <p:cNvGrpSpPr/>
          <p:nvPr/>
        </p:nvGrpSpPr>
        <p:grpSpPr>
          <a:xfrm>
            <a:off x="0" y="0"/>
            <a:ext cx="6975574" cy="714248"/>
            <a:chOff x="0" y="-4422"/>
            <a:chExt cx="6975574" cy="714248"/>
          </a:xfrm>
        </p:grpSpPr>
        <p:grpSp>
          <p:nvGrpSpPr>
            <p:cNvPr id="57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61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62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58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59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60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778" y="140001"/>
            <a:ext cx="10574127" cy="853440"/>
          </a:xfrm>
        </p:spPr>
        <p:txBody>
          <a:bodyPr>
            <a:normAutofit/>
          </a:bodyPr>
          <a:lstStyle/>
          <a:p>
            <a:pPr defTabSz="913810"/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某大型企业面临的存储架构选择</a:t>
            </a:r>
            <a:endParaRPr lang="en-US" sz="2800" b="1" kern="1200" dirty="0">
              <a:solidFill>
                <a:schemeClr val="tx1"/>
              </a:solidFill>
              <a:ea typeface="方正准圆简体" panose="03000509000000000000" pitchFamily="65" charset="-122"/>
            </a:endParaRPr>
          </a:p>
        </p:txBody>
      </p:sp>
      <p:cxnSp>
        <p:nvCxnSpPr>
          <p:cNvPr id="6" name="Straight Connector 8"/>
          <p:cNvCxnSpPr/>
          <p:nvPr/>
        </p:nvCxnSpPr>
        <p:spPr>
          <a:xfrm>
            <a:off x="6288021" y="875541"/>
            <a:ext cx="0" cy="25922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9"/>
          <p:cNvCxnSpPr/>
          <p:nvPr/>
        </p:nvCxnSpPr>
        <p:spPr>
          <a:xfrm>
            <a:off x="0" y="3467829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48748" y="3555928"/>
            <a:ext cx="1278549" cy="3354760"/>
          </a:xfrm>
          <a:prstGeom prst="rect">
            <a:avLst/>
          </a:prstGeom>
          <a:noFill/>
        </p:spPr>
        <p:txBody>
          <a:bodyPr wrap="none" lIns="121882" tIns="60941" rIns="121882" bIns="60941" rtlCol="0">
            <a:spAutoFit/>
          </a:bodyPr>
          <a:lstStyle/>
          <a:p>
            <a:pPr algn="ctr" defTabSz="121881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按需投入</a:t>
            </a:r>
            <a:endParaRPr lang="en-US" altLang="zh-CN" sz="2000" b="1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81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保持竞争</a:t>
            </a:r>
            <a:endParaRPr lang="en-US" altLang="zh-CN" sz="2000" b="1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81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总体成本</a:t>
            </a:r>
            <a:endParaRPr lang="en-US" altLang="zh-CN" sz="2000" b="1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81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故障隔离</a:t>
            </a:r>
            <a:endParaRPr lang="en-US" altLang="zh-CN" sz="2000" b="1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81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统一调度</a:t>
            </a:r>
            <a:endParaRPr lang="en-US" altLang="zh-CN" sz="2000" b="1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81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有序淘汰</a:t>
            </a:r>
            <a:endParaRPr lang="en-US" altLang="zh-CN" sz="2000" b="1" dirty="0">
              <a:solidFill>
                <a:srgbClr val="080808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81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高级功能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3341" y="803536"/>
            <a:ext cx="5990095" cy="5949238"/>
            <a:chOff x="143341" y="803536"/>
            <a:chExt cx="5990095" cy="5949238"/>
          </a:xfrm>
        </p:grpSpPr>
        <p:sp>
          <p:nvSpPr>
            <p:cNvPr id="4" name="TextBox 3"/>
            <p:cNvSpPr txBox="1"/>
            <p:nvPr/>
          </p:nvSpPr>
          <p:spPr>
            <a:xfrm>
              <a:off x="431373" y="803536"/>
              <a:ext cx="5093696" cy="538605"/>
            </a:xfrm>
            <a:prstGeom prst="rect">
              <a:avLst/>
            </a:prstGeom>
            <a:noFill/>
          </p:spPr>
          <p:txBody>
            <a:bodyPr wrap="none" lIns="121882" tIns="60941" rIns="121882" bIns="60941" rtlCol="0">
              <a:spAutoFit/>
            </a:bodyPr>
            <a:lstStyle/>
            <a:p>
              <a:pPr defTabSz="121881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70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传统架构一：“独立”存储架构</a:t>
              </a:r>
            </a:p>
          </p:txBody>
        </p:sp>
        <p:grpSp>
          <p:nvGrpSpPr>
            <p:cNvPr id="7" name="Group 22"/>
            <p:cNvGrpSpPr/>
            <p:nvPr/>
          </p:nvGrpSpPr>
          <p:grpSpPr>
            <a:xfrm>
              <a:off x="143341" y="1659371"/>
              <a:ext cx="1536171" cy="1365726"/>
              <a:chOff x="179512" y="3075778"/>
              <a:chExt cx="1152128" cy="1365727"/>
            </a:xfrm>
          </p:grpSpPr>
          <p:grpSp>
            <p:nvGrpSpPr>
              <p:cNvPr id="8" name="Group 19"/>
              <p:cNvGrpSpPr/>
              <p:nvPr/>
            </p:nvGrpSpPr>
            <p:grpSpPr>
              <a:xfrm>
                <a:off x="179512" y="3075778"/>
                <a:ext cx="1152128" cy="901979"/>
                <a:chOff x="179512" y="3075778"/>
                <a:chExt cx="1152128" cy="901979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223" y="3075778"/>
                  <a:ext cx="377345" cy="881752"/>
                </a:xfrm>
                <a:prstGeom prst="rect">
                  <a:avLst/>
                </a:prstGeom>
              </p:spPr>
            </p:pic>
            <p:pic>
              <p:nvPicPr>
                <p:cNvPr id="12" name="Picture 16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2198" y="3075778"/>
                  <a:ext cx="377345" cy="881752"/>
                </a:xfrm>
                <a:prstGeom prst="rect">
                  <a:avLst/>
                </a:prstGeom>
              </p:spPr>
            </p:pic>
            <p:sp>
              <p:nvSpPr>
                <p:cNvPr id="13" name="Rectangle 18"/>
                <p:cNvSpPr/>
                <p:nvPr/>
              </p:nvSpPr>
              <p:spPr>
                <a:xfrm>
                  <a:off x="179512" y="3858215"/>
                  <a:ext cx="1152128" cy="11954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1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20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365885" y="3979840"/>
                <a:ext cx="742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881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存储</a:t>
                </a:r>
                <a:r>
                  <a:rPr lang="en-US" altLang="zh-CN" sz="2400" dirty="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A</a:t>
                </a:r>
                <a:endParaRPr lang="zh-CN" altLang="en-US" sz="240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0" name="Oval 21"/>
              <p:cNvSpPr/>
              <p:nvPr/>
            </p:nvSpPr>
            <p:spPr>
              <a:xfrm>
                <a:off x="343794" y="3216404"/>
                <a:ext cx="799153" cy="4286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1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应用</a:t>
                </a:r>
                <a:r>
                  <a:rPr lang="en-US" altLang="zh-CN" sz="1600" b="1" dirty="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A</a:t>
                </a:r>
                <a:endParaRPr lang="zh-CN" altLang="en-US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14" name="Group 23"/>
            <p:cNvGrpSpPr/>
            <p:nvPr/>
          </p:nvGrpSpPr>
          <p:grpSpPr>
            <a:xfrm>
              <a:off x="1882709" y="1666052"/>
              <a:ext cx="1536171" cy="1365726"/>
              <a:chOff x="179512" y="3075778"/>
              <a:chExt cx="1152128" cy="1365727"/>
            </a:xfrm>
          </p:grpSpPr>
          <p:grpSp>
            <p:nvGrpSpPr>
              <p:cNvPr id="15" name="Group 24"/>
              <p:cNvGrpSpPr/>
              <p:nvPr/>
            </p:nvGrpSpPr>
            <p:grpSpPr>
              <a:xfrm>
                <a:off x="179512" y="3075778"/>
                <a:ext cx="1152128" cy="901979"/>
                <a:chOff x="179512" y="3075778"/>
                <a:chExt cx="1152128" cy="901979"/>
              </a:xfrm>
            </p:grpSpPr>
            <p:pic>
              <p:nvPicPr>
                <p:cNvPr id="18" name="Picture 27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223" y="3075778"/>
                  <a:ext cx="377345" cy="881752"/>
                </a:xfrm>
                <a:prstGeom prst="rect">
                  <a:avLst/>
                </a:prstGeom>
              </p:spPr>
            </p:pic>
            <p:pic>
              <p:nvPicPr>
                <p:cNvPr id="19" name="Picture 28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2198" y="3075778"/>
                  <a:ext cx="377345" cy="881752"/>
                </a:xfrm>
                <a:prstGeom prst="rect">
                  <a:avLst/>
                </a:prstGeom>
              </p:spPr>
            </p:pic>
            <p:sp>
              <p:nvSpPr>
                <p:cNvPr id="20" name="Rectangle 29"/>
                <p:cNvSpPr/>
                <p:nvPr/>
              </p:nvSpPr>
              <p:spPr>
                <a:xfrm>
                  <a:off x="179512" y="3858215"/>
                  <a:ext cx="1152128" cy="11954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1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20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365885" y="3979840"/>
                <a:ext cx="7444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881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存储</a:t>
                </a:r>
                <a:r>
                  <a:rPr lang="en-US" altLang="zh-CN" sz="2400" dirty="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B</a:t>
                </a:r>
                <a:endParaRPr lang="zh-CN" altLang="en-US" sz="240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17" name="Oval 26"/>
              <p:cNvSpPr/>
              <p:nvPr/>
            </p:nvSpPr>
            <p:spPr>
              <a:xfrm>
                <a:off x="343794" y="3216404"/>
                <a:ext cx="799153" cy="4286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1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应用</a:t>
                </a:r>
                <a:r>
                  <a:rPr lang="en-US" altLang="zh-CN" sz="1600" b="1" dirty="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B</a:t>
                </a:r>
                <a:endParaRPr lang="zh-CN" altLang="en-US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cxnSp>
          <p:nvCxnSpPr>
            <p:cNvPr id="21" name="Straight Connector 31"/>
            <p:cNvCxnSpPr/>
            <p:nvPr/>
          </p:nvCxnSpPr>
          <p:spPr>
            <a:xfrm>
              <a:off x="3418880" y="2100264"/>
              <a:ext cx="1178384" cy="0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32"/>
            <p:cNvGrpSpPr/>
            <p:nvPr/>
          </p:nvGrpSpPr>
          <p:grpSpPr>
            <a:xfrm>
              <a:off x="4597265" y="1666052"/>
              <a:ext cx="1536171" cy="1365726"/>
              <a:chOff x="179512" y="3075778"/>
              <a:chExt cx="1152128" cy="1365727"/>
            </a:xfrm>
          </p:grpSpPr>
          <p:grpSp>
            <p:nvGrpSpPr>
              <p:cNvPr id="23" name="Group 33"/>
              <p:cNvGrpSpPr/>
              <p:nvPr/>
            </p:nvGrpSpPr>
            <p:grpSpPr>
              <a:xfrm>
                <a:off x="179512" y="3075778"/>
                <a:ext cx="1152128" cy="901979"/>
                <a:chOff x="179512" y="3075778"/>
                <a:chExt cx="1152128" cy="901979"/>
              </a:xfrm>
            </p:grpSpPr>
            <p:pic>
              <p:nvPicPr>
                <p:cNvPr id="26" name="Picture 36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223" y="3075778"/>
                  <a:ext cx="377345" cy="881752"/>
                </a:xfrm>
                <a:prstGeom prst="rect">
                  <a:avLst/>
                </a:prstGeom>
              </p:spPr>
            </p:pic>
            <p:pic>
              <p:nvPicPr>
                <p:cNvPr id="27" name="Picture 37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2198" y="3075778"/>
                  <a:ext cx="377345" cy="881752"/>
                </a:xfrm>
                <a:prstGeom prst="rect">
                  <a:avLst/>
                </a:prstGeom>
              </p:spPr>
            </p:pic>
            <p:sp>
              <p:nvSpPr>
                <p:cNvPr id="28" name="Rectangle 38"/>
                <p:cNvSpPr/>
                <p:nvPr/>
              </p:nvSpPr>
              <p:spPr>
                <a:xfrm>
                  <a:off x="179512" y="3858215"/>
                  <a:ext cx="1152128" cy="11954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1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320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365885" y="3979840"/>
                <a:ext cx="7372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881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存储</a:t>
                </a:r>
                <a:r>
                  <a:rPr lang="en-US" altLang="zh-CN" sz="2400" dirty="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X</a:t>
                </a:r>
                <a:endParaRPr lang="zh-CN" altLang="en-US" sz="240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25" name="Oval 35"/>
              <p:cNvSpPr/>
              <p:nvPr/>
            </p:nvSpPr>
            <p:spPr>
              <a:xfrm>
                <a:off x="343794" y="3216404"/>
                <a:ext cx="799153" cy="4286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1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应用</a:t>
                </a:r>
                <a:r>
                  <a:rPr lang="en-US" altLang="zh-CN" sz="1600" b="1" dirty="0">
                    <a:solidFill>
                      <a:srgbClr val="080808"/>
                    </a:solidFill>
                    <a:latin typeface="Museo Sans For Dell" panose="02000000000000000000" pitchFamily="2" charset="0"/>
                    <a:ea typeface="方正准圆简体" panose="03000509000000000000" pitchFamily="65" charset="-122"/>
                  </a:rPr>
                  <a:t>X</a:t>
                </a:r>
                <a:endParaRPr lang="zh-CN" altLang="en-US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39" name="Group 57"/>
            <p:cNvGrpSpPr/>
            <p:nvPr/>
          </p:nvGrpSpPr>
          <p:grpSpPr>
            <a:xfrm>
              <a:off x="2927663" y="3672538"/>
              <a:ext cx="528657" cy="3080236"/>
              <a:chOff x="3619956" y="3417683"/>
              <a:chExt cx="396493" cy="3080236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4935" y="3417683"/>
                <a:ext cx="386535" cy="38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9956" y="3843881"/>
                <a:ext cx="396493" cy="391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9956" y="4367444"/>
                <a:ext cx="396493" cy="391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9956" y="4778353"/>
                <a:ext cx="396493" cy="391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7356" y="5252787"/>
                <a:ext cx="381692" cy="38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9956" y="5679682"/>
                <a:ext cx="396493" cy="391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7356" y="6116227"/>
                <a:ext cx="381692" cy="38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6653797" y="597472"/>
            <a:ext cx="5166784" cy="6155213"/>
            <a:chOff x="6653797" y="597472"/>
            <a:chExt cx="5166784" cy="6155213"/>
          </a:xfrm>
        </p:grpSpPr>
        <p:sp>
          <p:nvSpPr>
            <p:cNvPr id="5" name="TextBox 4"/>
            <p:cNvSpPr txBox="1"/>
            <p:nvPr/>
          </p:nvSpPr>
          <p:spPr>
            <a:xfrm>
              <a:off x="6864102" y="597472"/>
              <a:ext cx="4747447" cy="538605"/>
            </a:xfrm>
            <a:prstGeom prst="rect">
              <a:avLst/>
            </a:prstGeom>
            <a:noFill/>
          </p:spPr>
          <p:txBody>
            <a:bodyPr wrap="none" lIns="121882" tIns="60941" rIns="121882" bIns="60941" rtlCol="0">
              <a:spAutoFit/>
            </a:bodyPr>
            <a:lstStyle/>
            <a:p>
              <a:pPr defTabSz="121881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70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传统架构二：大存储统一架构</a:t>
              </a:r>
            </a:p>
          </p:txBody>
        </p:sp>
        <p:pic>
          <p:nvPicPr>
            <p:cNvPr id="29" name="Picture 3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3797" y="1154767"/>
              <a:ext cx="2226512" cy="1916039"/>
            </a:xfrm>
            <a:prstGeom prst="rect">
              <a:avLst/>
            </a:prstGeom>
          </p:spPr>
        </p:pic>
        <p:pic>
          <p:nvPicPr>
            <p:cNvPr id="30" name="Picture 4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4069" y="1154767"/>
              <a:ext cx="2226512" cy="1916039"/>
            </a:xfrm>
            <a:prstGeom prst="rect">
              <a:avLst/>
            </a:prstGeom>
          </p:spPr>
        </p:pic>
        <p:sp>
          <p:nvSpPr>
            <p:cNvPr id="31" name="Oval 41"/>
            <p:cNvSpPr/>
            <p:nvPr/>
          </p:nvSpPr>
          <p:spPr>
            <a:xfrm>
              <a:off x="7823137" y="1283868"/>
              <a:ext cx="2976331" cy="21430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2" tIns="60941" rIns="121882" bIns="60941" rtlCol="0" anchor="ctr"/>
            <a:lstStyle/>
            <a:p>
              <a:pPr algn="ctr" defTabSz="121881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应用</a:t>
              </a:r>
              <a:r>
                <a:rPr lang="en-US" altLang="zh-CN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A</a:t>
              </a:r>
              <a:endParaRPr lang="zh-CN" altLang="en-US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2" name="Rectangle 42"/>
            <p:cNvSpPr/>
            <p:nvPr/>
          </p:nvSpPr>
          <p:spPr>
            <a:xfrm>
              <a:off x="6653797" y="2935623"/>
              <a:ext cx="5166784" cy="1351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2" tIns="60941" rIns="121882" bIns="60941" rtlCol="0" anchor="ctr"/>
            <a:lstStyle/>
            <a:p>
              <a:pPr algn="ctr" defTabSz="121881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20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72636" y="3001517"/>
              <a:ext cx="1785104" cy="492443"/>
            </a:xfrm>
            <a:prstGeom prst="rect">
              <a:avLst/>
            </a:prstGeom>
            <a:noFill/>
          </p:spPr>
          <p:txBody>
            <a:bodyPr wrap="none" lIns="121882" tIns="60941" rIns="121882" bIns="60941" rtlCol="0">
              <a:spAutoFit/>
            </a:bodyPr>
            <a:lstStyle/>
            <a:p>
              <a:pPr defTabSz="121881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恐龙级存储</a:t>
              </a:r>
            </a:p>
          </p:txBody>
        </p:sp>
        <p:sp>
          <p:nvSpPr>
            <p:cNvPr id="34" name="Oval 44"/>
            <p:cNvSpPr/>
            <p:nvPr/>
          </p:nvSpPr>
          <p:spPr>
            <a:xfrm>
              <a:off x="7823137" y="1581852"/>
              <a:ext cx="2976331" cy="21430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2" tIns="60941" rIns="121882" bIns="60941" rtlCol="0" anchor="ctr"/>
            <a:lstStyle/>
            <a:p>
              <a:pPr algn="ctr" defTabSz="121881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应用</a:t>
              </a:r>
              <a:r>
                <a:rPr lang="en-US" altLang="zh-CN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B</a:t>
              </a:r>
              <a:endParaRPr lang="zh-CN" altLang="en-US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35" name="Oval 45"/>
            <p:cNvSpPr/>
            <p:nvPr/>
          </p:nvSpPr>
          <p:spPr>
            <a:xfrm>
              <a:off x="7823137" y="2500308"/>
              <a:ext cx="2976331" cy="21430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2" tIns="60941" rIns="121882" bIns="60941" rtlCol="0" anchor="ctr"/>
            <a:lstStyle/>
            <a:p>
              <a:pPr algn="ctr" defTabSz="121881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应用</a:t>
              </a:r>
              <a:r>
                <a:rPr lang="en-US" altLang="zh-CN" b="1" dirty="0">
                  <a:solidFill>
                    <a:srgbClr val="080808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X</a:t>
              </a:r>
              <a:endParaRPr lang="zh-CN" altLang="en-US" b="1" dirty="0">
                <a:solidFill>
                  <a:srgbClr val="080808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cxnSp>
          <p:nvCxnSpPr>
            <p:cNvPr id="36" name="Straight Connector 46"/>
            <p:cNvCxnSpPr/>
            <p:nvPr/>
          </p:nvCxnSpPr>
          <p:spPr>
            <a:xfrm>
              <a:off x="9311300" y="1796175"/>
              <a:ext cx="0" cy="704151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69"/>
            <p:cNvGrpSpPr/>
            <p:nvPr/>
          </p:nvGrpSpPr>
          <p:grpSpPr>
            <a:xfrm>
              <a:off x="9168343" y="3672448"/>
              <a:ext cx="515380" cy="3080237"/>
              <a:chOff x="5364088" y="3417594"/>
              <a:chExt cx="386535" cy="3080237"/>
            </a:xfrm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5252876"/>
                <a:ext cx="386535" cy="38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6116316"/>
                <a:ext cx="386535" cy="38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6509" y="5684507"/>
                <a:ext cx="381692" cy="38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6509" y="4783178"/>
                <a:ext cx="381692" cy="38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6509" y="4372269"/>
                <a:ext cx="381692" cy="38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6509" y="3848706"/>
                <a:ext cx="381692" cy="38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6509" y="3417594"/>
                <a:ext cx="381692" cy="38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3" name="Group 45"/>
          <p:cNvGrpSpPr/>
          <p:nvPr/>
        </p:nvGrpSpPr>
        <p:grpSpPr>
          <a:xfrm rot="10800000">
            <a:off x="10004316" y="6434680"/>
            <a:ext cx="1852284" cy="421248"/>
            <a:chOff x="4342081" y="72013"/>
            <a:chExt cx="1852284" cy="421248"/>
          </a:xfrm>
          <a:solidFill>
            <a:schemeClr val="accent3"/>
          </a:solidFill>
        </p:grpSpPr>
        <p:sp>
          <p:nvSpPr>
            <p:cNvPr id="64" name="Rectangle 46"/>
            <p:cNvSpPr/>
            <p:nvPr/>
          </p:nvSpPr>
          <p:spPr>
            <a:xfrm>
              <a:off x="4342081" y="72014"/>
              <a:ext cx="1238035" cy="42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65" name="Right Triangle 47"/>
            <p:cNvSpPr/>
            <p:nvPr/>
          </p:nvSpPr>
          <p:spPr>
            <a:xfrm flipV="1">
              <a:off x="5580117" y="72013"/>
              <a:ext cx="614248" cy="421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66" name="Group 48"/>
          <p:cNvGrpSpPr/>
          <p:nvPr/>
        </p:nvGrpSpPr>
        <p:grpSpPr>
          <a:xfrm rot="10800000">
            <a:off x="10269850" y="6362670"/>
            <a:ext cx="1916906" cy="493260"/>
            <a:chOff x="4342080" y="0"/>
            <a:chExt cx="1916906" cy="493260"/>
          </a:xfrm>
        </p:grpSpPr>
        <p:sp>
          <p:nvSpPr>
            <p:cNvPr id="67" name="Rectangle 49"/>
            <p:cNvSpPr/>
            <p:nvPr/>
          </p:nvSpPr>
          <p:spPr>
            <a:xfrm>
              <a:off x="4342080" y="3"/>
              <a:ext cx="1238035" cy="493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  <p:sp>
          <p:nvSpPr>
            <p:cNvPr id="68" name="Right Triangle 50"/>
            <p:cNvSpPr/>
            <p:nvPr/>
          </p:nvSpPr>
          <p:spPr>
            <a:xfrm flipV="1">
              <a:off x="5580113" y="0"/>
              <a:ext cx="678873" cy="49325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useo Sans For Dell" panose="02000000000000000000" pitchFamily="2" charset="0"/>
                <a:ea typeface="方正准圆简体" panose="03000509000000000000" pitchFamily="65" charset="-122"/>
              </a:endParaRPr>
            </a:p>
          </p:txBody>
        </p:sp>
      </p:grpSp>
      <p:grpSp>
        <p:nvGrpSpPr>
          <p:cNvPr id="69" name="Group 16"/>
          <p:cNvGrpSpPr/>
          <p:nvPr/>
        </p:nvGrpSpPr>
        <p:grpSpPr>
          <a:xfrm>
            <a:off x="10928287" y="6398829"/>
            <a:ext cx="1101716" cy="420939"/>
            <a:chOff x="6804248" y="217554"/>
            <a:chExt cx="2019300" cy="771525"/>
          </a:xfrm>
        </p:grpSpPr>
        <p:pic>
          <p:nvPicPr>
            <p:cNvPr id="70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17554"/>
              <a:ext cx="2019300" cy="771525"/>
            </a:xfrm>
            <a:prstGeom prst="rect">
              <a:avLst/>
            </a:prstGeom>
          </p:spPr>
        </p:pic>
        <p:cxnSp>
          <p:nvCxnSpPr>
            <p:cNvPr id="71" name="Straight Connector 18"/>
            <p:cNvCxnSpPr/>
            <p:nvPr/>
          </p:nvCxnSpPr>
          <p:spPr>
            <a:xfrm>
              <a:off x="7740352" y="339502"/>
              <a:ext cx="0" cy="49662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9377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37"/>
          <p:cNvGrpSpPr/>
          <p:nvPr/>
        </p:nvGrpSpPr>
        <p:grpSpPr>
          <a:xfrm>
            <a:off x="0" y="0"/>
            <a:ext cx="6975574" cy="714248"/>
            <a:chOff x="0" y="-4422"/>
            <a:chExt cx="6975574" cy="714248"/>
          </a:xfrm>
        </p:grpSpPr>
        <p:grpSp>
          <p:nvGrpSpPr>
            <p:cNvPr id="65" name="Group 38"/>
            <p:cNvGrpSpPr/>
            <p:nvPr/>
          </p:nvGrpSpPr>
          <p:grpSpPr>
            <a:xfrm>
              <a:off x="891406" y="-4421"/>
              <a:ext cx="6084168" cy="598167"/>
              <a:chOff x="485006" y="111658"/>
              <a:chExt cx="6084168" cy="598167"/>
            </a:xfrm>
          </p:grpSpPr>
          <p:sp>
            <p:nvSpPr>
              <p:cNvPr id="69" name="Rectangle 43"/>
              <p:cNvSpPr/>
              <p:nvPr/>
            </p:nvSpPr>
            <p:spPr>
              <a:xfrm>
                <a:off x="485006" y="111658"/>
                <a:ext cx="5192762" cy="5981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70" name="Right Triangle 44"/>
              <p:cNvSpPr/>
              <p:nvPr/>
            </p:nvSpPr>
            <p:spPr>
              <a:xfrm flipV="1">
                <a:off x="5668576" y="116078"/>
                <a:ext cx="900598" cy="593747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  <p:grpSp>
          <p:nvGrpSpPr>
            <p:cNvPr id="66" name="Group 39"/>
            <p:cNvGrpSpPr/>
            <p:nvPr/>
          </p:nvGrpSpPr>
          <p:grpSpPr>
            <a:xfrm>
              <a:off x="0" y="-4422"/>
              <a:ext cx="6660232" cy="714248"/>
              <a:chOff x="0" y="-4422"/>
              <a:chExt cx="6660232" cy="714248"/>
            </a:xfrm>
          </p:grpSpPr>
          <p:sp>
            <p:nvSpPr>
              <p:cNvPr id="67" name="Rectangle 41"/>
              <p:cNvSpPr/>
              <p:nvPr/>
            </p:nvSpPr>
            <p:spPr>
              <a:xfrm>
                <a:off x="0" y="-4422"/>
                <a:ext cx="5580112" cy="7142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  <p:sp>
            <p:nvSpPr>
              <p:cNvPr id="68" name="Right Triangle 42"/>
              <p:cNvSpPr/>
              <p:nvPr/>
            </p:nvSpPr>
            <p:spPr>
              <a:xfrm flipV="1">
                <a:off x="5580112" y="0"/>
                <a:ext cx="1080120" cy="70982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useo Sans For Dell" panose="02000000000000000000" pitchFamily="2" charset="0"/>
                  <a:ea typeface="方正准圆简体" panose="03000509000000000000" pitchFamily="65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778" y="197699"/>
            <a:ext cx="10574127" cy="853440"/>
          </a:xfrm>
        </p:spPr>
        <p:txBody>
          <a:bodyPr>
            <a:normAutofit/>
          </a:bodyPr>
          <a:lstStyle/>
          <a:p>
            <a:pPr defTabSz="913810"/>
            <a:r>
              <a:rPr lang="en-US" altLang="zh-CN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Dell</a:t>
            </a:r>
            <a:r>
              <a:rPr lang="zh-CN" altLang="en-US" sz="2800" b="1" kern="1200" dirty="0">
                <a:solidFill>
                  <a:schemeClr val="tx1"/>
                </a:solidFill>
                <a:ea typeface="方正准圆简体" panose="03000509000000000000" pitchFamily="65" charset="-122"/>
              </a:rPr>
              <a:t>流动数据架构  </a:t>
            </a:r>
            <a:endParaRPr lang="en-US" sz="2800" b="1" kern="1200" dirty="0">
              <a:solidFill>
                <a:schemeClr val="tx1"/>
              </a:solidFill>
              <a:ea typeface="方正准圆简体" panose="03000509000000000000" pitchFamily="65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8681" y="778521"/>
            <a:ext cx="3649320" cy="492404"/>
          </a:xfrm>
          <a:prstGeom prst="rect">
            <a:avLst/>
          </a:prstGeom>
          <a:solidFill>
            <a:srgbClr val="FFFF00"/>
          </a:solidFill>
        </p:spPr>
        <p:txBody>
          <a:bodyPr wrap="none" lIns="121882" tIns="60941" rIns="121882" bIns="60941" rtlCol="0">
            <a:spAutoFit/>
          </a:bodyPr>
          <a:lstStyle/>
          <a:p>
            <a:pPr defTabSz="1218810"/>
            <a:r>
              <a:rPr lang="zh-CN" altLang="en-US" sz="24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面向未来</a:t>
            </a:r>
            <a:r>
              <a:rPr lang="zh-CN" altLang="en-US" sz="2400" b="1" dirty="0" smtClean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的联邦存</a:t>
            </a:r>
            <a:r>
              <a:rPr lang="zh-CN" altLang="en-US" sz="24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储架构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202" y="2160507"/>
            <a:ext cx="503127" cy="440876"/>
          </a:xfrm>
          <a:prstGeom prst="rect">
            <a:avLst/>
          </a:prstGeom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152" y="1719627"/>
            <a:ext cx="503127" cy="88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2060" y="2559817"/>
            <a:ext cx="2092880" cy="492443"/>
          </a:xfrm>
          <a:prstGeom prst="rect">
            <a:avLst/>
          </a:prstGeom>
          <a:noFill/>
        </p:spPr>
        <p:txBody>
          <a:bodyPr wrap="none" lIns="121882" tIns="60941" rIns="121882" bIns="60941" rtlCol="0">
            <a:spAutoFit/>
          </a:bodyPr>
          <a:lstStyle/>
          <a:p>
            <a:pPr defTabSz="1218810"/>
            <a:r>
              <a:rPr lang="zh-CN" altLang="en-US" sz="2400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集群存储平台</a:t>
            </a:r>
          </a:p>
        </p:txBody>
      </p:sp>
      <p:cxnSp>
        <p:nvCxnSpPr>
          <p:cNvPr id="8" name="Straight Connector 49"/>
          <p:cNvCxnSpPr/>
          <p:nvPr/>
        </p:nvCxnSpPr>
        <p:spPr>
          <a:xfrm>
            <a:off x="0" y="3046901"/>
            <a:ext cx="1219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8428" y="3502877"/>
            <a:ext cx="1278549" cy="3354760"/>
          </a:xfrm>
          <a:prstGeom prst="rect">
            <a:avLst/>
          </a:prstGeom>
          <a:noFill/>
        </p:spPr>
        <p:txBody>
          <a:bodyPr wrap="none" lIns="121882" tIns="60941" rIns="121882" bIns="60941" rtlCol="0">
            <a:spAutoFit/>
          </a:bodyPr>
          <a:lstStyle/>
          <a:p>
            <a:pPr algn="ctr" defTabSz="1218810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按需投入</a:t>
            </a:r>
            <a:endParaRPr lang="en-US" altLang="zh-CN" sz="2000" b="1" dirty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810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保持竞争</a:t>
            </a:r>
            <a:endParaRPr lang="en-US" altLang="zh-CN" sz="2000" b="1" dirty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810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总体成本</a:t>
            </a:r>
            <a:endParaRPr lang="en-US" altLang="zh-CN" sz="2000" b="1" dirty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810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故障隔离</a:t>
            </a:r>
            <a:endParaRPr lang="en-US" altLang="zh-CN" sz="2000" b="1" dirty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810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统一调度</a:t>
            </a:r>
            <a:endParaRPr lang="en-US" altLang="zh-CN" sz="2000" b="1" dirty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810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有序淘汰</a:t>
            </a:r>
            <a:endParaRPr lang="en-US" altLang="zh-CN" sz="2000" b="1" dirty="0">
              <a:solidFill>
                <a:prstClr val="black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  <a:p>
            <a:pPr algn="ctr" defTabSz="1218810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高级功能</a:t>
            </a:r>
          </a:p>
        </p:txBody>
      </p:sp>
      <p:pic>
        <p:nvPicPr>
          <p:cNvPr id="10" name="Picture 5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066" y="1710191"/>
            <a:ext cx="503127" cy="881752"/>
          </a:xfrm>
          <a:prstGeom prst="rect">
            <a:avLst/>
          </a:prstGeom>
        </p:spPr>
      </p:pic>
      <p:pic>
        <p:nvPicPr>
          <p:cNvPr id="11" name="Picture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199" y="1946211"/>
            <a:ext cx="503127" cy="645751"/>
          </a:xfrm>
          <a:prstGeom prst="rect">
            <a:avLst/>
          </a:prstGeom>
        </p:spPr>
      </p:pic>
      <p:pic>
        <p:nvPicPr>
          <p:cNvPr id="12" name="Picture 5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902" y="1635656"/>
            <a:ext cx="503127" cy="916064"/>
          </a:xfrm>
          <a:prstGeom prst="rect">
            <a:avLst/>
          </a:prstGeom>
        </p:spPr>
      </p:pic>
      <p:pic>
        <p:nvPicPr>
          <p:cNvPr id="13" name="Picture 6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443" y="2160505"/>
            <a:ext cx="503127" cy="391219"/>
          </a:xfrm>
          <a:prstGeom prst="rect">
            <a:avLst/>
          </a:prstGeom>
        </p:spPr>
      </p:pic>
      <p:pic>
        <p:nvPicPr>
          <p:cNvPr id="14" name="Picture 6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066" y="1731903"/>
            <a:ext cx="503127" cy="822919"/>
          </a:xfrm>
          <a:prstGeom prst="rect">
            <a:avLst/>
          </a:prstGeom>
        </p:spPr>
      </p:pic>
      <p:sp>
        <p:nvSpPr>
          <p:cNvPr id="15" name="Rectangle 18"/>
          <p:cNvSpPr/>
          <p:nvPr/>
        </p:nvSpPr>
        <p:spPr>
          <a:xfrm>
            <a:off x="5423925" y="2502065"/>
            <a:ext cx="6624736" cy="99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1218810"/>
            <a:endParaRPr lang="zh-CN" altLang="en-US" sz="2400">
              <a:solidFill>
                <a:prstClr val="white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6" name="Oval 21"/>
          <p:cNvSpPr/>
          <p:nvPr/>
        </p:nvSpPr>
        <p:spPr>
          <a:xfrm>
            <a:off x="5689984" y="1276319"/>
            <a:ext cx="1561616" cy="3105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1218810"/>
            <a:r>
              <a:rPr lang="zh-CN" altLang="en-US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应用</a:t>
            </a:r>
            <a:r>
              <a:rPr lang="en-US" altLang="zh-CN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A</a:t>
            </a:r>
            <a:endParaRPr lang="zh-CN" altLang="en-US" b="1" dirty="0">
              <a:solidFill>
                <a:prstClr val="white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2735" y="3158184"/>
            <a:ext cx="3016204" cy="538605"/>
          </a:xfrm>
          <a:prstGeom prst="rect">
            <a:avLst/>
          </a:prstGeom>
          <a:noFill/>
        </p:spPr>
        <p:txBody>
          <a:bodyPr wrap="none" lIns="121882" tIns="60941" rIns="121882" bIns="60941" rtlCol="0">
            <a:spAutoFit/>
          </a:bodyPr>
          <a:lstStyle/>
          <a:p>
            <a:pPr defTabSz="1218810"/>
            <a:r>
              <a:rPr lang="zh-CN" altLang="en-US" sz="2700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“独立”存储架构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9479" y="3158184"/>
            <a:ext cx="2669956" cy="538605"/>
          </a:xfrm>
          <a:prstGeom prst="rect">
            <a:avLst/>
          </a:prstGeom>
          <a:noFill/>
        </p:spPr>
        <p:txBody>
          <a:bodyPr wrap="none" lIns="121882" tIns="60941" rIns="121882" bIns="60941" rtlCol="0">
            <a:spAutoFit/>
          </a:bodyPr>
          <a:lstStyle/>
          <a:p>
            <a:pPr defTabSz="1218810"/>
            <a:r>
              <a:rPr lang="zh-CN" altLang="en-US" sz="2700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大存储统一架构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52" y="3733102"/>
            <a:ext cx="515380" cy="35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413" y="4159625"/>
            <a:ext cx="528657" cy="36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413" y="4627309"/>
            <a:ext cx="528657" cy="36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413" y="5003390"/>
            <a:ext cx="528657" cy="36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80" y="5445899"/>
            <a:ext cx="508923" cy="3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413" y="5869936"/>
            <a:ext cx="528657" cy="36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80" y="6308881"/>
            <a:ext cx="508923" cy="3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02" y="5445982"/>
            <a:ext cx="515380" cy="35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02" y="6308964"/>
            <a:ext cx="515380" cy="35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30" y="5874460"/>
            <a:ext cx="508923" cy="3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30" y="5007914"/>
            <a:ext cx="508923" cy="3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30" y="4631833"/>
            <a:ext cx="508923" cy="3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30" y="4164149"/>
            <a:ext cx="508923" cy="3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30" y="3733019"/>
            <a:ext cx="508923" cy="3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9168341" y="3158184"/>
            <a:ext cx="3032164" cy="3513082"/>
            <a:chOff x="9168341" y="3158184"/>
            <a:chExt cx="3032164" cy="3513082"/>
          </a:xfrm>
        </p:grpSpPr>
        <p:sp>
          <p:nvSpPr>
            <p:cNvPr id="19" name="TextBox 18"/>
            <p:cNvSpPr txBox="1"/>
            <p:nvPr/>
          </p:nvSpPr>
          <p:spPr>
            <a:xfrm>
              <a:off x="9168341" y="3158184"/>
              <a:ext cx="3032164" cy="538571"/>
            </a:xfrm>
            <a:prstGeom prst="rect">
              <a:avLst/>
            </a:prstGeom>
            <a:noFill/>
          </p:spPr>
          <p:txBody>
            <a:bodyPr wrap="none" lIns="121882" tIns="60941" rIns="121882" bIns="60941" rtlCol="0">
              <a:spAutoFit/>
            </a:bodyPr>
            <a:lstStyle/>
            <a:p>
              <a:pPr defTabSz="1218810"/>
              <a:r>
                <a:rPr lang="en-US" altLang="zh-CN" sz="2700" b="1" dirty="0" smtClean="0">
                  <a:solidFill>
                    <a:prstClr val="black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Dell</a:t>
              </a:r>
              <a:r>
                <a:rPr lang="zh-CN" altLang="en-US" sz="2700" b="1" dirty="0">
                  <a:solidFill>
                    <a:prstClr val="black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联邦</a:t>
              </a:r>
              <a:r>
                <a:rPr lang="zh-CN" altLang="en-US" sz="2700" b="1" dirty="0" smtClean="0">
                  <a:solidFill>
                    <a:prstClr val="black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存</a:t>
              </a:r>
              <a:r>
                <a:rPr lang="zh-CN" altLang="en-US" sz="2700" b="1" dirty="0">
                  <a:solidFill>
                    <a:prstClr val="black"/>
                  </a:solidFill>
                  <a:latin typeface="Museo Sans For Dell" panose="02000000000000000000" pitchFamily="2" charset="0"/>
                  <a:ea typeface="方正准圆简体" panose="03000509000000000000" pitchFamily="65" charset="-122"/>
                </a:rPr>
                <a:t>储架构</a:t>
              </a: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8989" y="3733102"/>
              <a:ext cx="515380" cy="357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351" y="4159625"/>
              <a:ext cx="528657" cy="36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351" y="4627309"/>
              <a:ext cx="528657" cy="36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351" y="5003390"/>
              <a:ext cx="528657" cy="36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351" y="5869936"/>
              <a:ext cx="528657" cy="36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351" y="5441375"/>
              <a:ext cx="528657" cy="36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351" y="6304357"/>
              <a:ext cx="528657" cy="36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Oval 91"/>
          <p:cNvSpPr/>
          <p:nvPr/>
        </p:nvSpPr>
        <p:spPr>
          <a:xfrm>
            <a:off x="7416115" y="1276319"/>
            <a:ext cx="1561616" cy="3105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1218810"/>
            <a:r>
              <a:rPr lang="zh-CN" altLang="en-US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应用</a:t>
            </a:r>
            <a:r>
              <a:rPr lang="en-US" altLang="zh-CN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B</a:t>
            </a:r>
            <a:endParaRPr lang="zh-CN" altLang="en-US" b="1" dirty="0">
              <a:solidFill>
                <a:prstClr val="white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sp>
        <p:nvSpPr>
          <p:cNvPr id="43" name="Oval 92"/>
          <p:cNvSpPr/>
          <p:nvPr/>
        </p:nvSpPr>
        <p:spPr>
          <a:xfrm>
            <a:off x="10193525" y="1276319"/>
            <a:ext cx="1561616" cy="3105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pPr algn="ctr" defTabSz="1218810"/>
            <a:r>
              <a:rPr lang="zh-CN" altLang="en-US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应用</a:t>
            </a:r>
            <a:r>
              <a:rPr lang="en-US" altLang="zh-CN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X</a:t>
            </a:r>
            <a:endParaRPr lang="zh-CN" altLang="en-US" b="1" dirty="0">
              <a:solidFill>
                <a:prstClr val="white"/>
              </a:solidFill>
              <a:latin typeface="Museo Sans For Dell" panose="02000000000000000000" pitchFamily="2" charset="0"/>
              <a:ea typeface="方正准圆简体" panose="03000509000000000000" pitchFamily="65" charset="-122"/>
            </a:endParaRPr>
          </a:p>
        </p:txBody>
      </p:sp>
      <p:cxnSp>
        <p:nvCxnSpPr>
          <p:cNvPr id="44" name="Straight Connector 4"/>
          <p:cNvCxnSpPr>
            <a:stCxn id="42" idx="6"/>
            <a:endCxn id="43" idx="2"/>
          </p:cNvCxnSpPr>
          <p:nvPr/>
        </p:nvCxnSpPr>
        <p:spPr>
          <a:xfrm>
            <a:off x="8977733" y="1431587"/>
            <a:ext cx="121579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30712" y="784210"/>
            <a:ext cx="2105704" cy="492443"/>
          </a:xfrm>
          <a:prstGeom prst="rect">
            <a:avLst/>
          </a:prstGeom>
          <a:solidFill>
            <a:srgbClr val="FFFF00"/>
          </a:solidFill>
        </p:spPr>
        <p:txBody>
          <a:bodyPr wrap="none" lIns="121882" tIns="60941" rIns="121882" bIns="60941" rtlCol="0">
            <a:spAutoFit/>
          </a:bodyPr>
          <a:lstStyle/>
          <a:p>
            <a:pPr defTabSz="1218810"/>
            <a:r>
              <a:rPr lang="zh-CN" altLang="en-US" sz="2400" b="1" dirty="0">
                <a:solidFill>
                  <a:prstClr val="black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集群存储要素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4601" y="1703905"/>
            <a:ext cx="2247659" cy="492443"/>
          </a:xfrm>
          <a:prstGeom prst="rect">
            <a:avLst/>
          </a:prstGeom>
          <a:solidFill>
            <a:srgbClr val="00B050"/>
          </a:solidFill>
        </p:spPr>
        <p:txBody>
          <a:bodyPr wrap="square" lIns="121882" tIns="60941" rIns="121882" bIns="60941" rtlCol="0">
            <a:spAutoFit/>
          </a:bodyPr>
          <a:lstStyle/>
          <a:p>
            <a:pPr algn="ctr" defTabSz="1218810"/>
            <a:r>
              <a:rPr lang="zh-CN" altLang="en-US" sz="2400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数据在线流动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4601" y="2561265"/>
            <a:ext cx="2247659" cy="492443"/>
          </a:xfrm>
          <a:prstGeom prst="rect">
            <a:avLst/>
          </a:prstGeom>
          <a:solidFill>
            <a:srgbClr val="00B050"/>
          </a:solidFill>
        </p:spPr>
        <p:txBody>
          <a:bodyPr wrap="square" lIns="121882" tIns="60941" rIns="121882" bIns="60941" rtlCol="0">
            <a:spAutoFit/>
          </a:bodyPr>
          <a:lstStyle/>
          <a:p>
            <a:pPr algn="ctr" defTabSz="1218810"/>
            <a:r>
              <a:rPr lang="zh-CN" altLang="en-US" sz="2400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多种型号集群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603" y="2143193"/>
            <a:ext cx="2247660" cy="492443"/>
          </a:xfrm>
          <a:prstGeom prst="rect">
            <a:avLst/>
          </a:prstGeom>
          <a:solidFill>
            <a:srgbClr val="00B050"/>
          </a:solidFill>
        </p:spPr>
        <p:txBody>
          <a:bodyPr wrap="square" lIns="121882" tIns="60941" rIns="121882" bIns="60941" rtlCol="0">
            <a:spAutoFit/>
          </a:bodyPr>
          <a:lstStyle/>
          <a:p>
            <a:pPr algn="ctr" defTabSz="1218810"/>
            <a:r>
              <a:rPr lang="zh-CN" altLang="en-US" sz="2400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存储功能完备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4601" y="1267405"/>
            <a:ext cx="2247659" cy="492443"/>
          </a:xfrm>
          <a:prstGeom prst="rect">
            <a:avLst/>
          </a:prstGeom>
          <a:solidFill>
            <a:srgbClr val="00B050"/>
          </a:solidFill>
        </p:spPr>
        <p:txBody>
          <a:bodyPr wrap="square" lIns="121882" tIns="60941" rIns="121882" bIns="60941" rtlCol="0">
            <a:spAutoFit/>
          </a:bodyPr>
          <a:lstStyle/>
          <a:p>
            <a:pPr algn="ctr" defTabSz="1218810"/>
            <a:r>
              <a:rPr lang="zh-CN" altLang="en-US" sz="2400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资源统一调度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65461" y="1267405"/>
            <a:ext cx="2247659" cy="492443"/>
          </a:xfrm>
          <a:prstGeom prst="rect">
            <a:avLst/>
          </a:prstGeom>
          <a:solidFill>
            <a:srgbClr val="00B050"/>
          </a:solidFill>
        </p:spPr>
        <p:txBody>
          <a:bodyPr wrap="square" lIns="121882" tIns="60941" rIns="121882" bIns="60941" rtlCol="0">
            <a:spAutoFit/>
          </a:bodyPr>
          <a:lstStyle/>
          <a:p>
            <a:pPr algn="ctr" defTabSz="1218810"/>
            <a:r>
              <a:rPr lang="zh-CN" altLang="en-US" sz="2400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无扩展制约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65461" y="1717818"/>
            <a:ext cx="2247659" cy="492443"/>
          </a:xfrm>
          <a:prstGeom prst="rect">
            <a:avLst/>
          </a:prstGeom>
          <a:solidFill>
            <a:srgbClr val="00B050"/>
          </a:solidFill>
        </p:spPr>
        <p:txBody>
          <a:bodyPr wrap="square" lIns="121882" tIns="60941" rIns="121882" bIns="60941" rtlCol="0">
            <a:spAutoFit/>
          </a:bodyPr>
          <a:lstStyle/>
          <a:p>
            <a:pPr algn="ctr" defTabSz="1218810"/>
            <a:r>
              <a:rPr lang="zh-CN" altLang="en-US" sz="2400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无外挂设备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63773" y="2143193"/>
            <a:ext cx="2247659" cy="492443"/>
          </a:xfrm>
          <a:prstGeom prst="rect">
            <a:avLst/>
          </a:prstGeom>
          <a:solidFill>
            <a:srgbClr val="00B050"/>
          </a:solidFill>
        </p:spPr>
        <p:txBody>
          <a:bodyPr wrap="square" lIns="121882" tIns="60941" rIns="121882" bIns="60941" rtlCol="0">
            <a:spAutoFit/>
          </a:bodyPr>
          <a:lstStyle/>
          <a:p>
            <a:pPr algn="ctr" defTabSz="1218810"/>
            <a:r>
              <a:rPr lang="zh-CN" altLang="en-US" sz="2400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无主机关联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54101" y="2582513"/>
            <a:ext cx="2247659" cy="492443"/>
          </a:xfrm>
          <a:prstGeom prst="rect">
            <a:avLst/>
          </a:prstGeom>
          <a:solidFill>
            <a:srgbClr val="00B050"/>
          </a:solidFill>
        </p:spPr>
        <p:txBody>
          <a:bodyPr wrap="square" lIns="121882" tIns="60941" rIns="121882" bIns="60941" rtlCol="0">
            <a:spAutoFit/>
          </a:bodyPr>
          <a:lstStyle/>
          <a:p>
            <a:pPr algn="ctr" defTabSz="1218810"/>
            <a:r>
              <a:rPr lang="zh-CN" altLang="en-US" sz="2400" b="1" dirty="0">
                <a:solidFill>
                  <a:prstClr val="white"/>
                </a:solidFill>
                <a:latin typeface="Museo Sans For Dell" panose="02000000000000000000" pitchFamily="2" charset="0"/>
                <a:ea typeface="方正准圆简体" panose="03000509000000000000" pitchFamily="65" charset="-122"/>
              </a:rPr>
              <a:t>无入门门槛</a:t>
            </a:r>
          </a:p>
        </p:txBody>
      </p:sp>
    </p:spTree>
    <p:extLst>
      <p:ext uri="{BB962C8B-B14F-4D97-AF65-F5344CB8AC3E}">
        <p14:creationId xmlns:p14="http://schemas.microsoft.com/office/powerpoint/2010/main" val="4272459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Presentation2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Presentation2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ontent with Dell Blue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400" dirty="0" err="1" smtClean="0">
            <a:solidFill>
              <a:schemeClr val="bg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B96F210A-38D0-4BBC-A446-8D59EF5AE0BD}"/>
    </a:ext>
  </a:extLst>
</a:theme>
</file>

<file path=ppt/theme/theme14.xml><?xml version="1.0" encoding="utf-8"?>
<a:theme xmlns:a="http://schemas.openxmlformats.org/drawingml/2006/main" name="7_Presentation2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Presentation2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Content with Dell Blue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400" dirty="0" err="1" smtClean="0">
            <a:solidFill>
              <a:schemeClr val="bg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B96F210A-38D0-4BBC-A446-8D59EF5AE0BD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2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esentation2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esentation2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resentation2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ll_Master_Template_16x9_2014">
  <a:themeElements>
    <a:clrScheme name="Custom 2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447C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76BFD4A3-EF9C-4396-A0F1-7EB97469D38D}"/>
    </a:ext>
  </a:extLst>
</a:theme>
</file>

<file path=ppt/theme/theme7.xml><?xml version="1.0" encoding="utf-8"?>
<a:theme xmlns:a="http://schemas.openxmlformats.org/drawingml/2006/main" name="1_Dell_Master_Template_16x9_2014">
  <a:themeElements>
    <a:clrScheme name="Custom 2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447C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76BFD4A3-EF9C-4396-A0F1-7EB97469D38D}"/>
    </a:ext>
  </a:extLst>
</a:theme>
</file>

<file path=ppt/theme/theme8.xml><?xml version="1.0" encoding="utf-8"?>
<a:theme xmlns:a="http://schemas.openxmlformats.org/drawingml/2006/main" name="4_Presentation2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ll_16x9_Template">
  <a:themeElements>
    <a:clrScheme name="Dell new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5C3"/>
        </a:solidFill>
        <a:ln w="9525" cap="flat" cmpd="sng" algn="ctr">
          <a:noFill/>
          <a:prstDash val="solid"/>
        </a:ln>
        <a:effectLst/>
      </a:spPr>
      <a:bodyPr rtlCol="0" anchor="ctr"/>
      <a:lstStyle>
        <a:defPPr marL="0" marR="0" indent="0" algn="ctr" defTabSz="1074224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kern="0" cap="none" spc="0" normalizeH="0" baseline="0" noProof="0" smtClean="0">
            <a:ln>
              <a:noFill/>
            </a:ln>
            <a:solidFill>
              <a:srgbClr val="EEEEEE"/>
            </a:solidFill>
            <a:effectLst/>
            <a:uLnTx/>
            <a:uFillTx/>
            <a:latin typeface="Calibri"/>
            <a:ea typeface="+mn-ea"/>
            <a:cs typeface="+mn-cs"/>
          </a:defRPr>
        </a:defPPr>
      </a:lstStyle>
    </a:spDef>
    <a:txDef>
      <a:spPr>
        <a:noFill/>
      </a:spPr>
      <a:bodyPr wrap="none" rtlCol="0">
        <a:no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2835</Words>
  <Application>Microsoft Office PowerPoint</Application>
  <PresentationFormat>宽屏</PresentationFormat>
  <Paragraphs>663</Paragraphs>
  <Slides>34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16</vt:i4>
      </vt:variant>
      <vt:variant>
        <vt:lpstr>幻灯片标题</vt:lpstr>
      </vt:variant>
      <vt:variant>
        <vt:i4>34</vt:i4>
      </vt:variant>
    </vt:vector>
  </HeadingPairs>
  <TitlesOfParts>
    <vt:vector size="67" baseType="lpstr">
      <vt:lpstr>Arial Unicode MS</vt:lpstr>
      <vt:lpstr>Museo For Dell</vt:lpstr>
      <vt:lpstr>Museo For Dell 300</vt:lpstr>
      <vt:lpstr>Museo Sans For Dell 300</vt:lpstr>
      <vt:lpstr>方正中倩简体</vt:lpstr>
      <vt:lpstr>方正准圆简体</vt:lpstr>
      <vt:lpstr>宋体</vt:lpstr>
      <vt:lpstr>宋体</vt:lpstr>
      <vt:lpstr>微软雅黑</vt:lpstr>
      <vt:lpstr>Arial</vt:lpstr>
      <vt:lpstr>Arial Black</vt:lpstr>
      <vt:lpstr>Calibri</vt:lpstr>
      <vt:lpstr>Calibri Light</vt:lpstr>
      <vt:lpstr>Courier New</vt:lpstr>
      <vt:lpstr>Museo Sans For Dell</vt:lpstr>
      <vt:lpstr>Trebuchet MS</vt:lpstr>
      <vt:lpstr>Wingdings</vt:lpstr>
      <vt:lpstr>Office 主题</vt:lpstr>
      <vt:lpstr>Presentation2</vt:lpstr>
      <vt:lpstr>1_Presentation2</vt:lpstr>
      <vt:lpstr>2_Presentation2</vt:lpstr>
      <vt:lpstr>3_Presentation2</vt:lpstr>
      <vt:lpstr>Dell_Master_Template_16x9_2014</vt:lpstr>
      <vt:lpstr>1_Dell_Master_Template_16x9_2014</vt:lpstr>
      <vt:lpstr>4_Presentation2</vt:lpstr>
      <vt:lpstr>Dell_16x9_Template</vt:lpstr>
      <vt:lpstr>1_Office 主题</vt:lpstr>
      <vt:lpstr>5_Presentation2</vt:lpstr>
      <vt:lpstr>6_Presentation2</vt:lpstr>
      <vt:lpstr>Content with Dell Blue footer</vt:lpstr>
      <vt:lpstr>7_Presentation2</vt:lpstr>
      <vt:lpstr>8_Presentation2</vt:lpstr>
      <vt:lpstr>1_Content with Dell Blue footer</vt:lpstr>
      <vt:lpstr>PowerPoint 演示文稿</vt:lpstr>
      <vt:lpstr>各类灾难+故障的比例</vt:lpstr>
      <vt:lpstr>传统数据保护技术</vt:lpstr>
      <vt:lpstr>Application Protection Manager + Instant Replay</vt:lpstr>
      <vt:lpstr>双活技术：额外添加成本、复杂性、延时</vt:lpstr>
      <vt:lpstr>Live Volume：存储层的Hypervisor</vt:lpstr>
      <vt:lpstr>Federated storage 横向扩展的存储联邦</vt:lpstr>
      <vt:lpstr>某大型企业面临的存储架构选择</vt:lpstr>
      <vt:lpstr>Dell流动数据架构  </vt:lpstr>
      <vt:lpstr>步步为营，实现存储联邦</vt:lpstr>
      <vt:lpstr>Live Volume自动故障转移 轻松应对灾难恢复</vt:lpstr>
      <vt:lpstr>Dell的“全活”存储拼图</vt:lpstr>
      <vt:lpstr>全活1：鱼熊皆得（双活+3DC）</vt:lpstr>
      <vt:lpstr>全活2：软硬兼顾（轻松应对逻辑故障）</vt:lpstr>
      <vt:lpstr>全活3：主被皆宜（灵活实现自动、手动双活切换）</vt:lpstr>
      <vt:lpstr>全活4：同异相容（灵活切换同异步双活机制）</vt:lpstr>
      <vt:lpstr>全活5：功能统一（统一界面轻松实现所有功能）</vt:lpstr>
      <vt:lpstr>全活6：简易架构（控制器内置，减少故障点和成本）</vt:lpstr>
      <vt:lpstr>全活7：无缝升级（跨代通用，减少成本&amp;增加灵活性）</vt:lpstr>
      <vt:lpstr>SIP G-Cloud 2.0: 关键应用部署架构Level 2</vt:lpstr>
      <vt:lpstr>xxx双活数据中心总体架构</vt:lpstr>
      <vt:lpstr>xxx双活数据中心总体架构</vt:lpstr>
      <vt:lpstr>SIP G-Cloud 2.0: 内置CDP随时恢复到任意一时刻</vt:lpstr>
      <vt:lpstr>yyyy无缝升级到两地双活+三中心架构</vt:lpstr>
      <vt:lpstr>轻松应对两大挑战： 业务连续性+峰值IO</vt:lpstr>
      <vt:lpstr>Live Volume 不全能无双活，有3点才容灾，内嵌CDP</vt:lpstr>
      <vt:lpstr>PowerPoint 演示文稿</vt:lpstr>
      <vt:lpstr>数据安全对迪安业务的影响 </vt:lpstr>
      <vt:lpstr>多源挑战下的数据安全设计思路</vt:lpstr>
      <vt:lpstr>建设全方位的安全保障体系</vt:lpstr>
      <vt:lpstr>打好硬件基础：构建本地双活，跨机房两地三中心架构</vt:lpstr>
      <vt:lpstr>做好逻辑防范：Dell 存储内嵌本地/远程连续数据保护</vt:lpstr>
      <vt:lpstr>迪安IT的未来发展愿景 </vt:lpstr>
      <vt:lpstr>项目收益总结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keywords>No Restrictions</cp:keywords>
  <cp:lastModifiedBy>Liang, H - Dell Team</cp:lastModifiedBy>
  <cp:revision>148</cp:revision>
  <dcterms:created xsi:type="dcterms:W3CDTF">2015-06-18T06:37:00Z</dcterms:created>
  <dcterms:modified xsi:type="dcterms:W3CDTF">2016-03-04T02:53:18Z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46805978-a2ad-4c3a-9301-7ad38446a423</vt:lpwstr>
  </property>
  <property fmtid="{D5CDD505-2E9C-101B-9397-08002B2CF9AE}" pid="3" name="DellClassification">
    <vt:lpwstr>No Restrictions</vt:lpwstr>
  </property>
  <property fmtid="{D5CDD505-2E9C-101B-9397-08002B2CF9AE}" pid="4" name="DellSubLabels">
    <vt:lpwstr/>
  </property>
</Properties>
</file>